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69" r:id="rId3"/>
    <p:sldId id="341" r:id="rId4"/>
    <p:sldId id="335" r:id="rId5"/>
    <p:sldId id="292" r:id="rId6"/>
    <p:sldId id="325" r:id="rId7"/>
    <p:sldId id="321" r:id="rId8"/>
    <p:sldId id="333" r:id="rId9"/>
    <p:sldId id="355" r:id="rId10"/>
    <p:sldId id="356" r:id="rId11"/>
    <p:sldId id="357" r:id="rId12"/>
    <p:sldId id="358" r:id="rId13"/>
    <p:sldId id="359" r:id="rId14"/>
    <p:sldId id="360" r:id="rId15"/>
    <p:sldId id="361" r:id="rId16"/>
    <p:sldId id="301" r:id="rId17"/>
    <p:sldId id="316" r:id="rId18"/>
    <p:sldId id="303" r:id="rId19"/>
    <p:sldId id="344" r:id="rId20"/>
    <p:sldId id="345" r:id="rId21"/>
    <p:sldId id="346" r:id="rId22"/>
    <p:sldId id="328" r:id="rId23"/>
    <p:sldId id="329" r:id="rId24"/>
    <p:sldId id="309" r:id="rId25"/>
    <p:sldId id="317" r:id="rId26"/>
    <p:sldId id="318" r:id="rId27"/>
    <p:sldId id="319" r:id="rId28"/>
    <p:sldId id="314" r:id="rId29"/>
    <p:sldId id="315" r:id="rId30"/>
    <p:sldId id="320" r:id="rId31"/>
    <p:sldId id="381" r:id="rId32"/>
    <p:sldId id="382" r:id="rId33"/>
    <p:sldId id="383" r:id="rId34"/>
    <p:sldId id="378" r:id="rId35"/>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D5393"/>
    <a:srgbClr val="000000"/>
    <a:srgbClr val="FF5635"/>
    <a:srgbClr val="007434"/>
    <a:srgbClr val="75DBFF"/>
    <a:srgbClr val="B8E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3261" autoAdjust="0"/>
  </p:normalViewPr>
  <p:slideViewPr>
    <p:cSldViewPr>
      <p:cViewPr varScale="1">
        <p:scale>
          <a:sx n="111" d="100"/>
          <a:sy n="111" d="100"/>
        </p:scale>
        <p:origin x="159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645" y="0"/>
            <a:ext cx="2944283" cy="495935"/>
          </a:xfrm>
          <a:prstGeom prst="rect">
            <a:avLst/>
          </a:prstGeom>
        </p:spPr>
        <p:txBody>
          <a:bodyPr vert="horz" lIns="91440" tIns="45720" rIns="91440" bIns="45720" rtlCol="0"/>
          <a:lstStyle>
            <a:lvl1pPr algn="r">
              <a:defRPr sz="1200"/>
            </a:lvl1pPr>
          </a:lstStyle>
          <a:p>
            <a:fld id="{59AB11BD-2925-4BE0-82BF-5BF96A062039}" type="datetimeFigureOut">
              <a:rPr kumimoji="1" lang="ja-JP" altLang="en-US" smtClean="0"/>
              <a:t>2019/12/19</a:t>
            </a:fld>
            <a:endParaRPr kumimoji="1" lang="ja-JP" altLang="en-US"/>
          </a:p>
        </p:txBody>
      </p:sp>
      <p:sp>
        <p:nvSpPr>
          <p:cNvPr id="4" name="フッター プレースホルダー 3"/>
          <p:cNvSpPr>
            <a:spLocks noGrp="1"/>
          </p:cNvSpPr>
          <p:nvPr>
            <p:ph type="ftr" sz="quarter" idx="2"/>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645" y="9421044"/>
            <a:ext cx="2944283" cy="495935"/>
          </a:xfrm>
          <a:prstGeom prst="rect">
            <a:avLst/>
          </a:prstGeom>
        </p:spPr>
        <p:txBody>
          <a:bodyPr vert="horz" lIns="91440" tIns="45720" rIns="91440" bIns="45720" rtlCol="0" anchor="b"/>
          <a:lstStyle>
            <a:lvl1pPr algn="r">
              <a:defRPr sz="1200"/>
            </a:lvl1pPr>
          </a:lstStyle>
          <a:p>
            <a:fld id="{F9B7FAB5-7192-4764-81B4-F843B658A3BD}" type="slidenum">
              <a:rPr kumimoji="1" lang="ja-JP" altLang="en-US" smtClean="0"/>
              <a:t>‹#›</a:t>
            </a:fld>
            <a:endParaRPr kumimoji="1" lang="ja-JP" altLang="en-US"/>
          </a:p>
        </p:txBody>
      </p:sp>
    </p:spTree>
    <p:extLst>
      <p:ext uri="{BB962C8B-B14F-4D97-AF65-F5344CB8AC3E}">
        <p14:creationId xmlns:p14="http://schemas.microsoft.com/office/powerpoint/2010/main" val="378907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EF1A4700-FFB0-4863-B04A-2D94AA5AB3E1}" type="datetimeFigureOut">
              <a:rPr kumimoji="1" lang="ja-JP" altLang="en-US" smtClean="0"/>
              <a:t>2019/12/19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0987438C-632C-4C5C-AC2D-7377C8780C7B}" type="slidenum">
              <a:rPr kumimoji="1" lang="ja-JP" altLang="en-US" smtClean="0"/>
              <a:t>‹#›</a:t>
            </a:fld>
            <a:endParaRPr kumimoji="1" lang="ja-JP" altLang="en-US"/>
          </a:p>
        </p:txBody>
      </p:sp>
    </p:spTree>
    <p:extLst>
      <p:ext uri="{BB962C8B-B14F-4D97-AF65-F5344CB8AC3E}">
        <p14:creationId xmlns:p14="http://schemas.microsoft.com/office/powerpoint/2010/main" val="108458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本日のルール</a:t>
            </a:r>
            <a:br>
              <a:rPr kumimoji="1" lang="en-US" altLang="ja-JP" dirty="0"/>
            </a:br>
            <a:r>
              <a:rPr kumimoji="1" lang="ja-JP" altLang="en-US" dirty="0"/>
              <a:t>携帯電話は自由に出てください。</a:t>
            </a:r>
            <a:br>
              <a:rPr kumimoji="1" lang="en-US" altLang="ja-JP" dirty="0"/>
            </a:br>
            <a:r>
              <a:rPr kumimoji="1" lang="ja-JP" altLang="en-US" dirty="0"/>
              <a:t>できれば外で。</a:t>
            </a:r>
            <a:br>
              <a:rPr kumimoji="1" lang="en-US" altLang="ja-JP" dirty="0"/>
            </a:br>
            <a:r>
              <a:rPr kumimoji="1" lang="ja-JP" altLang="en-US" dirty="0"/>
              <a:t>トイレ、自由に行ってください。</a:t>
            </a:r>
            <a:br>
              <a:rPr kumimoji="1" lang="en-US" altLang="ja-JP" dirty="0"/>
            </a:br>
            <a:r>
              <a:rPr kumimoji="1" lang="ja-JP" altLang="en-US" dirty="0"/>
              <a:t>トイレはトイレで。</a:t>
            </a:r>
            <a:br>
              <a:rPr kumimoji="1" lang="en-US" altLang="ja-JP" dirty="0"/>
            </a:br>
            <a:r>
              <a:rPr kumimoji="1" lang="ja-JP" altLang="en-US" dirty="0"/>
              <a:t>質問は後ほど質問タイムがありますので、その時まで我慢しておいてくださいね。</a:t>
            </a:r>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1</a:t>
            </a:fld>
            <a:endParaRPr kumimoji="1" lang="ja-JP" altLang="en-US"/>
          </a:p>
        </p:txBody>
      </p:sp>
    </p:spTree>
    <p:extLst>
      <p:ext uri="{BB962C8B-B14F-4D97-AF65-F5344CB8AC3E}">
        <p14:creationId xmlns:p14="http://schemas.microsoft.com/office/powerpoint/2010/main" val="43127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2</a:t>
            </a:fld>
            <a:endParaRPr kumimoji="1" lang="ja-JP" altLang="en-US"/>
          </a:p>
        </p:txBody>
      </p:sp>
    </p:spTree>
    <p:extLst>
      <p:ext uri="{BB962C8B-B14F-4D97-AF65-F5344CB8AC3E}">
        <p14:creationId xmlns:p14="http://schemas.microsoft.com/office/powerpoint/2010/main" val="935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9</a:t>
            </a:fld>
            <a:endParaRPr kumimoji="1" lang="ja-JP" altLang="en-US"/>
          </a:p>
        </p:txBody>
      </p:sp>
    </p:spTree>
    <p:extLst>
      <p:ext uri="{BB962C8B-B14F-4D97-AF65-F5344CB8AC3E}">
        <p14:creationId xmlns:p14="http://schemas.microsoft.com/office/powerpoint/2010/main" val="50820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31</a:t>
            </a:fld>
            <a:endParaRPr kumimoji="1" lang="ja-JP" altLang="en-US"/>
          </a:p>
        </p:txBody>
      </p:sp>
    </p:spTree>
    <p:extLst>
      <p:ext uri="{BB962C8B-B14F-4D97-AF65-F5344CB8AC3E}">
        <p14:creationId xmlns:p14="http://schemas.microsoft.com/office/powerpoint/2010/main" val="104592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32</a:t>
            </a:fld>
            <a:endParaRPr kumimoji="1" lang="ja-JP" altLang="en-US"/>
          </a:p>
        </p:txBody>
      </p:sp>
    </p:spTree>
    <p:extLst>
      <p:ext uri="{BB962C8B-B14F-4D97-AF65-F5344CB8AC3E}">
        <p14:creationId xmlns:p14="http://schemas.microsoft.com/office/powerpoint/2010/main" val="41800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7D6588E-9690-4816-A562-031A67E62EC2}" type="slidenum">
              <a:rPr kumimoji="1" lang="ja-JP" altLang="en-US" smtClean="0"/>
              <a:t>‹#›</a:t>
            </a:fld>
            <a:endParaRPr kumimoji="1" lang="ja-JP"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87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459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404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96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51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191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58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362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9827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18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2913630-09DE-4809-B41B-C7FC1128A9D1}" type="datetimeFigureOut">
              <a:rPr lang="ja-JP" altLang="en-US">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A6DFAAF-70E4-4536-83D6-6C8CC75FB8CF}"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244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ja-JP" altLang="en-US"/>
              <a:t>マスター タイトルの書式設定</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5" name="Date Placeholder 4"/>
          <p:cNvSpPr>
            <a:spLocks noGrp="1"/>
          </p:cNvSpPr>
          <p:nvPr>
            <p:ph type="dt" sz="half" idx="10"/>
          </p:nvPr>
        </p:nvSpPr>
        <p:spPr/>
        <p:txBody>
          <a:bodyPr/>
          <a:lstStyle/>
          <a:p>
            <a:fld id="{A72EEA92-150E-4A19-8B0B-BD70B99CF227}" type="datetimeFigureOut">
              <a:rPr kumimoji="1" lang="ja-JP" altLang="en-US" smtClean="0"/>
              <a:t>2019/12/19</a:t>
            </a:fld>
            <a:endParaRPr kumimoji="1" lang="ja-JP" altLang="en-US"/>
          </a:p>
        </p:txBody>
      </p:sp>
      <p:sp>
        <p:nvSpPr>
          <p:cNvPr id="7" name="Slide Number Placeholder 6"/>
          <p:cNvSpPr>
            <a:spLocks noGrp="1"/>
          </p:cNvSpPr>
          <p:nvPr>
            <p:ph type="sldNum" sz="quarter" idx="12"/>
          </p:nvPr>
        </p:nvSpPr>
        <p:spPr/>
        <p:txBody>
          <a:bodyPr/>
          <a:lstStyle/>
          <a:p>
            <a:fld id="{C7D6588E-9690-4816-A562-031A67E62EC2}" type="slidenum">
              <a:rPr kumimoji="1" lang="ja-JP" altLang="en-US" smtClean="0"/>
              <a:t>‹#›</a:t>
            </a:fld>
            <a:endParaRPr kumimoji="1" lang="ja-JP"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1" lang="ja-JP"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72EEA92-150E-4A19-8B0B-BD70B99CF227}" type="datetimeFigureOut">
              <a:rPr kumimoji="1" lang="ja-JP" altLang="en-US" smtClean="0"/>
              <a:t>2019/12/19</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7D6588E-9690-4816-A562-031A67E62EC2}" type="slidenum">
              <a:rPr kumimoji="1" lang="ja-JP" altLang="en-US" smtClean="0"/>
              <a:t>‹#›</a:t>
            </a:fld>
            <a:endParaRPr kumimoji="1" lang="ja-JP"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kumimoji="1"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kumimoji="1"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kumimoji="1"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kumimoji="1"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kumimoji="1"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kumimoji="1"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kumimoji="1"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kumimoji="1"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13630-09DE-4809-B41B-C7FC1128A9D1}" type="datetimeFigureOut">
              <a:rPr lang="ja-JP" altLang="en-US" smtClean="0">
                <a:solidFill>
                  <a:prstClr val="black">
                    <a:tint val="75000"/>
                  </a:prstClr>
                </a:solidFill>
              </a:rPr>
              <a:pPr/>
              <a:t>2019/12/19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DFAAF-70E4-4536-83D6-6C8CC75FB8C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1842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539552" y="3910480"/>
            <a:ext cx="7416824" cy="687713"/>
          </a:xfrm>
        </p:spPr>
        <p:txBody>
          <a:bodyPr/>
          <a:lstStyle/>
          <a:p>
            <a:pPr algn="l"/>
            <a:r>
              <a:rPr lang="ja-JP" altLang="en-US" sz="2800" b="1"/>
              <a:t>誰でもわかりやすくてためになる</a:t>
            </a:r>
            <a:br>
              <a:rPr lang="en-US" altLang="ja-JP" sz="2800" b="1" dirty="0"/>
            </a:br>
            <a:r>
              <a:rPr lang="ja-JP" altLang="en-US" sz="2800" b="1" dirty="0"/>
              <a:t>　　　　　　</a:t>
            </a:r>
            <a:r>
              <a:rPr lang="ja-JP" altLang="en-US" sz="2800" b="1"/>
              <a:t>　初めての</a:t>
            </a:r>
            <a:r>
              <a:rPr lang="ja-JP" altLang="en-US" sz="5400" b="1">
                <a:solidFill>
                  <a:srgbClr val="FF0000"/>
                </a:solidFill>
              </a:rPr>
              <a:t>相続</a:t>
            </a:r>
            <a:r>
              <a:rPr lang="ja-JP" altLang="en-US" sz="2800" b="1" dirty="0"/>
              <a:t>の話</a:t>
            </a:r>
            <a:endParaRPr kumimoji="1" lang="ja-JP" altLang="en-US" sz="2000" b="1" dirty="0"/>
          </a:p>
        </p:txBody>
      </p:sp>
      <p:sp>
        <p:nvSpPr>
          <p:cNvPr id="4" name="サブタイトル 3"/>
          <p:cNvSpPr>
            <a:spLocks noGrp="1"/>
          </p:cNvSpPr>
          <p:nvPr>
            <p:ph type="subTitle" idx="1"/>
          </p:nvPr>
        </p:nvSpPr>
        <p:spPr/>
        <p:txBody>
          <a:bodyPr/>
          <a:lstStyle/>
          <a:p>
            <a:r>
              <a:rPr kumimoji="1" lang="en-US" altLang="ja-JP" sz="2000" b="1" dirty="0"/>
              <a:t>20</a:t>
            </a:r>
            <a:r>
              <a:rPr kumimoji="1" lang="ja-JP" altLang="en-US" sz="2000" b="1"/>
              <a:t>◯◯年◯月◯日（◯）</a:t>
            </a:r>
            <a:r>
              <a:rPr kumimoji="1" lang="ja-JP" altLang="en-US" sz="1200" dirty="0"/>
              <a:t>　</a:t>
            </a:r>
            <a:endParaRPr kumimoji="1" lang="ja-JP" altLang="en-US" sz="2000" b="1" dirty="0"/>
          </a:p>
        </p:txBody>
      </p:sp>
      <p:sp>
        <p:nvSpPr>
          <p:cNvPr id="5" name="テキスト ボックス 4"/>
          <p:cNvSpPr txBox="1"/>
          <p:nvPr/>
        </p:nvSpPr>
        <p:spPr>
          <a:xfrm>
            <a:off x="2928174" y="5949280"/>
            <a:ext cx="5134739" cy="461665"/>
          </a:xfrm>
          <a:prstGeom prst="rect">
            <a:avLst/>
          </a:prstGeom>
          <a:noFill/>
        </p:spPr>
        <p:txBody>
          <a:bodyPr wrap="none" rtlCol="0">
            <a:spAutoFit/>
          </a:bodyPr>
          <a:lstStyle/>
          <a:p>
            <a:r>
              <a:rPr lang="ja-JP" altLang="en-US" sz="2400" b="1"/>
              <a:t>　相続コンサルタント　◯◯◯◯</a:t>
            </a:r>
            <a:r>
              <a:rPr lang="ja-JP" altLang="en-US" sz="2400" b="1" dirty="0"/>
              <a:t>　</a:t>
            </a:r>
            <a:endParaRPr kumimoji="1" lang="ja-JP" altLang="en-US" sz="2400" b="1" dirty="0"/>
          </a:p>
        </p:txBody>
      </p:sp>
    </p:spTree>
    <p:extLst>
      <p:ext uri="{BB962C8B-B14F-4D97-AF65-F5344CB8AC3E}">
        <p14:creationId xmlns:p14="http://schemas.microsoft.com/office/powerpoint/2010/main" val="216856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家族それぞれ</a:t>
            </a:r>
            <a:r>
              <a:rPr kumimoji="1" lang="ja-JP" altLang="en-US" dirty="0"/>
              <a:t>の気持ち</a:t>
            </a:r>
          </a:p>
        </p:txBody>
      </p:sp>
      <p:sp>
        <p:nvSpPr>
          <p:cNvPr id="3" name="テキスト ボックス 2"/>
          <p:cNvSpPr txBox="1"/>
          <p:nvPr/>
        </p:nvSpPr>
        <p:spPr>
          <a:xfrm>
            <a:off x="251520" y="1676291"/>
            <a:ext cx="3744415" cy="1292662"/>
          </a:xfrm>
          <a:prstGeom prst="rect">
            <a:avLst/>
          </a:prstGeom>
          <a:noFill/>
        </p:spPr>
        <p:txBody>
          <a:bodyPr wrap="square" rtlCol="0">
            <a:spAutoFit/>
          </a:bodyPr>
          <a:lstStyle/>
          <a:p>
            <a:r>
              <a:rPr kumimoji="1" lang="ja-JP" altLang="en-US" sz="2400" dirty="0"/>
              <a:t>＜父・母</a:t>
            </a:r>
            <a:r>
              <a:rPr lang="ja-JP" altLang="en-US" sz="2400" dirty="0"/>
              <a:t>＞</a:t>
            </a:r>
            <a:endParaRPr kumimoji="1" lang="en-US" altLang="ja-JP" sz="2400" dirty="0"/>
          </a:p>
          <a:p>
            <a:r>
              <a:rPr kumimoji="1" lang="ja-JP" altLang="en-US" dirty="0"/>
              <a:t>「うちの兄妹は仲がいいし、</a:t>
            </a:r>
            <a:endParaRPr kumimoji="1" lang="en-US" altLang="ja-JP" dirty="0"/>
          </a:p>
          <a:p>
            <a:r>
              <a:rPr lang="ja-JP" altLang="en-US" dirty="0"/>
              <a:t>分けるほど大した財産もないから、</a:t>
            </a:r>
            <a:endParaRPr lang="en-US" altLang="ja-JP" dirty="0"/>
          </a:p>
          <a:p>
            <a:r>
              <a:rPr kumimoji="1" lang="ja-JP" altLang="en-US" dirty="0"/>
              <a:t>相続問題は無関係だな。</a:t>
            </a:r>
            <a:endParaRPr kumimoji="1" lang="en-US" altLang="ja-JP" dirty="0"/>
          </a:p>
        </p:txBody>
      </p:sp>
      <p:sp>
        <p:nvSpPr>
          <p:cNvPr id="4" name="テキスト ボックス 3"/>
          <p:cNvSpPr txBox="1"/>
          <p:nvPr/>
        </p:nvSpPr>
        <p:spPr>
          <a:xfrm>
            <a:off x="579638" y="2968953"/>
            <a:ext cx="3517945" cy="2031325"/>
          </a:xfrm>
          <a:prstGeom prst="rect">
            <a:avLst/>
          </a:prstGeom>
          <a:noFill/>
        </p:spPr>
        <p:txBody>
          <a:bodyPr wrap="square" rtlCol="0">
            <a:spAutoFit/>
          </a:bodyPr>
          <a:lstStyle/>
          <a:p>
            <a:r>
              <a:rPr lang="ja-JP" altLang="en-US" dirty="0"/>
              <a:t>妹は県外に嫁いだし、</a:t>
            </a:r>
            <a:endParaRPr lang="en-US" altLang="ja-JP" dirty="0"/>
          </a:p>
          <a:p>
            <a:r>
              <a:rPr kumimoji="1" lang="ja-JP" altLang="en-US" dirty="0"/>
              <a:t>今後の法事一切を取り仕切るのは兄なんだから、</a:t>
            </a:r>
            <a:endParaRPr kumimoji="1" lang="en-US" altLang="ja-JP" dirty="0"/>
          </a:p>
          <a:p>
            <a:r>
              <a:rPr lang="ja-JP" altLang="en-US" dirty="0"/>
              <a:t>将来の相続では兄に多くを相続させて、</a:t>
            </a:r>
            <a:endParaRPr lang="en-US" altLang="ja-JP" dirty="0"/>
          </a:p>
          <a:p>
            <a:r>
              <a:rPr kumimoji="1" lang="ja-JP" altLang="en-US" dirty="0"/>
              <a:t>妹には現金を少し</a:t>
            </a:r>
            <a:r>
              <a:rPr lang="ja-JP" altLang="en-US" dirty="0"/>
              <a:t>渡すくらい</a:t>
            </a:r>
            <a:r>
              <a:rPr kumimoji="1" lang="ja-JP" altLang="en-US" dirty="0"/>
              <a:t>で</a:t>
            </a:r>
            <a:endParaRPr kumimoji="1" lang="en-US" altLang="ja-JP" dirty="0"/>
          </a:p>
          <a:p>
            <a:r>
              <a:rPr lang="ja-JP" altLang="en-US" dirty="0"/>
              <a:t>納得してくれるだろう。」</a:t>
            </a:r>
            <a:endParaRPr kumimoji="1" lang="ja-JP" altLang="en-US" dirty="0"/>
          </a:p>
        </p:txBody>
      </p:sp>
      <p:sp>
        <p:nvSpPr>
          <p:cNvPr id="5" name="テキスト ボックス 4"/>
          <p:cNvSpPr txBox="1"/>
          <p:nvPr/>
        </p:nvSpPr>
        <p:spPr>
          <a:xfrm>
            <a:off x="5004048" y="3789040"/>
            <a:ext cx="3672408" cy="1846659"/>
          </a:xfrm>
          <a:prstGeom prst="rect">
            <a:avLst/>
          </a:prstGeom>
          <a:noFill/>
        </p:spPr>
        <p:txBody>
          <a:bodyPr wrap="square" rtlCol="0">
            <a:spAutoFit/>
          </a:bodyPr>
          <a:lstStyle/>
          <a:p>
            <a:r>
              <a:rPr kumimoji="1" lang="ja-JP" altLang="en-US" sz="2400" dirty="0"/>
              <a:t>＜兄・妹＞</a:t>
            </a:r>
            <a:endParaRPr kumimoji="1" lang="en-US" altLang="ja-JP" sz="2400" dirty="0"/>
          </a:p>
          <a:p>
            <a:r>
              <a:rPr kumimoji="1" lang="ja-JP" altLang="en-US" dirty="0"/>
              <a:t>自分たちは揉めたくないし、</a:t>
            </a:r>
            <a:endParaRPr kumimoji="1" lang="en-US" altLang="ja-JP" dirty="0"/>
          </a:p>
          <a:p>
            <a:r>
              <a:rPr kumimoji="1" lang="ja-JP" altLang="en-US" dirty="0"/>
              <a:t>親の意向を大切に考えたいから</a:t>
            </a:r>
            <a:endParaRPr kumimoji="1" lang="en-US" altLang="ja-JP" dirty="0"/>
          </a:p>
          <a:p>
            <a:r>
              <a:rPr kumimoji="1" lang="ja-JP" altLang="en-US" dirty="0"/>
              <a:t>いずれ相続が起きた時にはちゃんと話し合えば</a:t>
            </a:r>
            <a:endParaRPr kumimoji="1" lang="en-US" altLang="ja-JP" dirty="0"/>
          </a:p>
          <a:p>
            <a:r>
              <a:rPr kumimoji="1" lang="ja-JP" altLang="en-US" dirty="0"/>
              <a:t>きっと問題なんて起きないよね。</a:t>
            </a:r>
          </a:p>
        </p:txBody>
      </p:sp>
    </p:spTree>
    <p:extLst>
      <p:ext uri="{BB962C8B-B14F-4D97-AF65-F5344CB8AC3E}">
        <p14:creationId xmlns:p14="http://schemas.microsoft.com/office/powerpoint/2010/main" val="8263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dirty="0">
                <a:solidFill>
                  <a:srgbClr val="0070C0"/>
                </a:solidFill>
              </a:rPr>
              <a:t>20</a:t>
            </a:r>
            <a:r>
              <a:rPr lang="ja-JP" altLang="en-US" sz="4800" dirty="0">
                <a:solidFill>
                  <a:srgbClr val="0070C0"/>
                </a:solidFill>
              </a:rPr>
              <a:t>年後・・・</a:t>
            </a:r>
            <a:endParaRPr kumimoji="1" lang="ja-JP" altLang="en-US" sz="4800" dirty="0">
              <a:solidFill>
                <a:srgbClr val="0070C0"/>
              </a:solidFill>
            </a:endParaRPr>
          </a:p>
        </p:txBody>
      </p:sp>
      <p:grpSp>
        <p:nvGrpSpPr>
          <p:cNvPr id="11" name="グループ化 10"/>
          <p:cNvGrpSpPr/>
          <p:nvPr/>
        </p:nvGrpSpPr>
        <p:grpSpPr>
          <a:xfrm>
            <a:off x="535744" y="4149080"/>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55" name="円弧 54"/>
          <p:cNvSpPr/>
          <p:nvPr/>
        </p:nvSpPr>
        <p:spPr>
          <a:xfrm>
            <a:off x="4716016" y="3069867"/>
            <a:ext cx="4298776" cy="3960440"/>
          </a:xfrm>
          <a:prstGeom prst="arc">
            <a:avLst>
              <a:gd name="adj1" fmla="val 9244877"/>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
        <p:nvSpPr>
          <p:cNvPr id="56" name="テキスト ボックス 55"/>
          <p:cNvSpPr txBox="1"/>
          <p:nvPr/>
        </p:nvSpPr>
        <p:spPr>
          <a:xfrm>
            <a:off x="7390455" y="6341895"/>
            <a:ext cx="1656184"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東京在住</a:t>
            </a:r>
          </a:p>
        </p:txBody>
      </p:sp>
      <p:grpSp>
        <p:nvGrpSpPr>
          <p:cNvPr id="9" name="グループ化 8"/>
          <p:cNvGrpSpPr/>
          <p:nvPr/>
        </p:nvGrpSpPr>
        <p:grpSpPr>
          <a:xfrm>
            <a:off x="4867436" y="4214537"/>
            <a:ext cx="2584884" cy="2427601"/>
            <a:chOff x="4867436" y="4214537"/>
            <a:chExt cx="2584884" cy="2427601"/>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61998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4867436" y="5972345"/>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50</a:t>
              </a:r>
              <a:r>
                <a:rPr lang="ja-JP" altLang="en-US" b="1" dirty="0"/>
                <a:t>歳</a:t>
              </a:r>
              <a:endParaRPr kumimoji="1" lang="ja-JP" altLang="en-US" b="1" dirty="0"/>
            </a:p>
          </p:txBody>
        </p:sp>
        <p:sp>
          <p:nvSpPr>
            <p:cNvPr id="52" name="テキスト ボックス 51"/>
            <p:cNvSpPr txBox="1"/>
            <p:nvPr/>
          </p:nvSpPr>
          <p:spPr>
            <a:xfrm>
              <a:off x="4889811" y="5976608"/>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20</a:t>
              </a:r>
              <a:r>
                <a:rPr lang="ja-JP" altLang="en-US" b="1" dirty="0"/>
                <a:t>歳</a:t>
              </a:r>
              <a:endParaRPr kumimoji="1" lang="ja-JP" altLang="en-US" b="1" dirty="0"/>
            </a:p>
          </p:txBody>
        </p:sp>
        <p:cxnSp>
          <p:nvCxnSpPr>
            <p:cNvPr id="53" name="直線コネクタ 52"/>
            <p:cNvCxnSpPr/>
            <p:nvPr/>
          </p:nvCxnSpPr>
          <p:spPr>
            <a:xfrm>
              <a:off x="5203629" y="54082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020307"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49851" y="5422341"/>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666328" y="5939724"/>
              <a:ext cx="720080" cy="646331"/>
            </a:xfrm>
            <a:prstGeom prst="rect">
              <a:avLst/>
            </a:prstGeom>
            <a:noFill/>
          </p:spPr>
          <p:txBody>
            <a:bodyPr wrap="square" rtlCol="0">
              <a:spAutoFit/>
            </a:bodyPr>
            <a:lstStyle/>
            <a:p>
              <a:pPr algn="ctr"/>
              <a:r>
                <a:rPr kumimoji="1" lang="ja-JP" altLang="en-US" b="1" dirty="0"/>
                <a:t>子</a:t>
              </a:r>
              <a:endParaRPr kumimoji="1" lang="en-US" altLang="ja-JP" b="1" dirty="0"/>
            </a:p>
            <a:p>
              <a:pPr algn="ctr"/>
              <a:r>
                <a:rPr lang="en-US" altLang="ja-JP" b="1" dirty="0"/>
                <a:t>18</a:t>
              </a:r>
              <a:r>
                <a:rPr lang="ja-JP" altLang="en-US" b="1" dirty="0"/>
                <a:t>歳</a:t>
              </a:r>
              <a:endParaRPr kumimoji="1" lang="ja-JP" altLang="en-US" b="1" dirty="0"/>
            </a:p>
          </p:txBody>
        </p:sp>
        <p:sp>
          <p:nvSpPr>
            <p:cNvPr id="60" name="円/楕円 59"/>
            <p:cNvSpPr/>
            <p:nvPr/>
          </p:nvSpPr>
          <p:spPr>
            <a:xfrm>
              <a:off x="6660267" y="592205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220427" y="1259468"/>
            <a:ext cx="1561263" cy="2661012"/>
            <a:chOff x="220427" y="1259468"/>
            <a:chExt cx="1561263" cy="2661012"/>
          </a:xfrm>
        </p:grpSpPr>
        <p:pic>
          <p:nvPicPr>
            <p:cNvPr id="5124" name="Picture 4" descr="C:\Users\kawaguchimuneharu\AppData\Local\Microsoft\Windows\Temporary Internet Files\Content.IE5\91FW9EWI\MP9001489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24" y="2795008"/>
              <a:ext cx="958174" cy="633992"/>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220427" y="1259468"/>
              <a:ext cx="1512168" cy="369332"/>
            </a:xfrm>
            <a:prstGeom prst="rect">
              <a:avLst/>
            </a:prstGeom>
            <a:noFill/>
          </p:spPr>
          <p:txBody>
            <a:bodyPr wrap="square" rtlCol="0">
              <a:spAutoFit/>
            </a:bodyPr>
            <a:lstStyle/>
            <a:p>
              <a:r>
                <a:rPr lang="en-US" altLang="ja-JP" b="1" i="1" dirty="0">
                  <a:solidFill>
                    <a:srgbClr val="FF0000"/>
                  </a:solidFill>
                </a:rPr>
                <a:t>1,500</a:t>
              </a:r>
              <a:r>
                <a:rPr kumimoji="1" lang="ja-JP" altLang="en-US" b="1" i="1" dirty="0">
                  <a:solidFill>
                    <a:srgbClr val="FF0000"/>
                  </a:solidFill>
                </a:rPr>
                <a:t>万円</a:t>
              </a:r>
            </a:p>
          </p:txBody>
        </p:sp>
        <p:sp>
          <p:nvSpPr>
            <p:cNvPr id="63" name="テキスト ボックス 62"/>
            <p:cNvSpPr txBox="1"/>
            <p:nvPr/>
          </p:nvSpPr>
          <p:spPr>
            <a:xfrm>
              <a:off x="269522" y="3551148"/>
              <a:ext cx="1512168" cy="369332"/>
            </a:xfrm>
            <a:prstGeom prst="rect">
              <a:avLst/>
            </a:prstGeom>
            <a:noFill/>
          </p:spPr>
          <p:txBody>
            <a:bodyPr wrap="square" rtlCol="0">
              <a:spAutoFit/>
            </a:bodyPr>
            <a:lstStyle/>
            <a:p>
              <a:r>
                <a:rPr lang="en-US" altLang="ja-JP" b="1" i="1" dirty="0">
                  <a:solidFill>
                    <a:srgbClr val="FF0000"/>
                  </a:solidFill>
                </a:rPr>
                <a:t>50</a:t>
              </a:r>
              <a:r>
                <a:rPr kumimoji="1" lang="en-US" altLang="ja-JP" b="1" i="1" dirty="0">
                  <a:solidFill>
                    <a:srgbClr val="FF0000"/>
                  </a:solidFill>
                </a:rPr>
                <a:t>0</a:t>
              </a:r>
              <a:r>
                <a:rPr kumimoji="1" lang="ja-JP" altLang="en-US" b="1" i="1" dirty="0">
                  <a:solidFill>
                    <a:srgbClr val="FF0000"/>
                  </a:solidFill>
                </a:rPr>
                <a:t>万円</a:t>
              </a:r>
            </a:p>
          </p:txBody>
        </p:sp>
        <p:pic>
          <p:nvPicPr>
            <p:cNvPr id="6146" name="Picture 2" descr="C:\Users\kawaguchimuneharu\AppData\Local\Microsoft\Windows\Temporary Internet Files\Content.IE5\3YYCJ0NY\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24" y="1628800"/>
              <a:ext cx="891950" cy="930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1883796" y="1599289"/>
            <a:ext cx="3814091" cy="3282376"/>
            <a:chOff x="1883796" y="1599289"/>
            <a:chExt cx="3814091" cy="3282376"/>
          </a:xfrm>
        </p:grpSpPr>
        <p:sp>
          <p:nvSpPr>
            <p:cNvPr id="3" name="円/楕円 2"/>
            <p:cNvSpPr/>
            <p:nvPr/>
          </p:nvSpPr>
          <p:spPr>
            <a:xfrm>
              <a:off x="2392234" y="162880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883796" y="2310386"/>
              <a:ext cx="1736955" cy="584775"/>
            </a:xfrm>
            <a:prstGeom prst="rect">
              <a:avLst/>
            </a:prstGeom>
            <a:noFill/>
          </p:spPr>
          <p:txBody>
            <a:bodyPr wrap="square" rtlCol="0">
              <a:spAutoFit/>
            </a:bodyPr>
            <a:lstStyle/>
            <a:p>
              <a:pPr algn="ctr"/>
              <a:r>
                <a:rPr kumimoji="1" lang="en-US" altLang="ja-JP" sz="1400" b="1" dirty="0"/>
                <a:t>3</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48</a:t>
              </a:r>
              <a:r>
                <a:rPr lang="ja-JP" altLang="en-US" b="1" dirty="0"/>
                <a:t>歳</a:t>
              </a:r>
              <a:endParaRPr kumimoji="1" lang="ja-JP" altLang="en-US" b="1" dirty="0"/>
            </a:p>
          </p:txBody>
        </p:sp>
        <p:sp>
          <p:nvSpPr>
            <p:cNvPr id="64" name="円/楕円 63"/>
            <p:cNvSpPr/>
            <p:nvPr/>
          </p:nvSpPr>
          <p:spPr>
            <a:xfrm>
              <a:off x="2358354" y="41615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4903440" y="4149080"/>
              <a:ext cx="792088" cy="64807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00392" y="159928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64149" y="159928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残された兄・妹。</a:t>
            </a:r>
            <a:br>
              <a:rPr kumimoji="1" lang="en-US" altLang="ja-JP"/>
            </a:br>
            <a:r>
              <a:rPr kumimoji="1" lang="ja-JP" altLang="en-US"/>
              <a:t>ぞれぞれ</a:t>
            </a:r>
            <a:r>
              <a:rPr kumimoji="1" lang="ja-JP" altLang="en-US" dirty="0"/>
              <a:t>の事情は・・・</a:t>
            </a:r>
          </a:p>
        </p:txBody>
      </p:sp>
      <p:sp>
        <p:nvSpPr>
          <p:cNvPr id="3" name="テキスト ボックス 2"/>
          <p:cNvSpPr txBox="1"/>
          <p:nvPr/>
        </p:nvSpPr>
        <p:spPr>
          <a:xfrm>
            <a:off x="395536" y="1772816"/>
            <a:ext cx="2952328" cy="2677656"/>
          </a:xfrm>
          <a:prstGeom prst="rect">
            <a:avLst/>
          </a:prstGeom>
          <a:noFill/>
        </p:spPr>
        <p:txBody>
          <a:bodyPr wrap="square" rtlCol="0">
            <a:spAutoFit/>
          </a:bodyPr>
          <a:lstStyle/>
          <a:p>
            <a:r>
              <a:rPr kumimoji="1" lang="ja-JP" altLang="en-US" sz="2400" dirty="0">
                <a:solidFill>
                  <a:srgbClr val="0070C0"/>
                </a:solidFill>
              </a:rPr>
              <a:t>＜兄＞</a:t>
            </a:r>
            <a:endParaRPr kumimoji="1" lang="en-US" altLang="ja-JP" sz="2400" dirty="0">
              <a:solidFill>
                <a:srgbClr val="0070C0"/>
              </a:solidFill>
            </a:endParaRPr>
          </a:p>
          <a:p>
            <a:r>
              <a:rPr lang="ja-JP" altLang="en-US" dirty="0">
                <a:solidFill>
                  <a:srgbClr val="0070C0"/>
                </a:solidFill>
              </a:rPr>
              <a:t>「お袋の葬儀その他で現金が結構かかったから、</a:t>
            </a:r>
            <a:endParaRPr lang="en-US" altLang="ja-JP" dirty="0">
              <a:solidFill>
                <a:srgbClr val="0070C0"/>
              </a:solidFill>
            </a:endParaRPr>
          </a:p>
          <a:p>
            <a:r>
              <a:rPr kumimoji="1" lang="ja-JP" altLang="en-US" dirty="0">
                <a:solidFill>
                  <a:srgbClr val="0070C0"/>
                </a:solidFill>
              </a:rPr>
              <a:t>妹には</a:t>
            </a:r>
            <a:r>
              <a:rPr kumimoji="1" lang="en-US" altLang="ja-JP" dirty="0">
                <a:solidFill>
                  <a:srgbClr val="0070C0"/>
                </a:solidFill>
              </a:rPr>
              <a:t>100</a:t>
            </a:r>
            <a:r>
              <a:rPr kumimoji="1" lang="ja-JP" altLang="en-US" dirty="0">
                <a:solidFill>
                  <a:srgbClr val="0070C0"/>
                </a:solidFill>
              </a:rPr>
              <a:t>～</a:t>
            </a:r>
            <a:r>
              <a:rPr kumimoji="1" lang="en-US" altLang="ja-JP" dirty="0">
                <a:solidFill>
                  <a:srgbClr val="0070C0"/>
                </a:solidFill>
              </a:rPr>
              <a:t>200</a:t>
            </a:r>
            <a:r>
              <a:rPr kumimoji="1" lang="ja-JP" altLang="en-US" dirty="0">
                <a:solidFill>
                  <a:srgbClr val="0070C0"/>
                </a:solidFill>
              </a:rPr>
              <a:t>万円くらいしかやれないなぁ。</a:t>
            </a:r>
            <a:endParaRPr kumimoji="1" lang="en-US" altLang="ja-JP" dirty="0">
              <a:solidFill>
                <a:srgbClr val="0070C0"/>
              </a:solidFill>
            </a:endParaRPr>
          </a:p>
          <a:p>
            <a:r>
              <a:rPr lang="ja-JP" altLang="en-US" dirty="0">
                <a:solidFill>
                  <a:srgbClr val="0070C0"/>
                </a:solidFill>
              </a:rPr>
              <a:t>でも親父が元気な時にそんな話になってたはずだから、</a:t>
            </a:r>
            <a:endParaRPr lang="en-US" altLang="ja-JP" dirty="0">
              <a:solidFill>
                <a:srgbClr val="0070C0"/>
              </a:solidFill>
            </a:endParaRPr>
          </a:p>
          <a:p>
            <a:r>
              <a:rPr kumimoji="1" lang="ja-JP" altLang="en-US" dirty="0">
                <a:solidFill>
                  <a:srgbClr val="0070C0"/>
                </a:solidFill>
              </a:rPr>
              <a:t>妹もきっとわかってくれるよ。」</a:t>
            </a:r>
          </a:p>
        </p:txBody>
      </p:sp>
      <p:sp>
        <p:nvSpPr>
          <p:cNvPr id="4" name="テキスト ボックス 3"/>
          <p:cNvSpPr txBox="1"/>
          <p:nvPr/>
        </p:nvSpPr>
        <p:spPr>
          <a:xfrm>
            <a:off x="3563888" y="1772816"/>
            <a:ext cx="4801314" cy="2400657"/>
          </a:xfrm>
          <a:prstGeom prst="rect">
            <a:avLst/>
          </a:prstGeom>
          <a:noFill/>
        </p:spPr>
        <p:txBody>
          <a:bodyPr wrap="none" rtlCol="0">
            <a:spAutoFit/>
          </a:bodyPr>
          <a:lstStyle/>
          <a:p>
            <a:r>
              <a:rPr kumimoji="1" lang="ja-JP" altLang="en-US" sz="2400" dirty="0">
                <a:solidFill>
                  <a:srgbClr val="FF0000"/>
                </a:solidFill>
              </a:rPr>
              <a:t>＜妹＞</a:t>
            </a:r>
            <a:endParaRPr kumimoji="1" lang="en-US" altLang="ja-JP" sz="2400" dirty="0">
              <a:solidFill>
                <a:srgbClr val="FF0000"/>
              </a:solidFill>
            </a:endParaRPr>
          </a:p>
          <a:p>
            <a:r>
              <a:rPr lang="ja-JP" altLang="en-US" dirty="0">
                <a:solidFill>
                  <a:srgbClr val="FF0000"/>
                </a:solidFill>
              </a:rPr>
              <a:t>実は兄には言えなかったんだけど、</a:t>
            </a:r>
            <a:endParaRPr lang="en-US" altLang="ja-JP" dirty="0">
              <a:solidFill>
                <a:srgbClr val="FF0000"/>
              </a:solidFill>
            </a:endParaRPr>
          </a:p>
          <a:p>
            <a:r>
              <a:rPr kumimoji="1" lang="ja-JP" altLang="en-US" dirty="0">
                <a:solidFill>
                  <a:srgbClr val="FF0000"/>
                </a:solidFill>
              </a:rPr>
              <a:t>うちの人、会社クビになっちゃって・・・</a:t>
            </a:r>
            <a:endParaRPr kumimoji="1" lang="en-US" altLang="ja-JP" dirty="0">
              <a:solidFill>
                <a:srgbClr val="FF0000"/>
              </a:solidFill>
            </a:endParaRPr>
          </a:p>
          <a:p>
            <a:r>
              <a:rPr kumimoji="1" lang="ja-JP" altLang="en-US" dirty="0">
                <a:solidFill>
                  <a:srgbClr val="FF0000"/>
                </a:solidFill>
              </a:rPr>
              <a:t>子供たちはこれから大学に進学するし、</a:t>
            </a:r>
            <a:endParaRPr kumimoji="1" lang="en-US" altLang="ja-JP" dirty="0">
              <a:solidFill>
                <a:srgbClr val="FF0000"/>
              </a:solidFill>
            </a:endParaRPr>
          </a:p>
          <a:p>
            <a:r>
              <a:rPr lang="ja-JP" altLang="en-US" dirty="0">
                <a:solidFill>
                  <a:srgbClr val="FF0000"/>
                </a:solidFill>
              </a:rPr>
              <a:t>こんなことは言いたくなかったんだけど</a:t>
            </a:r>
            <a:endParaRPr lang="en-US" altLang="ja-JP" dirty="0">
              <a:solidFill>
                <a:srgbClr val="FF0000"/>
              </a:solidFill>
            </a:endParaRPr>
          </a:p>
          <a:p>
            <a:r>
              <a:rPr kumimoji="1" lang="ja-JP" altLang="en-US" dirty="0">
                <a:solidFill>
                  <a:srgbClr val="FF0000"/>
                </a:solidFill>
              </a:rPr>
              <a:t>私にも</a:t>
            </a:r>
            <a:r>
              <a:rPr kumimoji="1" lang="en-US" altLang="ja-JP" dirty="0">
                <a:solidFill>
                  <a:srgbClr val="FF0000"/>
                </a:solidFill>
              </a:rPr>
              <a:t>1</a:t>
            </a:r>
            <a:r>
              <a:rPr lang="en-US" altLang="ja-JP" dirty="0">
                <a:solidFill>
                  <a:srgbClr val="FF0000"/>
                </a:solidFill>
              </a:rPr>
              <a:t>/</a:t>
            </a:r>
            <a:r>
              <a:rPr kumimoji="1" lang="en-US" altLang="ja-JP" dirty="0">
                <a:solidFill>
                  <a:srgbClr val="FF0000"/>
                </a:solidFill>
              </a:rPr>
              <a:t>2</a:t>
            </a:r>
            <a:r>
              <a:rPr kumimoji="1" lang="ja-JP" altLang="en-US" dirty="0">
                <a:solidFill>
                  <a:srgbClr val="FF0000"/>
                </a:solidFill>
              </a:rPr>
              <a:t>の権利があるって聞くし、</a:t>
            </a:r>
            <a:endParaRPr kumimoji="1" lang="en-US" altLang="ja-JP" dirty="0">
              <a:solidFill>
                <a:srgbClr val="FF0000"/>
              </a:solidFill>
            </a:endParaRPr>
          </a:p>
          <a:p>
            <a:r>
              <a:rPr lang="ja-JP" altLang="en-US" dirty="0">
                <a:solidFill>
                  <a:srgbClr val="FF0000"/>
                </a:solidFill>
              </a:rPr>
              <a:t>できれば</a:t>
            </a:r>
            <a:r>
              <a:rPr lang="en-US" altLang="ja-JP" dirty="0">
                <a:solidFill>
                  <a:srgbClr val="FF0000"/>
                </a:solidFill>
              </a:rPr>
              <a:t>1,000</a:t>
            </a:r>
            <a:r>
              <a:rPr lang="ja-JP" altLang="en-US" dirty="0">
                <a:solidFill>
                  <a:srgbClr val="FF0000"/>
                </a:solidFill>
              </a:rPr>
              <a:t>万円、現金でもらえるように</a:t>
            </a:r>
            <a:endParaRPr lang="en-US" altLang="ja-JP" dirty="0">
              <a:solidFill>
                <a:srgbClr val="FF0000"/>
              </a:solidFill>
            </a:endParaRPr>
          </a:p>
          <a:p>
            <a:r>
              <a:rPr kumimoji="1" lang="ja-JP" altLang="en-US" dirty="0">
                <a:solidFill>
                  <a:srgbClr val="FF0000"/>
                </a:solidFill>
              </a:rPr>
              <a:t>主張してみよう！</a:t>
            </a:r>
          </a:p>
        </p:txBody>
      </p:sp>
      <p:grpSp>
        <p:nvGrpSpPr>
          <p:cNvPr id="8" name="グループ化 7"/>
          <p:cNvGrpSpPr/>
          <p:nvPr/>
        </p:nvGrpSpPr>
        <p:grpSpPr>
          <a:xfrm>
            <a:off x="593558" y="4831066"/>
            <a:ext cx="8136515" cy="1046440"/>
            <a:chOff x="593558" y="4831066"/>
            <a:chExt cx="8136515" cy="1046440"/>
          </a:xfrm>
        </p:grpSpPr>
        <p:sp>
          <p:nvSpPr>
            <p:cNvPr id="5" name="テキスト ボックス 4"/>
            <p:cNvSpPr txBox="1"/>
            <p:nvPr/>
          </p:nvSpPr>
          <p:spPr>
            <a:xfrm>
              <a:off x="593558" y="4831066"/>
              <a:ext cx="2556284" cy="523220"/>
            </a:xfrm>
            <a:prstGeom prst="rect">
              <a:avLst/>
            </a:prstGeom>
            <a:noFill/>
          </p:spPr>
          <p:txBody>
            <a:bodyPr wrap="square" rtlCol="0">
              <a:spAutoFit/>
            </a:bodyPr>
            <a:lstStyle/>
            <a:p>
              <a:r>
                <a:rPr kumimoji="1" lang="ja-JP" altLang="en-US" sz="2800" dirty="0">
                  <a:solidFill>
                    <a:srgbClr val="00B050"/>
                  </a:solidFill>
                </a:rPr>
                <a:t>兄　→　妹へ</a:t>
              </a:r>
            </a:p>
          </p:txBody>
        </p:sp>
        <p:sp>
          <p:nvSpPr>
            <p:cNvPr id="6" name="テキスト ボックス 5"/>
            <p:cNvSpPr txBox="1"/>
            <p:nvPr/>
          </p:nvSpPr>
          <p:spPr>
            <a:xfrm>
              <a:off x="1187624" y="5354286"/>
              <a:ext cx="7542449" cy="523220"/>
            </a:xfrm>
            <a:prstGeom prst="rect">
              <a:avLst/>
            </a:prstGeom>
            <a:noFill/>
          </p:spPr>
          <p:txBody>
            <a:bodyPr wrap="none" rtlCol="0">
              <a:spAutoFit/>
            </a:bodyPr>
            <a:lstStyle/>
            <a:p>
              <a:r>
                <a:rPr kumimoji="1" lang="ja-JP" altLang="en-US" sz="2800" dirty="0">
                  <a:solidFill>
                    <a:srgbClr val="00B050"/>
                  </a:solidFill>
                </a:rPr>
                <a:t>現金</a:t>
              </a:r>
              <a:r>
                <a:rPr kumimoji="1" lang="en-US" altLang="ja-JP" sz="2800" dirty="0">
                  <a:solidFill>
                    <a:srgbClr val="00B050"/>
                  </a:solidFill>
                </a:rPr>
                <a:t>1,000</a:t>
              </a:r>
              <a:r>
                <a:rPr kumimoji="1" lang="ja-JP" altLang="en-US" sz="2800" dirty="0">
                  <a:solidFill>
                    <a:srgbClr val="00B050"/>
                  </a:solidFill>
                </a:rPr>
                <a:t>万円渡さなければならないの？？？</a:t>
              </a:r>
            </a:p>
          </p:txBody>
        </p:sp>
      </p:grpSp>
    </p:spTree>
    <p:extLst>
      <p:ext uri="{BB962C8B-B14F-4D97-AF65-F5344CB8AC3E}">
        <p14:creationId xmlns:p14="http://schemas.microsoft.com/office/powerpoint/2010/main" val="13421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5211683" cy="523220"/>
          </a:xfrm>
          <a:prstGeom prst="rect">
            <a:avLst/>
          </a:prstGeom>
          <a:noFill/>
        </p:spPr>
        <p:txBody>
          <a:bodyPr wrap="none" rtlCol="0">
            <a:spAutoFit/>
          </a:bodyPr>
          <a:lstStyle/>
          <a:p>
            <a:r>
              <a:rPr lang="ja-JP" altLang="en-US" sz="2800" dirty="0">
                <a:solidFill>
                  <a:prstClr val="black"/>
                </a:solidFill>
              </a:rPr>
              <a:t>シンプルに見えても実は・・・</a:t>
            </a:r>
          </a:p>
        </p:txBody>
      </p:sp>
      <p:grpSp>
        <p:nvGrpSpPr>
          <p:cNvPr id="7" name="グループ化 6"/>
          <p:cNvGrpSpPr/>
          <p:nvPr/>
        </p:nvGrpSpPr>
        <p:grpSpPr>
          <a:xfrm>
            <a:off x="494473" y="2007810"/>
            <a:ext cx="3344705" cy="3252865"/>
            <a:chOff x="2353182" y="1628800"/>
            <a:chExt cx="3344705" cy="3252865"/>
          </a:xfrm>
        </p:grpSpPr>
        <p:sp>
          <p:nvSpPr>
            <p:cNvPr id="9" name="円/楕円 8"/>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92234" y="1660049"/>
              <a:ext cx="720080" cy="646331"/>
            </a:xfrm>
            <a:prstGeom prst="rect">
              <a:avLst/>
            </a:prstGeom>
            <a:noFill/>
          </p:spPr>
          <p:txBody>
            <a:bodyPr wrap="square" rtlCol="0">
              <a:spAutoFit/>
            </a:bodyPr>
            <a:lstStyle/>
            <a:p>
              <a:pPr algn="ctr"/>
              <a:r>
                <a:rPr kumimoji="1" lang="ja-JP" altLang="en-US" b="1" dirty="0"/>
                <a:t>父</a:t>
              </a:r>
              <a:endParaRPr kumimoji="1" lang="en-US" altLang="ja-JP" b="1" dirty="0"/>
            </a:p>
            <a:p>
              <a:pPr algn="ctr"/>
              <a:r>
                <a:rPr lang="en-US" altLang="ja-JP" b="1" dirty="0"/>
                <a:t>58</a:t>
              </a:r>
              <a:r>
                <a:rPr lang="ja-JP" altLang="en-US" b="1" dirty="0"/>
                <a:t>歳</a:t>
              </a:r>
              <a:endParaRPr kumimoji="1" lang="ja-JP" altLang="en-US" b="1" dirty="0"/>
            </a:p>
          </p:txBody>
        </p:sp>
        <p:sp>
          <p:nvSpPr>
            <p:cNvPr id="22" name="テキスト ボックス 21"/>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55</a:t>
              </a:r>
              <a:r>
                <a:rPr lang="ja-JP" altLang="en-US" b="1" dirty="0"/>
                <a:t>歳</a:t>
              </a:r>
              <a:endParaRPr kumimoji="1" lang="ja-JP" altLang="en-US" b="1" dirty="0"/>
            </a:p>
          </p:txBody>
        </p:sp>
        <p:sp>
          <p:nvSpPr>
            <p:cNvPr id="23" name="テキスト ボックス 22"/>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33</a:t>
              </a:r>
              <a:r>
                <a:rPr lang="ja-JP" altLang="en-US" b="1" dirty="0"/>
                <a:t>歳</a:t>
              </a:r>
              <a:endParaRPr kumimoji="1" lang="ja-JP" altLang="en-US" b="1" dirty="0"/>
            </a:p>
          </p:txBody>
        </p:sp>
        <p:sp>
          <p:nvSpPr>
            <p:cNvPr id="24" name="テキスト ボックス 23"/>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28</a:t>
              </a:r>
              <a:r>
                <a:rPr lang="ja-JP" altLang="en-US" b="1" dirty="0"/>
                <a:t>歳</a:t>
              </a:r>
              <a:endParaRPr kumimoji="1" lang="ja-JP" altLang="en-US" b="1" dirty="0"/>
            </a:p>
          </p:txBody>
        </p:sp>
      </p:grpSp>
      <p:sp>
        <p:nvSpPr>
          <p:cNvPr id="25" name="テキスト ボックス 24"/>
          <p:cNvSpPr txBox="1"/>
          <p:nvPr/>
        </p:nvSpPr>
        <p:spPr>
          <a:xfrm>
            <a:off x="4572000" y="2015866"/>
            <a:ext cx="3483646" cy="369332"/>
          </a:xfrm>
          <a:prstGeom prst="rect">
            <a:avLst/>
          </a:prstGeom>
          <a:noFill/>
        </p:spPr>
        <p:txBody>
          <a:bodyPr wrap="none" rtlCol="0">
            <a:spAutoFit/>
          </a:bodyPr>
          <a:lstStyle/>
          <a:p>
            <a:r>
              <a:rPr kumimoji="1" lang="ja-JP" altLang="en-US" b="1" dirty="0"/>
              <a:t>兄弟の人数が更に多かったら</a:t>
            </a:r>
            <a:r>
              <a:rPr kumimoji="1" lang="en-US" altLang="ja-JP" b="1" dirty="0"/>
              <a:t>!</a:t>
            </a:r>
            <a:r>
              <a:rPr kumimoji="1" lang="ja-JP" altLang="en-US" b="1" dirty="0"/>
              <a:t>？</a:t>
            </a:r>
          </a:p>
        </p:txBody>
      </p:sp>
      <p:sp>
        <p:nvSpPr>
          <p:cNvPr id="26" name="テキスト ボックス 25"/>
          <p:cNvSpPr txBox="1"/>
          <p:nvPr/>
        </p:nvSpPr>
        <p:spPr>
          <a:xfrm>
            <a:off x="4606099" y="2704921"/>
            <a:ext cx="4070357" cy="646331"/>
          </a:xfrm>
          <a:prstGeom prst="rect">
            <a:avLst/>
          </a:prstGeom>
          <a:noFill/>
        </p:spPr>
        <p:txBody>
          <a:bodyPr wrap="square" rtlCol="0">
            <a:spAutoFit/>
          </a:bodyPr>
          <a:lstStyle/>
          <a:p>
            <a:r>
              <a:rPr lang="ja-JP" altLang="en-US" b="1" dirty="0"/>
              <a:t>父母のどちらかが再婚で</a:t>
            </a:r>
            <a:endParaRPr lang="en-US" altLang="ja-JP" b="1" dirty="0"/>
          </a:p>
          <a:p>
            <a:r>
              <a:rPr lang="en-US" altLang="ja-JP" b="1" dirty="0"/>
              <a:t>	</a:t>
            </a:r>
            <a:r>
              <a:rPr lang="ja-JP" altLang="en-US" b="1" dirty="0"/>
              <a:t>他にも兄弟姉妹がいたら</a:t>
            </a:r>
            <a:r>
              <a:rPr lang="en-US" altLang="ja-JP" b="1" dirty="0"/>
              <a:t>!</a:t>
            </a:r>
            <a:r>
              <a:rPr lang="ja-JP" altLang="en-US" b="1" dirty="0"/>
              <a:t>？</a:t>
            </a:r>
            <a:endParaRPr kumimoji="1" lang="ja-JP" altLang="en-US" b="1" dirty="0"/>
          </a:p>
        </p:txBody>
      </p:sp>
      <p:sp>
        <p:nvSpPr>
          <p:cNvPr id="27" name="テキスト ボックス 26"/>
          <p:cNvSpPr txBox="1"/>
          <p:nvPr/>
        </p:nvSpPr>
        <p:spPr>
          <a:xfrm>
            <a:off x="4606099" y="3623344"/>
            <a:ext cx="3185487" cy="369332"/>
          </a:xfrm>
          <a:prstGeom prst="rect">
            <a:avLst/>
          </a:prstGeom>
          <a:noFill/>
        </p:spPr>
        <p:txBody>
          <a:bodyPr wrap="none" rtlCol="0">
            <a:spAutoFit/>
          </a:bodyPr>
          <a:lstStyle/>
          <a:p>
            <a:r>
              <a:rPr kumimoji="1" lang="ja-JP" altLang="en-US" b="1" dirty="0"/>
              <a:t>父</a:t>
            </a:r>
            <a:r>
              <a:rPr lang="ja-JP" altLang="en-US" b="1" dirty="0"/>
              <a:t>が会社経営をしていたら？</a:t>
            </a:r>
            <a:endParaRPr kumimoji="1" lang="ja-JP" altLang="en-US" b="1" dirty="0"/>
          </a:p>
        </p:txBody>
      </p:sp>
      <p:sp>
        <p:nvSpPr>
          <p:cNvPr id="28" name="テキスト ボックス 27"/>
          <p:cNvSpPr txBox="1"/>
          <p:nvPr/>
        </p:nvSpPr>
        <p:spPr>
          <a:xfrm>
            <a:off x="4572000" y="4291178"/>
            <a:ext cx="4176143" cy="646331"/>
          </a:xfrm>
          <a:prstGeom prst="rect">
            <a:avLst/>
          </a:prstGeom>
          <a:noFill/>
        </p:spPr>
        <p:txBody>
          <a:bodyPr wrap="none" rtlCol="0">
            <a:spAutoFit/>
          </a:bodyPr>
          <a:lstStyle/>
          <a:p>
            <a:r>
              <a:rPr lang="ja-JP" altLang="en-US" b="1" dirty="0"/>
              <a:t>その会社の株式の評価額が</a:t>
            </a:r>
            <a:endParaRPr lang="en-US" altLang="ja-JP" b="1" dirty="0"/>
          </a:p>
          <a:p>
            <a:r>
              <a:rPr kumimoji="1" lang="en-US" altLang="ja-JP" b="1" dirty="0"/>
              <a:t>	</a:t>
            </a:r>
            <a:r>
              <a:rPr kumimoji="1" lang="ja-JP" altLang="en-US" b="1" dirty="0"/>
              <a:t>思った以上に大きかったら</a:t>
            </a:r>
            <a:r>
              <a:rPr kumimoji="1" lang="en-US" altLang="ja-JP" b="1" dirty="0"/>
              <a:t>!</a:t>
            </a:r>
            <a:r>
              <a:rPr kumimoji="1" lang="ja-JP" altLang="en-US" b="1" dirty="0"/>
              <a:t>？</a:t>
            </a:r>
          </a:p>
        </p:txBody>
      </p:sp>
      <p:sp>
        <p:nvSpPr>
          <p:cNvPr id="29" name="テキスト ボックス 28"/>
          <p:cNvSpPr txBox="1"/>
          <p:nvPr/>
        </p:nvSpPr>
        <p:spPr>
          <a:xfrm>
            <a:off x="4606099" y="5225728"/>
            <a:ext cx="3563796" cy="646331"/>
          </a:xfrm>
          <a:prstGeom prst="rect">
            <a:avLst/>
          </a:prstGeom>
          <a:noFill/>
        </p:spPr>
        <p:txBody>
          <a:bodyPr wrap="none" rtlCol="0">
            <a:spAutoFit/>
          </a:bodyPr>
          <a:lstStyle/>
          <a:p>
            <a:r>
              <a:rPr kumimoji="1" lang="ja-JP" altLang="en-US" b="1" dirty="0"/>
              <a:t>資産よりも借金が多かったら</a:t>
            </a:r>
            <a:r>
              <a:rPr kumimoji="1" lang="en-US" altLang="ja-JP" b="1" dirty="0"/>
              <a:t>!</a:t>
            </a:r>
            <a:r>
              <a:rPr kumimoji="1" lang="ja-JP" altLang="en-US" b="1" dirty="0"/>
              <a:t>？</a:t>
            </a:r>
            <a:endParaRPr kumimoji="1" lang="en-US" altLang="ja-JP" b="1" dirty="0"/>
          </a:p>
          <a:p>
            <a:r>
              <a:rPr lang="en-US" altLang="ja-JP" b="1" dirty="0"/>
              <a:t>			etc…</a:t>
            </a:r>
            <a:endParaRPr kumimoji="1" lang="ja-JP" altLang="en-US" b="1" dirty="0"/>
          </a:p>
        </p:txBody>
      </p:sp>
    </p:spTree>
    <p:extLst>
      <p:ext uri="{BB962C8B-B14F-4D97-AF65-F5344CB8AC3E}">
        <p14:creationId xmlns:p14="http://schemas.microsoft.com/office/powerpoint/2010/main" val="29409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4852610" cy="523220"/>
          </a:xfrm>
          <a:prstGeom prst="rect">
            <a:avLst/>
          </a:prstGeom>
          <a:noFill/>
        </p:spPr>
        <p:txBody>
          <a:bodyPr wrap="none" rtlCol="0">
            <a:spAutoFit/>
          </a:bodyPr>
          <a:lstStyle/>
          <a:p>
            <a:r>
              <a:rPr lang="ja-JP" altLang="en-US" sz="2800" dirty="0">
                <a:solidFill>
                  <a:prstClr val="black"/>
                </a:solidFill>
              </a:rPr>
              <a:t>相続「税」問題と相続問題は</a:t>
            </a:r>
          </a:p>
        </p:txBody>
      </p:sp>
      <p:sp>
        <p:nvSpPr>
          <p:cNvPr id="10" name="テキスト ボックス 9"/>
          <p:cNvSpPr txBox="1"/>
          <p:nvPr/>
        </p:nvSpPr>
        <p:spPr>
          <a:xfrm>
            <a:off x="2195736" y="1916832"/>
            <a:ext cx="4801314" cy="1015663"/>
          </a:xfrm>
          <a:prstGeom prst="rect">
            <a:avLst/>
          </a:prstGeom>
          <a:noFill/>
        </p:spPr>
        <p:txBody>
          <a:bodyPr wrap="none" rtlCol="0">
            <a:spAutoFit/>
          </a:bodyPr>
          <a:lstStyle/>
          <a:p>
            <a:r>
              <a:rPr kumimoji="1" lang="ja-JP" altLang="en-US" sz="6000" u="sng" dirty="0">
                <a:solidFill>
                  <a:srgbClr val="FF0000"/>
                </a:solidFill>
              </a:rPr>
              <a:t>別物です！！</a:t>
            </a:r>
          </a:p>
        </p:txBody>
      </p:sp>
      <p:sp>
        <p:nvSpPr>
          <p:cNvPr id="11" name="テキスト ボックス 10"/>
          <p:cNvSpPr txBox="1"/>
          <p:nvPr/>
        </p:nvSpPr>
        <p:spPr>
          <a:xfrm>
            <a:off x="1187624" y="4005064"/>
            <a:ext cx="7318029" cy="1077218"/>
          </a:xfrm>
          <a:prstGeom prst="rect">
            <a:avLst/>
          </a:prstGeom>
          <a:noFill/>
        </p:spPr>
        <p:txBody>
          <a:bodyPr wrap="none" rtlCol="0">
            <a:spAutoFit/>
          </a:bodyPr>
          <a:lstStyle/>
          <a:p>
            <a:r>
              <a:rPr kumimoji="1" lang="ja-JP" altLang="en-US" sz="3200" dirty="0"/>
              <a:t>相続税は関係ない人でも、</a:t>
            </a:r>
            <a:endParaRPr kumimoji="1" lang="en-US" altLang="ja-JP" sz="3200" dirty="0"/>
          </a:p>
          <a:p>
            <a:r>
              <a:rPr lang="ja-JP" altLang="en-US" sz="3200" dirty="0"/>
              <a:t>「相続」は必ず当事者になる時がきます！</a:t>
            </a:r>
            <a:endParaRPr kumimoji="1" lang="ja-JP" altLang="en-US" sz="3200" dirty="0"/>
          </a:p>
        </p:txBody>
      </p:sp>
    </p:spTree>
    <p:extLst>
      <p:ext uri="{BB962C8B-B14F-4D97-AF65-F5344CB8AC3E}">
        <p14:creationId xmlns:p14="http://schemas.microsoft.com/office/powerpoint/2010/main" val="15511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7504" y="2564904"/>
            <a:ext cx="8928992" cy="1107996"/>
          </a:xfrm>
          <a:prstGeom prst="rect">
            <a:avLst/>
          </a:prstGeom>
          <a:noFill/>
        </p:spPr>
        <p:txBody>
          <a:bodyPr wrap="square" rtlCol="0">
            <a:spAutoFit/>
          </a:bodyPr>
          <a:lstStyle/>
          <a:p>
            <a:pPr algn="ctr"/>
            <a:r>
              <a:rPr kumimoji="1" lang="ja-JP" altLang="en-US" sz="6600" dirty="0"/>
              <a:t>ケーススタディ</a:t>
            </a:r>
          </a:p>
        </p:txBody>
      </p:sp>
    </p:spTree>
    <p:extLst>
      <p:ext uri="{BB962C8B-B14F-4D97-AF65-F5344CB8AC3E}">
        <p14:creationId xmlns:p14="http://schemas.microsoft.com/office/powerpoint/2010/main" val="259038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a:solidFill>
                  <a:srgbClr val="0070C0"/>
                </a:solidFill>
              </a:rPr>
              <a:t>ケースその①</a:t>
            </a:r>
          </a:p>
        </p:txBody>
      </p:sp>
      <p:grpSp>
        <p:nvGrpSpPr>
          <p:cNvPr id="11" name="グループ化 10"/>
          <p:cNvGrpSpPr/>
          <p:nvPr/>
        </p:nvGrpSpPr>
        <p:grpSpPr>
          <a:xfrm>
            <a:off x="535744" y="4149080"/>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55" name="円弧 54"/>
          <p:cNvSpPr/>
          <p:nvPr/>
        </p:nvSpPr>
        <p:spPr>
          <a:xfrm>
            <a:off x="4716016" y="3069867"/>
            <a:ext cx="4298776" cy="3960440"/>
          </a:xfrm>
          <a:prstGeom prst="arc">
            <a:avLst>
              <a:gd name="adj1" fmla="val 9244877"/>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
        <p:nvSpPr>
          <p:cNvPr id="56" name="テキスト ボックス 55"/>
          <p:cNvSpPr txBox="1"/>
          <p:nvPr/>
        </p:nvSpPr>
        <p:spPr>
          <a:xfrm>
            <a:off x="7390455" y="6341895"/>
            <a:ext cx="1656184"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東京在住</a:t>
            </a:r>
          </a:p>
        </p:txBody>
      </p:sp>
      <p:grpSp>
        <p:nvGrpSpPr>
          <p:cNvPr id="9" name="グループ化 8"/>
          <p:cNvGrpSpPr/>
          <p:nvPr/>
        </p:nvGrpSpPr>
        <p:grpSpPr>
          <a:xfrm>
            <a:off x="4867436" y="4214537"/>
            <a:ext cx="2584884" cy="2427601"/>
            <a:chOff x="4867436" y="4214537"/>
            <a:chExt cx="2584884" cy="2427601"/>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61998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4867436" y="5972345"/>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50</a:t>
              </a:r>
              <a:r>
                <a:rPr lang="ja-JP" altLang="en-US" b="1" dirty="0"/>
                <a:t>歳</a:t>
              </a:r>
              <a:endParaRPr kumimoji="1" lang="ja-JP" altLang="en-US" b="1" dirty="0"/>
            </a:p>
          </p:txBody>
        </p:sp>
        <p:sp>
          <p:nvSpPr>
            <p:cNvPr id="52" name="テキスト ボックス 51"/>
            <p:cNvSpPr txBox="1"/>
            <p:nvPr/>
          </p:nvSpPr>
          <p:spPr>
            <a:xfrm>
              <a:off x="4889811" y="5976608"/>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20</a:t>
              </a:r>
              <a:r>
                <a:rPr lang="ja-JP" altLang="en-US" b="1" dirty="0"/>
                <a:t>歳</a:t>
              </a:r>
              <a:endParaRPr kumimoji="1" lang="ja-JP" altLang="en-US" b="1" dirty="0"/>
            </a:p>
          </p:txBody>
        </p:sp>
        <p:cxnSp>
          <p:nvCxnSpPr>
            <p:cNvPr id="53" name="直線コネクタ 52"/>
            <p:cNvCxnSpPr/>
            <p:nvPr/>
          </p:nvCxnSpPr>
          <p:spPr>
            <a:xfrm>
              <a:off x="5203629" y="54082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a:off x="7020307"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49851" y="5422341"/>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666328" y="5939724"/>
              <a:ext cx="720080" cy="646331"/>
            </a:xfrm>
            <a:prstGeom prst="rect">
              <a:avLst/>
            </a:prstGeom>
            <a:noFill/>
          </p:spPr>
          <p:txBody>
            <a:bodyPr wrap="square" rtlCol="0">
              <a:spAutoFit/>
            </a:bodyPr>
            <a:lstStyle/>
            <a:p>
              <a:pPr algn="ctr"/>
              <a:r>
                <a:rPr kumimoji="1" lang="ja-JP" altLang="en-US" b="1" dirty="0"/>
                <a:t>子</a:t>
              </a:r>
              <a:endParaRPr kumimoji="1" lang="en-US" altLang="ja-JP" b="1" dirty="0"/>
            </a:p>
            <a:p>
              <a:pPr algn="ctr"/>
              <a:r>
                <a:rPr lang="en-US" altLang="ja-JP" b="1" dirty="0"/>
                <a:t>18</a:t>
              </a:r>
              <a:r>
                <a:rPr lang="ja-JP" altLang="en-US" b="1" dirty="0"/>
                <a:t>歳</a:t>
              </a:r>
              <a:endParaRPr kumimoji="1" lang="ja-JP" altLang="en-US" b="1" dirty="0"/>
            </a:p>
          </p:txBody>
        </p:sp>
        <p:sp>
          <p:nvSpPr>
            <p:cNvPr id="60" name="円/楕円 59"/>
            <p:cNvSpPr/>
            <p:nvPr/>
          </p:nvSpPr>
          <p:spPr>
            <a:xfrm>
              <a:off x="6660267" y="592205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220427" y="1259468"/>
            <a:ext cx="1561263" cy="2661012"/>
            <a:chOff x="220427" y="1259468"/>
            <a:chExt cx="1561263" cy="2661012"/>
          </a:xfrm>
        </p:grpSpPr>
        <p:pic>
          <p:nvPicPr>
            <p:cNvPr id="5124" name="Picture 4" descr="C:\Users\kawaguchimuneharu\AppData\Local\Microsoft\Windows\Temporary Internet Files\Content.IE5\91FW9EWI\MP9001489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24" y="2795008"/>
              <a:ext cx="958174" cy="633992"/>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220427" y="1259468"/>
              <a:ext cx="1512168" cy="369332"/>
            </a:xfrm>
            <a:prstGeom prst="rect">
              <a:avLst/>
            </a:prstGeom>
            <a:noFill/>
          </p:spPr>
          <p:txBody>
            <a:bodyPr wrap="square" rtlCol="0">
              <a:spAutoFit/>
            </a:bodyPr>
            <a:lstStyle/>
            <a:p>
              <a:r>
                <a:rPr lang="en-US" altLang="ja-JP" b="1" i="1" dirty="0">
                  <a:solidFill>
                    <a:srgbClr val="FF0000"/>
                  </a:solidFill>
                </a:rPr>
                <a:t>1,500</a:t>
              </a:r>
              <a:r>
                <a:rPr kumimoji="1" lang="ja-JP" altLang="en-US" b="1" i="1" dirty="0">
                  <a:solidFill>
                    <a:srgbClr val="FF0000"/>
                  </a:solidFill>
                </a:rPr>
                <a:t>万円</a:t>
              </a:r>
            </a:p>
          </p:txBody>
        </p:sp>
        <p:sp>
          <p:nvSpPr>
            <p:cNvPr id="63" name="テキスト ボックス 62"/>
            <p:cNvSpPr txBox="1"/>
            <p:nvPr/>
          </p:nvSpPr>
          <p:spPr>
            <a:xfrm>
              <a:off x="269522" y="3551148"/>
              <a:ext cx="1512168" cy="369332"/>
            </a:xfrm>
            <a:prstGeom prst="rect">
              <a:avLst/>
            </a:prstGeom>
            <a:noFill/>
          </p:spPr>
          <p:txBody>
            <a:bodyPr wrap="square" rtlCol="0">
              <a:spAutoFit/>
            </a:bodyPr>
            <a:lstStyle/>
            <a:p>
              <a:r>
                <a:rPr lang="en-US" altLang="ja-JP" b="1" i="1" dirty="0">
                  <a:solidFill>
                    <a:srgbClr val="FF0000"/>
                  </a:solidFill>
                </a:rPr>
                <a:t>50</a:t>
              </a:r>
              <a:r>
                <a:rPr kumimoji="1" lang="en-US" altLang="ja-JP" b="1" i="1" dirty="0">
                  <a:solidFill>
                    <a:srgbClr val="FF0000"/>
                  </a:solidFill>
                </a:rPr>
                <a:t>0</a:t>
              </a:r>
              <a:r>
                <a:rPr kumimoji="1" lang="ja-JP" altLang="en-US" b="1" i="1" dirty="0">
                  <a:solidFill>
                    <a:srgbClr val="FF0000"/>
                  </a:solidFill>
                </a:rPr>
                <a:t>万円</a:t>
              </a:r>
            </a:p>
          </p:txBody>
        </p:sp>
        <p:pic>
          <p:nvPicPr>
            <p:cNvPr id="6146" name="Picture 2" descr="C:\Users\kawaguchimuneharu\AppData\Local\Microsoft\Windows\Temporary Internet Files\Content.IE5\3YYCJ0NY\MC900391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24" y="1628800"/>
              <a:ext cx="891950" cy="9302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p:nvGrpSpPr>
        <p:grpSpPr>
          <a:xfrm>
            <a:off x="1883796" y="1599289"/>
            <a:ext cx="3814091" cy="3282376"/>
            <a:chOff x="1883796" y="1599289"/>
            <a:chExt cx="3814091" cy="3282376"/>
          </a:xfrm>
        </p:grpSpPr>
        <p:sp>
          <p:nvSpPr>
            <p:cNvPr id="3" name="円/楕円 2"/>
            <p:cNvSpPr/>
            <p:nvPr/>
          </p:nvSpPr>
          <p:spPr>
            <a:xfrm>
              <a:off x="2392234" y="162880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883796" y="2310386"/>
              <a:ext cx="1736955" cy="584775"/>
            </a:xfrm>
            <a:prstGeom prst="rect">
              <a:avLst/>
            </a:prstGeom>
            <a:noFill/>
          </p:spPr>
          <p:txBody>
            <a:bodyPr wrap="square" rtlCol="0">
              <a:spAutoFit/>
            </a:bodyPr>
            <a:lstStyle/>
            <a:p>
              <a:pPr algn="ctr"/>
              <a:r>
                <a:rPr kumimoji="1" lang="en-US" altLang="ja-JP" sz="1400" b="1" dirty="0"/>
                <a:t>3</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48</a:t>
              </a:r>
              <a:r>
                <a:rPr lang="ja-JP" altLang="en-US" b="1" dirty="0"/>
                <a:t>歳</a:t>
              </a:r>
              <a:endParaRPr kumimoji="1" lang="ja-JP" altLang="en-US" b="1" dirty="0"/>
            </a:p>
          </p:txBody>
        </p:sp>
        <p:sp>
          <p:nvSpPr>
            <p:cNvPr id="64" name="円/楕円 63"/>
            <p:cNvSpPr/>
            <p:nvPr/>
          </p:nvSpPr>
          <p:spPr>
            <a:xfrm>
              <a:off x="2358354" y="41615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p:cNvSpPr/>
            <p:nvPr/>
          </p:nvSpPr>
          <p:spPr>
            <a:xfrm>
              <a:off x="4903440" y="4149080"/>
              <a:ext cx="792088" cy="64807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00392" y="159928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964149" y="159928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64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dow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4134465" cy="523220"/>
          </a:xfrm>
          <a:prstGeom prst="rect">
            <a:avLst/>
          </a:prstGeom>
          <a:noFill/>
        </p:spPr>
        <p:txBody>
          <a:bodyPr wrap="none" rtlCol="0">
            <a:spAutoFit/>
          </a:bodyPr>
          <a:lstStyle/>
          <a:p>
            <a:r>
              <a:rPr lang="ja-JP" altLang="en-US" sz="2800" dirty="0">
                <a:solidFill>
                  <a:prstClr val="black"/>
                </a:solidFill>
              </a:rPr>
              <a:t>解決策はいろいろある！</a:t>
            </a:r>
          </a:p>
        </p:txBody>
      </p:sp>
      <p:sp>
        <p:nvSpPr>
          <p:cNvPr id="3" name="テキスト ボックス 2"/>
          <p:cNvSpPr txBox="1"/>
          <p:nvPr/>
        </p:nvSpPr>
        <p:spPr>
          <a:xfrm>
            <a:off x="1167916" y="1772816"/>
            <a:ext cx="6227987" cy="1200329"/>
          </a:xfrm>
          <a:prstGeom prst="rect">
            <a:avLst/>
          </a:prstGeom>
          <a:noFill/>
        </p:spPr>
        <p:txBody>
          <a:bodyPr wrap="none" rtlCol="0">
            <a:spAutoFit/>
          </a:bodyPr>
          <a:lstStyle/>
          <a:p>
            <a:r>
              <a:rPr kumimoji="1" lang="ja-JP" altLang="en-US" b="1" dirty="0"/>
              <a:t>＜解決策①＞</a:t>
            </a:r>
            <a:endParaRPr kumimoji="1" lang="en-US" altLang="ja-JP" b="1" dirty="0"/>
          </a:p>
          <a:p>
            <a:r>
              <a:rPr kumimoji="1" lang="ja-JP" altLang="en-US" b="1" dirty="0"/>
              <a:t>母が死亡する前に</a:t>
            </a:r>
            <a:endParaRPr kumimoji="1" lang="en-US" altLang="ja-JP" b="1" dirty="0"/>
          </a:p>
          <a:p>
            <a:r>
              <a:rPr lang="ja-JP" altLang="en-US" b="1" dirty="0"/>
              <a:t>「遺産は全て長男に渡す」</a:t>
            </a:r>
            <a:endParaRPr lang="en-US" altLang="ja-JP" b="1" dirty="0"/>
          </a:p>
          <a:p>
            <a:r>
              <a:rPr kumimoji="1" lang="ja-JP" altLang="en-US" b="1" dirty="0"/>
              <a:t>という内容の遺言を残しておく　⇒　妹の遺留分に注意！</a:t>
            </a:r>
          </a:p>
        </p:txBody>
      </p:sp>
      <p:sp>
        <p:nvSpPr>
          <p:cNvPr id="9" name="テキスト ボックス 8"/>
          <p:cNvSpPr txBox="1"/>
          <p:nvPr/>
        </p:nvSpPr>
        <p:spPr>
          <a:xfrm>
            <a:off x="1187624" y="3645024"/>
            <a:ext cx="6476453" cy="1200329"/>
          </a:xfrm>
          <a:prstGeom prst="rect">
            <a:avLst/>
          </a:prstGeom>
          <a:noFill/>
        </p:spPr>
        <p:txBody>
          <a:bodyPr wrap="none" rtlCol="0">
            <a:spAutoFit/>
          </a:bodyPr>
          <a:lstStyle/>
          <a:p>
            <a:r>
              <a:rPr kumimoji="1" lang="ja-JP" altLang="en-US" b="1" dirty="0"/>
              <a:t>＜解決策②＞</a:t>
            </a:r>
            <a:endParaRPr lang="en-US" altLang="ja-JP" b="1" dirty="0"/>
          </a:p>
          <a:p>
            <a:r>
              <a:rPr kumimoji="1" lang="ja-JP" altLang="en-US" b="1" dirty="0"/>
              <a:t>母が元気なうちに</a:t>
            </a:r>
            <a:endParaRPr kumimoji="1" lang="en-US" altLang="ja-JP" b="1" dirty="0"/>
          </a:p>
          <a:p>
            <a:r>
              <a:rPr lang="ja-JP" altLang="en-US" b="1" dirty="0"/>
              <a:t>長男受け取りの生命保険に加入しておく</a:t>
            </a:r>
            <a:endParaRPr lang="en-US" altLang="ja-JP" b="1" dirty="0"/>
          </a:p>
          <a:p>
            <a:r>
              <a:rPr kumimoji="1" lang="en-US" altLang="ja-JP" b="1" dirty="0"/>
              <a:t>(</a:t>
            </a:r>
            <a:r>
              <a:rPr kumimoji="1" lang="ja-JP" altLang="en-US" b="1" dirty="0"/>
              <a:t>死亡保険金は</a:t>
            </a:r>
            <a:r>
              <a:rPr kumimoji="1" lang="en-US" altLang="ja-JP" b="1" dirty="0"/>
              <a:t>500</a:t>
            </a:r>
            <a:r>
              <a:rPr kumimoji="1" lang="ja-JP" altLang="en-US" b="1" dirty="0"/>
              <a:t>万円～</a:t>
            </a:r>
            <a:r>
              <a:rPr kumimoji="1" lang="en-US" altLang="ja-JP" b="1" dirty="0"/>
              <a:t>1000</a:t>
            </a:r>
            <a:r>
              <a:rPr kumimoji="1" lang="ja-JP" altLang="en-US" b="1" dirty="0"/>
              <a:t>万円　⇒　代償分割資金の確保</a:t>
            </a:r>
          </a:p>
        </p:txBody>
      </p:sp>
    </p:spTree>
    <p:extLst>
      <p:ext uri="{BB962C8B-B14F-4D97-AF65-F5344CB8AC3E}">
        <p14:creationId xmlns:p14="http://schemas.microsoft.com/office/powerpoint/2010/main" val="42731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タイトル 13"/>
          <p:cNvSpPr>
            <a:spLocks noGrp="1"/>
          </p:cNvSpPr>
          <p:nvPr>
            <p:ph type="title"/>
          </p:nvPr>
        </p:nvSpPr>
        <p:spPr>
          <a:xfrm>
            <a:off x="426128" y="408372"/>
            <a:ext cx="8260672" cy="1039427"/>
          </a:xfrm>
        </p:spPr>
        <p:txBody>
          <a:bodyPr/>
          <a:lstStyle/>
          <a:p>
            <a:r>
              <a:rPr lang="ja-JP" altLang="en-US" dirty="0"/>
              <a:t>ケース　その②</a:t>
            </a:r>
            <a:endParaRPr kumimoji="1" lang="ja-JP" altLang="en-US" dirty="0"/>
          </a:p>
        </p:txBody>
      </p:sp>
      <p:grpSp>
        <p:nvGrpSpPr>
          <p:cNvPr id="3" name="グループ化 2"/>
          <p:cNvGrpSpPr/>
          <p:nvPr/>
        </p:nvGrpSpPr>
        <p:grpSpPr>
          <a:xfrm>
            <a:off x="3995936" y="1863138"/>
            <a:ext cx="3305653" cy="2508980"/>
            <a:chOff x="533525" y="2007810"/>
            <a:chExt cx="3305653" cy="2508980"/>
          </a:xfrm>
        </p:grpSpPr>
        <p:grpSp>
          <p:nvGrpSpPr>
            <p:cNvPr id="5" name="グループ化 4"/>
            <p:cNvGrpSpPr/>
            <p:nvPr/>
          </p:nvGrpSpPr>
          <p:grpSpPr>
            <a:xfrm>
              <a:off x="533525" y="2007810"/>
              <a:ext cx="3305653" cy="1800200"/>
              <a:chOff x="2392234" y="1628800"/>
              <a:chExt cx="3305653" cy="1800200"/>
            </a:xfrm>
          </p:grpSpPr>
          <p:sp>
            <p:nvSpPr>
              <p:cNvPr id="6" name="円/楕円 5"/>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392234" y="1660049"/>
                <a:ext cx="720080" cy="369332"/>
              </a:xfrm>
              <a:prstGeom prst="rect">
                <a:avLst/>
              </a:prstGeom>
              <a:noFill/>
            </p:spPr>
            <p:txBody>
              <a:bodyPr wrap="square" rtlCol="0">
                <a:spAutoFit/>
              </a:bodyPr>
              <a:lstStyle/>
              <a:p>
                <a:pPr algn="ctr"/>
                <a:endParaRPr kumimoji="1" lang="en-US" altLang="ja-JP" b="1" dirty="0"/>
              </a:p>
            </p:txBody>
          </p:sp>
          <p:sp>
            <p:nvSpPr>
              <p:cNvPr id="19" name="テキスト ボックス 18"/>
              <p:cNvSpPr txBox="1"/>
              <p:nvPr/>
            </p:nvSpPr>
            <p:spPr>
              <a:xfrm>
                <a:off x="4941803" y="1666545"/>
                <a:ext cx="720080" cy="369332"/>
              </a:xfrm>
              <a:prstGeom prst="rect">
                <a:avLst/>
              </a:prstGeom>
              <a:noFill/>
            </p:spPr>
            <p:txBody>
              <a:bodyPr wrap="square" rtlCol="0">
                <a:spAutoFit/>
              </a:bodyPr>
              <a:lstStyle/>
              <a:p>
                <a:pPr algn="ctr"/>
                <a:endParaRPr kumimoji="1" lang="en-US" altLang="ja-JP" b="1" dirty="0"/>
              </a:p>
            </p:txBody>
          </p:sp>
        </p:grpSp>
        <p:cxnSp>
          <p:nvCxnSpPr>
            <p:cNvPr id="22" name="直線コネクタ 21"/>
            <p:cNvCxnSpPr/>
            <p:nvPr/>
          </p:nvCxnSpPr>
          <p:spPr>
            <a:xfrm>
              <a:off x="3097316" y="2119764"/>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3063568" y="2122135"/>
              <a:ext cx="759132" cy="72008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1872078" y="3815680"/>
              <a:ext cx="720080" cy="7011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467544" y="1613722"/>
            <a:ext cx="3384376" cy="1938992"/>
            <a:chOff x="467544" y="1613722"/>
            <a:chExt cx="3384376" cy="1938992"/>
          </a:xfrm>
        </p:grpSpPr>
        <p:sp>
          <p:nvSpPr>
            <p:cNvPr id="26" name="テキスト ボックス 25"/>
            <p:cNvSpPr txBox="1"/>
            <p:nvPr/>
          </p:nvSpPr>
          <p:spPr>
            <a:xfrm>
              <a:off x="467544" y="1613722"/>
              <a:ext cx="2710999" cy="1938992"/>
            </a:xfrm>
            <a:prstGeom prst="rect">
              <a:avLst/>
            </a:prstGeom>
            <a:noFill/>
          </p:spPr>
          <p:txBody>
            <a:bodyPr wrap="none" rtlCol="0">
              <a:spAutoFit/>
            </a:bodyPr>
            <a:lstStyle/>
            <a:p>
              <a:r>
                <a:rPr kumimoji="1" lang="ja-JP" altLang="en-US" sz="2400" dirty="0"/>
                <a:t>父の資産は</a:t>
              </a:r>
              <a:endParaRPr kumimoji="1" lang="en-US" altLang="ja-JP" sz="2400" dirty="0"/>
            </a:p>
            <a:p>
              <a:endParaRPr lang="en-US" altLang="ja-JP" sz="2400" dirty="0"/>
            </a:p>
            <a:p>
              <a:r>
                <a:rPr kumimoji="1" lang="ja-JP" altLang="en-US" sz="2400" dirty="0"/>
                <a:t>現預金　</a:t>
              </a:r>
              <a:r>
                <a:rPr lang="en-US" altLang="ja-JP" sz="2400" dirty="0"/>
                <a:t>1000</a:t>
              </a:r>
              <a:r>
                <a:rPr kumimoji="1" lang="ja-JP" altLang="en-US" sz="2400" dirty="0"/>
                <a:t>万円</a:t>
              </a:r>
              <a:endParaRPr kumimoji="1" lang="en-US" altLang="ja-JP" sz="2400" dirty="0"/>
            </a:p>
            <a:p>
              <a:endParaRPr lang="en-US" altLang="ja-JP" sz="2400" dirty="0"/>
            </a:p>
            <a:p>
              <a:r>
                <a:rPr kumimoji="1" lang="ja-JP" altLang="en-US" sz="2400" dirty="0"/>
                <a:t>借入金　</a:t>
              </a:r>
              <a:r>
                <a:rPr kumimoji="1" lang="en-US" altLang="ja-JP" sz="2400" dirty="0"/>
                <a:t>3000</a:t>
              </a:r>
              <a:r>
                <a:rPr kumimoji="1" lang="ja-JP" altLang="en-US" sz="2400" dirty="0"/>
                <a:t>万円</a:t>
              </a:r>
            </a:p>
          </p:txBody>
        </p:sp>
        <p:sp>
          <p:nvSpPr>
            <p:cNvPr id="27" name="右矢印 26"/>
            <p:cNvSpPr/>
            <p:nvPr/>
          </p:nvSpPr>
          <p:spPr>
            <a:xfrm>
              <a:off x="3275856" y="1712625"/>
              <a:ext cx="576064" cy="1005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1403648" y="5245097"/>
            <a:ext cx="7200800" cy="523220"/>
          </a:xfrm>
          <a:prstGeom prst="rect">
            <a:avLst/>
          </a:prstGeom>
          <a:noFill/>
        </p:spPr>
        <p:txBody>
          <a:bodyPr wrap="square" rtlCol="0">
            <a:spAutoFit/>
          </a:bodyPr>
          <a:lstStyle/>
          <a:p>
            <a:r>
              <a:rPr kumimoji="1" lang="ja-JP" altLang="en-US" sz="2800" dirty="0"/>
              <a:t>この状態で父が死亡したら・・・相続放棄！？</a:t>
            </a:r>
          </a:p>
        </p:txBody>
      </p:sp>
    </p:spTree>
    <p:extLst>
      <p:ext uri="{BB962C8B-B14F-4D97-AF65-F5344CB8AC3E}">
        <p14:creationId xmlns:p14="http://schemas.microsoft.com/office/powerpoint/2010/main" val="39022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5570756" cy="523220"/>
          </a:xfrm>
          <a:prstGeom prst="rect">
            <a:avLst/>
          </a:prstGeom>
          <a:noFill/>
        </p:spPr>
        <p:txBody>
          <a:bodyPr wrap="none" rtlCol="0">
            <a:spAutoFit/>
          </a:bodyPr>
          <a:lstStyle/>
          <a:p>
            <a:r>
              <a:rPr lang="ja-JP" altLang="en-US" sz="2800" dirty="0">
                <a:solidFill>
                  <a:prstClr val="black"/>
                </a:solidFill>
              </a:rPr>
              <a:t>相続放棄以外にも解決策はある！</a:t>
            </a:r>
          </a:p>
        </p:txBody>
      </p:sp>
      <p:sp>
        <p:nvSpPr>
          <p:cNvPr id="9" name="テキスト ボックス 8"/>
          <p:cNvSpPr txBox="1"/>
          <p:nvPr/>
        </p:nvSpPr>
        <p:spPr>
          <a:xfrm>
            <a:off x="611560" y="1556792"/>
            <a:ext cx="7920880" cy="3139321"/>
          </a:xfrm>
          <a:prstGeom prst="rect">
            <a:avLst/>
          </a:prstGeom>
          <a:solidFill>
            <a:srgbClr val="FFFF00"/>
          </a:solidFill>
        </p:spPr>
        <p:txBody>
          <a:bodyPr wrap="square" rtlCol="0">
            <a:spAutoFit/>
          </a:bodyPr>
          <a:lstStyle/>
          <a:p>
            <a:pPr algn="ctr"/>
            <a:r>
              <a:rPr kumimoji="1" lang="ja-JP" altLang="en-US" sz="3600" b="1" dirty="0"/>
              <a:t>＜</a:t>
            </a:r>
            <a:r>
              <a:rPr lang="ja-JP" altLang="en-US" sz="3600" b="1" dirty="0"/>
              <a:t>例えば・・・</a:t>
            </a:r>
            <a:r>
              <a:rPr kumimoji="1" lang="ja-JP" altLang="en-US" sz="3600" b="1" dirty="0"/>
              <a:t>＞</a:t>
            </a:r>
            <a:endParaRPr lang="en-US" altLang="ja-JP" sz="3600" b="1" dirty="0"/>
          </a:p>
          <a:p>
            <a:pPr algn="ctr">
              <a:lnSpc>
                <a:spcPct val="150000"/>
              </a:lnSpc>
            </a:pPr>
            <a:r>
              <a:rPr lang="ja-JP" altLang="en-US" sz="3600" b="1" dirty="0"/>
              <a:t>　現金を生命保険に変換しておき、</a:t>
            </a:r>
            <a:endParaRPr lang="en-US" altLang="ja-JP" sz="3600" b="1" dirty="0"/>
          </a:p>
          <a:p>
            <a:pPr algn="ctr">
              <a:lnSpc>
                <a:spcPct val="150000"/>
              </a:lnSpc>
            </a:pPr>
            <a:r>
              <a:rPr lang="ja-JP" altLang="en-US" sz="3600" b="1" dirty="0"/>
              <a:t>父が死亡したときには</a:t>
            </a:r>
            <a:endParaRPr lang="en-US" altLang="ja-JP" sz="3600" b="1" dirty="0"/>
          </a:p>
          <a:p>
            <a:pPr algn="ctr">
              <a:lnSpc>
                <a:spcPct val="150000"/>
              </a:lnSpc>
            </a:pPr>
            <a:r>
              <a:rPr kumimoji="1" lang="ja-JP" altLang="en-US" sz="3600" b="1" dirty="0"/>
              <a:t>相続放棄をする。</a:t>
            </a:r>
            <a:endParaRPr kumimoji="1" lang="en-US" altLang="ja-JP" sz="3600" b="1" dirty="0"/>
          </a:p>
        </p:txBody>
      </p:sp>
      <p:sp>
        <p:nvSpPr>
          <p:cNvPr id="5" name="テキスト ボックス 4"/>
          <p:cNvSpPr txBox="1"/>
          <p:nvPr/>
        </p:nvSpPr>
        <p:spPr>
          <a:xfrm>
            <a:off x="1119326" y="4800054"/>
            <a:ext cx="6719174" cy="1077218"/>
          </a:xfrm>
          <a:prstGeom prst="rect">
            <a:avLst/>
          </a:prstGeom>
          <a:noFill/>
        </p:spPr>
        <p:txBody>
          <a:bodyPr wrap="square" rtlCol="0">
            <a:spAutoFit/>
          </a:bodyPr>
          <a:lstStyle/>
          <a:p>
            <a:pPr algn="ctr"/>
            <a:r>
              <a:rPr kumimoji="1" lang="ja-JP" altLang="en-US" sz="3200" dirty="0"/>
              <a:t>生命保険の死亡保険金は</a:t>
            </a:r>
            <a:endParaRPr kumimoji="1" lang="en-US" altLang="ja-JP" sz="3200" dirty="0"/>
          </a:p>
          <a:p>
            <a:pPr algn="ctr"/>
            <a:endParaRPr lang="en-US" altLang="ja-JP" sz="3200" dirty="0"/>
          </a:p>
        </p:txBody>
      </p:sp>
      <p:sp>
        <p:nvSpPr>
          <p:cNvPr id="6" name="テキスト ボックス 5"/>
          <p:cNvSpPr txBox="1"/>
          <p:nvPr/>
        </p:nvSpPr>
        <p:spPr>
          <a:xfrm>
            <a:off x="2376527" y="5877272"/>
            <a:ext cx="4390946" cy="769441"/>
          </a:xfrm>
          <a:prstGeom prst="rect">
            <a:avLst/>
          </a:prstGeom>
          <a:noFill/>
        </p:spPr>
        <p:txBody>
          <a:bodyPr wrap="none" rtlCol="0">
            <a:spAutoFit/>
          </a:bodyPr>
          <a:lstStyle/>
          <a:p>
            <a:r>
              <a:rPr lang="ja-JP" altLang="en-US" sz="4400" dirty="0">
                <a:solidFill>
                  <a:srgbClr val="FF0000"/>
                </a:solidFill>
              </a:rPr>
              <a:t>〇〇〇〇〇</a:t>
            </a:r>
            <a:r>
              <a:rPr kumimoji="1" lang="ja-JP" altLang="en-US" sz="3600" dirty="0"/>
              <a:t>の財産</a:t>
            </a:r>
          </a:p>
        </p:txBody>
      </p:sp>
    </p:spTree>
    <p:extLst>
      <p:ext uri="{BB962C8B-B14F-4D97-AF65-F5344CB8AC3E}">
        <p14:creationId xmlns:p14="http://schemas.microsoft.com/office/powerpoint/2010/main" val="1775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22429"/>
            <a:ext cx="4647426" cy="646331"/>
          </a:xfrm>
          <a:prstGeom prst="rect">
            <a:avLst/>
          </a:prstGeom>
          <a:noFill/>
        </p:spPr>
        <p:txBody>
          <a:bodyPr wrap="none" rtlCol="0">
            <a:spAutoFit/>
          </a:bodyPr>
          <a:lstStyle/>
          <a:p>
            <a:r>
              <a:rPr kumimoji="1" lang="ja-JP" altLang="en-US" sz="3600"/>
              <a:t>川口宗治</a:t>
            </a:r>
            <a:r>
              <a:rPr lang="ja-JP" altLang="en-US" sz="3600"/>
              <a:t>　</a:t>
            </a:r>
            <a:r>
              <a:rPr kumimoji="1" lang="ja-JP" altLang="en-US" sz="2800"/>
              <a:t>プロフィール</a:t>
            </a:r>
            <a:endParaRPr kumimoji="1" lang="ja-JP" altLang="en-US" sz="2800" dirty="0"/>
          </a:p>
        </p:txBody>
      </p:sp>
      <p:sp>
        <p:nvSpPr>
          <p:cNvPr id="6" name="テキスト ボックス 5"/>
          <p:cNvSpPr txBox="1"/>
          <p:nvPr/>
        </p:nvSpPr>
        <p:spPr>
          <a:xfrm>
            <a:off x="107504" y="1340768"/>
            <a:ext cx="9144001" cy="5336846"/>
          </a:xfrm>
          <a:prstGeom prst="rect">
            <a:avLst/>
          </a:prstGeom>
          <a:noFill/>
        </p:spPr>
        <p:txBody>
          <a:bodyPr wrap="square" rtlCol="0">
            <a:spAutoFit/>
          </a:bodyPr>
          <a:lstStyle/>
          <a:p>
            <a:pPr fontAlgn="ctr">
              <a:lnSpc>
                <a:spcPct val="120000"/>
              </a:lnSpc>
            </a:pPr>
            <a:r>
              <a:rPr lang="en-US" altLang="ja-JP" sz="2000" dirty="0"/>
              <a:t>1973</a:t>
            </a:r>
            <a:r>
              <a:rPr lang="ja-JP" altLang="en-US" sz="2000" dirty="0"/>
              <a:t>年</a:t>
            </a:r>
            <a:r>
              <a:rPr lang="en-US" altLang="ja-JP" sz="2000" dirty="0"/>
              <a:t>	</a:t>
            </a:r>
            <a:r>
              <a:rPr lang="ja-JP" altLang="en-US" sz="2000" dirty="0"/>
              <a:t>富山県射水郡三ケに生まれる</a:t>
            </a:r>
            <a:endParaRPr lang="en-US" altLang="ja-JP" sz="2000" dirty="0"/>
          </a:p>
          <a:p>
            <a:pPr fontAlgn="ctr">
              <a:lnSpc>
                <a:spcPct val="120000"/>
              </a:lnSpc>
            </a:pPr>
            <a:r>
              <a:rPr lang="en-US" altLang="ja-JP" sz="2000" dirty="0"/>
              <a:t>	</a:t>
            </a:r>
            <a:r>
              <a:rPr lang="ja-JP" altLang="en-US" sz="2000" dirty="0"/>
              <a:t>あおい幼稚園→小杉小→小杉中→高岡南高校　　　　　　　　　　　　　　　　　　　　　　　</a:t>
            </a:r>
            <a:endParaRPr lang="en-US" altLang="ja-JP" sz="2000" dirty="0"/>
          </a:p>
          <a:p>
            <a:pPr fontAlgn="ctr">
              <a:lnSpc>
                <a:spcPct val="120000"/>
              </a:lnSpc>
            </a:pPr>
            <a:r>
              <a:rPr lang="en-US" altLang="ja-JP" sz="2000" dirty="0"/>
              <a:t>1992</a:t>
            </a:r>
            <a:r>
              <a:rPr lang="ja-JP" altLang="en-US" sz="2000" dirty="0"/>
              <a:t>年</a:t>
            </a:r>
            <a:r>
              <a:rPr lang="en-US" altLang="ja-JP" sz="2000" dirty="0"/>
              <a:t>	</a:t>
            </a:r>
            <a:r>
              <a:rPr lang="ja-JP" altLang="en-US" sz="2000" dirty="0"/>
              <a:t>富山大学入学（アメフト部）　</a:t>
            </a:r>
            <a:endParaRPr lang="en-US" altLang="ja-JP" sz="2000" dirty="0"/>
          </a:p>
          <a:p>
            <a:pPr fontAlgn="ctr">
              <a:lnSpc>
                <a:spcPct val="120000"/>
              </a:lnSpc>
            </a:pPr>
            <a:r>
              <a:rPr lang="en-US" altLang="ja-JP" sz="2000" dirty="0"/>
              <a:t>1996</a:t>
            </a:r>
            <a:r>
              <a:rPr lang="ja-JP" altLang="en-US" sz="2000" dirty="0"/>
              <a:t>年</a:t>
            </a:r>
            <a:r>
              <a:rPr lang="en-US" altLang="ja-JP" sz="2000" dirty="0"/>
              <a:t>	</a:t>
            </a:r>
            <a:r>
              <a:rPr lang="ja-JP" altLang="en-US" sz="2000" dirty="0"/>
              <a:t>富山大学教育学部小学校教員養成課程体育研究室卒業</a:t>
            </a:r>
            <a:endParaRPr lang="en-US" altLang="ja-JP" sz="2000" dirty="0"/>
          </a:p>
          <a:p>
            <a:pPr fontAlgn="ctr">
              <a:lnSpc>
                <a:spcPct val="120000"/>
              </a:lnSpc>
            </a:pPr>
            <a:r>
              <a:rPr lang="en-US" altLang="ja-JP" sz="2000" dirty="0"/>
              <a:t>	</a:t>
            </a:r>
            <a:r>
              <a:rPr lang="ja-JP" altLang="en-US" sz="2000" dirty="0"/>
              <a:t>富山市内の人材採関連企業（社員</a:t>
            </a:r>
            <a:r>
              <a:rPr lang="en-US" altLang="ja-JP" sz="2000" dirty="0"/>
              <a:t>15</a:t>
            </a:r>
            <a:r>
              <a:rPr lang="ja-JP" altLang="en-US" sz="2000" dirty="0"/>
              <a:t>名）にて営業企画・研修講師</a:t>
            </a:r>
            <a:br>
              <a:rPr lang="ja-JP" altLang="en-US" sz="2000" dirty="0"/>
            </a:br>
            <a:r>
              <a:rPr lang="en-US" altLang="ja-JP" sz="2000" dirty="0"/>
              <a:t>1999</a:t>
            </a:r>
            <a:r>
              <a:rPr lang="ja-JP" altLang="en-US" sz="2000" dirty="0"/>
              <a:t>年</a:t>
            </a:r>
            <a:r>
              <a:rPr lang="en-US" altLang="ja-JP" sz="2000" dirty="0"/>
              <a:t>	11</a:t>
            </a:r>
            <a:r>
              <a:rPr lang="ja-JP" altLang="en-US" sz="2000" dirty="0"/>
              <a:t>月、</a:t>
            </a:r>
            <a:r>
              <a:rPr lang="en-US" altLang="ja-JP" sz="2000" dirty="0"/>
              <a:t>25</a:t>
            </a:r>
            <a:r>
              <a:rPr lang="ja-JP" altLang="en-US" sz="2000" dirty="0"/>
              <a:t>歳のときにプルデンシャル生命保険会社に入社</a:t>
            </a:r>
            <a:br>
              <a:rPr lang="ja-JP" altLang="en-US" sz="2000" dirty="0"/>
            </a:br>
            <a:r>
              <a:rPr lang="en-US" altLang="ja-JP" sz="2000" dirty="0"/>
              <a:t>2005</a:t>
            </a:r>
            <a:r>
              <a:rPr lang="ja-JP" altLang="en-US" sz="2000" dirty="0"/>
              <a:t>年</a:t>
            </a:r>
            <a:r>
              <a:rPr lang="en-US" altLang="ja-JP" sz="2000" dirty="0"/>
              <a:t>	</a:t>
            </a:r>
            <a:r>
              <a:rPr lang="ja-JP" altLang="en-US" sz="2000" dirty="0"/>
              <a:t>富山支社営業所長就任（</a:t>
            </a:r>
            <a:r>
              <a:rPr lang="en-US" altLang="ja-JP" sz="2000" dirty="0"/>
              <a:t>7</a:t>
            </a:r>
            <a:r>
              <a:rPr lang="ja-JP" altLang="en-US" sz="2000" dirty="0"/>
              <a:t>年間営業所長を務める）</a:t>
            </a:r>
            <a:endParaRPr lang="en-US" altLang="ja-JP" sz="2000" dirty="0"/>
          </a:p>
          <a:p>
            <a:pPr fontAlgn="ctr">
              <a:lnSpc>
                <a:spcPct val="120000"/>
              </a:lnSpc>
            </a:pPr>
            <a:r>
              <a:rPr lang="en-US" altLang="ja-JP" sz="2000" dirty="0"/>
              <a:t>2013</a:t>
            </a:r>
            <a:r>
              <a:rPr lang="ja-JP" altLang="en-US" sz="2000" dirty="0"/>
              <a:t>年</a:t>
            </a:r>
            <a:r>
              <a:rPr lang="en-US" altLang="ja-JP" sz="2000" dirty="0"/>
              <a:t>	</a:t>
            </a:r>
            <a:r>
              <a:rPr lang="ja-JP" altLang="en-US" sz="2000" dirty="0"/>
              <a:t>８月末日で前職を退職。</a:t>
            </a:r>
            <a:r>
              <a:rPr lang="en-US" altLang="ja-JP" sz="2000" dirty="0"/>
              <a:t>11</a:t>
            </a:r>
            <a:r>
              <a:rPr lang="ja-JP" altLang="en-US" sz="2000" dirty="0"/>
              <a:t>月</a:t>
            </a:r>
            <a:r>
              <a:rPr lang="en-US" altLang="ja-JP" sz="2000" dirty="0"/>
              <a:t>10</a:t>
            </a:r>
            <a:r>
              <a:rPr lang="ja-JP" altLang="en-US" sz="2000" dirty="0"/>
              <a:t>日、</a:t>
            </a:r>
            <a:r>
              <a:rPr lang="en-US" altLang="ja-JP" sz="2000" dirty="0"/>
              <a:t>40</a:t>
            </a:r>
            <a:r>
              <a:rPr lang="ja-JP" altLang="en-US" sz="2000" dirty="0"/>
              <a:t>歳の誕生日に</a:t>
            </a:r>
            <a:endParaRPr lang="en-US" altLang="ja-JP" sz="2000" dirty="0"/>
          </a:p>
          <a:p>
            <a:pPr fontAlgn="ctr">
              <a:lnSpc>
                <a:spcPct val="120000"/>
              </a:lnSpc>
            </a:pPr>
            <a:r>
              <a:rPr lang="en-US" altLang="ja-JP" sz="2000" dirty="0"/>
              <a:t>	</a:t>
            </a:r>
            <a:r>
              <a:rPr lang="ja-JP" altLang="en-US" sz="2800" b="1" u="sng" dirty="0">
                <a:solidFill>
                  <a:srgbClr val="A47D00"/>
                </a:solidFill>
              </a:rPr>
              <a:t>「相続診断士事務所ライブリッジ」</a:t>
            </a:r>
            <a:r>
              <a:rPr lang="ja-JP" altLang="en-US" sz="2000" dirty="0"/>
              <a:t>を設立、代表に就任</a:t>
            </a:r>
            <a:endParaRPr lang="en-US" altLang="ja-JP" sz="2000" dirty="0"/>
          </a:p>
          <a:p>
            <a:pPr fontAlgn="ctr">
              <a:lnSpc>
                <a:spcPct val="120000"/>
              </a:lnSpc>
            </a:pPr>
            <a:r>
              <a:rPr lang="en-US" altLang="ja-JP" sz="2000" dirty="0"/>
              <a:t>2014</a:t>
            </a:r>
            <a:r>
              <a:rPr lang="ja-JP" altLang="en-US" sz="2000" dirty="0"/>
              <a:t>年</a:t>
            </a:r>
            <a:r>
              <a:rPr lang="en-US" altLang="ja-JP" sz="2000" dirty="0"/>
              <a:t>	</a:t>
            </a:r>
            <a:r>
              <a:rPr lang="ja-JP" altLang="en-US" sz="2000" dirty="0"/>
              <a:t>富山の相続の専門家とともに相続問題解決のための専門家集団</a:t>
            </a:r>
            <a:endParaRPr lang="en-US" altLang="ja-JP" sz="2000" dirty="0">
              <a:latin typeface="メイリオ"/>
            </a:endParaRPr>
          </a:p>
          <a:p>
            <a:pPr fontAlgn="ctr">
              <a:lnSpc>
                <a:spcPct val="120000"/>
              </a:lnSpc>
            </a:pPr>
            <a:r>
              <a:rPr lang="en-US" altLang="ja-JP" sz="2000" dirty="0">
                <a:latin typeface="メイリオ"/>
              </a:rPr>
              <a:t>	</a:t>
            </a:r>
            <a:r>
              <a:rPr lang="ja-JP" altLang="en-US" sz="2800" b="1" u="sng" dirty="0">
                <a:solidFill>
                  <a:srgbClr val="0070C0"/>
                </a:solidFill>
                <a:latin typeface="メイリオ"/>
              </a:rPr>
              <a:t>「相続トータルサポート富山」</a:t>
            </a:r>
            <a:r>
              <a:rPr lang="ja-JP" altLang="en-US" sz="2000" dirty="0">
                <a:latin typeface="メイリオ"/>
              </a:rPr>
              <a:t>を設立、代表に就任</a:t>
            </a:r>
          </a:p>
          <a:p>
            <a:pPr>
              <a:lnSpc>
                <a:spcPct val="120000"/>
              </a:lnSpc>
            </a:pPr>
            <a:r>
              <a:rPr kumimoji="1" lang="en-US" altLang="ja-JP" sz="2000" dirty="0"/>
              <a:t>2015</a:t>
            </a:r>
            <a:r>
              <a:rPr kumimoji="1" lang="ja-JP" altLang="en-US" sz="2000" dirty="0"/>
              <a:t>年</a:t>
            </a:r>
            <a:r>
              <a:rPr kumimoji="1" lang="en-US" altLang="ja-JP" sz="2000" dirty="0"/>
              <a:t>	</a:t>
            </a:r>
            <a:r>
              <a:rPr kumimoji="1" lang="ja-JP" altLang="en-US" sz="2000" dirty="0"/>
              <a:t>富山の終活の専門家の情報</a:t>
            </a:r>
            <a:r>
              <a:rPr lang="ja-JP" altLang="en-US" sz="2000" dirty="0"/>
              <a:t>交換のための</a:t>
            </a:r>
            <a:r>
              <a:rPr kumimoji="1" lang="ja-JP" altLang="en-US" sz="2000" dirty="0"/>
              <a:t>機関</a:t>
            </a:r>
            <a:endParaRPr lang="en-US" altLang="ja-JP" sz="2000" dirty="0"/>
          </a:p>
          <a:p>
            <a:pPr>
              <a:lnSpc>
                <a:spcPct val="120000"/>
              </a:lnSpc>
            </a:pPr>
            <a:r>
              <a:rPr lang="en-US" altLang="ja-JP" sz="2000" b="1" dirty="0">
                <a:solidFill>
                  <a:srgbClr val="00B050"/>
                </a:solidFill>
              </a:rPr>
              <a:t>	</a:t>
            </a:r>
            <a:r>
              <a:rPr lang="ja-JP" altLang="en-US" sz="2800" b="1" u="sng" dirty="0">
                <a:solidFill>
                  <a:srgbClr val="00B050"/>
                </a:solidFill>
              </a:rPr>
              <a:t>「とやま終活連絡協議会」</a:t>
            </a:r>
            <a:r>
              <a:rPr lang="ja-JP" altLang="en-US" sz="2000" dirty="0"/>
              <a:t>を設立、代表に就任</a:t>
            </a:r>
            <a:endParaRPr kumimoji="1" lang="ja-JP" altLang="en-US" sz="2000" dirty="0"/>
          </a:p>
        </p:txBody>
      </p:sp>
    </p:spTree>
    <p:extLst>
      <p:ext uri="{BB962C8B-B14F-4D97-AF65-F5344CB8AC3E}">
        <p14:creationId xmlns:p14="http://schemas.microsoft.com/office/powerpoint/2010/main" val="124956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0183" y="1628800"/>
            <a:ext cx="9121728" cy="4431983"/>
          </a:xfrm>
          <a:prstGeom prst="rect">
            <a:avLst/>
          </a:prstGeom>
          <a:noFill/>
        </p:spPr>
        <p:txBody>
          <a:bodyPr wrap="none" rtlCol="0">
            <a:spAutoFit/>
          </a:bodyPr>
          <a:lstStyle/>
          <a:p>
            <a:pPr algn="ctr"/>
            <a:r>
              <a:rPr kumimoji="1" lang="ja-JP" altLang="en-US" sz="3600" dirty="0"/>
              <a:t>生命保険の死亡保険金は・・・</a:t>
            </a:r>
            <a:endParaRPr kumimoji="1" lang="en-US" altLang="ja-JP" sz="3600" dirty="0"/>
          </a:p>
          <a:p>
            <a:endParaRPr lang="en-US" altLang="ja-JP" sz="3600" dirty="0"/>
          </a:p>
          <a:p>
            <a:r>
              <a:rPr kumimoji="1" lang="ja-JP" altLang="en-US" sz="13800" dirty="0">
                <a:solidFill>
                  <a:srgbClr val="FF0000"/>
                </a:solidFill>
              </a:rPr>
              <a:t>受取人固有</a:t>
            </a:r>
            <a:endParaRPr kumimoji="1" lang="en-US" altLang="ja-JP" sz="13800" dirty="0">
              <a:solidFill>
                <a:srgbClr val="FF0000"/>
              </a:solidFill>
            </a:endParaRPr>
          </a:p>
          <a:p>
            <a:r>
              <a:rPr kumimoji="1" lang="ja-JP" altLang="en-US" sz="3600" dirty="0"/>
              <a:t>　</a:t>
            </a:r>
            <a:endParaRPr kumimoji="1" lang="en-US" altLang="ja-JP" sz="3600" dirty="0"/>
          </a:p>
          <a:p>
            <a:pPr algn="r"/>
            <a:r>
              <a:rPr kumimoji="1" lang="ja-JP" altLang="en-US" sz="3600" dirty="0"/>
              <a:t>の財産　</a:t>
            </a:r>
          </a:p>
        </p:txBody>
      </p:sp>
    </p:spTree>
    <p:extLst>
      <p:ext uri="{BB962C8B-B14F-4D97-AF65-F5344CB8AC3E}">
        <p14:creationId xmlns:p14="http://schemas.microsoft.com/office/powerpoint/2010/main" val="4310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04292" y="2367171"/>
            <a:ext cx="8335416" cy="2704266"/>
          </a:xfrm>
          <a:prstGeom prst="rect">
            <a:avLst/>
          </a:prstGeom>
        </p:spPr>
        <p:txBody>
          <a:bodyPr wrap="square">
            <a:spAutoFit/>
          </a:bodyPr>
          <a:lstStyle/>
          <a:p>
            <a:pPr algn="ctr">
              <a:lnSpc>
                <a:spcPct val="150000"/>
              </a:lnSpc>
            </a:pPr>
            <a:r>
              <a:rPr lang="ja-JP" altLang="en-US" sz="6000" dirty="0">
                <a:solidFill>
                  <a:srgbClr val="FF0000"/>
                </a:solidFill>
              </a:rPr>
              <a:t>実際にあった</a:t>
            </a:r>
            <a:endParaRPr lang="en-US" altLang="ja-JP" sz="6000" dirty="0">
              <a:solidFill>
                <a:srgbClr val="FF0000"/>
              </a:solidFill>
            </a:endParaRPr>
          </a:p>
          <a:p>
            <a:pPr algn="ctr">
              <a:lnSpc>
                <a:spcPct val="150000"/>
              </a:lnSpc>
            </a:pPr>
            <a:r>
              <a:rPr lang="ja-JP" altLang="en-US" sz="6000">
                <a:solidFill>
                  <a:srgbClr val="FF0000"/>
                </a:solidFill>
              </a:rPr>
              <a:t>相続</a:t>
            </a:r>
            <a:r>
              <a:rPr lang="ja-JP" altLang="en-US" sz="6000" dirty="0">
                <a:solidFill>
                  <a:srgbClr val="FF0000"/>
                </a:solidFill>
              </a:rPr>
              <a:t>事例</a:t>
            </a:r>
            <a:endParaRPr lang="en-US" altLang="ja-JP" sz="6000" dirty="0">
              <a:solidFill>
                <a:srgbClr val="FF0000"/>
              </a:solidFill>
            </a:endParaRPr>
          </a:p>
        </p:txBody>
      </p:sp>
    </p:spTree>
    <p:extLst>
      <p:ext uri="{BB962C8B-B14F-4D97-AF65-F5344CB8AC3E}">
        <p14:creationId xmlns:p14="http://schemas.microsoft.com/office/powerpoint/2010/main" val="290214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58166" y="356120"/>
            <a:ext cx="2262158" cy="3416320"/>
          </a:xfrm>
          <a:prstGeom prst="rect">
            <a:avLst/>
          </a:prstGeom>
          <a:noFill/>
        </p:spPr>
        <p:txBody>
          <a:bodyPr wrap="none" rtlCol="0">
            <a:spAutoFit/>
          </a:bodyPr>
          <a:lstStyle/>
          <a:p>
            <a:r>
              <a:rPr kumimoji="1" lang="ja-JP" altLang="en-US" dirty="0">
                <a:solidFill>
                  <a:srgbClr val="FF0000"/>
                </a:solidFill>
              </a:rPr>
              <a:t>＜母名義の不動産＞</a:t>
            </a:r>
            <a:endParaRPr kumimoji="1" lang="en-US" altLang="ja-JP" dirty="0">
              <a:solidFill>
                <a:srgbClr val="FF0000"/>
              </a:solidFill>
            </a:endParaRPr>
          </a:p>
          <a:p>
            <a:r>
              <a:rPr kumimoji="1" lang="ja-JP" altLang="en-US" dirty="0"/>
              <a:t>・事業用事務所</a:t>
            </a:r>
            <a:br>
              <a:rPr kumimoji="1" lang="en-US" altLang="ja-JP" dirty="0"/>
            </a:br>
            <a:r>
              <a:rPr kumimoji="1" lang="ja-JP" altLang="en-US" dirty="0"/>
              <a:t>・事業用資材置き場</a:t>
            </a:r>
            <a:endParaRPr kumimoji="1" lang="en-US" altLang="ja-JP" dirty="0"/>
          </a:p>
          <a:p>
            <a:r>
              <a:rPr lang="ja-JP" altLang="en-US" dirty="0"/>
              <a:t>・貸し駐車場駐車場</a:t>
            </a:r>
            <a:endParaRPr lang="en-US" altLang="ja-JP" dirty="0"/>
          </a:p>
          <a:p>
            <a:r>
              <a:rPr lang="ja-JP" altLang="en-US" dirty="0"/>
              <a:t>・アパート１棟</a:t>
            </a:r>
            <a:endParaRPr lang="en-US" altLang="ja-JP" dirty="0"/>
          </a:p>
          <a:p>
            <a:r>
              <a:rPr kumimoji="1" lang="ja-JP" altLang="en-US" dirty="0"/>
              <a:t>・自宅土地</a:t>
            </a:r>
            <a:endParaRPr kumimoji="1" lang="en-US" altLang="ja-JP" dirty="0"/>
          </a:p>
          <a:p>
            <a:r>
              <a:rPr lang="ja-JP" altLang="en-US" dirty="0"/>
              <a:t>・自宅建物</a:t>
            </a:r>
            <a:endParaRPr lang="en-US" altLang="ja-JP" dirty="0"/>
          </a:p>
          <a:p>
            <a:r>
              <a:rPr lang="ja-JP" altLang="en-US" dirty="0">
                <a:solidFill>
                  <a:srgbClr val="FF0000"/>
                </a:solidFill>
              </a:rPr>
              <a:t>→約</a:t>
            </a:r>
            <a:r>
              <a:rPr lang="en-US" altLang="ja-JP" dirty="0">
                <a:solidFill>
                  <a:srgbClr val="FF0000"/>
                </a:solidFill>
              </a:rPr>
              <a:t>7,000</a:t>
            </a:r>
            <a:r>
              <a:rPr lang="ja-JP" altLang="en-US" dirty="0">
                <a:solidFill>
                  <a:srgbClr val="FF0000"/>
                </a:solidFill>
              </a:rPr>
              <a:t>万円</a:t>
            </a:r>
            <a:endParaRPr lang="en-US" altLang="ja-JP" dirty="0">
              <a:solidFill>
                <a:srgbClr val="FF0000"/>
              </a:solidFill>
            </a:endParaRPr>
          </a:p>
          <a:p>
            <a:endParaRPr lang="en-US" altLang="ja-JP" dirty="0"/>
          </a:p>
          <a:p>
            <a:r>
              <a:rPr lang="ja-JP" altLang="en-US" dirty="0">
                <a:solidFill>
                  <a:srgbClr val="FF0000"/>
                </a:solidFill>
              </a:rPr>
              <a:t>＜母名義の現預金＞</a:t>
            </a:r>
            <a:endParaRPr lang="en-US" altLang="ja-JP" dirty="0">
              <a:solidFill>
                <a:srgbClr val="FF0000"/>
              </a:solidFill>
            </a:endParaRPr>
          </a:p>
          <a:p>
            <a:r>
              <a:rPr lang="ja-JP" altLang="en-US" dirty="0">
                <a:solidFill>
                  <a:srgbClr val="FF0000"/>
                </a:solidFill>
              </a:rPr>
              <a:t>→約</a:t>
            </a:r>
            <a:r>
              <a:rPr lang="en-US" altLang="ja-JP" dirty="0">
                <a:solidFill>
                  <a:srgbClr val="FF0000"/>
                </a:solidFill>
              </a:rPr>
              <a:t>1,000</a:t>
            </a:r>
            <a:r>
              <a:rPr lang="ja-JP" altLang="en-US" dirty="0">
                <a:solidFill>
                  <a:srgbClr val="FF0000"/>
                </a:solidFill>
              </a:rPr>
              <a:t>万円</a:t>
            </a:r>
            <a:endParaRPr lang="en-US" altLang="ja-JP" dirty="0">
              <a:solidFill>
                <a:srgbClr val="FF0000"/>
              </a:solidFill>
            </a:endParaRPr>
          </a:p>
          <a:p>
            <a:endParaRPr kumimoji="1" lang="ja-JP" altLang="en-US" dirty="0"/>
          </a:p>
        </p:txBody>
      </p:sp>
      <p:grpSp>
        <p:nvGrpSpPr>
          <p:cNvPr id="19" name="図形グループ 18"/>
          <p:cNvGrpSpPr/>
          <p:nvPr/>
        </p:nvGrpSpPr>
        <p:grpSpPr>
          <a:xfrm>
            <a:off x="2411760" y="980728"/>
            <a:ext cx="3814091" cy="4670833"/>
            <a:chOff x="1939020" y="1326068"/>
            <a:chExt cx="3814091" cy="4670833"/>
          </a:xfrm>
        </p:grpSpPr>
        <p:grpSp>
          <p:nvGrpSpPr>
            <p:cNvPr id="11" name="グループ化 10"/>
            <p:cNvGrpSpPr/>
            <p:nvPr/>
          </p:nvGrpSpPr>
          <p:grpSpPr>
            <a:xfrm>
              <a:off x="1939020" y="3503842"/>
              <a:ext cx="2551656" cy="2493059"/>
              <a:chOff x="535744" y="4149080"/>
              <a:chExt cx="2551656" cy="2493059"/>
            </a:xfrm>
          </p:grpSpPr>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35744" y="4149080"/>
                <a:ext cx="2537518" cy="2456184"/>
                <a:chOff x="535744" y="4149080"/>
                <a:chExt cx="2537518" cy="2456184"/>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50</a:t>
                  </a:r>
                  <a:r>
                    <a:rPr lang="ja-JP" altLang="en-US" b="1" dirty="0"/>
                    <a:t>歳</a:t>
                  </a:r>
                  <a:endParaRPr kumimoji="1" lang="ja-JP" altLang="en-US" b="1" dirty="0"/>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23</a:t>
                  </a:r>
                  <a:r>
                    <a:rPr lang="ja-JP" altLang="en-US" b="1" dirty="0"/>
                    <a:t>歳</a:t>
                  </a:r>
                  <a:endParaRPr kumimoji="1" lang="ja-JP" altLang="en-US" b="1" dirty="0"/>
                </a:p>
              </p:txBody>
            </p:sp>
          </p:grpSp>
        </p:grpSp>
        <p:sp>
          <p:nvSpPr>
            <p:cNvPr id="3" name="円/楕円 2"/>
            <p:cNvSpPr/>
            <p:nvPr/>
          </p:nvSpPr>
          <p:spPr>
            <a:xfrm>
              <a:off x="2447458" y="1689540"/>
              <a:ext cx="720080" cy="72008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61023" y="172554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331080" y="193362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331077" y="210897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146051" y="210897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947584" y="2412352"/>
              <a:ext cx="1736955" cy="584775"/>
            </a:xfrm>
            <a:prstGeom prst="rect">
              <a:avLst/>
            </a:prstGeom>
            <a:noFill/>
          </p:spPr>
          <p:txBody>
            <a:bodyPr wrap="square" rtlCol="0">
              <a:spAutoFit/>
            </a:bodyPr>
            <a:lstStyle/>
            <a:p>
              <a:pPr algn="ctr"/>
              <a:r>
                <a:rPr lang="ja-JP" altLang="en-US" sz="1400" b="1" dirty="0"/>
                <a:t>（</a:t>
              </a:r>
              <a:r>
                <a:rPr lang="en-US" altLang="ja-JP" sz="1400" b="1" dirty="0"/>
                <a:t>9</a:t>
              </a:r>
              <a:r>
                <a:rPr kumimoji="1" lang="ja-JP" altLang="en-US" sz="1400" b="1" dirty="0"/>
                <a:t>年前に死亡）</a:t>
              </a:r>
              <a:endParaRPr kumimoji="1" lang="en-US" altLang="ja-JP" sz="1400" b="1" dirty="0"/>
            </a:p>
            <a:p>
              <a:pPr algn="ctr"/>
              <a:endParaRPr kumimoji="1" lang="ja-JP" altLang="en-US" b="1" dirty="0"/>
            </a:p>
          </p:txBody>
        </p:sp>
        <p:sp>
          <p:nvSpPr>
            <p:cNvPr id="45" name="テキスト ボックス 44"/>
            <p:cNvSpPr txBox="1"/>
            <p:nvPr/>
          </p:nvSpPr>
          <p:spPr>
            <a:xfrm>
              <a:off x="4997027" y="172728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75</a:t>
              </a:r>
              <a:r>
                <a:rPr lang="ja-JP" altLang="en-US" b="1" dirty="0"/>
                <a:t>歳</a:t>
              </a:r>
              <a:endParaRPr kumimoji="1" lang="ja-JP" altLang="en-US" b="1" dirty="0"/>
            </a:p>
          </p:txBody>
        </p:sp>
        <p:sp>
          <p:nvSpPr>
            <p:cNvPr id="46" name="テキスト ボックス 45"/>
            <p:cNvSpPr txBox="1"/>
            <p:nvPr/>
          </p:nvSpPr>
          <p:spPr>
            <a:xfrm>
              <a:off x="3805134" y="3511302"/>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53</a:t>
              </a:r>
              <a:r>
                <a:rPr lang="ja-JP" altLang="en-US" b="1" dirty="0"/>
                <a:t>歳</a:t>
              </a:r>
              <a:endParaRPr kumimoji="1" lang="ja-JP" altLang="en-US" b="1" dirty="0"/>
            </a:p>
          </p:txBody>
        </p:sp>
        <p:sp>
          <p:nvSpPr>
            <p:cNvPr id="64" name="円/楕円 63"/>
            <p:cNvSpPr/>
            <p:nvPr/>
          </p:nvSpPr>
          <p:spPr>
            <a:xfrm>
              <a:off x="3786008" y="352298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4955616" y="1660029"/>
              <a:ext cx="797495" cy="785595"/>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019373" y="1660029"/>
              <a:ext cx="686200" cy="79208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45537" y="1326068"/>
              <a:ext cx="1338828" cy="369332"/>
            </a:xfrm>
            <a:prstGeom prst="rect">
              <a:avLst/>
            </a:prstGeom>
            <a:noFill/>
          </p:spPr>
          <p:txBody>
            <a:bodyPr wrap="none" rtlCol="0">
              <a:spAutoFit/>
            </a:bodyPr>
            <a:lstStyle/>
            <a:p>
              <a:r>
                <a:rPr lang="ja-JP" altLang="en-US"/>
                <a:t>建設業創業</a:t>
              </a:r>
              <a:endParaRPr kumimoji="1" lang="ja-JP" altLang="en-US"/>
            </a:p>
          </p:txBody>
        </p:sp>
      </p:grpSp>
      <p:sp>
        <p:nvSpPr>
          <p:cNvPr id="23" name="下矢印 22"/>
          <p:cNvSpPr/>
          <p:nvPr/>
        </p:nvSpPr>
        <p:spPr>
          <a:xfrm>
            <a:off x="811038" y="3489127"/>
            <a:ext cx="864096" cy="493073"/>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2321" y="4030758"/>
            <a:ext cx="2630598" cy="461665"/>
          </a:xfrm>
          <a:prstGeom prst="rect">
            <a:avLst/>
          </a:prstGeom>
          <a:solidFill>
            <a:srgbClr val="FF0000"/>
          </a:solidFill>
        </p:spPr>
        <p:txBody>
          <a:bodyPr wrap="square" rtlCol="0">
            <a:spAutoFit/>
          </a:bodyPr>
          <a:lstStyle/>
          <a:p>
            <a:r>
              <a:rPr kumimoji="1" lang="ja-JP" altLang="en-US" sz="2400" dirty="0">
                <a:solidFill>
                  <a:schemeClr val="bg1"/>
                </a:solidFill>
              </a:rPr>
              <a:t>合計約</a:t>
            </a:r>
            <a:r>
              <a:rPr kumimoji="1" lang="en-US" altLang="ja-JP" sz="2400" dirty="0">
                <a:solidFill>
                  <a:schemeClr val="bg1"/>
                </a:solidFill>
              </a:rPr>
              <a:t>8,000</a:t>
            </a:r>
            <a:r>
              <a:rPr kumimoji="1" lang="ja-JP" altLang="en-US" sz="2400" dirty="0">
                <a:solidFill>
                  <a:schemeClr val="bg1"/>
                </a:solidFill>
              </a:rPr>
              <a:t>万円</a:t>
            </a:r>
          </a:p>
        </p:txBody>
      </p:sp>
      <p:sp>
        <p:nvSpPr>
          <p:cNvPr id="33" name="テキスト ボックス 32"/>
          <p:cNvSpPr txBox="1"/>
          <p:nvPr/>
        </p:nvSpPr>
        <p:spPr>
          <a:xfrm>
            <a:off x="75562" y="4472394"/>
            <a:ext cx="2723823" cy="369332"/>
          </a:xfrm>
          <a:prstGeom prst="rect">
            <a:avLst/>
          </a:prstGeom>
          <a:noFill/>
        </p:spPr>
        <p:txBody>
          <a:bodyPr wrap="none" rtlCol="0">
            <a:spAutoFit/>
          </a:bodyPr>
          <a:lstStyle/>
          <a:p>
            <a:r>
              <a:rPr kumimoji="1" lang="ja-JP" altLang="en-US" dirty="0"/>
              <a:t>（全て配偶者から相続）</a:t>
            </a:r>
          </a:p>
        </p:txBody>
      </p:sp>
      <p:sp>
        <p:nvSpPr>
          <p:cNvPr id="65" name="テキスト ボックス 64"/>
          <p:cNvSpPr txBox="1"/>
          <p:nvPr/>
        </p:nvSpPr>
        <p:spPr>
          <a:xfrm>
            <a:off x="3920065" y="3846092"/>
            <a:ext cx="1569660" cy="369332"/>
          </a:xfrm>
          <a:prstGeom prst="rect">
            <a:avLst/>
          </a:prstGeom>
          <a:noFill/>
        </p:spPr>
        <p:txBody>
          <a:bodyPr wrap="none" rtlCol="0">
            <a:spAutoFit/>
          </a:bodyPr>
          <a:lstStyle/>
          <a:p>
            <a:r>
              <a:rPr lang="ja-JP" altLang="en-US" dirty="0"/>
              <a:t>建設業２代目</a:t>
            </a:r>
            <a:endParaRPr kumimoji="1" lang="ja-JP" altLang="en-US" dirty="0"/>
          </a:p>
        </p:txBody>
      </p:sp>
      <p:sp>
        <p:nvSpPr>
          <p:cNvPr id="67" name="テキスト ボックス 66"/>
          <p:cNvSpPr txBox="1"/>
          <p:nvPr/>
        </p:nvSpPr>
        <p:spPr>
          <a:xfrm>
            <a:off x="3968500" y="5651560"/>
            <a:ext cx="1569660" cy="369332"/>
          </a:xfrm>
          <a:prstGeom prst="rect">
            <a:avLst/>
          </a:prstGeom>
          <a:noFill/>
        </p:spPr>
        <p:txBody>
          <a:bodyPr wrap="none" rtlCol="0">
            <a:spAutoFit/>
          </a:bodyPr>
          <a:lstStyle/>
          <a:p>
            <a:r>
              <a:rPr lang="ja-JP" altLang="en-US" dirty="0"/>
              <a:t>建設業３代目</a:t>
            </a:r>
            <a:endParaRPr kumimoji="1" lang="ja-JP" altLang="en-US" dirty="0"/>
          </a:p>
        </p:txBody>
      </p:sp>
      <p:grpSp>
        <p:nvGrpSpPr>
          <p:cNvPr id="71" name="図形グループ 70"/>
          <p:cNvGrpSpPr/>
          <p:nvPr/>
        </p:nvGrpSpPr>
        <p:grpSpPr>
          <a:xfrm>
            <a:off x="6319730" y="1304005"/>
            <a:ext cx="1926701" cy="2488685"/>
            <a:chOff x="6319730" y="1304005"/>
            <a:chExt cx="1926701" cy="2488685"/>
          </a:xfrm>
        </p:grpSpPr>
        <p:cxnSp>
          <p:nvCxnSpPr>
            <p:cNvPr id="68" name="直線コネクタ 67"/>
            <p:cNvCxnSpPr/>
            <p:nvPr/>
          </p:nvCxnSpPr>
          <p:spPr>
            <a:xfrm flipV="1">
              <a:off x="6372200" y="1678800"/>
              <a:ext cx="864096" cy="1"/>
            </a:xfrm>
            <a:prstGeom prst="line">
              <a:avLst/>
            </a:prstGeom>
            <a:ln w="76200"/>
          </p:spPr>
          <p:style>
            <a:lnRef idx="1">
              <a:schemeClr val="dk1"/>
            </a:lnRef>
            <a:fillRef idx="0">
              <a:schemeClr val="dk1"/>
            </a:fillRef>
            <a:effectRef idx="0">
              <a:schemeClr val="dk1"/>
            </a:effectRef>
            <a:fontRef idx="minor">
              <a:schemeClr val="tx1"/>
            </a:fontRef>
          </p:style>
        </p:cxnSp>
        <p:sp>
          <p:nvSpPr>
            <p:cNvPr id="36" name="円/楕円 35"/>
            <p:cNvSpPr/>
            <p:nvPr/>
          </p:nvSpPr>
          <p:spPr>
            <a:xfrm>
              <a:off x="7454343" y="1304005"/>
              <a:ext cx="792088" cy="749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6804248" y="1704240"/>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三角形 60"/>
            <p:cNvSpPr/>
            <p:nvPr/>
          </p:nvSpPr>
          <p:spPr>
            <a:xfrm>
              <a:off x="6319730" y="3085004"/>
              <a:ext cx="969035" cy="687436"/>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6457219" y="3146359"/>
              <a:ext cx="720080" cy="646331"/>
            </a:xfrm>
            <a:prstGeom prst="rect">
              <a:avLst/>
            </a:prstGeom>
            <a:noFill/>
          </p:spPr>
          <p:txBody>
            <a:bodyPr wrap="square" rtlCol="0">
              <a:spAutoFit/>
            </a:bodyPr>
            <a:lstStyle/>
            <a:p>
              <a:pPr algn="ctr"/>
              <a:r>
                <a:rPr lang="ja-JP" altLang="en-US" b="1" dirty="0"/>
                <a:t>姉</a:t>
              </a:r>
              <a:endParaRPr kumimoji="1" lang="en-US" altLang="ja-JP" b="1" dirty="0"/>
            </a:p>
            <a:p>
              <a:pPr algn="ctr"/>
              <a:r>
                <a:rPr lang="en-US" altLang="ja-JP" b="1" dirty="0"/>
                <a:t>57</a:t>
              </a:r>
              <a:r>
                <a:rPr lang="ja-JP" altLang="en-US" b="1" dirty="0"/>
                <a:t>歳</a:t>
              </a:r>
              <a:endParaRPr kumimoji="1" lang="ja-JP" altLang="en-US" b="1" dirty="0"/>
            </a:p>
          </p:txBody>
        </p:sp>
      </p:grpSp>
    </p:spTree>
    <p:extLst>
      <p:ext uri="{BB962C8B-B14F-4D97-AF65-F5344CB8AC3E}">
        <p14:creationId xmlns:p14="http://schemas.microsoft.com/office/powerpoint/2010/main" val="230257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1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1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1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1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1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 calcmode="lin" valueType="num">
                                      <p:cBhvr additive="base">
                                        <p:cTn id="23" dur="1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16">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 calcmode="lin" valueType="num">
                                      <p:cBhvr additive="base">
                                        <p:cTn id="27" dur="1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16">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 calcmode="lin" valueType="num">
                                      <p:cBhvr additive="base">
                                        <p:cTn id="31" dur="1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1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 calcmode="lin" valueType="num">
                                      <p:cBhvr additive="base">
                                        <p:cTn id="37" dur="1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16">
                                            <p:txEl>
                                              <p:pRg st="8" end="8"/>
                                            </p:txEl>
                                          </p:spTgt>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6">
                                            <p:txEl>
                                              <p:pRg st="9" end="9"/>
                                            </p:txEl>
                                          </p:spTgt>
                                        </p:tgtEl>
                                        <p:attrNameLst>
                                          <p:attrName>style.visibility</p:attrName>
                                        </p:attrNameLst>
                                      </p:cBhvr>
                                      <p:to>
                                        <p:strVal val="visible"/>
                                      </p:to>
                                    </p:set>
                                    <p:anim calcmode="lin" valueType="num">
                                      <p:cBhvr additive="base">
                                        <p:cTn id="41" dur="1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42" dur="1500" fill="hold"/>
                                        <p:tgtEl>
                                          <p:spTgt spid="16">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500" fill="hold"/>
                                        <p:tgtEl>
                                          <p:spTgt spid="23"/>
                                        </p:tgtEl>
                                        <p:attrNameLst>
                                          <p:attrName>ppt_x</p:attrName>
                                        </p:attrNameLst>
                                      </p:cBhvr>
                                      <p:tavLst>
                                        <p:tav tm="0">
                                          <p:val>
                                            <p:strVal val="#ppt_x"/>
                                          </p:val>
                                        </p:tav>
                                        <p:tav tm="100000">
                                          <p:val>
                                            <p:strVal val="#ppt_x"/>
                                          </p:val>
                                        </p:tav>
                                      </p:tavLst>
                                    </p:anim>
                                    <p:anim calcmode="lin" valueType="num">
                                      <p:cBhvr additive="base">
                                        <p:cTn id="48" dur="1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2000"/>
                                        <p:tgtEl>
                                          <p:spTgt spid="71"/>
                                        </p:tgtEl>
                                      </p:cBhvr>
                                    </p:animEffect>
                                    <p:anim calcmode="lin" valueType="num">
                                      <p:cBhvr>
                                        <p:cTn id="62" dur="2000" fill="hold"/>
                                        <p:tgtEl>
                                          <p:spTgt spid="71"/>
                                        </p:tgtEl>
                                        <p:attrNameLst>
                                          <p:attrName>ppt_x</p:attrName>
                                        </p:attrNameLst>
                                      </p:cBhvr>
                                      <p:tavLst>
                                        <p:tav tm="0">
                                          <p:val>
                                            <p:strVal val="#ppt_x"/>
                                          </p:val>
                                        </p:tav>
                                        <p:tav tm="100000">
                                          <p:val>
                                            <p:strVal val="#ppt_x"/>
                                          </p:val>
                                        </p:tav>
                                      </p:tavLst>
                                    </p:anim>
                                    <p:anim calcmode="lin" valueType="num">
                                      <p:cBhvr>
                                        <p:cTn id="63" dur="2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4852610" cy="523220"/>
          </a:xfrm>
          <a:prstGeom prst="rect">
            <a:avLst/>
          </a:prstGeom>
          <a:noFill/>
        </p:spPr>
        <p:txBody>
          <a:bodyPr wrap="none" rtlCol="0">
            <a:spAutoFit/>
          </a:bodyPr>
          <a:lstStyle/>
          <a:p>
            <a:r>
              <a:rPr lang="ja-JP" altLang="en-US" sz="2800" dirty="0"/>
              <a:t>遺言書とエンディングノート</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1317"/>
            <a:ext cx="992642" cy="986683"/>
          </a:xfrm>
          <a:prstGeom prst="rect">
            <a:avLst/>
          </a:prstGeom>
        </p:spPr>
      </p:pic>
      <p:graphicFrame>
        <p:nvGraphicFramePr>
          <p:cNvPr id="5" name="表 4"/>
          <p:cNvGraphicFramePr>
            <a:graphicFrameLocks noGrp="1"/>
          </p:cNvGraphicFramePr>
          <p:nvPr>
            <p:extLst/>
          </p:nvPr>
        </p:nvGraphicFramePr>
        <p:xfrm>
          <a:off x="1524000" y="1624952"/>
          <a:ext cx="6096000" cy="4548241"/>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164088">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0"/>
                  </a:ext>
                </a:extLst>
              </a:tr>
              <a:tr h="2384153">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cxnSp>
        <p:nvCxnSpPr>
          <p:cNvPr id="9" name="直線コネクタ 8"/>
          <p:cNvCxnSpPr/>
          <p:nvPr/>
        </p:nvCxnSpPr>
        <p:spPr>
          <a:xfrm>
            <a:off x="992642" y="3789040"/>
            <a:ext cx="7107750" cy="0"/>
          </a:xfrm>
          <a:prstGeom prst="line">
            <a:avLst/>
          </a:prstGeom>
          <a:ln w="19050" cmpd="sng">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46517" y="1338312"/>
            <a:ext cx="25483" cy="5328592"/>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814421" y="1683297"/>
            <a:ext cx="1515158" cy="307777"/>
          </a:xfrm>
          <a:prstGeom prst="rect">
            <a:avLst/>
          </a:prstGeom>
          <a:noFill/>
        </p:spPr>
        <p:txBody>
          <a:bodyPr wrap="none" rtlCol="0">
            <a:spAutoFit/>
          </a:bodyPr>
          <a:lstStyle/>
          <a:p>
            <a:r>
              <a:rPr kumimoji="1" lang="ja-JP" altLang="en-US" sz="1400" b="1" dirty="0"/>
              <a:t>法的拘束力　有り</a:t>
            </a:r>
          </a:p>
        </p:txBody>
      </p:sp>
      <p:sp>
        <p:nvSpPr>
          <p:cNvPr id="10" name="テキスト ボックス 9"/>
          <p:cNvSpPr txBox="1"/>
          <p:nvPr/>
        </p:nvSpPr>
        <p:spPr>
          <a:xfrm>
            <a:off x="3801679" y="6059039"/>
            <a:ext cx="1519968" cy="307777"/>
          </a:xfrm>
          <a:prstGeom prst="rect">
            <a:avLst/>
          </a:prstGeom>
          <a:noFill/>
        </p:spPr>
        <p:txBody>
          <a:bodyPr wrap="none" rtlCol="0">
            <a:spAutoFit/>
          </a:bodyPr>
          <a:lstStyle/>
          <a:p>
            <a:r>
              <a:rPr kumimoji="1" lang="ja-JP" altLang="en-US" sz="1400" b="1" dirty="0"/>
              <a:t>法的拘束力　</a:t>
            </a:r>
            <a:r>
              <a:rPr kumimoji="1" lang="ja-JP" altLang="en-US" sz="1400" b="1" dirty="0" err="1"/>
              <a:t>無し</a:t>
            </a:r>
            <a:endParaRPr kumimoji="1" lang="ja-JP" altLang="en-US" sz="1400" b="1" dirty="0"/>
          </a:p>
        </p:txBody>
      </p:sp>
      <p:sp>
        <p:nvSpPr>
          <p:cNvPr id="4" name="テキスト ボックス 3"/>
          <p:cNvSpPr txBox="1"/>
          <p:nvPr/>
        </p:nvSpPr>
        <p:spPr>
          <a:xfrm>
            <a:off x="1625188" y="3073619"/>
            <a:ext cx="400110" cy="1430841"/>
          </a:xfrm>
          <a:prstGeom prst="rect">
            <a:avLst/>
          </a:prstGeom>
          <a:noFill/>
        </p:spPr>
        <p:txBody>
          <a:bodyPr vert="eaVert" wrap="none" rtlCol="0">
            <a:spAutoFit/>
          </a:bodyPr>
          <a:lstStyle/>
          <a:p>
            <a:r>
              <a:rPr lang="ja-JP" altLang="en-US" sz="1400" b="1" dirty="0"/>
              <a:t>なかなか書けない</a:t>
            </a:r>
            <a:endParaRPr kumimoji="1" lang="ja-JP" altLang="en-US" sz="1400" b="1" dirty="0"/>
          </a:p>
        </p:txBody>
      </p:sp>
      <p:sp>
        <p:nvSpPr>
          <p:cNvPr id="11" name="テキスト ボックス 10"/>
          <p:cNvSpPr txBox="1"/>
          <p:nvPr/>
        </p:nvSpPr>
        <p:spPr>
          <a:xfrm>
            <a:off x="7092280" y="3093207"/>
            <a:ext cx="400110" cy="1440459"/>
          </a:xfrm>
          <a:prstGeom prst="rect">
            <a:avLst/>
          </a:prstGeom>
          <a:noFill/>
        </p:spPr>
        <p:txBody>
          <a:bodyPr vert="eaVert" wrap="none" rtlCol="0">
            <a:spAutoFit/>
          </a:bodyPr>
          <a:lstStyle/>
          <a:p>
            <a:r>
              <a:rPr lang="ja-JP" altLang="en-US" sz="1400" b="1" dirty="0"/>
              <a:t>気軽に書きやすい</a:t>
            </a:r>
            <a:endParaRPr kumimoji="1" lang="ja-JP" altLang="en-US" sz="1400" b="1" dirty="0"/>
          </a:p>
        </p:txBody>
      </p:sp>
      <p:sp>
        <p:nvSpPr>
          <p:cNvPr id="6" name="正方形/長方形 5"/>
          <p:cNvSpPr/>
          <p:nvPr/>
        </p:nvSpPr>
        <p:spPr>
          <a:xfrm>
            <a:off x="1542645" y="1837185"/>
            <a:ext cx="2271776" cy="923330"/>
          </a:xfrm>
          <a:prstGeom prst="rect">
            <a:avLst/>
          </a:prstGeom>
          <a:solidFill>
            <a:schemeClr val="tx1">
              <a:lumMod val="50000"/>
              <a:lumOff val="50000"/>
            </a:schemeClr>
          </a:solidFill>
        </p:spPr>
        <p:txBody>
          <a:bodyPr wrap="none" lIns="91440" tIns="45720" rIns="91440" bIns="45720">
            <a:spAutoFit/>
          </a:bodyPr>
          <a:lstStyle/>
          <a:p>
            <a:pPr algn="ctr"/>
            <a:r>
              <a:rPr lang="ja-JP" alt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遺言書</a:t>
            </a:r>
            <a:endParaRPr lang="ja-JP" alt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正方形/長方形 11"/>
          <p:cNvSpPr/>
          <p:nvPr/>
        </p:nvSpPr>
        <p:spPr>
          <a:xfrm>
            <a:off x="4716016" y="4612489"/>
            <a:ext cx="2872492" cy="1446550"/>
          </a:xfrm>
          <a:prstGeom prst="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400" b="1" spc="50" dirty="0">
                <a:ln w="11430"/>
                <a:solidFill>
                  <a:schemeClr val="tx2"/>
                </a:solidFill>
                <a:effectLst>
                  <a:outerShdw blurRad="76200" dist="50800" dir="5400000" algn="tl" rotWithShape="0">
                    <a:srgbClr val="000000">
                      <a:alpha val="65000"/>
                    </a:srgbClr>
                  </a:outerShdw>
                </a:effectLst>
              </a:rPr>
              <a:t>エンディグノート</a:t>
            </a:r>
            <a:endParaRPr lang="ja-JP" altLang="en-US" sz="4400" b="1" cap="none" spc="50" dirty="0">
              <a:ln w="11430"/>
              <a:solidFill>
                <a:schemeClr val="tx2"/>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411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3000" fill="hold"/>
                                        <p:tgtEl>
                                          <p:spTgt spid="12"/>
                                        </p:tgtEl>
                                        <p:attrNameLst>
                                          <p:attrName>ppt_x</p:attrName>
                                        </p:attrNameLst>
                                      </p:cBhvr>
                                      <p:tavLst>
                                        <p:tav tm="0">
                                          <p:val>
                                            <p:strVal val="1+#ppt_w/2"/>
                                          </p:val>
                                        </p:tav>
                                        <p:tav tm="100000">
                                          <p:val>
                                            <p:strVal val="#ppt_x"/>
                                          </p:val>
                                        </p:tav>
                                      </p:tavLst>
                                    </p:anim>
                                    <p:anim calcmode="lin" valueType="num">
                                      <p:cBhvr additive="base">
                                        <p:cTn id="14"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3865161" cy="523220"/>
          </a:xfrm>
          <a:prstGeom prst="rect">
            <a:avLst/>
          </a:prstGeom>
          <a:noFill/>
        </p:spPr>
        <p:txBody>
          <a:bodyPr wrap="none" rtlCol="0">
            <a:spAutoFit/>
          </a:bodyPr>
          <a:lstStyle/>
          <a:p>
            <a:r>
              <a:rPr lang="ja-JP" altLang="en-US" sz="2800" dirty="0"/>
              <a:t>エンディングノートとは？</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1317"/>
            <a:ext cx="992642" cy="986683"/>
          </a:xfrm>
          <a:prstGeom prst="rect">
            <a:avLst/>
          </a:prstGeom>
        </p:spPr>
      </p:pic>
      <p:sp>
        <p:nvSpPr>
          <p:cNvPr id="3" name="テキスト ボックス 2"/>
          <p:cNvSpPr txBox="1"/>
          <p:nvPr/>
        </p:nvSpPr>
        <p:spPr>
          <a:xfrm>
            <a:off x="689366" y="2060848"/>
            <a:ext cx="7765267" cy="923330"/>
          </a:xfrm>
          <a:prstGeom prst="rect">
            <a:avLst/>
          </a:prstGeom>
          <a:noFill/>
        </p:spPr>
        <p:txBody>
          <a:bodyPr wrap="none" rtlCol="0">
            <a:spAutoFit/>
          </a:bodyPr>
          <a:lstStyle/>
          <a:p>
            <a:r>
              <a:rPr kumimoji="1" lang="ja-JP" altLang="en-US" b="1" dirty="0"/>
              <a:t>エンディングノートとは、一般に高齢者の方が人生の終末期に</a:t>
            </a:r>
            <a:endParaRPr kumimoji="1" lang="en-US" altLang="ja-JP" b="1" dirty="0"/>
          </a:p>
          <a:p>
            <a:r>
              <a:rPr kumimoji="1" lang="ja-JP" altLang="en-US" b="1" dirty="0"/>
              <a:t>自分自身に生じる万一のことに備えて自分の希望を書き留めておくノートです。</a:t>
            </a:r>
            <a:endParaRPr kumimoji="1" lang="en-US" altLang="ja-JP" b="1" dirty="0"/>
          </a:p>
          <a:p>
            <a:endParaRPr kumimoji="1" lang="ja-JP" altLang="en-US" dirty="0"/>
          </a:p>
        </p:txBody>
      </p:sp>
      <p:sp>
        <p:nvSpPr>
          <p:cNvPr id="9" name="テキスト ボックス 8"/>
          <p:cNvSpPr txBox="1"/>
          <p:nvPr/>
        </p:nvSpPr>
        <p:spPr>
          <a:xfrm>
            <a:off x="719206" y="3428678"/>
            <a:ext cx="7103227" cy="923330"/>
          </a:xfrm>
          <a:prstGeom prst="rect">
            <a:avLst/>
          </a:prstGeom>
          <a:noFill/>
        </p:spPr>
        <p:txBody>
          <a:bodyPr wrap="none" rtlCol="0">
            <a:spAutoFit/>
          </a:bodyPr>
          <a:lstStyle/>
          <a:p>
            <a:r>
              <a:rPr lang="ja-JP" altLang="en-US" b="1" dirty="0"/>
              <a:t>自分が亡くなった時や意思能力の喪失を伴う病気にかかった時に備え、</a:t>
            </a:r>
            <a:endParaRPr lang="en-US" altLang="ja-JP" b="1" dirty="0"/>
          </a:p>
          <a:p>
            <a:r>
              <a:rPr kumimoji="1" lang="ja-JP" altLang="en-US" b="1" dirty="0"/>
              <a:t>希望する内容を記入しておくものです。</a:t>
            </a:r>
            <a:endParaRPr kumimoji="1" lang="en-US" altLang="ja-JP" b="1" dirty="0"/>
          </a:p>
          <a:p>
            <a:endParaRPr kumimoji="1" lang="ja-JP" altLang="en-US" dirty="0"/>
          </a:p>
        </p:txBody>
      </p:sp>
      <p:sp>
        <p:nvSpPr>
          <p:cNvPr id="10" name="テキスト ボックス 9"/>
          <p:cNvSpPr txBox="1"/>
          <p:nvPr/>
        </p:nvSpPr>
        <p:spPr>
          <a:xfrm>
            <a:off x="871606" y="4797152"/>
            <a:ext cx="5530681" cy="923330"/>
          </a:xfrm>
          <a:prstGeom prst="rect">
            <a:avLst/>
          </a:prstGeom>
          <a:noFill/>
        </p:spPr>
        <p:txBody>
          <a:bodyPr wrap="none" rtlCol="0">
            <a:spAutoFit/>
          </a:bodyPr>
          <a:lstStyle/>
          <a:p>
            <a:r>
              <a:rPr lang="ja-JP" altLang="en-US" b="1" dirty="0"/>
              <a:t>記入事項は特に決まっているわけではありません。</a:t>
            </a:r>
            <a:endParaRPr lang="en-US" altLang="ja-JP" b="1" dirty="0"/>
          </a:p>
          <a:p>
            <a:r>
              <a:rPr kumimoji="1" lang="ja-JP" altLang="en-US" b="1" dirty="0"/>
              <a:t>自由に書き残すことができます。</a:t>
            </a:r>
            <a:endParaRPr kumimoji="1" lang="en-US" altLang="ja-JP" b="1" dirty="0"/>
          </a:p>
          <a:p>
            <a:endParaRPr kumimoji="1" lang="ja-JP" altLang="en-US" dirty="0"/>
          </a:p>
        </p:txBody>
      </p:sp>
    </p:spTree>
    <p:extLst>
      <p:ext uri="{BB962C8B-B14F-4D97-AF65-F5344CB8AC3E}">
        <p14:creationId xmlns:p14="http://schemas.microsoft.com/office/powerpoint/2010/main" val="27167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3865161" cy="523220"/>
          </a:xfrm>
          <a:prstGeom prst="rect">
            <a:avLst/>
          </a:prstGeom>
          <a:noFill/>
        </p:spPr>
        <p:txBody>
          <a:bodyPr wrap="none" rtlCol="0">
            <a:spAutoFit/>
          </a:bodyPr>
          <a:lstStyle/>
          <a:p>
            <a:r>
              <a:rPr lang="ja-JP" altLang="en-US" sz="2800" dirty="0"/>
              <a:t>エンディングノートとは？</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1317"/>
            <a:ext cx="992642" cy="986683"/>
          </a:xfrm>
          <a:prstGeom prst="rect">
            <a:avLst/>
          </a:prstGeom>
        </p:spPr>
      </p:pic>
      <p:sp>
        <p:nvSpPr>
          <p:cNvPr id="5" name="テキスト ボックス 4"/>
          <p:cNvSpPr txBox="1"/>
          <p:nvPr/>
        </p:nvSpPr>
        <p:spPr>
          <a:xfrm>
            <a:off x="1148627" y="1499611"/>
            <a:ext cx="7879080" cy="4893647"/>
          </a:xfrm>
          <a:prstGeom prst="rect">
            <a:avLst/>
          </a:prstGeom>
          <a:noFill/>
        </p:spPr>
        <p:txBody>
          <a:bodyPr wrap="none" rtlCol="0">
            <a:spAutoFit/>
          </a:bodyPr>
          <a:lstStyle/>
          <a:p>
            <a:r>
              <a:rPr kumimoji="1" lang="ja-JP" altLang="en-US" sz="2400" dirty="0"/>
              <a:t>・病気になった時の延命措置を望むか望まないか？</a:t>
            </a:r>
            <a:endParaRPr kumimoji="1" lang="en-US" altLang="ja-JP" sz="2400" dirty="0"/>
          </a:p>
          <a:p>
            <a:endParaRPr kumimoji="1" lang="en-US" altLang="ja-JP" sz="2400" dirty="0"/>
          </a:p>
          <a:p>
            <a:r>
              <a:rPr lang="ja-JP" altLang="en-US" sz="2400" dirty="0"/>
              <a:t>・自分に介護が必要になった際に希望すること</a:t>
            </a:r>
            <a:endParaRPr lang="en-US" altLang="ja-JP" sz="2400" dirty="0"/>
          </a:p>
          <a:p>
            <a:endParaRPr kumimoji="1" lang="en-US" altLang="ja-JP" sz="2400" dirty="0"/>
          </a:p>
          <a:p>
            <a:r>
              <a:rPr lang="ja-JP" altLang="en-US" sz="2400" dirty="0"/>
              <a:t>・財産の内容や分割方法</a:t>
            </a:r>
            <a:endParaRPr lang="en-US" altLang="ja-JP" sz="2400" dirty="0"/>
          </a:p>
          <a:p>
            <a:endParaRPr kumimoji="1" lang="en-US" altLang="ja-JP" sz="2400" dirty="0"/>
          </a:p>
          <a:p>
            <a:r>
              <a:rPr lang="ja-JP" altLang="en-US" sz="2400" dirty="0"/>
              <a:t>・葬儀に対する希望</a:t>
            </a:r>
            <a:endParaRPr lang="en-US" altLang="ja-JP" sz="2400" dirty="0"/>
          </a:p>
          <a:p>
            <a:endParaRPr kumimoji="1" lang="en-US" altLang="ja-JP" sz="2400" dirty="0"/>
          </a:p>
          <a:p>
            <a:r>
              <a:rPr lang="ja-JP" altLang="en-US" sz="2400" dirty="0"/>
              <a:t>・遺産分割に対する考え方</a:t>
            </a:r>
            <a:endParaRPr lang="en-US" altLang="ja-JP" sz="2400" dirty="0"/>
          </a:p>
          <a:p>
            <a:endParaRPr kumimoji="1" lang="en-US" altLang="ja-JP" sz="2400" dirty="0"/>
          </a:p>
          <a:p>
            <a:r>
              <a:rPr lang="ja-JP" altLang="en-US" sz="2400" dirty="0"/>
              <a:t>・プロフィール、自分史</a:t>
            </a:r>
            <a:endParaRPr lang="en-US" altLang="ja-JP" sz="2400" dirty="0"/>
          </a:p>
          <a:p>
            <a:endParaRPr kumimoji="1" lang="en-US" altLang="ja-JP" sz="2400" dirty="0"/>
          </a:p>
          <a:p>
            <a:r>
              <a:rPr lang="ja-JP" altLang="en-US" sz="2400" dirty="0"/>
              <a:t>・家族関係図　　　　　　　　　　などを記入します。</a:t>
            </a:r>
            <a:endParaRPr lang="en-US" altLang="ja-JP" sz="2400" dirty="0"/>
          </a:p>
        </p:txBody>
      </p:sp>
    </p:spTree>
    <p:extLst>
      <p:ext uri="{BB962C8B-B14F-4D97-AF65-F5344CB8AC3E}">
        <p14:creationId xmlns:p14="http://schemas.microsoft.com/office/powerpoint/2010/main" val="334504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189176" y="2924944"/>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相</a:t>
            </a:r>
            <a:endParaRPr kumimoji="1" lang="en-US" altLang="ja-JP" sz="2400" b="1" dirty="0"/>
          </a:p>
          <a:p>
            <a:pPr algn="ctr"/>
            <a:r>
              <a:rPr kumimoji="1" lang="ja-JP" altLang="en-US" sz="2400" b="1" dirty="0"/>
              <a:t>続</a:t>
            </a:r>
          </a:p>
        </p:txBody>
      </p:sp>
      <p:sp>
        <p:nvSpPr>
          <p:cNvPr id="7" name="円/楕円 6"/>
          <p:cNvSpPr/>
          <p:nvPr/>
        </p:nvSpPr>
        <p:spPr>
          <a:xfrm>
            <a:off x="5335598" y="566629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後見人</a:t>
            </a:r>
          </a:p>
        </p:txBody>
      </p:sp>
      <p:sp>
        <p:nvSpPr>
          <p:cNvPr id="9" name="円/楕円 8"/>
          <p:cNvSpPr/>
          <p:nvPr/>
        </p:nvSpPr>
        <p:spPr>
          <a:xfrm>
            <a:off x="3635896" y="1412776"/>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遺言</a:t>
            </a:r>
            <a:endParaRPr kumimoji="1" lang="en-US" altLang="ja-JP" sz="2000" b="1" dirty="0"/>
          </a:p>
        </p:txBody>
      </p:sp>
      <p:sp>
        <p:nvSpPr>
          <p:cNvPr id="10" name="円/楕円 9"/>
          <p:cNvSpPr/>
          <p:nvPr/>
        </p:nvSpPr>
        <p:spPr>
          <a:xfrm>
            <a:off x="5004048" y="4005064"/>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延命治療</a:t>
            </a:r>
          </a:p>
        </p:txBody>
      </p:sp>
      <p:sp>
        <p:nvSpPr>
          <p:cNvPr id="11" name="円/楕円 10"/>
          <p:cNvSpPr/>
          <p:nvPr/>
        </p:nvSpPr>
        <p:spPr>
          <a:xfrm>
            <a:off x="1907704" y="1817184"/>
            <a:ext cx="946851" cy="3849109"/>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エンディングノ</a:t>
            </a:r>
            <a:endParaRPr kumimoji="1" lang="en-US" altLang="ja-JP" sz="2400" b="1" dirty="0"/>
          </a:p>
          <a:p>
            <a:pPr algn="ctr"/>
            <a:r>
              <a:rPr kumimoji="1" lang="ja-JP" altLang="en-US" sz="2400" b="1"/>
              <a:t>ｌ</a:t>
            </a:r>
            <a:endParaRPr kumimoji="1" lang="en-US" altLang="ja-JP" sz="2400" b="1" dirty="0"/>
          </a:p>
          <a:p>
            <a:pPr algn="ctr"/>
            <a:r>
              <a:rPr kumimoji="1" lang="ja-JP" altLang="en-US" sz="2400" b="1"/>
              <a:t>ト</a:t>
            </a:r>
            <a:endParaRPr kumimoji="1" lang="en-US" altLang="ja-JP" sz="2400" b="1" dirty="0"/>
          </a:p>
        </p:txBody>
      </p:sp>
      <p:sp>
        <p:nvSpPr>
          <p:cNvPr id="12" name="円/楕円 11"/>
          <p:cNvSpPr/>
          <p:nvPr/>
        </p:nvSpPr>
        <p:spPr>
          <a:xfrm>
            <a:off x="4281132" y="2780928"/>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仏壇</a:t>
            </a:r>
          </a:p>
        </p:txBody>
      </p:sp>
      <p:sp>
        <p:nvSpPr>
          <p:cNvPr id="13" name="円/楕円 12"/>
          <p:cNvSpPr/>
          <p:nvPr/>
        </p:nvSpPr>
        <p:spPr>
          <a:xfrm>
            <a:off x="3669064" y="5162239"/>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介護</a:t>
            </a:r>
          </a:p>
        </p:txBody>
      </p:sp>
      <p:sp>
        <p:nvSpPr>
          <p:cNvPr id="14" name="円/楕円 13"/>
          <p:cNvSpPr/>
          <p:nvPr/>
        </p:nvSpPr>
        <p:spPr>
          <a:xfrm>
            <a:off x="6408204" y="2492896"/>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お墓</a:t>
            </a:r>
          </a:p>
        </p:txBody>
      </p:sp>
      <p:sp>
        <p:nvSpPr>
          <p:cNvPr id="15" name="円/楕円 14"/>
          <p:cNvSpPr/>
          <p:nvPr/>
        </p:nvSpPr>
        <p:spPr>
          <a:xfrm>
            <a:off x="5612000" y="123592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葬儀</a:t>
            </a:r>
          </a:p>
        </p:txBody>
      </p:sp>
      <p:sp>
        <p:nvSpPr>
          <p:cNvPr id="16" name="円/楕円 15"/>
          <p:cNvSpPr/>
          <p:nvPr/>
        </p:nvSpPr>
        <p:spPr>
          <a:xfrm>
            <a:off x="7308304" y="5567229"/>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遺産分割</a:t>
            </a:r>
          </a:p>
        </p:txBody>
      </p:sp>
      <p:sp>
        <p:nvSpPr>
          <p:cNvPr id="17" name="円/楕円 16"/>
          <p:cNvSpPr/>
          <p:nvPr/>
        </p:nvSpPr>
        <p:spPr>
          <a:xfrm>
            <a:off x="6559183" y="4118291"/>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遺影</a:t>
            </a:r>
            <a:endParaRPr kumimoji="1" lang="ja-JP" altLang="en-US" sz="2000" b="1" dirty="0"/>
          </a:p>
        </p:txBody>
      </p:sp>
      <p:sp>
        <p:nvSpPr>
          <p:cNvPr id="18" name="円/楕円 17"/>
          <p:cNvSpPr/>
          <p:nvPr/>
        </p:nvSpPr>
        <p:spPr>
          <a:xfrm>
            <a:off x="7683207" y="1606802"/>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ペット</a:t>
            </a:r>
            <a:endParaRPr kumimoji="1" lang="ja-JP" altLang="en-US" sz="1600" dirty="0"/>
          </a:p>
        </p:txBody>
      </p:sp>
      <p:sp>
        <p:nvSpPr>
          <p:cNvPr id="42" name="右矢印 41"/>
          <p:cNvSpPr/>
          <p:nvPr/>
        </p:nvSpPr>
        <p:spPr>
          <a:xfrm>
            <a:off x="1413312" y="3200622"/>
            <a:ext cx="494392" cy="45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83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4493538" cy="523220"/>
          </a:xfrm>
          <a:prstGeom prst="rect">
            <a:avLst/>
          </a:prstGeom>
          <a:noFill/>
        </p:spPr>
        <p:txBody>
          <a:bodyPr wrap="none" rtlCol="0">
            <a:spAutoFit/>
          </a:bodyPr>
          <a:lstStyle/>
          <a:p>
            <a:r>
              <a:rPr lang="ja-JP" altLang="en-US" sz="2800" dirty="0"/>
              <a:t>エンディングノートの価値</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1317"/>
            <a:ext cx="992642" cy="986683"/>
          </a:xfrm>
          <a:prstGeom prst="rect">
            <a:avLst/>
          </a:prstGeom>
        </p:spPr>
      </p:pic>
      <p:sp>
        <p:nvSpPr>
          <p:cNvPr id="3" name="テキスト ボックス 2"/>
          <p:cNvSpPr txBox="1"/>
          <p:nvPr/>
        </p:nvSpPr>
        <p:spPr>
          <a:xfrm>
            <a:off x="991638" y="1772816"/>
            <a:ext cx="8319906" cy="4247317"/>
          </a:xfrm>
          <a:prstGeom prst="rect">
            <a:avLst/>
          </a:prstGeom>
          <a:noFill/>
        </p:spPr>
        <p:txBody>
          <a:bodyPr wrap="none" rtlCol="0">
            <a:spAutoFit/>
          </a:bodyPr>
          <a:lstStyle/>
          <a:p>
            <a:r>
              <a:rPr kumimoji="1" lang="ja-JP" altLang="en-US" b="1" dirty="0"/>
              <a:t>富山県内に母親と長男家族が一緒に住んでいる家族があります。</a:t>
            </a:r>
            <a:endParaRPr kumimoji="1" lang="en-US" altLang="ja-JP" b="1" dirty="0"/>
          </a:p>
          <a:p>
            <a:r>
              <a:rPr lang="ja-JP" altLang="en-US" b="1" dirty="0"/>
              <a:t>父親が亡くなってから</a:t>
            </a:r>
            <a:r>
              <a:rPr lang="en-US" altLang="ja-JP" b="1" dirty="0"/>
              <a:t>10</a:t>
            </a:r>
            <a:r>
              <a:rPr lang="ja-JP" altLang="en-US" b="1" dirty="0"/>
              <a:t>年以上経ちますが、長男の嫁が足が悪い母親の</a:t>
            </a:r>
            <a:endParaRPr lang="en-US" altLang="ja-JP" b="1" dirty="0"/>
          </a:p>
          <a:p>
            <a:r>
              <a:rPr kumimoji="1" lang="ja-JP" altLang="en-US" b="1" dirty="0"/>
              <a:t>面倒をずっと献身的に見ています。</a:t>
            </a:r>
            <a:endParaRPr kumimoji="1" lang="en-US" altLang="ja-JP" b="1" dirty="0"/>
          </a:p>
          <a:p>
            <a:r>
              <a:rPr lang="ja-JP" altLang="en-US" b="1" dirty="0"/>
              <a:t>長男の子供</a:t>
            </a:r>
            <a:r>
              <a:rPr lang="en-US" altLang="ja-JP" b="1" dirty="0"/>
              <a:t>2</a:t>
            </a:r>
            <a:r>
              <a:rPr lang="ja-JP" altLang="en-US" b="1" dirty="0"/>
              <a:t>人は今年、高校と中学に入学しました。</a:t>
            </a:r>
            <a:endParaRPr lang="en-US" altLang="ja-JP" b="1" dirty="0"/>
          </a:p>
          <a:p>
            <a:endParaRPr kumimoji="1" lang="en-US" altLang="ja-JP" b="1" dirty="0"/>
          </a:p>
          <a:p>
            <a:r>
              <a:rPr lang="ja-JP" altLang="en-US" b="1" dirty="0"/>
              <a:t>二男は昨年住宅ローンを借りて東京郊外にマンションを購入。</a:t>
            </a:r>
            <a:endParaRPr lang="en-US" altLang="ja-JP" b="1" dirty="0"/>
          </a:p>
          <a:p>
            <a:r>
              <a:rPr lang="ja-JP" altLang="en-US" b="1" dirty="0"/>
              <a:t>その際母親から数百万円の資金援助を受けました。</a:t>
            </a:r>
            <a:endParaRPr lang="en-US" altLang="ja-JP" b="1" dirty="0"/>
          </a:p>
          <a:p>
            <a:r>
              <a:rPr lang="ja-JP" altLang="en-US" b="1" dirty="0"/>
              <a:t>現在は妻と小学校</a:t>
            </a:r>
            <a:r>
              <a:rPr lang="en-US" altLang="ja-JP" b="1" dirty="0"/>
              <a:t>3</a:t>
            </a:r>
            <a:r>
              <a:rPr lang="ja-JP" altLang="en-US" b="1" dirty="0"/>
              <a:t>年生の息子と</a:t>
            </a:r>
            <a:r>
              <a:rPr lang="en-US" altLang="ja-JP" b="1" dirty="0"/>
              <a:t>3</a:t>
            </a:r>
            <a:r>
              <a:rPr lang="ja-JP" altLang="en-US" b="1" dirty="0"/>
              <a:t>人で暮らしています。</a:t>
            </a:r>
            <a:endParaRPr lang="en-US" altLang="ja-JP" b="1" dirty="0"/>
          </a:p>
          <a:p>
            <a:endParaRPr lang="en-US" altLang="ja-JP" b="1" dirty="0"/>
          </a:p>
          <a:p>
            <a:r>
              <a:rPr lang="ja-JP" altLang="en-US" b="1" dirty="0"/>
              <a:t>昨年秋に母親の健康状態が急激に悪くなり、年末に亡くなってしまいました。</a:t>
            </a:r>
            <a:endParaRPr lang="en-US" altLang="ja-JP" b="1" dirty="0"/>
          </a:p>
          <a:p>
            <a:r>
              <a:rPr lang="ja-JP" altLang="en-US" b="1" dirty="0"/>
              <a:t>母親の遺産は、長男夫婦と同居している富山県内の不動産</a:t>
            </a:r>
            <a:r>
              <a:rPr lang="en-US" altLang="ja-JP" b="1" dirty="0"/>
              <a:t>2400</a:t>
            </a:r>
            <a:r>
              <a:rPr lang="ja-JP" altLang="en-US" b="1" dirty="0"/>
              <a:t>万円と</a:t>
            </a:r>
            <a:endParaRPr lang="en-US" altLang="ja-JP" b="1" dirty="0"/>
          </a:p>
          <a:p>
            <a:r>
              <a:rPr lang="ja-JP" altLang="en-US" b="1" dirty="0"/>
              <a:t>現預金が</a:t>
            </a:r>
            <a:r>
              <a:rPr lang="en-US" altLang="ja-JP" b="1" dirty="0"/>
              <a:t>100</a:t>
            </a:r>
            <a:r>
              <a:rPr lang="ja-JP" altLang="en-US" b="1" dirty="0"/>
              <a:t>万円、合わせて</a:t>
            </a:r>
            <a:r>
              <a:rPr lang="en-US" altLang="ja-JP" b="1" dirty="0"/>
              <a:t>2500</a:t>
            </a:r>
            <a:r>
              <a:rPr lang="ja-JP" altLang="en-US" b="1" dirty="0"/>
              <a:t>万円でした。</a:t>
            </a:r>
            <a:endParaRPr lang="en-US" altLang="ja-JP" b="1" dirty="0"/>
          </a:p>
          <a:p>
            <a:endParaRPr lang="en-US" altLang="ja-JP" b="1" dirty="0"/>
          </a:p>
          <a:p>
            <a:r>
              <a:rPr lang="ja-JP" altLang="en-US" b="1" dirty="0"/>
              <a:t>母親が亡くなって遺品の整理をしていたところ、母親の書いた</a:t>
            </a:r>
            <a:endParaRPr lang="en-US" altLang="ja-JP" b="1" dirty="0"/>
          </a:p>
          <a:p>
            <a:r>
              <a:rPr lang="ja-JP" altLang="en-US" b="1" dirty="0"/>
              <a:t>エンディングノートが見つかりました。</a:t>
            </a:r>
            <a:endParaRPr lang="en-US" altLang="ja-JP" b="1" dirty="0"/>
          </a:p>
        </p:txBody>
      </p:sp>
      <p:sp>
        <p:nvSpPr>
          <p:cNvPr id="4" name="テキスト ボックス 3"/>
          <p:cNvSpPr txBox="1"/>
          <p:nvPr/>
        </p:nvSpPr>
        <p:spPr>
          <a:xfrm>
            <a:off x="2627784" y="5988764"/>
            <a:ext cx="4086375" cy="369332"/>
          </a:xfrm>
          <a:prstGeom prst="rect">
            <a:avLst/>
          </a:prstGeom>
          <a:noFill/>
        </p:spPr>
        <p:txBody>
          <a:bodyPr wrap="none" rtlCol="0">
            <a:spAutoFit/>
          </a:bodyPr>
          <a:lstStyle/>
          <a:p>
            <a:r>
              <a:rPr kumimoji="1" lang="ja-JP" altLang="en-US" b="1" dirty="0"/>
              <a:t>そこにはこのように書かれていました・・・</a:t>
            </a:r>
          </a:p>
        </p:txBody>
      </p:sp>
    </p:spTree>
    <p:extLst>
      <p:ext uri="{BB962C8B-B14F-4D97-AF65-F5344CB8AC3E}">
        <p14:creationId xmlns:p14="http://schemas.microsoft.com/office/powerpoint/2010/main" val="376701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9" end="9"/>
                                            </p:txEl>
                                          </p:spTgt>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
                                            <p:txEl>
                                              <p:pRg st="10" end="10"/>
                                            </p:txEl>
                                          </p:spTgt>
                                        </p:tgtEl>
                                        <p:attrNameLst>
                                          <p:attrName>ppt_y</p:attrName>
                                        </p:attrNameLst>
                                      </p:cBhvr>
                                      <p:tavLst>
                                        <p:tav tm="0">
                                          <p:val>
                                            <p:strVal val="0-#ppt_h/2"/>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13" end="13"/>
                                            </p:txEl>
                                          </p:spTgt>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3">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4493538" cy="523220"/>
          </a:xfrm>
          <a:prstGeom prst="rect">
            <a:avLst/>
          </a:prstGeom>
          <a:noFill/>
        </p:spPr>
        <p:txBody>
          <a:bodyPr wrap="none" rtlCol="0">
            <a:spAutoFit/>
          </a:bodyPr>
          <a:lstStyle/>
          <a:p>
            <a:r>
              <a:rPr lang="ja-JP" altLang="en-US" sz="2800" dirty="0"/>
              <a:t>エンディングノートの価値</a:t>
            </a:r>
            <a:endParaRPr kumimoji="1" lang="ja-JP" altLang="en-US" sz="28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71317"/>
            <a:ext cx="992642" cy="986683"/>
          </a:xfrm>
          <a:prstGeom prst="rect">
            <a:avLst/>
          </a:prstGeom>
        </p:spPr>
      </p:pic>
      <p:sp>
        <p:nvSpPr>
          <p:cNvPr id="3" name="テキスト ボックス 2"/>
          <p:cNvSpPr txBox="1"/>
          <p:nvPr/>
        </p:nvSpPr>
        <p:spPr>
          <a:xfrm>
            <a:off x="251520" y="1412776"/>
            <a:ext cx="5184576" cy="2308324"/>
          </a:xfrm>
          <a:prstGeom prst="rect">
            <a:avLst/>
          </a:prstGeom>
          <a:solidFill>
            <a:schemeClr val="accent3">
              <a:lumMod val="20000"/>
              <a:lumOff val="80000"/>
            </a:schemeClr>
          </a:solidFill>
        </p:spPr>
        <p:txBody>
          <a:bodyPr wrap="square" rtlCol="0">
            <a:spAutoFit/>
          </a:bodyPr>
          <a:lstStyle/>
          <a:p>
            <a:r>
              <a:rPr kumimoji="1" lang="ja-JP" altLang="en-US" b="1" dirty="0">
                <a:latin typeface="HGP教科書体" panose="02020600000000000000" pitchFamily="18" charset="-128"/>
                <a:ea typeface="HGP教科書体" panose="02020600000000000000" pitchFamily="18" charset="-128"/>
              </a:rPr>
              <a:t>長男　一郎へ</a:t>
            </a:r>
            <a:endParaRPr kumimoji="1"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○○市の土地は先祖代々の土地建物ですので</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長男の一郎がご近所付き合いやお墓の管理を含め、</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責任をもって受け継いでほしい。</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私が亡くなると長男の一郎が受取人となっている</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生命保険が</a:t>
            </a:r>
            <a:r>
              <a:rPr lang="en-US" altLang="ja-JP" b="1" dirty="0">
                <a:latin typeface="HGP教科書体" panose="02020600000000000000" pitchFamily="18" charset="-128"/>
                <a:ea typeface="HGP教科書体" panose="02020600000000000000" pitchFamily="18" charset="-128"/>
              </a:rPr>
              <a:t>300</a:t>
            </a:r>
            <a:r>
              <a:rPr lang="ja-JP" altLang="en-US" b="1" dirty="0">
                <a:latin typeface="HGP教科書体" panose="02020600000000000000" pitchFamily="18" charset="-128"/>
                <a:ea typeface="HGP教科書体" panose="02020600000000000000" pitchFamily="18" charset="-128"/>
              </a:rPr>
              <a:t>万円あります。</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これはあなたが自宅をもらう代わりに</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あなたから二男の次郎に渡してあげてください。</a:t>
            </a:r>
            <a:endParaRPr lang="en-US" altLang="ja-JP" b="1" dirty="0">
              <a:latin typeface="HGP教科書体" panose="02020600000000000000" pitchFamily="18" charset="-128"/>
              <a:ea typeface="HGP教科書体" panose="02020600000000000000" pitchFamily="18" charset="-128"/>
            </a:endParaRPr>
          </a:p>
        </p:txBody>
      </p:sp>
      <p:sp>
        <p:nvSpPr>
          <p:cNvPr id="4" name="テキスト ボックス 3"/>
          <p:cNvSpPr txBox="1"/>
          <p:nvPr/>
        </p:nvSpPr>
        <p:spPr>
          <a:xfrm>
            <a:off x="1547664" y="3721100"/>
            <a:ext cx="5400600" cy="1200329"/>
          </a:xfrm>
          <a:prstGeom prst="rect">
            <a:avLst/>
          </a:prstGeom>
          <a:solidFill>
            <a:schemeClr val="accent1">
              <a:lumMod val="20000"/>
              <a:lumOff val="80000"/>
            </a:schemeClr>
          </a:solidFill>
        </p:spPr>
        <p:txBody>
          <a:bodyPr wrap="square" rtlCol="0">
            <a:spAutoFit/>
          </a:bodyPr>
          <a:lstStyle/>
          <a:p>
            <a:r>
              <a:rPr kumimoji="1" lang="ja-JP" altLang="en-US" b="1" dirty="0">
                <a:latin typeface="HGP教科書体" panose="02020600000000000000" pitchFamily="18" charset="-128"/>
                <a:ea typeface="HGP教科書体" panose="02020600000000000000" pitchFamily="18" charset="-128"/>
              </a:rPr>
              <a:t>二男　次郎へ</a:t>
            </a:r>
            <a:endParaRPr kumimoji="1"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預金が</a:t>
            </a:r>
            <a:r>
              <a:rPr lang="en-US" altLang="ja-JP" b="1" dirty="0">
                <a:latin typeface="HGP教科書体" panose="02020600000000000000" pitchFamily="18" charset="-128"/>
                <a:ea typeface="HGP教科書体" panose="02020600000000000000" pitchFamily="18" charset="-128"/>
              </a:rPr>
              <a:t>100</a:t>
            </a:r>
            <a:r>
              <a:rPr lang="ja-JP" altLang="en-US" b="1" dirty="0">
                <a:latin typeface="HGP教科書体" panose="02020600000000000000" pitchFamily="18" charset="-128"/>
                <a:ea typeface="HGP教科書体" panose="02020600000000000000" pitchFamily="18" charset="-128"/>
              </a:rPr>
              <a:t>万円しかないけれど、これは亡くなった</a:t>
            </a:r>
            <a:endParaRPr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お父さんが</a:t>
            </a:r>
            <a:r>
              <a:rPr kumimoji="1" lang="ja-JP" altLang="en-US" b="1" dirty="0">
                <a:latin typeface="HGP教科書体" panose="02020600000000000000" pitchFamily="18" charset="-128"/>
                <a:ea typeface="HGP教科書体" panose="02020600000000000000" pitchFamily="18" charset="-128"/>
              </a:rPr>
              <a:t>残してくれたお金を私が残しておいたお金です。少ないけれど大切に使ってください。</a:t>
            </a:r>
          </a:p>
        </p:txBody>
      </p:sp>
      <p:sp>
        <p:nvSpPr>
          <p:cNvPr id="5" name="テキスト ボックス 4"/>
          <p:cNvSpPr txBox="1"/>
          <p:nvPr/>
        </p:nvSpPr>
        <p:spPr>
          <a:xfrm>
            <a:off x="2915816" y="4926894"/>
            <a:ext cx="5926239" cy="1754326"/>
          </a:xfrm>
          <a:prstGeom prst="rect">
            <a:avLst/>
          </a:prstGeom>
          <a:solidFill>
            <a:schemeClr val="accent6">
              <a:lumMod val="20000"/>
              <a:lumOff val="80000"/>
            </a:schemeClr>
          </a:solidFill>
        </p:spPr>
        <p:txBody>
          <a:bodyPr wrap="square" rtlCol="0">
            <a:spAutoFit/>
          </a:bodyPr>
          <a:lstStyle/>
          <a:p>
            <a:r>
              <a:rPr kumimoji="1" lang="ja-JP" altLang="en-US" b="1" dirty="0">
                <a:latin typeface="HGP教科書体" panose="02020600000000000000" pitchFamily="18" charset="-128"/>
                <a:ea typeface="HGP教科書体" panose="02020600000000000000" pitchFamily="18" charset="-128"/>
              </a:rPr>
              <a:t>二人へ</a:t>
            </a:r>
            <a:endParaRPr kumimoji="1"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小さい時から兄弟そろって両親を大切にしてくれてありがとう。</a:t>
            </a:r>
            <a:endParaRPr kumimoji="1"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あなたたちが私の子供で幸せでした。</a:t>
            </a:r>
            <a:endParaRPr lang="en-US" altLang="ja-JP" b="1" dirty="0">
              <a:latin typeface="HGP教科書体" panose="02020600000000000000" pitchFamily="18" charset="-128"/>
              <a:ea typeface="HGP教科書体" panose="02020600000000000000" pitchFamily="18" charset="-128"/>
            </a:endParaRPr>
          </a:p>
          <a:p>
            <a:r>
              <a:rPr kumimoji="1" lang="ja-JP" altLang="en-US" b="1" dirty="0">
                <a:latin typeface="HGP教科書体" panose="02020600000000000000" pitchFamily="18" charset="-128"/>
                <a:ea typeface="HGP教科書体" panose="02020600000000000000" pitchFamily="18" charset="-128"/>
              </a:rPr>
              <a:t>かわいい孫の顔も見せてくれてありがとう</a:t>
            </a:r>
            <a:r>
              <a:rPr kumimoji="1" lang="ja-JP" altLang="en-US" b="1" dirty="0" err="1">
                <a:latin typeface="HGP教科書体" panose="02020600000000000000" pitchFamily="18" charset="-128"/>
                <a:ea typeface="HGP教科書体" panose="02020600000000000000" pitchFamily="18" charset="-128"/>
              </a:rPr>
              <a:t>ね</a:t>
            </a:r>
            <a:r>
              <a:rPr kumimoji="1" lang="ja-JP" altLang="en-US" b="1" dirty="0">
                <a:latin typeface="HGP教科書体" panose="02020600000000000000" pitchFamily="18" charset="-128"/>
                <a:ea typeface="HGP教科書体" panose="02020600000000000000" pitchFamily="18" charset="-128"/>
              </a:rPr>
              <a:t>。</a:t>
            </a:r>
            <a:endParaRPr kumimoji="1" lang="en-US" altLang="ja-JP" b="1" dirty="0">
              <a:latin typeface="HGP教科書体" panose="02020600000000000000" pitchFamily="18" charset="-128"/>
              <a:ea typeface="HGP教科書体" panose="02020600000000000000" pitchFamily="18" charset="-128"/>
            </a:endParaRPr>
          </a:p>
          <a:p>
            <a:r>
              <a:rPr lang="ja-JP" altLang="en-US" b="1" dirty="0">
                <a:latin typeface="HGP教科書体" panose="02020600000000000000" pitchFamily="18" charset="-128"/>
                <a:ea typeface="HGP教科書体" panose="02020600000000000000" pitchFamily="18" charset="-128"/>
              </a:rPr>
              <a:t>兄弟いつまでも仲良く助け合って生きてください。</a:t>
            </a:r>
            <a:endParaRPr kumimoji="1" lang="en-US" altLang="ja-JP" b="1" dirty="0">
              <a:latin typeface="HGP教科書体" panose="02020600000000000000" pitchFamily="18" charset="-128"/>
              <a:ea typeface="HGP教科書体" panose="02020600000000000000" pitchFamily="18" charset="-128"/>
            </a:endParaRPr>
          </a:p>
          <a:p>
            <a:endParaRPr kumimoji="1" lang="ja-JP" altLang="en-US" dirty="0"/>
          </a:p>
        </p:txBody>
      </p:sp>
    </p:spTree>
    <p:extLst>
      <p:ext uri="{BB962C8B-B14F-4D97-AF65-F5344CB8AC3E}">
        <p14:creationId xmlns:p14="http://schemas.microsoft.com/office/powerpoint/2010/main" val="294269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370378" y="218208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Etc.</a:t>
            </a:r>
          </a:p>
        </p:txBody>
      </p:sp>
      <p:sp>
        <p:nvSpPr>
          <p:cNvPr id="7" name="円/楕円 6"/>
          <p:cNvSpPr/>
          <p:nvPr/>
        </p:nvSpPr>
        <p:spPr>
          <a:xfrm>
            <a:off x="3959932" y="5661248"/>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後見人</a:t>
            </a:r>
          </a:p>
        </p:txBody>
      </p:sp>
      <p:sp>
        <p:nvSpPr>
          <p:cNvPr id="9" name="円/楕円 8"/>
          <p:cNvSpPr/>
          <p:nvPr/>
        </p:nvSpPr>
        <p:spPr>
          <a:xfrm>
            <a:off x="1835696" y="922184"/>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遺言</a:t>
            </a:r>
            <a:endParaRPr kumimoji="1" lang="en-US" altLang="ja-JP" sz="2000" b="1" dirty="0"/>
          </a:p>
        </p:txBody>
      </p:sp>
      <p:sp>
        <p:nvSpPr>
          <p:cNvPr id="10" name="円/楕円 9"/>
          <p:cNvSpPr/>
          <p:nvPr/>
        </p:nvSpPr>
        <p:spPr>
          <a:xfrm>
            <a:off x="5909996" y="908720"/>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延命治療</a:t>
            </a:r>
          </a:p>
        </p:txBody>
      </p:sp>
      <p:sp>
        <p:nvSpPr>
          <p:cNvPr id="12" name="円/楕円 11"/>
          <p:cNvSpPr/>
          <p:nvPr/>
        </p:nvSpPr>
        <p:spPr>
          <a:xfrm>
            <a:off x="395536" y="3919261"/>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仏壇</a:t>
            </a:r>
          </a:p>
        </p:txBody>
      </p:sp>
      <p:sp>
        <p:nvSpPr>
          <p:cNvPr id="13" name="円/楕円 12"/>
          <p:cNvSpPr/>
          <p:nvPr/>
        </p:nvSpPr>
        <p:spPr>
          <a:xfrm>
            <a:off x="1475656" y="531790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自分史</a:t>
            </a:r>
            <a:endParaRPr kumimoji="1" lang="ja-JP" altLang="en-US" sz="1600" b="1" dirty="0"/>
          </a:p>
        </p:txBody>
      </p:sp>
      <p:sp>
        <p:nvSpPr>
          <p:cNvPr id="14" name="円/楕円 13"/>
          <p:cNvSpPr/>
          <p:nvPr/>
        </p:nvSpPr>
        <p:spPr>
          <a:xfrm>
            <a:off x="7524328" y="3933056"/>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お墓</a:t>
            </a:r>
          </a:p>
        </p:txBody>
      </p:sp>
      <p:sp>
        <p:nvSpPr>
          <p:cNvPr id="15" name="円/楕円 14"/>
          <p:cNvSpPr/>
          <p:nvPr/>
        </p:nvSpPr>
        <p:spPr>
          <a:xfrm>
            <a:off x="3920143" y="476672"/>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葬儀</a:t>
            </a:r>
          </a:p>
        </p:txBody>
      </p:sp>
      <p:sp>
        <p:nvSpPr>
          <p:cNvPr id="16" name="円/楕円 15"/>
          <p:cNvSpPr/>
          <p:nvPr/>
        </p:nvSpPr>
        <p:spPr>
          <a:xfrm>
            <a:off x="6235820" y="531790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遺産分割</a:t>
            </a:r>
          </a:p>
        </p:txBody>
      </p:sp>
      <p:sp>
        <p:nvSpPr>
          <p:cNvPr id="17" name="円/楕円 16"/>
          <p:cNvSpPr/>
          <p:nvPr/>
        </p:nvSpPr>
        <p:spPr>
          <a:xfrm>
            <a:off x="7164288" y="2182085"/>
            <a:ext cx="1224136" cy="1008112"/>
          </a:xfrm>
          <a:prstGeom prst="ellipse">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t>遺影</a:t>
            </a:r>
            <a:endParaRPr kumimoji="1" lang="ja-JP" altLang="en-US" sz="2000" b="1" dirty="0"/>
          </a:p>
        </p:txBody>
      </p:sp>
      <p:sp>
        <p:nvSpPr>
          <p:cNvPr id="5" name="円/楕円 4"/>
          <p:cNvSpPr/>
          <p:nvPr/>
        </p:nvSpPr>
        <p:spPr>
          <a:xfrm>
            <a:off x="1826571" y="1700808"/>
            <a:ext cx="5076564" cy="3761112"/>
          </a:xfrm>
          <a:prstGeom prst="ellipse">
            <a:avLst/>
          </a:prstGeom>
          <a:solidFill>
            <a:srgbClr val="FFFF00"/>
          </a:solidFill>
          <a:ln>
            <a:noFill/>
          </a:ln>
          <a:effectLst>
            <a:glow rad="1549400">
              <a:schemeClr val="accent3">
                <a:satMod val="175000"/>
                <a:alpha val="29000"/>
              </a:schemeClr>
            </a:glow>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FF0000"/>
                </a:solidFill>
              </a:rPr>
              <a:t>エンディングノート</a:t>
            </a:r>
            <a:endParaRPr kumimoji="1" lang="en-US" altLang="ja-JP" sz="3600" b="1" dirty="0">
              <a:solidFill>
                <a:srgbClr val="FF0000"/>
              </a:solidFill>
            </a:endParaRPr>
          </a:p>
        </p:txBody>
      </p:sp>
    </p:spTree>
    <p:extLst>
      <p:ext uri="{BB962C8B-B14F-4D97-AF65-F5344CB8AC3E}">
        <p14:creationId xmlns:p14="http://schemas.microsoft.com/office/powerpoint/2010/main" val="40086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circle(out)">
                                      <p:cBhvr>
                                        <p:cTn id="5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2" grpId="0" animBg="1"/>
      <p:bldP spid="13" grpId="0" animBg="1"/>
      <p:bldP spid="14" grpId="0" animBg="1"/>
      <p:bldP spid="15" grpId="0" animBg="1"/>
      <p:bldP spid="16" grpId="0" animBg="1"/>
      <p:bldP spid="17"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25231" y="573833"/>
            <a:ext cx="4493538" cy="523220"/>
          </a:xfrm>
          <a:prstGeom prst="rect">
            <a:avLst/>
          </a:prstGeom>
          <a:noFill/>
        </p:spPr>
        <p:txBody>
          <a:bodyPr wrap="none" rtlCol="0">
            <a:spAutoFit/>
          </a:bodyPr>
          <a:lstStyle/>
          <a:p>
            <a:r>
              <a:rPr lang="ja-JP" altLang="en-US" sz="2800" dirty="0"/>
              <a:t>相続トータルサポート富山</a:t>
            </a:r>
            <a:endParaRPr kumimoji="1" lang="ja-JP" altLang="en-US"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59099"/>
            <a:ext cx="3775360" cy="537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236" y="1332495"/>
            <a:ext cx="3761188" cy="534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727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5929828" cy="523220"/>
          </a:xfrm>
          <a:prstGeom prst="rect">
            <a:avLst/>
          </a:prstGeom>
          <a:noFill/>
        </p:spPr>
        <p:txBody>
          <a:bodyPr wrap="none" rtlCol="0">
            <a:spAutoFit/>
          </a:bodyPr>
          <a:lstStyle/>
          <a:p>
            <a:r>
              <a:rPr lang="ja-JP" altLang="en-US" sz="2800" dirty="0"/>
              <a:t>相続に悩んでいる人の現状は・・・</a:t>
            </a:r>
            <a:endParaRPr kumimoji="1" lang="ja-JP" altLang="en-US" sz="2800" dirty="0"/>
          </a:p>
        </p:txBody>
      </p: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困っている人</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2267744" y="3717032"/>
            <a:ext cx="52119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267744" y="185838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2275632" y="572600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275632" y="2774764"/>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275632" y="4884936"/>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127737" y="924119"/>
            <a:ext cx="7595349" cy="5386090"/>
          </a:xfrm>
          <a:prstGeom prst="rect">
            <a:avLst/>
          </a:prstGeom>
          <a:noFill/>
        </p:spPr>
        <p:txBody>
          <a:bodyPr wrap="none" rtlCol="0">
            <a:spAutoFit/>
          </a:bodyPr>
          <a:lstStyle/>
          <a:p>
            <a:r>
              <a:rPr lang="en-US" altLang="ja-JP" sz="34400" b="1" i="1">
                <a:solidFill>
                  <a:srgbClr val="FF0000"/>
                </a:solidFill>
              </a:rPr>
              <a:t>???</a:t>
            </a:r>
            <a:endParaRPr kumimoji="1" lang="ja-JP" altLang="en-US" sz="34400" b="1" i="1" dirty="0">
              <a:solidFill>
                <a:srgbClr val="FF0000"/>
              </a:solidFill>
            </a:endParaRPr>
          </a:p>
        </p:txBody>
      </p:sp>
    </p:spTree>
    <p:extLst>
      <p:ext uri="{BB962C8B-B14F-4D97-AF65-F5344CB8AC3E}">
        <p14:creationId xmlns:p14="http://schemas.microsoft.com/office/powerpoint/2010/main" val="14464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0-#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0-#ppt_w/2"/>
                                          </p:val>
                                        </p:tav>
                                        <p:tav tm="100000">
                                          <p:val>
                                            <p:strVal val="#ppt_x"/>
                                          </p:val>
                                        </p:tav>
                                      </p:tavLst>
                                    </p:anim>
                                    <p:anim calcmode="lin" valueType="num">
                                      <p:cBhvr additive="base">
                                        <p:cTn id="24"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2"/>
                                        </p:tgtEl>
                                        <p:attrNameLst>
                                          <p:attrName>style.visibility</p:attrName>
                                        </p:attrNameLst>
                                      </p:cBhvr>
                                      <p:to>
                                        <p:strVal val="visible"/>
                                      </p:to>
                                    </p:set>
                                    <p:set>
                                      <p:cBhvr>
                                        <p:cTn id="29" dur="455" fill="hold">
                                          <p:stCondLst>
                                            <p:cond delay="0"/>
                                          </p:stCondLst>
                                        </p:cTn>
                                        <p:tgtEl>
                                          <p:spTgt spid="2"/>
                                        </p:tgtEl>
                                        <p:attrNameLst>
                                          <p:attrName>style.rotation</p:attrName>
                                        </p:attrNameLst>
                                      </p:cBhvr>
                                      <p:to>
                                        <p:strVal val="-45.0"/>
                                      </p:to>
                                    </p:set>
                                    <p:anim calcmode="lin" valueType="num">
                                      <p:cBhvr>
                                        <p:cTn id="3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3057247" cy="523220"/>
          </a:xfrm>
          <a:prstGeom prst="rect">
            <a:avLst/>
          </a:prstGeom>
          <a:noFill/>
        </p:spPr>
        <p:txBody>
          <a:bodyPr wrap="none" rtlCol="0">
            <a:spAutoFit/>
          </a:bodyPr>
          <a:lstStyle/>
          <a:p>
            <a:r>
              <a:rPr lang="ja-JP" altLang="en-US" sz="2800" dirty="0"/>
              <a:t>相続診断士の役割</a:t>
            </a:r>
            <a:endParaRPr kumimoji="1" lang="ja-JP" altLang="en-US" sz="2800" dirty="0"/>
          </a:p>
        </p:txBody>
      </p: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困っている人</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419872" y="1858380"/>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275856" y="5726000"/>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275856" y="2774764"/>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203848" y="4884936"/>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59832" y="1412776"/>
            <a:ext cx="1188132" cy="496855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3200"/>
              <a:t>相続コンサルタント</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642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4493538" cy="523220"/>
          </a:xfrm>
          <a:prstGeom prst="rect">
            <a:avLst/>
          </a:prstGeom>
          <a:noFill/>
        </p:spPr>
        <p:txBody>
          <a:bodyPr wrap="none" rtlCol="0">
            <a:spAutoFit/>
          </a:bodyPr>
          <a:lstStyle/>
          <a:p>
            <a:r>
              <a:rPr lang="ja-JP" altLang="en-US" sz="2800" dirty="0"/>
              <a:t>相続コンサルタントの役割</a:t>
            </a:r>
            <a:endParaRPr kumimoji="1" lang="ja-JP" altLang="en-US" sz="2800" dirty="0"/>
          </a:p>
        </p:txBody>
      </p:sp>
      <p:sp>
        <p:nvSpPr>
          <p:cNvPr id="3" name="正方形/長方形 2"/>
          <p:cNvSpPr/>
          <p:nvPr/>
        </p:nvSpPr>
        <p:spPr>
          <a:xfrm>
            <a:off x="1259632" y="1531640"/>
            <a:ext cx="1008112" cy="4764260"/>
          </a:xfrm>
          <a:prstGeom prst="rect">
            <a:avLst/>
          </a:prstGeom>
          <a:solidFill>
            <a:srgbClr val="CD5393"/>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困っている人</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419872" y="1858380"/>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275856" y="5726000"/>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275856" y="2774764"/>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203848" y="4884936"/>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200" dirty="0"/>
              <a:t>相続</a:t>
            </a:r>
            <a:r>
              <a:rPr lang="ja-JP" altLang="en-US" sz="3200" dirty="0"/>
              <a:t>コンサルタント</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07504" y="4829075"/>
            <a:ext cx="8928992" cy="1569660"/>
          </a:xfrm>
          <a:prstGeom prst="rect">
            <a:avLst/>
          </a:prstGeom>
          <a:solidFill>
            <a:srgbClr val="FF0000"/>
          </a:solidFill>
        </p:spPr>
        <p:txBody>
          <a:bodyPr wrap="square" rtlCol="0">
            <a:spAutoFit/>
          </a:bodyPr>
          <a:lstStyle/>
          <a:p>
            <a:pPr algn="ctr"/>
            <a:r>
              <a:rPr lang="ja-JP" altLang="en-US" sz="9600" dirty="0">
                <a:solidFill>
                  <a:schemeClr val="bg1"/>
                </a:solidFill>
              </a:rPr>
              <a:t>相続</a:t>
            </a:r>
            <a:r>
              <a:rPr kumimoji="1" lang="ja-JP" altLang="en-US" sz="9600" dirty="0">
                <a:solidFill>
                  <a:schemeClr val="bg1"/>
                </a:solidFill>
              </a:rPr>
              <a:t>の現場監督</a:t>
            </a:r>
          </a:p>
        </p:txBody>
      </p:sp>
      <p:sp>
        <p:nvSpPr>
          <p:cNvPr id="10" name="四角形吹き出し 9"/>
          <p:cNvSpPr/>
          <p:nvPr/>
        </p:nvSpPr>
        <p:spPr>
          <a:xfrm>
            <a:off x="395536" y="341393"/>
            <a:ext cx="8100900" cy="2658771"/>
          </a:xfrm>
          <a:prstGeom prst="wedgeRectCallout">
            <a:avLst>
              <a:gd name="adj1" fmla="val -18060"/>
              <a:gd name="adj2" fmla="val 8395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t>適任者は・・・</a:t>
            </a:r>
            <a:endParaRPr lang="en-US" altLang="ja-JP" sz="4400" b="1" dirty="0"/>
          </a:p>
          <a:p>
            <a:pPr algn="ctr"/>
            <a:r>
              <a:rPr lang="ja-JP" altLang="en-US" sz="4400" b="1" dirty="0"/>
              <a:t>相談者と距離が近い人</a:t>
            </a:r>
            <a:r>
              <a:rPr kumimoji="1" lang="ja-JP" altLang="en-US" sz="4400" b="1" dirty="0"/>
              <a:t>！！！</a:t>
            </a:r>
          </a:p>
        </p:txBody>
      </p:sp>
    </p:spTree>
    <p:extLst>
      <p:ext uri="{BB962C8B-B14F-4D97-AF65-F5344CB8AC3E}">
        <p14:creationId xmlns:p14="http://schemas.microsoft.com/office/powerpoint/2010/main" val="174029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1+#ppt_w/2"/>
                                          </p:val>
                                        </p:tav>
                                        <p:tav tm="100000">
                                          <p:val>
                                            <p:strVal val="#ppt_x"/>
                                          </p:val>
                                        </p:tav>
                                      </p:tavLst>
                                    </p:anim>
                                    <p:anim calcmode="lin" valueType="num">
                                      <p:cBhvr additive="base">
                                        <p:cTn id="4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P spid="2"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2996952"/>
            <a:ext cx="8964488" cy="707886"/>
          </a:xfrm>
          <a:prstGeom prst="rect">
            <a:avLst/>
          </a:prstGeom>
          <a:noFill/>
        </p:spPr>
        <p:txBody>
          <a:bodyPr wrap="square" rtlCol="0">
            <a:spAutoFit/>
          </a:bodyPr>
          <a:lstStyle/>
          <a:p>
            <a:pPr algn="ctr"/>
            <a:r>
              <a:rPr lang="ja-JP" altLang="en-US" sz="4000" dirty="0"/>
              <a:t>ご清聴ありがとうございました。</a:t>
            </a:r>
            <a:endParaRPr kumimoji="1" lang="ja-JP" altLang="en-US" sz="4000" dirty="0"/>
          </a:p>
        </p:txBody>
      </p:sp>
    </p:spTree>
    <p:extLst>
      <p:ext uri="{BB962C8B-B14F-4D97-AF65-F5344CB8AC3E}">
        <p14:creationId xmlns:p14="http://schemas.microsoft.com/office/powerpoint/2010/main" val="86208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3416320" cy="523220"/>
          </a:xfrm>
          <a:prstGeom prst="rect">
            <a:avLst/>
          </a:prstGeom>
          <a:noFill/>
        </p:spPr>
        <p:txBody>
          <a:bodyPr wrap="none" rtlCol="0">
            <a:spAutoFit/>
          </a:bodyPr>
          <a:lstStyle/>
          <a:p>
            <a:r>
              <a:rPr lang="ja-JP" altLang="en-US" sz="2800" dirty="0">
                <a:solidFill>
                  <a:prstClr val="black"/>
                </a:solidFill>
              </a:rPr>
              <a:t>年間死亡者数の推移</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341" y="2383917"/>
            <a:ext cx="6888051" cy="437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475656" y="1657544"/>
            <a:ext cx="7200799" cy="769441"/>
          </a:xfrm>
          <a:prstGeom prst="rect">
            <a:avLst/>
          </a:prstGeom>
          <a:noFill/>
        </p:spPr>
        <p:txBody>
          <a:bodyPr wrap="square" rtlCol="0">
            <a:spAutoFit/>
          </a:bodyPr>
          <a:lstStyle/>
          <a:p>
            <a:r>
              <a:rPr lang="ja-JP" altLang="en-US" sz="4400" dirty="0"/>
              <a:t>日本全国で</a:t>
            </a:r>
            <a:r>
              <a:rPr kumimoji="1" lang="en-US" altLang="ja-JP" sz="4400" dirty="0"/>
              <a:t>130</a:t>
            </a:r>
            <a:r>
              <a:rPr kumimoji="1" lang="ja-JP" altLang="en-US" sz="4400" dirty="0"/>
              <a:t>万</a:t>
            </a:r>
            <a:r>
              <a:rPr lang="en-US" altLang="ja-JP" sz="4400" dirty="0"/>
              <a:t>7</a:t>
            </a:r>
            <a:r>
              <a:rPr kumimoji="1" lang="ja-JP" altLang="en-US" sz="4400" dirty="0"/>
              <a:t>千人</a:t>
            </a:r>
            <a:r>
              <a:rPr kumimoji="1" lang="ja-JP" altLang="en-US" sz="2000" dirty="0"/>
              <a:t>（平成</a:t>
            </a:r>
            <a:r>
              <a:rPr kumimoji="1" lang="en-US" altLang="ja-JP" sz="2000" dirty="0"/>
              <a:t>28</a:t>
            </a:r>
            <a:r>
              <a:rPr kumimoji="1" lang="ja-JP" altLang="en-US" sz="2000" dirty="0"/>
              <a:t>年）</a:t>
            </a:r>
          </a:p>
        </p:txBody>
      </p:sp>
    </p:spTree>
    <p:extLst>
      <p:ext uri="{BB962C8B-B14F-4D97-AF65-F5344CB8AC3E}">
        <p14:creationId xmlns:p14="http://schemas.microsoft.com/office/powerpoint/2010/main" val="21304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323528" y="127315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3775393" cy="523220"/>
          </a:xfrm>
          <a:prstGeom prst="rect">
            <a:avLst/>
          </a:prstGeom>
          <a:noFill/>
        </p:spPr>
        <p:txBody>
          <a:bodyPr wrap="none" rtlCol="0">
            <a:spAutoFit/>
          </a:bodyPr>
          <a:lstStyle/>
          <a:p>
            <a:r>
              <a:rPr lang="ja-JP" altLang="en-US" sz="2800" dirty="0">
                <a:solidFill>
                  <a:prstClr val="black"/>
                </a:solidFill>
              </a:rPr>
              <a:t>富山県の年間死亡者数</a:t>
            </a:r>
          </a:p>
        </p:txBody>
      </p:sp>
      <p:sp>
        <p:nvSpPr>
          <p:cNvPr id="10" name="正方形/長方形 9"/>
          <p:cNvSpPr/>
          <p:nvPr/>
        </p:nvSpPr>
        <p:spPr>
          <a:xfrm>
            <a:off x="2559977" y="1206531"/>
            <a:ext cx="6556935" cy="5693866"/>
          </a:xfrm>
          <a:prstGeom prst="rect">
            <a:avLst/>
          </a:prstGeom>
        </p:spPr>
        <p:txBody>
          <a:bodyPr wrap="square">
            <a:spAutoFit/>
          </a:bodyPr>
          <a:lstStyle/>
          <a:p>
            <a:r>
              <a:rPr lang="ja-JP" altLang="en-US" sz="2000" b="1" dirty="0"/>
              <a:t>平成</a:t>
            </a:r>
            <a:r>
              <a:rPr lang="en-US" altLang="ja-JP" sz="2000" b="1" dirty="0"/>
              <a:t>16</a:t>
            </a:r>
            <a:r>
              <a:rPr lang="ja-JP" altLang="en-US" sz="2000" b="1" dirty="0"/>
              <a:t>年</a:t>
            </a:r>
            <a:r>
              <a:rPr lang="ja-JP" altLang="en-US" sz="2800" b="1" dirty="0"/>
              <a:t>　：　</a:t>
            </a:r>
            <a:r>
              <a:rPr lang="en-US" altLang="ja-JP" sz="2800" b="1" dirty="0"/>
              <a:t>10,396</a:t>
            </a:r>
            <a:r>
              <a:rPr lang="ja-JP" altLang="en-US" sz="2800" b="1" dirty="0"/>
              <a:t>人</a:t>
            </a:r>
            <a:r>
              <a:rPr lang="en-US" altLang="ja-JP" sz="2800" b="1" dirty="0"/>
              <a:t>		</a:t>
            </a:r>
            <a:r>
              <a:rPr lang="ja-JP" altLang="en-US" sz="2800" b="1" dirty="0"/>
              <a:t>　</a:t>
            </a:r>
            <a:endParaRPr lang="en-US" altLang="ja-JP" sz="2800" b="1" dirty="0"/>
          </a:p>
          <a:p>
            <a:r>
              <a:rPr lang="ja-JP" altLang="en-US" sz="2000" b="1" dirty="0"/>
              <a:t>平成</a:t>
            </a:r>
            <a:r>
              <a:rPr lang="en-US" altLang="ja-JP" sz="2000" b="1" dirty="0"/>
              <a:t>17</a:t>
            </a:r>
            <a:r>
              <a:rPr lang="ja-JP" altLang="en-US" sz="2000" b="1" dirty="0"/>
              <a:t>年</a:t>
            </a:r>
            <a:r>
              <a:rPr lang="ja-JP" altLang="en-US" sz="2800" b="1" dirty="0"/>
              <a:t>　：　</a:t>
            </a:r>
            <a:r>
              <a:rPr lang="en-US" altLang="ja-JP" sz="2800" b="1" dirty="0"/>
              <a:t>10,861</a:t>
            </a:r>
            <a:r>
              <a:rPr lang="ja-JP" altLang="en-US" sz="2800" b="1" dirty="0"/>
              <a:t>人</a:t>
            </a:r>
            <a:r>
              <a:rPr lang="en-US" altLang="ja-JP" sz="2800" b="1" dirty="0"/>
              <a:t>		</a:t>
            </a:r>
          </a:p>
          <a:p>
            <a:r>
              <a:rPr lang="ja-JP" altLang="en-US" sz="2000" b="1" dirty="0"/>
              <a:t>平成</a:t>
            </a:r>
            <a:r>
              <a:rPr lang="en-US" altLang="ja-JP" sz="2000" b="1" dirty="0"/>
              <a:t>18</a:t>
            </a:r>
            <a:r>
              <a:rPr lang="ja-JP" altLang="en-US" sz="2000" b="1" dirty="0"/>
              <a:t>年</a:t>
            </a:r>
            <a:r>
              <a:rPr lang="ja-JP" altLang="en-US" sz="2800" b="1" dirty="0"/>
              <a:t>　：　</a:t>
            </a:r>
            <a:r>
              <a:rPr lang="en-US" altLang="ja-JP" sz="2800" b="1" dirty="0"/>
              <a:t>10,963</a:t>
            </a:r>
            <a:r>
              <a:rPr lang="ja-JP" altLang="en-US" sz="2800" b="1" dirty="0"/>
              <a:t>人</a:t>
            </a:r>
            <a:r>
              <a:rPr lang="en-US" altLang="ja-JP" sz="2800" b="1" dirty="0"/>
              <a:t>		</a:t>
            </a:r>
          </a:p>
          <a:p>
            <a:r>
              <a:rPr lang="ja-JP" altLang="en-US" sz="2000" b="1" dirty="0"/>
              <a:t>平成</a:t>
            </a:r>
            <a:r>
              <a:rPr lang="en-US" altLang="ja-JP" sz="2000" b="1" dirty="0"/>
              <a:t>19</a:t>
            </a:r>
            <a:r>
              <a:rPr lang="ja-JP" altLang="en-US" sz="2000" b="1" dirty="0"/>
              <a:t>年</a:t>
            </a:r>
            <a:r>
              <a:rPr lang="ja-JP" altLang="en-US" sz="2800" b="1" dirty="0"/>
              <a:t>　：　</a:t>
            </a:r>
            <a:r>
              <a:rPr lang="en-US" altLang="ja-JP" sz="2800" b="1" dirty="0"/>
              <a:t>11,194</a:t>
            </a:r>
            <a:r>
              <a:rPr lang="ja-JP" altLang="en-US" sz="2800" b="1" dirty="0"/>
              <a:t>人</a:t>
            </a:r>
            <a:r>
              <a:rPr lang="en-US" altLang="ja-JP" sz="2800" b="1" dirty="0"/>
              <a:t>		</a:t>
            </a:r>
          </a:p>
          <a:p>
            <a:r>
              <a:rPr lang="ja-JP" altLang="en-US" sz="2000" b="1" dirty="0"/>
              <a:t>平成</a:t>
            </a:r>
            <a:r>
              <a:rPr lang="en-US" altLang="ja-JP" sz="2000" b="1" dirty="0"/>
              <a:t>20</a:t>
            </a:r>
            <a:r>
              <a:rPr lang="ja-JP" altLang="en-US" sz="2000" b="1" dirty="0"/>
              <a:t>年</a:t>
            </a:r>
            <a:r>
              <a:rPr lang="ja-JP" altLang="en-US" sz="2800" b="1" dirty="0"/>
              <a:t>　：　</a:t>
            </a:r>
            <a:r>
              <a:rPr lang="en-US" altLang="ja-JP" sz="2800" b="1" dirty="0"/>
              <a:t>11,635</a:t>
            </a:r>
            <a:r>
              <a:rPr lang="ja-JP" altLang="en-US" sz="2800" b="1" dirty="0"/>
              <a:t>人　</a:t>
            </a:r>
            <a:r>
              <a:rPr lang="en-US" altLang="ja-JP" sz="2800" b="1" dirty="0"/>
              <a:t>	</a:t>
            </a:r>
          </a:p>
          <a:p>
            <a:r>
              <a:rPr lang="ja-JP" altLang="en-US" sz="2000" b="1" dirty="0"/>
              <a:t>平成</a:t>
            </a:r>
            <a:r>
              <a:rPr lang="en-US" altLang="ja-JP" sz="2000" b="1" dirty="0"/>
              <a:t>21</a:t>
            </a:r>
            <a:r>
              <a:rPr lang="ja-JP" altLang="en-US" sz="2000" b="1" dirty="0"/>
              <a:t>年</a:t>
            </a:r>
            <a:r>
              <a:rPr lang="ja-JP" altLang="en-US" sz="2800" b="1" dirty="0"/>
              <a:t>　：　</a:t>
            </a:r>
            <a:r>
              <a:rPr lang="en-US" altLang="ja-JP" sz="2800" b="1" dirty="0"/>
              <a:t>11,480</a:t>
            </a:r>
            <a:r>
              <a:rPr lang="ja-JP" altLang="en-US" sz="2800" b="1" dirty="0"/>
              <a:t>人　　</a:t>
            </a:r>
            <a:r>
              <a:rPr lang="en-US" altLang="ja-JP" sz="2800" b="1" dirty="0"/>
              <a:t>	</a:t>
            </a:r>
          </a:p>
          <a:p>
            <a:r>
              <a:rPr lang="ja-JP" altLang="en-US" sz="2000" b="1" dirty="0"/>
              <a:t>平成</a:t>
            </a:r>
            <a:r>
              <a:rPr lang="en-US" altLang="ja-JP" sz="2000" b="1" dirty="0"/>
              <a:t>22</a:t>
            </a:r>
            <a:r>
              <a:rPr lang="ja-JP" altLang="en-US" sz="2000" b="1" dirty="0"/>
              <a:t>年</a:t>
            </a:r>
            <a:r>
              <a:rPr lang="ja-JP" altLang="en-US" sz="2800" b="1" dirty="0"/>
              <a:t>　：　</a:t>
            </a:r>
            <a:r>
              <a:rPr lang="en-US" altLang="ja-JP" sz="2800" b="1" dirty="0"/>
              <a:t>11,875</a:t>
            </a:r>
            <a:r>
              <a:rPr lang="ja-JP" altLang="en-US" sz="2800" b="1" dirty="0"/>
              <a:t>人　　</a:t>
            </a:r>
            <a:r>
              <a:rPr lang="en-US" altLang="ja-JP" sz="2800" b="1" dirty="0"/>
              <a:t>	</a:t>
            </a:r>
          </a:p>
          <a:p>
            <a:r>
              <a:rPr lang="ja-JP" altLang="en-US" sz="2000" b="1" dirty="0"/>
              <a:t>平成</a:t>
            </a:r>
            <a:r>
              <a:rPr lang="en-US" altLang="ja-JP" sz="2000" b="1" dirty="0"/>
              <a:t>23</a:t>
            </a:r>
            <a:r>
              <a:rPr lang="ja-JP" altLang="en-US" sz="2000" b="1" dirty="0"/>
              <a:t>年</a:t>
            </a:r>
            <a:r>
              <a:rPr lang="ja-JP" altLang="en-US" sz="2800" b="1" dirty="0"/>
              <a:t>　：　</a:t>
            </a:r>
            <a:r>
              <a:rPr lang="en-US" altLang="ja-JP" sz="2800" b="1" dirty="0"/>
              <a:t>12,264</a:t>
            </a:r>
            <a:r>
              <a:rPr lang="ja-JP" altLang="en-US" sz="2800" b="1" dirty="0"/>
              <a:t>人　　</a:t>
            </a:r>
            <a:r>
              <a:rPr lang="en-US" altLang="ja-JP" sz="2800" b="1" dirty="0"/>
              <a:t>	</a:t>
            </a:r>
          </a:p>
          <a:p>
            <a:r>
              <a:rPr lang="ja-JP" altLang="en-US" sz="2000" b="1" dirty="0"/>
              <a:t>平成</a:t>
            </a:r>
            <a:r>
              <a:rPr lang="en-US" altLang="ja-JP" sz="2000" b="1" dirty="0"/>
              <a:t>24</a:t>
            </a:r>
            <a:r>
              <a:rPr lang="ja-JP" altLang="en-US" sz="2000" b="1" dirty="0"/>
              <a:t>年</a:t>
            </a:r>
            <a:r>
              <a:rPr lang="ja-JP" altLang="en-US" sz="2800" b="1" dirty="0"/>
              <a:t>　：　</a:t>
            </a:r>
            <a:r>
              <a:rPr lang="en-US" altLang="ja-JP" sz="2800" b="1" dirty="0"/>
              <a:t>12,745</a:t>
            </a:r>
            <a:r>
              <a:rPr lang="ja-JP" altLang="en-US" sz="2800" b="1" dirty="0"/>
              <a:t>人</a:t>
            </a:r>
            <a:r>
              <a:rPr lang="en-US" altLang="ja-JP" sz="2800" b="1" dirty="0"/>
              <a:t>		</a:t>
            </a:r>
          </a:p>
          <a:p>
            <a:r>
              <a:rPr lang="ja-JP" altLang="en-US" sz="2000" b="1" dirty="0"/>
              <a:t>平成</a:t>
            </a:r>
            <a:r>
              <a:rPr lang="en-US" altLang="ja-JP" sz="2000" b="1" dirty="0"/>
              <a:t>25</a:t>
            </a:r>
            <a:r>
              <a:rPr lang="ja-JP" altLang="en-US" sz="2000" b="1" dirty="0"/>
              <a:t>年</a:t>
            </a:r>
            <a:r>
              <a:rPr lang="ja-JP" altLang="en-US" sz="2800" b="1" dirty="0"/>
              <a:t>　：　</a:t>
            </a:r>
            <a:r>
              <a:rPr lang="en-US" altLang="ja-JP" sz="2800" b="1" dirty="0"/>
              <a:t>12,547</a:t>
            </a:r>
            <a:r>
              <a:rPr lang="ja-JP" altLang="en-US" sz="2800" b="1" dirty="0"/>
              <a:t>人</a:t>
            </a:r>
            <a:r>
              <a:rPr lang="en-US" altLang="ja-JP" sz="2800" b="1" dirty="0"/>
              <a:t>		</a:t>
            </a:r>
            <a:endParaRPr lang="ja-JP" altLang="en-US" sz="2800" dirty="0"/>
          </a:p>
          <a:p>
            <a:r>
              <a:rPr lang="ja-JP" altLang="en-US" sz="2000" b="1" dirty="0"/>
              <a:t>平成</a:t>
            </a:r>
            <a:r>
              <a:rPr lang="en-US" altLang="ja-JP" sz="2000" b="1" dirty="0"/>
              <a:t>26</a:t>
            </a:r>
            <a:r>
              <a:rPr lang="ja-JP" altLang="en-US" sz="2000" b="1" dirty="0"/>
              <a:t>年</a:t>
            </a:r>
            <a:r>
              <a:rPr lang="ja-JP" altLang="en-US" sz="2800" b="1" dirty="0"/>
              <a:t>　：　</a:t>
            </a:r>
            <a:r>
              <a:rPr lang="en-US" altLang="ja-JP" sz="2800" b="1" dirty="0"/>
              <a:t>12,584</a:t>
            </a:r>
            <a:r>
              <a:rPr lang="ja-JP" altLang="en-US" sz="2800" b="1" dirty="0"/>
              <a:t>人　　</a:t>
            </a:r>
            <a:r>
              <a:rPr lang="en-US" altLang="ja-JP" sz="2800" b="1" dirty="0"/>
              <a:t>	</a:t>
            </a:r>
          </a:p>
          <a:p>
            <a:r>
              <a:rPr lang="ja-JP" altLang="en-US" sz="2000" b="1" dirty="0"/>
              <a:t>平成</a:t>
            </a:r>
            <a:r>
              <a:rPr lang="en-US" altLang="ja-JP" sz="2000" b="1" dirty="0"/>
              <a:t>27</a:t>
            </a:r>
            <a:r>
              <a:rPr lang="ja-JP" altLang="en-US" sz="2000" b="1" dirty="0"/>
              <a:t>年</a:t>
            </a:r>
            <a:r>
              <a:rPr lang="ja-JP" altLang="en-US" sz="2800" b="1" dirty="0"/>
              <a:t>　：　</a:t>
            </a:r>
            <a:r>
              <a:rPr lang="en-US" altLang="ja-JP" sz="2800" b="1" dirty="0"/>
              <a:t>12,731</a:t>
            </a:r>
            <a:r>
              <a:rPr lang="ja-JP" altLang="en-US" sz="2800" b="1" dirty="0"/>
              <a:t>人</a:t>
            </a:r>
            <a:r>
              <a:rPr lang="en-US" altLang="ja-JP" sz="2800" b="1" dirty="0"/>
              <a:t>		</a:t>
            </a:r>
          </a:p>
          <a:p>
            <a:r>
              <a:rPr lang="ja-JP" altLang="en-US" sz="2000" b="1" dirty="0"/>
              <a:t>平成</a:t>
            </a:r>
            <a:r>
              <a:rPr lang="en-US" altLang="ja-JP" sz="2000" b="1" dirty="0"/>
              <a:t>28</a:t>
            </a:r>
            <a:r>
              <a:rPr lang="ja-JP" altLang="en-US" sz="2000" b="1" dirty="0"/>
              <a:t>年</a:t>
            </a:r>
            <a:r>
              <a:rPr lang="ja-JP" altLang="en-US" sz="2800" b="1" dirty="0"/>
              <a:t>　：　</a:t>
            </a:r>
            <a:r>
              <a:rPr lang="en-US" altLang="ja-JP" sz="2800" b="1" dirty="0"/>
              <a:t>12,864</a:t>
            </a:r>
            <a:r>
              <a:rPr lang="ja-JP" altLang="en-US" sz="2800" b="1" dirty="0"/>
              <a:t>人</a:t>
            </a:r>
            <a:endParaRPr lang="ja-JP" altLang="en-US" sz="2800" dirty="0"/>
          </a:p>
        </p:txBody>
      </p:sp>
    </p:spTree>
    <p:extLst>
      <p:ext uri="{BB962C8B-B14F-4D97-AF65-F5344CB8AC3E}">
        <p14:creationId xmlns:p14="http://schemas.microsoft.com/office/powerpoint/2010/main" val="34681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2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2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2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2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25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25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125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fade">
                                      <p:cBhvr>
                                        <p:cTn id="52" dur="1250"/>
                                        <p:tgtEl>
                                          <p:spTgt spid="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fade">
                                      <p:cBhvr>
                                        <p:cTn id="57" dur="1250"/>
                                        <p:tgtEl>
                                          <p:spTgt spid="1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fade">
                                      <p:cBhvr>
                                        <p:cTn id="62" dur="1250"/>
                                        <p:tgtEl>
                                          <p:spTgt spid="1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2" end="12"/>
                                            </p:txEl>
                                          </p:spTgt>
                                        </p:tgtEl>
                                        <p:attrNameLst>
                                          <p:attrName>style.visibility</p:attrName>
                                        </p:attrNameLst>
                                      </p:cBhvr>
                                      <p:to>
                                        <p:strVal val="visible"/>
                                      </p:to>
                                    </p:set>
                                    <p:animEffect transition="in" filter="fade">
                                      <p:cBhvr>
                                        <p:cTn id="67" dur="125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1484784"/>
            <a:ext cx="8964488" cy="4678204"/>
          </a:xfrm>
          <a:prstGeom prst="rect">
            <a:avLst/>
          </a:prstGeom>
          <a:noFill/>
        </p:spPr>
        <p:txBody>
          <a:bodyPr wrap="square" rtlCol="0">
            <a:spAutoFit/>
          </a:bodyPr>
          <a:lstStyle/>
          <a:p>
            <a:pPr algn="ctr"/>
            <a:r>
              <a:rPr lang="ja-JP" altLang="en-US" sz="4000" dirty="0">
                <a:solidFill>
                  <a:prstClr val="black"/>
                </a:solidFill>
              </a:rPr>
              <a:t>いま</a:t>
            </a:r>
            <a:endParaRPr lang="en-US" altLang="ja-JP" sz="4000" dirty="0">
              <a:solidFill>
                <a:prstClr val="black"/>
              </a:solidFill>
            </a:endParaRPr>
          </a:p>
          <a:p>
            <a:pPr algn="ctr"/>
            <a:endParaRPr lang="en-US" altLang="ja-JP" sz="4000" dirty="0">
              <a:solidFill>
                <a:prstClr val="black"/>
              </a:solidFill>
            </a:endParaRPr>
          </a:p>
          <a:p>
            <a:pPr algn="ctr"/>
            <a:r>
              <a:rPr lang="ja-JP" altLang="en-US" sz="13800" dirty="0">
                <a:solidFill>
                  <a:srgbClr val="FF0000"/>
                </a:solidFill>
              </a:rPr>
              <a:t>「相続」</a:t>
            </a:r>
            <a:endParaRPr lang="en-US" altLang="ja-JP" sz="13800" dirty="0">
              <a:solidFill>
                <a:srgbClr val="FF0000"/>
              </a:solidFill>
            </a:endParaRPr>
          </a:p>
          <a:p>
            <a:pPr algn="ctr"/>
            <a:endParaRPr lang="en-US" altLang="ja-JP" sz="4000" dirty="0">
              <a:solidFill>
                <a:prstClr val="black"/>
              </a:solidFill>
            </a:endParaRPr>
          </a:p>
          <a:p>
            <a:pPr algn="ctr"/>
            <a:r>
              <a:rPr lang="ja-JP" altLang="en-US" sz="4000" dirty="0">
                <a:solidFill>
                  <a:prstClr val="black"/>
                </a:solidFill>
              </a:rPr>
              <a:t>が注目されています</a:t>
            </a:r>
          </a:p>
        </p:txBody>
      </p:sp>
    </p:spTree>
    <p:extLst>
      <p:ext uri="{BB962C8B-B14F-4D97-AF65-F5344CB8AC3E}">
        <p14:creationId xmlns:p14="http://schemas.microsoft.com/office/powerpoint/2010/main" val="59234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右矢印 81"/>
          <p:cNvSpPr/>
          <p:nvPr/>
        </p:nvSpPr>
        <p:spPr>
          <a:xfrm>
            <a:off x="859991" y="2645310"/>
            <a:ext cx="7384417" cy="454291"/>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32700" y="693708"/>
            <a:ext cx="6375463" cy="523220"/>
          </a:xfrm>
          <a:prstGeom prst="rect">
            <a:avLst/>
          </a:prstGeom>
          <a:noFill/>
        </p:spPr>
        <p:txBody>
          <a:bodyPr wrap="none" rtlCol="0">
            <a:spAutoFit/>
          </a:bodyPr>
          <a:lstStyle/>
          <a:p>
            <a:r>
              <a:rPr lang="ja-JP" altLang="en-US" sz="2800">
                <a:solidFill>
                  <a:prstClr val="black"/>
                </a:solidFill>
              </a:rPr>
              <a:t>まずは知っておきたい相続</a:t>
            </a:r>
            <a:r>
              <a:rPr lang="ja-JP" altLang="en-US" sz="2800" dirty="0">
                <a:solidFill>
                  <a:prstClr val="black"/>
                </a:solidFill>
              </a:rPr>
              <a:t>発生の仕組み</a:t>
            </a:r>
          </a:p>
        </p:txBody>
      </p:sp>
      <p:grpSp>
        <p:nvGrpSpPr>
          <p:cNvPr id="7" name="グループ化 6"/>
          <p:cNvGrpSpPr/>
          <p:nvPr/>
        </p:nvGrpSpPr>
        <p:grpSpPr>
          <a:xfrm>
            <a:off x="110293" y="2056826"/>
            <a:ext cx="749698" cy="1944216"/>
            <a:chOff x="423221" y="2072327"/>
            <a:chExt cx="980427" cy="2251335"/>
          </a:xfrm>
          <a:solidFill>
            <a:srgbClr val="FFC000"/>
          </a:solidFill>
        </p:grpSpPr>
        <p:sp>
          <p:nvSpPr>
            <p:cNvPr id="5" name="角丸四角形 4"/>
            <p:cNvSpPr/>
            <p:nvPr/>
          </p:nvSpPr>
          <p:spPr>
            <a:xfrm>
              <a:off x="423221" y="2072327"/>
              <a:ext cx="980427" cy="22513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2744" y="2271182"/>
              <a:ext cx="724498" cy="1853624"/>
            </a:xfrm>
            <a:prstGeom prst="rect">
              <a:avLst/>
            </a:prstGeom>
            <a:grpFill/>
          </p:spPr>
          <p:txBody>
            <a:bodyPr vert="eaVert" wrap="none" rtlCol="0">
              <a:spAutoFit/>
            </a:bodyPr>
            <a:lstStyle/>
            <a:p>
              <a:r>
                <a:rPr lang="ja-JP" altLang="en-US" sz="2400" dirty="0"/>
                <a:t>相続の発生</a:t>
              </a:r>
              <a:endParaRPr kumimoji="1" lang="ja-JP" altLang="en-US" sz="2400" dirty="0"/>
            </a:p>
          </p:txBody>
        </p:sp>
      </p:grpSp>
      <p:grpSp>
        <p:nvGrpSpPr>
          <p:cNvPr id="42" name="グループ化 41"/>
          <p:cNvGrpSpPr/>
          <p:nvPr/>
        </p:nvGrpSpPr>
        <p:grpSpPr>
          <a:xfrm>
            <a:off x="1548719" y="2155358"/>
            <a:ext cx="479350" cy="1681425"/>
            <a:chOff x="621613" y="1935578"/>
            <a:chExt cx="626877" cy="1947032"/>
          </a:xfrm>
          <a:solidFill>
            <a:schemeClr val="accent5">
              <a:lumMod val="40000"/>
              <a:lumOff val="60000"/>
            </a:schemeClr>
          </a:solidFill>
        </p:grpSpPr>
        <p:sp>
          <p:nvSpPr>
            <p:cNvPr id="43" name="角丸四角形 42"/>
            <p:cNvSpPr/>
            <p:nvPr/>
          </p:nvSpPr>
          <p:spPr>
            <a:xfrm>
              <a:off x="621613" y="1935578"/>
              <a:ext cx="626876" cy="194703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44741" y="2060848"/>
              <a:ext cx="603749" cy="1821762"/>
            </a:xfrm>
            <a:prstGeom prst="rect">
              <a:avLst/>
            </a:prstGeom>
            <a:grpFill/>
          </p:spPr>
          <p:txBody>
            <a:bodyPr vert="eaVert" wrap="square" rtlCol="0">
              <a:spAutoFit/>
            </a:bodyPr>
            <a:lstStyle/>
            <a:p>
              <a:r>
                <a:rPr kumimoji="1" lang="ja-JP" altLang="en-US" b="1" dirty="0"/>
                <a:t>遺言書の有無</a:t>
              </a:r>
            </a:p>
          </p:txBody>
        </p:sp>
      </p:grpSp>
      <p:grpSp>
        <p:nvGrpSpPr>
          <p:cNvPr id="49" name="グループ化 48"/>
          <p:cNvGrpSpPr/>
          <p:nvPr/>
        </p:nvGrpSpPr>
        <p:grpSpPr>
          <a:xfrm>
            <a:off x="2213222" y="2147888"/>
            <a:ext cx="479350" cy="1681425"/>
            <a:chOff x="621613" y="1935578"/>
            <a:chExt cx="626877" cy="1947032"/>
          </a:xfrm>
          <a:solidFill>
            <a:schemeClr val="accent5">
              <a:lumMod val="40000"/>
              <a:lumOff val="60000"/>
            </a:schemeClr>
          </a:solidFill>
        </p:grpSpPr>
        <p:sp>
          <p:nvSpPr>
            <p:cNvPr id="50" name="角丸四角形 49"/>
            <p:cNvSpPr/>
            <p:nvPr/>
          </p:nvSpPr>
          <p:spPr>
            <a:xfrm>
              <a:off x="621613" y="1935578"/>
              <a:ext cx="626876" cy="194703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44741" y="2060848"/>
              <a:ext cx="603749" cy="1821762"/>
            </a:xfrm>
            <a:prstGeom prst="rect">
              <a:avLst/>
            </a:prstGeom>
            <a:grpFill/>
          </p:spPr>
          <p:txBody>
            <a:bodyPr vert="eaVert" wrap="square" rtlCol="0">
              <a:spAutoFit/>
            </a:bodyPr>
            <a:lstStyle/>
            <a:p>
              <a:r>
                <a:rPr kumimoji="1" lang="ja-JP" altLang="en-US" b="1" dirty="0"/>
                <a:t>相続人の確定</a:t>
              </a:r>
            </a:p>
          </p:txBody>
        </p:sp>
      </p:grpSp>
      <p:grpSp>
        <p:nvGrpSpPr>
          <p:cNvPr id="52" name="グループ化 51"/>
          <p:cNvGrpSpPr/>
          <p:nvPr/>
        </p:nvGrpSpPr>
        <p:grpSpPr>
          <a:xfrm>
            <a:off x="2853706" y="1925476"/>
            <a:ext cx="479350" cy="2126247"/>
            <a:chOff x="282491" y="1848460"/>
            <a:chExt cx="965999" cy="2034150"/>
          </a:xfrm>
          <a:solidFill>
            <a:schemeClr val="accent5">
              <a:lumMod val="40000"/>
              <a:lumOff val="60000"/>
            </a:schemeClr>
          </a:solidFill>
        </p:grpSpPr>
        <p:sp>
          <p:nvSpPr>
            <p:cNvPr id="53" name="角丸四角形 52"/>
            <p:cNvSpPr/>
            <p:nvPr/>
          </p:nvSpPr>
          <p:spPr>
            <a:xfrm>
              <a:off x="282491" y="1848460"/>
              <a:ext cx="965999" cy="20341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82491" y="2060848"/>
              <a:ext cx="965999" cy="1821762"/>
            </a:xfrm>
            <a:prstGeom prst="rect">
              <a:avLst/>
            </a:prstGeom>
            <a:grpFill/>
          </p:spPr>
          <p:txBody>
            <a:bodyPr vert="eaVert" wrap="square" rtlCol="0">
              <a:spAutoFit/>
            </a:bodyPr>
            <a:lstStyle/>
            <a:p>
              <a:r>
                <a:rPr kumimoji="1" lang="ja-JP" altLang="en-US" b="1" dirty="0"/>
                <a:t>相続財産の確定</a:t>
              </a:r>
            </a:p>
          </p:txBody>
        </p:sp>
      </p:grpSp>
      <p:grpSp>
        <p:nvGrpSpPr>
          <p:cNvPr id="55" name="グループ化 54"/>
          <p:cNvGrpSpPr/>
          <p:nvPr/>
        </p:nvGrpSpPr>
        <p:grpSpPr>
          <a:xfrm>
            <a:off x="3772866" y="1834460"/>
            <a:ext cx="749698" cy="2308278"/>
            <a:chOff x="423221" y="1916832"/>
            <a:chExt cx="980427" cy="2672905"/>
          </a:xfrm>
        </p:grpSpPr>
        <p:sp>
          <p:nvSpPr>
            <p:cNvPr id="56" name="角丸四角形 55"/>
            <p:cNvSpPr/>
            <p:nvPr/>
          </p:nvSpPr>
          <p:spPr>
            <a:xfrm>
              <a:off x="423221" y="1916832"/>
              <a:ext cx="980427" cy="2672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13495" y="2060848"/>
              <a:ext cx="603748" cy="2347378"/>
            </a:xfrm>
            <a:prstGeom prst="rect">
              <a:avLst/>
            </a:prstGeom>
            <a:noFill/>
          </p:spPr>
          <p:txBody>
            <a:bodyPr vert="eaVert" wrap="none" rtlCol="0">
              <a:spAutoFit/>
            </a:bodyPr>
            <a:lstStyle/>
            <a:p>
              <a:r>
                <a:rPr kumimoji="1" lang="ja-JP" altLang="en-US" b="1" dirty="0">
                  <a:solidFill>
                    <a:schemeClr val="bg1"/>
                  </a:solidFill>
                </a:rPr>
                <a:t>相続放棄・限定承認</a:t>
              </a:r>
            </a:p>
          </p:txBody>
        </p:sp>
      </p:grpSp>
      <p:grpSp>
        <p:nvGrpSpPr>
          <p:cNvPr id="61" name="グループ化 60"/>
          <p:cNvGrpSpPr/>
          <p:nvPr/>
        </p:nvGrpSpPr>
        <p:grpSpPr>
          <a:xfrm>
            <a:off x="4772412" y="1958830"/>
            <a:ext cx="607160" cy="1944216"/>
            <a:chOff x="423221" y="2072327"/>
            <a:chExt cx="980427" cy="2251335"/>
          </a:xfrm>
        </p:grpSpPr>
        <p:sp>
          <p:nvSpPr>
            <p:cNvPr id="62" name="角丸四角形 61"/>
            <p:cNvSpPr/>
            <p:nvPr/>
          </p:nvSpPr>
          <p:spPr>
            <a:xfrm>
              <a:off x="423221" y="2072327"/>
              <a:ext cx="980427" cy="2251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67629" y="2271182"/>
              <a:ext cx="724498" cy="1888892"/>
            </a:xfrm>
            <a:prstGeom prst="rect">
              <a:avLst/>
            </a:prstGeom>
            <a:noFill/>
          </p:spPr>
          <p:txBody>
            <a:bodyPr vert="eaVert" wrap="none" rtlCol="0">
              <a:spAutoFit/>
            </a:bodyPr>
            <a:lstStyle/>
            <a:p>
              <a:r>
                <a:rPr lang="ja-JP" altLang="en-US" sz="2400" dirty="0">
                  <a:solidFill>
                    <a:schemeClr val="bg1"/>
                  </a:solidFill>
                </a:rPr>
                <a:t>準確定申告</a:t>
              </a:r>
              <a:endParaRPr kumimoji="1" lang="ja-JP" altLang="en-US" sz="2400" dirty="0">
                <a:solidFill>
                  <a:schemeClr val="bg1"/>
                </a:solidFill>
              </a:endParaRPr>
            </a:p>
          </p:txBody>
        </p:sp>
      </p:grpSp>
      <p:grpSp>
        <p:nvGrpSpPr>
          <p:cNvPr id="64" name="グループ化 63"/>
          <p:cNvGrpSpPr/>
          <p:nvPr/>
        </p:nvGrpSpPr>
        <p:grpSpPr>
          <a:xfrm>
            <a:off x="5724128" y="1905539"/>
            <a:ext cx="479350" cy="2126247"/>
            <a:chOff x="282491" y="1848460"/>
            <a:chExt cx="965999" cy="2034150"/>
          </a:xfrm>
          <a:solidFill>
            <a:schemeClr val="accent5">
              <a:lumMod val="40000"/>
              <a:lumOff val="60000"/>
            </a:schemeClr>
          </a:solidFill>
        </p:grpSpPr>
        <p:sp>
          <p:nvSpPr>
            <p:cNvPr id="65" name="角丸四角形 64"/>
            <p:cNvSpPr/>
            <p:nvPr/>
          </p:nvSpPr>
          <p:spPr>
            <a:xfrm>
              <a:off x="282491" y="1848460"/>
              <a:ext cx="965999" cy="20341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18130" y="2060848"/>
              <a:ext cx="930360" cy="1821762"/>
            </a:xfrm>
            <a:prstGeom prst="rect">
              <a:avLst/>
            </a:prstGeom>
            <a:grpFill/>
          </p:spPr>
          <p:txBody>
            <a:bodyPr vert="eaVert" wrap="square" rtlCol="0">
              <a:spAutoFit/>
            </a:bodyPr>
            <a:lstStyle/>
            <a:p>
              <a:r>
                <a:rPr lang="ja-JP" altLang="en-US" b="1" dirty="0"/>
                <a:t>遺産分割協議</a:t>
              </a:r>
              <a:endParaRPr kumimoji="1" lang="ja-JP" altLang="en-US" b="1" dirty="0"/>
            </a:p>
          </p:txBody>
        </p:sp>
      </p:grpSp>
      <p:grpSp>
        <p:nvGrpSpPr>
          <p:cNvPr id="67" name="グループ化 66"/>
          <p:cNvGrpSpPr/>
          <p:nvPr/>
        </p:nvGrpSpPr>
        <p:grpSpPr>
          <a:xfrm>
            <a:off x="6355878" y="1879101"/>
            <a:ext cx="479350" cy="2126247"/>
            <a:chOff x="282491" y="1848460"/>
            <a:chExt cx="965999" cy="2034150"/>
          </a:xfrm>
          <a:solidFill>
            <a:schemeClr val="accent5">
              <a:lumMod val="40000"/>
              <a:lumOff val="60000"/>
            </a:schemeClr>
          </a:solidFill>
        </p:grpSpPr>
        <p:sp>
          <p:nvSpPr>
            <p:cNvPr id="68" name="角丸四角形 67"/>
            <p:cNvSpPr/>
            <p:nvPr/>
          </p:nvSpPr>
          <p:spPr>
            <a:xfrm>
              <a:off x="282491" y="1848460"/>
              <a:ext cx="965999" cy="20341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318130" y="2060848"/>
              <a:ext cx="930360" cy="1821762"/>
            </a:xfrm>
            <a:prstGeom prst="rect">
              <a:avLst/>
            </a:prstGeom>
            <a:grpFill/>
          </p:spPr>
          <p:txBody>
            <a:bodyPr vert="eaVert" wrap="square" rtlCol="0">
              <a:spAutoFit/>
            </a:bodyPr>
            <a:lstStyle/>
            <a:p>
              <a:r>
                <a:rPr kumimoji="1" lang="ja-JP" altLang="en-US" b="1" dirty="0"/>
                <a:t>財産の名義変更</a:t>
              </a:r>
            </a:p>
          </p:txBody>
        </p:sp>
      </p:grpSp>
      <p:grpSp>
        <p:nvGrpSpPr>
          <p:cNvPr id="73" name="グループ化 72"/>
          <p:cNvGrpSpPr/>
          <p:nvPr/>
        </p:nvGrpSpPr>
        <p:grpSpPr>
          <a:xfrm>
            <a:off x="7164288" y="1788085"/>
            <a:ext cx="749698" cy="2308278"/>
            <a:chOff x="423221" y="1916832"/>
            <a:chExt cx="980427" cy="2672905"/>
          </a:xfrm>
        </p:grpSpPr>
        <p:sp>
          <p:nvSpPr>
            <p:cNvPr id="74" name="角丸四角形 73"/>
            <p:cNvSpPr/>
            <p:nvPr/>
          </p:nvSpPr>
          <p:spPr>
            <a:xfrm>
              <a:off x="423221" y="1916832"/>
              <a:ext cx="980427" cy="2672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613495" y="2060848"/>
              <a:ext cx="603748" cy="2321391"/>
            </a:xfrm>
            <a:prstGeom prst="rect">
              <a:avLst/>
            </a:prstGeom>
            <a:noFill/>
          </p:spPr>
          <p:txBody>
            <a:bodyPr vert="eaVert" wrap="none" rtlCol="0">
              <a:spAutoFit/>
            </a:bodyPr>
            <a:lstStyle/>
            <a:p>
              <a:r>
                <a:rPr lang="ja-JP" altLang="en-US" b="1" dirty="0">
                  <a:solidFill>
                    <a:schemeClr val="bg1"/>
                  </a:solidFill>
                </a:rPr>
                <a:t>相続税の申告・納付</a:t>
              </a:r>
              <a:endParaRPr kumimoji="1" lang="ja-JP" altLang="en-US" b="1" dirty="0">
                <a:solidFill>
                  <a:schemeClr val="bg1"/>
                </a:solidFill>
              </a:endParaRPr>
            </a:p>
          </p:txBody>
        </p:sp>
      </p:grpSp>
      <p:grpSp>
        <p:nvGrpSpPr>
          <p:cNvPr id="79" name="グループ化 78"/>
          <p:cNvGrpSpPr/>
          <p:nvPr/>
        </p:nvGrpSpPr>
        <p:grpSpPr>
          <a:xfrm>
            <a:off x="7928238" y="1972955"/>
            <a:ext cx="1065868" cy="1944216"/>
            <a:chOff x="9746" y="2072327"/>
            <a:chExt cx="1393902" cy="2251335"/>
          </a:xfrm>
        </p:grpSpPr>
        <p:sp>
          <p:nvSpPr>
            <p:cNvPr id="80" name="角丸四角形 79"/>
            <p:cNvSpPr/>
            <p:nvPr/>
          </p:nvSpPr>
          <p:spPr>
            <a:xfrm>
              <a:off x="423221" y="2072327"/>
              <a:ext cx="980427" cy="22513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テキスト ボックス 80"/>
            <p:cNvSpPr txBox="1"/>
            <p:nvPr/>
          </p:nvSpPr>
          <p:spPr>
            <a:xfrm>
              <a:off x="9746" y="2271182"/>
              <a:ext cx="1207496" cy="1888892"/>
            </a:xfrm>
            <a:prstGeom prst="rect">
              <a:avLst/>
            </a:prstGeom>
            <a:noFill/>
          </p:spPr>
          <p:txBody>
            <a:bodyPr vert="eaVert" wrap="none" rtlCol="0">
              <a:spAutoFit/>
            </a:bodyPr>
            <a:lstStyle/>
            <a:p>
              <a:r>
                <a:rPr lang="ja-JP" altLang="en-US" sz="2400" dirty="0"/>
                <a:t>相続完了！</a:t>
              </a:r>
              <a:endParaRPr lang="en-US" altLang="ja-JP" sz="2400" dirty="0"/>
            </a:p>
            <a:p>
              <a:endParaRPr kumimoji="1" lang="ja-JP" altLang="en-US" sz="2400" dirty="0">
                <a:solidFill>
                  <a:schemeClr val="bg1"/>
                </a:solidFill>
              </a:endParaRPr>
            </a:p>
          </p:txBody>
        </p:sp>
      </p:grpSp>
      <p:grpSp>
        <p:nvGrpSpPr>
          <p:cNvPr id="85" name="グループ化 84"/>
          <p:cNvGrpSpPr/>
          <p:nvPr/>
        </p:nvGrpSpPr>
        <p:grpSpPr>
          <a:xfrm>
            <a:off x="163455" y="4977834"/>
            <a:ext cx="1512168" cy="1569660"/>
            <a:chOff x="163455" y="4977834"/>
            <a:chExt cx="1512168" cy="1569660"/>
          </a:xfrm>
        </p:grpSpPr>
        <p:sp>
          <p:nvSpPr>
            <p:cNvPr id="83" name="線吹き出し 1 (枠付き) 82"/>
            <p:cNvSpPr/>
            <p:nvPr/>
          </p:nvSpPr>
          <p:spPr>
            <a:xfrm rot="16200000" flipH="1">
              <a:off x="148076" y="4993213"/>
              <a:ext cx="1542926" cy="1512168"/>
            </a:xfrm>
            <a:prstGeom prst="borderCallout1">
              <a:avLst>
                <a:gd name="adj1" fmla="val 50262"/>
                <a:gd name="adj2" fmla="val -2490"/>
                <a:gd name="adj3" fmla="val 69916"/>
                <a:gd name="adj4" fmla="val -128481"/>
              </a:avLst>
            </a:prstGeom>
            <a:solidFill>
              <a:schemeClr val="bg1">
                <a:lumMod val="85000"/>
              </a:schemeClr>
            </a:solid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p:cNvSpPr txBox="1"/>
            <p:nvPr/>
          </p:nvSpPr>
          <p:spPr>
            <a:xfrm>
              <a:off x="251520" y="4977834"/>
              <a:ext cx="1297199" cy="1569660"/>
            </a:xfrm>
            <a:prstGeom prst="rect">
              <a:avLst/>
            </a:prstGeom>
            <a:noFill/>
          </p:spPr>
          <p:txBody>
            <a:bodyPr wrap="square" rtlCol="0">
              <a:spAutoFit/>
            </a:bodyPr>
            <a:lstStyle/>
            <a:p>
              <a:r>
                <a:rPr kumimoji="1" lang="en-US" altLang="ja-JP" sz="1200" b="1" dirty="0"/>
                <a:t>14</a:t>
              </a:r>
              <a:r>
                <a:rPr kumimoji="1" lang="ja-JP" altLang="en-US" sz="1200" b="1" dirty="0"/>
                <a:t>日以内に手続</a:t>
              </a:r>
              <a:endParaRPr kumimoji="1" lang="en-US" altLang="ja-JP" sz="1200" b="1" dirty="0"/>
            </a:p>
            <a:p>
              <a:r>
                <a:rPr lang="ja-JP" altLang="en-US" sz="1200" b="1" dirty="0"/>
                <a:t>①住民票の世帯主変更</a:t>
              </a:r>
              <a:endParaRPr lang="en-US" altLang="ja-JP" sz="1200" b="1" dirty="0"/>
            </a:p>
            <a:p>
              <a:r>
                <a:rPr lang="ja-JP" altLang="en-US" sz="1200" b="1" dirty="0"/>
                <a:t>②健康保険の喪失届</a:t>
              </a:r>
              <a:endParaRPr lang="en-US" altLang="ja-JP" sz="1200" b="1" dirty="0"/>
            </a:p>
            <a:p>
              <a:r>
                <a:rPr lang="ja-JP" altLang="en-US" sz="1200" b="1" dirty="0"/>
                <a:t>③国民年金関連手続き</a:t>
              </a:r>
              <a:endParaRPr lang="en-US" altLang="ja-JP" sz="1200" b="1" dirty="0"/>
            </a:p>
            <a:p>
              <a:r>
                <a:rPr lang="en-US" altLang="ja-JP" sz="1200" b="1" dirty="0"/>
                <a:t>Etc.</a:t>
              </a:r>
            </a:p>
          </p:txBody>
        </p:sp>
      </p:grpSp>
      <p:grpSp>
        <p:nvGrpSpPr>
          <p:cNvPr id="90" name="グループ化 89"/>
          <p:cNvGrpSpPr/>
          <p:nvPr/>
        </p:nvGrpSpPr>
        <p:grpSpPr>
          <a:xfrm>
            <a:off x="3941383" y="4862905"/>
            <a:ext cx="438644" cy="1988840"/>
            <a:chOff x="3941383" y="4862905"/>
            <a:chExt cx="438644" cy="1988840"/>
          </a:xfrm>
        </p:grpSpPr>
        <p:sp>
          <p:nvSpPr>
            <p:cNvPr id="87" name="線吹き出し 1 (枠付き) 86"/>
            <p:cNvSpPr/>
            <p:nvPr/>
          </p:nvSpPr>
          <p:spPr>
            <a:xfrm rot="16200000" flipH="1">
              <a:off x="3166285" y="5638003"/>
              <a:ext cx="1988840" cy="438644"/>
            </a:xfrm>
            <a:prstGeom prst="borderCallout1">
              <a:avLst>
                <a:gd name="adj1" fmla="val 50262"/>
                <a:gd name="adj2" fmla="val -2490"/>
                <a:gd name="adj3" fmla="val 51269"/>
                <a:gd name="adj4" fmla="val -38550"/>
              </a:avLst>
            </a:prstGeom>
            <a:solidFill>
              <a:schemeClr val="bg1">
                <a:lumMod val="85000"/>
              </a:schemeClr>
            </a:solid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テキスト ボックス 88"/>
            <p:cNvSpPr txBox="1"/>
            <p:nvPr/>
          </p:nvSpPr>
          <p:spPr>
            <a:xfrm>
              <a:off x="3962509" y="4904146"/>
              <a:ext cx="400110" cy="1785104"/>
            </a:xfrm>
            <a:prstGeom prst="rect">
              <a:avLst/>
            </a:prstGeom>
            <a:noFill/>
          </p:spPr>
          <p:txBody>
            <a:bodyPr vert="eaVert" wrap="none" rtlCol="0">
              <a:spAutoFit/>
            </a:bodyPr>
            <a:lstStyle/>
            <a:p>
              <a:r>
                <a:rPr kumimoji="1" lang="ja-JP" altLang="en-US" sz="1400" b="1" dirty="0">
                  <a:solidFill>
                    <a:srgbClr val="FF0000"/>
                  </a:solidFill>
                </a:rPr>
                <a:t>相続発生後</a:t>
              </a:r>
              <a:r>
                <a:rPr lang="ja-JP" altLang="en-US" sz="1400" b="1" dirty="0">
                  <a:solidFill>
                    <a:srgbClr val="FF0000"/>
                  </a:solidFill>
                </a:rPr>
                <a:t>３ヶ月</a:t>
              </a:r>
              <a:r>
                <a:rPr kumimoji="1" lang="ja-JP" altLang="en-US" sz="1400" b="1" dirty="0">
                  <a:solidFill>
                    <a:srgbClr val="FF0000"/>
                  </a:solidFill>
                </a:rPr>
                <a:t>以内</a:t>
              </a:r>
            </a:p>
          </p:txBody>
        </p:sp>
      </p:grpSp>
      <p:grpSp>
        <p:nvGrpSpPr>
          <p:cNvPr id="91" name="グループ化 90"/>
          <p:cNvGrpSpPr/>
          <p:nvPr/>
        </p:nvGrpSpPr>
        <p:grpSpPr>
          <a:xfrm>
            <a:off x="4854811" y="4862904"/>
            <a:ext cx="438644" cy="1988840"/>
            <a:chOff x="3941383" y="4862905"/>
            <a:chExt cx="438644" cy="1988840"/>
          </a:xfrm>
        </p:grpSpPr>
        <p:sp>
          <p:nvSpPr>
            <p:cNvPr id="92" name="線吹き出し 1 (枠付き) 91"/>
            <p:cNvSpPr/>
            <p:nvPr/>
          </p:nvSpPr>
          <p:spPr>
            <a:xfrm rot="16200000" flipH="1">
              <a:off x="3166285" y="5638003"/>
              <a:ext cx="1988840" cy="438644"/>
            </a:xfrm>
            <a:prstGeom prst="borderCallout1">
              <a:avLst>
                <a:gd name="adj1" fmla="val 50262"/>
                <a:gd name="adj2" fmla="val -2490"/>
                <a:gd name="adj3" fmla="val 51269"/>
                <a:gd name="adj4" fmla="val -48263"/>
              </a:avLst>
            </a:prstGeom>
            <a:solidFill>
              <a:schemeClr val="bg1">
                <a:lumMod val="85000"/>
              </a:schemeClr>
            </a:solid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3962509" y="4904146"/>
              <a:ext cx="400110" cy="1785104"/>
            </a:xfrm>
            <a:prstGeom prst="rect">
              <a:avLst/>
            </a:prstGeom>
            <a:noFill/>
          </p:spPr>
          <p:txBody>
            <a:bodyPr vert="eaVert" wrap="none" rtlCol="0">
              <a:spAutoFit/>
            </a:bodyPr>
            <a:lstStyle/>
            <a:p>
              <a:r>
                <a:rPr kumimoji="1" lang="ja-JP" altLang="en-US" sz="1400" b="1" dirty="0">
                  <a:solidFill>
                    <a:srgbClr val="FF0000"/>
                  </a:solidFill>
                </a:rPr>
                <a:t>相続発生後</a:t>
              </a:r>
              <a:r>
                <a:rPr lang="ja-JP" altLang="en-US" sz="1400" b="1" dirty="0">
                  <a:solidFill>
                    <a:srgbClr val="FF0000"/>
                  </a:solidFill>
                </a:rPr>
                <a:t>４ヶ月</a:t>
              </a:r>
              <a:r>
                <a:rPr kumimoji="1" lang="ja-JP" altLang="en-US" sz="1400" b="1" dirty="0">
                  <a:solidFill>
                    <a:srgbClr val="FF0000"/>
                  </a:solidFill>
                </a:rPr>
                <a:t>以内</a:t>
              </a:r>
            </a:p>
          </p:txBody>
        </p:sp>
      </p:grpSp>
      <p:grpSp>
        <p:nvGrpSpPr>
          <p:cNvPr id="94" name="グループ化 93"/>
          <p:cNvGrpSpPr/>
          <p:nvPr/>
        </p:nvGrpSpPr>
        <p:grpSpPr>
          <a:xfrm>
            <a:off x="7309784" y="4857593"/>
            <a:ext cx="438644" cy="1988840"/>
            <a:chOff x="3941383" y="4862905"/>
            <a:chExt cx="438644" cy="1988840"/>
          </a:xfrm>
        </p:grpSpPr>
        <p:sp>
          <p:nvSpPr>
            <p:cNvPr id="95" name="線吹き出し 1 (枠付き) 94"/>
            <p:cNvSpPr/>
            <p:nvPr/>
          </p:nvSpPr>
          <p:spPr>
            <a:xfrm rot="16200000" flipH="1">
              <a:off x="3166285" y="5638003"/>
              <a:ext cx="1988840" cy="438644"/>
            </a:xfrm>
            <a:prstGeom prst="borderCallout1">
              <a:avLst>
                <a:gd name="adj1" fmla="val 50262"/>
                <a:gd name="adj2" fmla="val -2490"/>
                <a:gd name="adj3" fmla="val 51269"/>
                <a:gd name="adj4" fmla="val -38550"/>
              </a:avLst>
            </a:prstGeom>
            <a:solidFill>
              <a:schemeClr val="bg1">
                <a:lumMod val="85000"/>
              </a:schemeClr>
            </a:solidFill>
            <a:ln>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テキスト ボックス 95"/>
            <p:cNvSpPr txBox="1"/>
            <p:nvPr/>
          </p:nvSpPr>
          <p:spPr>
            <a:xfrm>
              <a:off x="3958791" y="4904146"/>
              <a:ext cx="403828" cy="1849930"/>
            </a:xfrm>
            <a:prstGeom prst="rect">
              <a:avLst/>
            </a:prstGeom>
            <a:noFill/>
          </p:spPr>
          <p:txBody>
            <a:bodyPr vert="eaVert" wrap="none" rtlCol="0">
              <a:spAutoFit/>
            </a:bodyPr>
            <a:lstStyle/>
            <a:p>
              <a:r>
                <a:rPr kumimoji="1" lang="ja-JP" altLang="en-US" sz="1400" b="1" dirty="0">
                  <a:solidFill>
                    <a:srgbClr val="FF0000"/>
                  </a:solidFill>
                </a:rPr>
                <a:t>相続発生後</a:t>
              </a:r>
              <a:r>
                <a:rPr lang="en-US" altLang="ja-JP" sz="1400" b="1" dirty="0">
                  <a:solidFill>
                    <a:srgbClr val="FF0000"/>
                  </a:solidFill>
                </a:rPr>
                <a:t>10</a:t>
              </a:r>
              <a:r>
                <a:rPr lang="ja-JP" altLang="en-US" sz="1400" b="1" dirty="0">
                  <a:solidFill>
                    <a:srgbClr val="FF0000"/>
                  </a:solidFill>
                </a:rPr>
                <a:t>ヶ月</a:t>
              </a:r>
              <a:r>
                <a:rPr kumimoji="1" lang="ja-JP" altLang="en-US" sz="1400" b="1" dirty="0">
                  <a:solidFill>
                    <a:srgbClr val="FF0000"/>
                  </a:solidFill>
                </a:rPr>
                <a:t>以内</a:t>
              </a:r>
            </a:p>
          </p:txBody>
        </p:sp>
      </p:grpSp>
    </p:spTree>
    <p:extLst>
      <p:ext uri="{BB962C8B-B14F-4D97-AF65-F5344CB8AC3E}">
        <p14:creationId xmlns:p14="http://schemas.microsoft.com/office/powerpoint/2010/main" val="243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nodeType="click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fill="hold"/>
                                        <p:tgtEl>
                                          <p:spTgt spid="91"/>
                                        </p:tgtEl>
                                        <p:attrNameLst>
                                          <p:attrName>ppt_x</p:attrName>
                                        </p:attrNameLst>
                                      </p:cBhvr>
                                      <p:tavLst>
                                        <p:tav tm="0">
                                          <p:val>
                                            <p:strVal val="#ppt_x"/>
                                          </p:val>
                                        </p:tav>
                                        <p:tav tm="100000">
                                          <p:val>
                                            <p:strVal val="#ppt_x"/>
                                          </p:val>
                                        </p:tav>
                                      </p:tavLst>
                                    </p:anim>
                                    <p:anim calcmode="lin" valueType="num">
                                      <p:cBhvr additive="base">
                                        <p:cTn id="51"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additive="base">
                                        <p:cTn id="71" dur="500" fill="hold"/>
                                        <p:tgtEl>
                                          <p:spTgt spid="94"/>
                                        </p:tgtEl>
                                        <p:attrNameLst>
                                          <p:attrName>ppt_x</p:attrName>
                                        </p:attrNameLst>
                                      </p:cBhvr>
                                      <p:tavLst>
                                        <p:tav tm="0">
                                          <p:val>
                                            <p:strVal val="#ppt_x"/>
                                          </p:val>
                                        </p:tav>
                                        <p:tav tm="100000">
                                          <p:val>
                                            <p:strVal val="#ppt_x"/>
                                          </p:val>
                                        </p:tav>
                                      </p:tavLst>
                                    </p:anim>
                                    <p:anim calcmode="lin" valueType="num">
                                      <p:cBhvr additive="base">
                                        <p:cTn id="72" dur="500" fill="hold"/>
                                        <p:tgtEl>
                                          <p:spTgt spid="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67744" y="692696"/>
            <a:ext cx="5561138" cy="523220"/>
          </a:xfrm>
          <a:prstGeom prst="rect">
            <a:avLst/>
          </a:prstGeom>
          <a:noFill/>
        </p:spPr>
        <p:txBody>
          <a:bodyPr wrap="none" rtlCol="0">
            <a:spAutoFit/>
          </a:bodyPr>
          <a:lstStyle/>
          <a:p>
            <a:r>
              <a:rPr lang="ja-JP" altLang="en-US" sz="2800" dirty="0">
                <a:solidFill>
                  <a:prstClr val="black"/>
                </a:solidFill>
              </a:rPr>
              <a:t>大相続時代到来！～</a:t>
            </a:r>
            <a:r>
              <a:rPr lang="en-US" altLang="ja-JP" sz="2800" dirty="0">
                <a:solidFill>
                  <a:prstClr val="black"/>
                </a:solidFill>
              </a:rPr>
              <a:t>H27.1.1</a:t>
            </a:r>
            <a:r>
              <a:rPr lang="ja-JP" altLang="en-US" sz="2800" dirty="0">
                <a:solidFill>
                  <a:prstClr val="black"/>
                </a:solidFill>
              </a:rPr>
              <a:t>から！</a:t>
            </a:r>
          </a:p>
        </p:txBody>
      </p:sp>
      <p:sp>
        <p:nvSpPr>
          <p:cNvPr id="6" name="テキスト ボックス 5"/>
          <p:cNvSpPr txBox="1"/>
          <p:nvPr/>
        </p:nvSpPr>
        <p:spPr>
          <a:xfrm>
            <a:off x="1403648" y="2204864"/>
            <a:ext cx="6408712" cy="954107"/>
          </a:xfrm>
          <a:prstGeom prst="rect">
            <a:avLst/>
          </a:prstGeom>
          <a:noFill/>
        </p:spPr>
        <p:txBody>
          <a:bodyPr wrap="square" rtlCol="0">
            <a:spAutoFit/>
          </a:bodyPr>
          <a:lstStyle/>
          <a:p>
            <a:r>
              <a:rPr kumimoji="1" lang="ja-JP" altLang="en-US" sz="2800" dirty="0"/>
              <a:t>相続税の増税</a:t>
            </a:r>
            <a:endParaRPr kumimoji="1" lang="en-US" altLang="ja-JP" sz="2800" dirty="0"/>
          </a:p>
          <a:p>
            <a:r>
              <a:rPr lang="en-US" altLang="ja-JP" sz="2800" dirty="0"/>
              <a:t>	</a:t>
            </a:r>
            <a:r>
              <a:rPr lang="ja-JP" altLang="en-US" sz="2800" dirty="0"/>
              <a:t>最高税率が</a:t>
            </a:r>
            <a:r>
              <a:rPr lang="en-US" altLang="ja-JP" sz="2800" dirty="0"/>
              <a:t>50</a:t>
            </a:r>
            <a:r>
              <a:rPr lang="ja-JP" altLang="en-US" sz="2800" dirty="0"/>
              <a:t>％→</a:t>
            </a:r>
            <a:r>
              <a:rPr lang="en-US" altLang="ja-JP" sz="2800" dirty="0"/>
              <a:t>55</a:t>
            </a:r>
            <a:r>
              <a:rPr lang="ja-JP" altLang="en-US" sz="2800" dirty="0"/>
              <a:t>％に！</a:t>
            </a:r>
            <a:endParaRPr kumimoji="1" lang="ja-JP" altLang="en-US" sz="2800" dirty="0"/>
          </a:p>
        </p:txBody>
      </p:sp>
      <p:sp>
        <p:nvSpPr>
          <p:cNvPr id="7" name="テキスト ボックス 6"/>
          <p:cNvSpPr txBox="1"/>
          <p:nvPr/>
        </p:nvSpPr>
        <p:spPr>
          <a:xfrm>
            <a:off x="1403648" y="3717032"/>
            <a:ext cx="7571303" cy="954107"/>
          </a:xfrm>
          <a:prstGeom prst="rect">
            <a:avLst/>
          </a:prstGeom>
          <a:noFill/>
        </p:spPr>
        <p:txBody>
          <a:bodyPr wrap="none" rtlCol="0">
            <a:spAutoFit/>
          </a:bodyPr>
          <a:lstStyle/>
          <a:p>
            <a:r>
              <a:rPr kumimoji="1" lang="ja-JP" altLang="en-US" sz="2800" dirty="0"/>
              <a:t>基礎控除（非課税枠）の圧縮</a:t>
            </a:r>
            <a:endParaRPr kumimoji="1" lang="en-US" altLang="ja-JP" sz="2800" dirty="0"/>
          </a:p>
          <a:p>
            <a:r>
              <a:rPr lang="en-US" altLang="ja-JP" sz="2800" dirty="0"/>
              <a:t>	</a:t>
            </a:r>
            <a:r>
              <a:rPr lang="ja-JP" altLang="en-US" sz="2800" dirty="0"/>
              <a:t>相続税課税対象者が４％→６％に増加！</a:t>
            </a:r>
            <a:endParaRPr kumimoji="1" lang="ja-JP" altLang="en-US" sz="2800" dirty="0"/>
          </a:p>
        </p:txBody>
      </p:sp>
      <p:sp>
        <p:nvSpPr>
          <p:cNvPr id="9" name="テキスト ボックス 8"/>
          <p:cNvSpPr txBox="1"/>
          <p:nvPr/>
        </p:nvSpPr>
        <p:spPr>
          <a:xfrm>
            <a:off x="1417121" y="5229200"/>
            <a:ext cx="6583854" cy="523220"/>
          </a:xfrm>
          <a:prstGeom prst="rect">
            <a:avLst/>
          </a:prstGeom>
          <a:noFill/>
        </p:spPr>
        <p:txBody>
          <a:bodyPr wrap="none" rtlCol="0">
            <a:spAutoFit/>
          </a:bodyPr>
          <a:lstStyle/>
          <a:p>
            <a:r>
              <a:rPr lang="ja-JP" altLang="en-US" sz="2800" dirty="0"/>
              <a:t>９割以上の人には無関係に見えますが・・・</a:t>
            </a:r>
            <a:endParaRPr lang="en-US" altLang="ja-JP" sz="2800" dirty="0"/>
          </a:p>
        </p:txBody>
      </p:sp>
    </p:spTree>
    <p:extLst>
      <p:ext uri="{BB962C8B-B14F-4D97-AF65-F5344CB8AC3E}">
        <p14:creationId xmlns:p14="http://schemas.microsoft.com/office/powerpoint/2010/main" val="19538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solidFill>
                  <a:schemeClr val="accent2">
                    <a:lumMod val="75000"/>
                  </a:schemeClr>
                </a:solidFill>
              </a:rPr>
              <a:t>ちょっと想像してみてください。</a:t>
            </a:r>
            <a:br>
              <a:rPr kumimoji="1" lang="en-US" altLang="ja-JP" dirty="0">
                <a:solidFill>
                  <a:schemeClr val="accent2">
                    <a:lumMod val="75000"/>
                  </a:schemeClr>
                </a:solidFill>
              </a:rPr>
            </a:br>
            <a:r>
              <a:rPr kumimoji="1" lang="ja-JP" altLang="en-US" dirty="0">
                <a:solidFill>
                  <a:schemeClr val="accent2">
                    <a:lumMod val="75000"/>
                  </a:schemeClr>
                </a:solidFill>
              </a:rPr>
              <a:t>どこにでもある幸せな家庭を</a:t>
            </a:r>
            <a:r>
              <a:rPr kumimoji="1" lang="ja-JP" altLang="en-US" dirty="0"/>
              <a:t>。</a:t>
            </a:r>
          </a:p>
        </p:txBody>
      </p:sp>
      <p:grpSp>
        <p:nvGrpSpPr>
          <p:cNvPr id="10" name="グループ化 9"/>
          <p:cNvGrpSpPr/>
          <p:nvPr/>
        </p:nvGrpSpPr>
        <p:grpSpPr>
          <a:xfrm>
            <a:off x="2353182" y="1628800"/>
            <a:ext cx="3344705" cy="3252865"/>
            <a:chOff x="2353182" y="1628800"/>
            <a:chExt cx="3344705" cy="3252865"/>
          </a:xfrm>
        </p:grpSpPr>
        <p:sp>
          <p:nvSpPr>
            <p:cNvPr id="3" name="円/楕円 2"/>
            <p:cNvSpPr/>
            <p:nvPr/>
          </p:nvSpPr>
          <p:spPr>
            <a:xfrm>
              <a:off x="2392234" y="162880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a:off x="4905799" y="1664804"/>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75856" y="1872880"/>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3275853" y="2048236"/>
              <a:ext cx="1629943"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4090827" y="2048236"/>
              <a:ext cx="0" cy="13807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752274" y="3429000"/>
              <a:ext cx="254956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752274"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01843" y="3429000"/>
              <a:ext cx="0" cy="7200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353182" y="41490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4905796"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2392234" y="1660049"/>
              <a:ext cx="720080" cy="646331"/>
            </a:xfrm>
            <a:prstGeom prst="rect">
              <a:avLst/>
            </a:prstGeom>
            <a:noFill/>
          </p:spPr>
          <p:txBody>
            <a:bodyPr wrap="square" rtlCol="0">
              <a:spAutoFit/>
            </a:bodyPr>
            <a:lstStyle/>
            <a:p>
              <a:pPr algn="ctr"/>
              <a:r>
                <a:rPr kumimoji="1" lang="ja-JP" altLang="en-US" b="1" dirty="0"/>
                <a:t>父</a:t>
              </a:r>
              <a:endParaRPr kumimoji="1" lang="en-US" altLang="ja-JP" b="1" dirty="0"/>
            </a:p>
            <a:p>
              <a:pPr algn="ctr"/>
              <a:r>
                <a:rPr lang="en-US" altLang="ja-JP" b="1" dirty="0"/>
                <a:t>58</a:t>
              </a:r>
              <a:r>
                <a:rPr lang="ja-JP" altLang="en-US" b="1" dirty="0"/>
                <a:t>歳</a:t>
              </a:r>
              <a:endParaRPr kumimoji="1" lang="ja-JP" altLang="en-US" b="1" dirty="0"/>
            </a:p>
          </p:txBody>
        </p:sp>
        <p:sp>
          <p:nvSpPr>
            <p:cNvPr id="45" name="テキスト ボックス 44"/>
            <p:cNvSpPr txBox="1"/>
            <p:nvPr/>
          </p:nvSpPr>
          <p:spPr>
            <a:xfrm>
              <a:off x="4941803" y="1666545"/>
              <a:ext cx="720080" cy="646331"/>
            </a:xfrm>
            <a:prstGeom prst="rect">
              <a:avLst/>
            </a:prstGeom>
            <a:noFill/>
          </p:spPr>
          <p:txBody>
            <a:bodyPr wrap="square" rtlCol="0">
              <a:spAutoFit/>
            </a:bodyPr>
            <a:lstStyle/>
            <a:p>
              <a:pPr algn="ctr"/>
              <a:r>
                <a:rPr lang="ja-JP" altLang="en-US" b="1" dirty="0"/>
                <a:t>母</a:t>
              </a:r>
              <a:endParaRPr kumimoji="1" lang="en-US" altLang="ja-JP" b="1" dirty="0"/>
            </a:p>
            <a:p>
              <a:pPr algn="ctr"/>
              <a:r>
                <a:rPr lang="en-US" altLang="ja-JP" b="1" dirty="0"/>
                <a:t>55</a:t>
              </a:r>
              <a:r>
                <a:rPr lang="ja-JP" altLang="en-US" b="1" dirty="0"/>
                <a:t>歳</a:t>
              </a:r>
              <a:endParaRPr kumimoji="1" lang="ja-JP" altLang="en-US" b="1" dirty="0"/>
            </a:p>
          </p:txBody>
        </p:sp>
        <p:sp>
          <p:nvSpPr>
            <p:cNvPr id="46" name="テキスト ボックス 45"/>
            <p:cNvSpPr txBox="1"/>
            <p:nvPr/>
          </p:nvSpPr>
          <p:spPr>
            <a:xfrm>
              <a:off x="2367320" y="4185954"/>
              <a:ext cx="720080" cy="646331"/>
            </a:xfrm>
            <a:prstGeom prst="rect">
              <a:avLst/>
            </a:prstGeom>
            <a:noFill/>
          </p:spPr>
          <p:txBody>
            <a:bodyPr wrap="square" rtlCol="0">
              <a:spAutoFit/>
            </a:bodyPr>
            <a:lstStyle/>
            <a:p>
              <a:pPr algn="ctr"/>
              <a:r>
                <a:rPr lang="ja-JP" altLang="en-US" b="1" dirty="0"/>
                <a:t>兄</a:t>
              </a:r>
              <a:endParaRPr kumimoji="1" lang="en-US" altLang="ja-JP" b="1" dirty="0"/>
            </a:p>
            <a:p>
              <a:pPr algn="ctr"/>
              <a:r>
                <a:rPr lang="en-US" altLang="ja-JP" b="1" dirty="0"/>
                <a:t>33</a:t>
              </a:r>
              <a:r>
                <a:rPr lang="ja-JP" altLang="en-US" b="1" dirty="0"/>
                <a:t>歳</a:t>
              </a:r>
              <a:endParaRPr kumimoji="1" lang="ja-JP" altLang="en-US" b="1" dirty="0"/>
            </a:p>
          </p:txBody>
        </p:sp>
        <p:sp>
          <p:nvSpPr>
            <p:cNvPr id="47" name="テキスト ボックス 46"/>
            <p:cNvSpPr txBox="1"/>
            <p:nvPr/>
          </p:nvSpPr>
          <p:spPr>
            <a:xfrm>
              <a:off x="4939444" y="4235334"/>
              <a:ext cx="720080" cy="646331"/>
            </a:xfrm>
            <a:prstGeom prst="rect">
              <a:avLst/>
            </a:prstGeom>
            <a:noFill/>
          </p:spPr>
          <p:txBody>
            <a:bodyPr wrap="square" rtlCol="0">
              <a:spAutoFit/>
            </a:bodyPr>
            <a:lstStyle/>
            <a:p>
              <a:pPr algn="ctr"/>
              <a:r>
                <a:rPr lang="ja-JP" altLang="en-US" b="1" dirty="0"/>
                <a:t>妹</a:t>
              </a:r>
              <a:endParaRPr kumimoji="1" lang="en-US" altLang="ja-JP" b="1" dirty="0"/>
            </a:p>
            <a:p>
              <a:pPr algn="ctr"/>
              <a:r>
                <a:rPr lang="en-US" altLang="ja-JP" b="1" dirty="0"/>
                <a:t>28</a:t>
              </a:r>
              <a:r>
                <a:rPr lang="ja-JP" altLang="en-US" b="1" dirty="0"/>
                <a:t>歳</a:t>
              </a:r>
              <a:endParaRPr kumimoji="1" lang="ja-JP" altLang="en-US" b="1" dirty="0"/>
            </a:p>
          </p:txBody>
        </p:sp>
      </p:grpSp>
      <p:grpSp>
        <p:nvGrpSpPr>
          <p:cNvPr id="5" name="グループ化 4"/>
          <p:cNvGrpSpPr/>
          <p:nvPr/>
        </p:nvGrpSpPr>
        <p:grpSpPr>
          <a:xfrm>
            <a:off x="539552" y="4149080"/>
            <a:ext cx="1760528" cy="686689"/>
            <a:chOff x="539552" y="4149080"/>
            <a:chExt cx="1760528" cy="686689"/>
          </a:xfrm>
        </p:grpSpPr>
        <p:sp>
          <p:nvSpPr>
            <p:cNvPr id="25" name="二等辺三角形 24"/>
            <p:cNvSpPr/>
            <p:nvPr/>
          </p:nvSpPr>
          <p:spPr>
            <a:xfrm>
              <a:off x="539552" y="4149080"/>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1331637" y="4428292"/>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331639" y="4604302"/>
              <a:ext cx="968441"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テキスト ボックス 47"/>
            <p:cNvSpPr txBox="1"/>
            <p:nvPr/>
          </p:nvSpPr>
          <p:spPr>
            <a:xfrm>
              <a:off x="575556" y="4189438"/>
              <a:ext cx="720080" cy="646331"/>
            </a:xfrm>
            <a:prstGeom prst="rect">
              <a:avLst/>
            </a:prstGeom>
            <a:noFill/>
          </p:spPr>
          <p:txBody>
            <a:bodyPr wrap="square" rtlCol="0">
              <a:spAutoFit/>
            </a:bodyPr>
            <a:lstStyle/>
            <a:p>
              <a:pPr algn="ctr"/>
              <a:r>
                <a:rPr lang="ja-JP" altLang="en-US" b="1" dirty="0"/>
                <a:t>妻</a:t>
              </a:r>
              <a:endParaRPr kumimoji="1" lang="en-US" altLang="ja-JP" b="1" dirty="0"/>
            </a:p>
            <a:p>
              <a:pPr algn="ctr"/>
              <a:r>
                <a:rPr lang="en-US" altLang="ja-JP" b="1" dirty="0"/>
                <a:t>30</a:t>
              </a:r>
              <a:r>
                <a:rPr lang="ja-JP" altLang="en-US" b="1" dirty="0"/>
                <a:t>歳</a:t>
              </a:r>
              <a:endParaRPr kumimoji="1" lang="ja-JP" altLang="en-US" b="1" dirty="0"/>
            </a:p>
          </p:txBody>
        </p:sp>
      </p:grpSp>
      <p:grpSp>
        <p:nvGrpSpPr>
          <p:cNvPr id="7" name="グループ化 6"/>
          <p:cNvGrpSpPr/>
          <p:nvPr/>
        </p:nvGrpSpPr>
        <p:grpSpPr>
          <a:xfrm>
            <a:off x="5697887" y="4214537"/>
            <a:ext cx="1754433" cy="720080"/>
            <a:chOff x="5697887" y="4214537"/>
            <a:chExt cx="1754433" cy="720080"/>
          </a:xfrm>
        </p:grpSpPr>
        <p:sp>
          <p:nvSpPr>
            <p:cNvPr id="26" name="円/楕円 25"/>
            <p:cNvSpPr/>
            <p:nvPr/>
          </p:nvSpPr>
          <p:spPr>
            <a:xfrm>
              <a:off x="6732240" y="4214537"/>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a:off x="5697887" y="4574577"/>
              <a:ext cx="96844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5697887" y="4394829"/>
              <a:ext cx="968441" cy="0"/>
            </a:xfrm>
            <a:prstGeom prst="line">
              <a:avLst/>
            </a:prstGeom>
            <a:ln w="76200"/>
          </p:spPr>
          <p:style>
            <a:lnRef idx="1">
              <a:schemeClr val="dk1"/>
            </a:lnRef>
            <a:fillRef idx="0">
              <a:schemeClr val="dk1"/>
            </a:fillRef>
            <a:effectRef idx="0">
              <a:schemeClr val="dk1"/>
            </a:effectRef>
            <a:fontRef idx="minor">
              <a:schemeClr val="tx1"/>
            </a:fontRef>
          </p:style>
        </p:cxnSp>
        <p:sp>
          <p:nvSpPr>
            <p:cNvPr id="49" name="テキスト ボックス 48"/>
            <p:cNvSpPr txBox="1"/>
            <p:nvPr/>
          </p:nvSpPr>
          <p:spPr>
            <a:xfrm>
              <a:off x="6732240" y="4222829"/>
              <a:ext cx="720080" cy="646331"/>
            </a:xfrm>
            <a:prstGeom prst="rect">
              <a:avLst/>
            </a:prstGeom>
            <a:noFill/>
          </p:spPr>
          <p:txBody>
            <a:bodyPr wrap="square" rtlCol="0">
              <a:spAutoFit/>
            </a:bodyPr>
            <a:lstStyle/>
            <a:p>
              <a:pPr algn="ctr"/>
              <a:r>
                <a:rPr lang="ja-JP" altLang="en-US" b="1" dirty="0"/>
                <a:t>夫</a:t>
              </a:r>
              <a:endParaRPr kumimoji="1" lang="en-US" altLang="ja-JP" b="1" dirty="0"/>
            </a:p>
            <a:p>
              <a:pPr algn="ctr"/>
              <a:r>
                <a:rPr lang="en-US" altLang="ja-JP" b="1" dirty="0"/>
                <a:t>30</a:t>
              </a:r>
              <a:r>
                <a:rPr lang="ja-JP" altLang="en-US" b="1" dirty="0"/>
                <a:t>歳</a:t>
              </a:r>
              <a:endParaRPr kumimoji="1" lang="ja-JP" altLang="en-US" b="1" dirty="0"/>
            </a:p>
          </p:txBody>
        </p:sp>
      </p:grpSp>
      <p:grpSp>
        <p:nvGrpSpPr>
          <p:cNvPr id="6" name="グループ化 5"/>
          <p:cNvGrpSpPr/>
          <p:nvPr/>
        </p:nvGrpSpPr>
        <p:grpSpPr>
          <a:xfrm>
            <a:off x="535744" y="4574577"/>
            <a:ext cx="2551656" cy="2067562"/>
            <a:chOff x="535744" y="4574577"/>
            <a:chExt cx="2551656" cy="2067562"/>
          </a:xfrm>
        </p:grpSpPr>
        <p:cxnSp>
          <p:nvCxnSpPr>
            <p:cNvPr id="32" name="直線コネクタ 31"/>
            <p:cNvCxnSpPr/>
            <p:nvPr/>
          </p:nvCxnSpPr>
          <p:spPr>
            <a:xfrm>
              <a:off x="1815859" y="4574577"/>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35596" y="5418003"/>
              <a:ext cx="181667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a:off x="935596" y="5373216"/>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713222" y="5418003"/>
              <a:ext cx="0" cy="5040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367320" y="5922059"/>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39552" y="587727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35744" y="592639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5</a:t>
              </a:r>
              <a:r>
                <a:rPr lang="ja-JP" altLang="en-US" b="1" dirty="0"/>
                <a:t>歳</a:t>
              </a:r>
              <a:endParaRPr kumimoji="1" lang="ja-JP" altLang="en-US" b="1" dirty="0"/>
            </a:p>
          </p:txBody>
        </p:sp>
        <p:sp>
          <p:nvSpPr>
            <p:cNvPr id="51" name="テキスト ボックス 50"/>
            <p:cNvSpPr txBox="1"/>
            <p:nvPr/>
          </p:nvSpPr>
          <p:spPr>
            <a:xfrm>
              <a:off x="2353182" y="5958933"/>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3</a:t>
              </a:r>
              <a:r>
                <a:rPr lang="ja-JP" altLang="en-US" b="1" dirty="0"/>
                <a:t>歳</a:t>
              </a:r>
              <a:endParaRPr kumimoji="1" lang="ja-JP" altLang="en-US" b="1" dirty="0"/>
            </a:p>
          </p:txBody>
        </p:sp>
      </p:grpSp>
      <p:grpSp>
        <p:nvGrpSpPr>
          <p:cNvPr id="8" name="グループ化 7"/>
          <p:cNvGrpSpPr/>
          <p:nvPr/>
        </p:nvGrpSpPr>
        <p:grpSpPr>
          <a:xfrm>
            <a:off x="5793175" y="4619364"/>
            <a:ext cx="792088" cy="1491154"/>
            <a:chOff x="5793175" y="4619364"/>
            <a:chExt cx="792088" cy="1491154"/>
          </a:xfrm>
        </p:grpSpPr>
        <p:cxnSp>
          <p:nvCxnSpPr>
            <p:cNvPr id="42" name="直線コネクタ 41"/>
            <p:cNvCxnSpPr/>
            <p:nvPr/>
          </p:nvCxnSpPr>
          <p:spPr>
            <a:xfrm>
              <a:off x="6189219" y="4619364"/>
              <a:ext cx="0" cy="79863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a:off x="5793175" y="5418003"/>
              <a:ext cx="792088"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829179" y="5464187"/>
              <a:ext cx="720080" cy="646331"/>
            </a:xfrm>
            <a:prstGeom prst="rect">
              <a:avLst/>
            </a:prstGeom>
            <a:noFill/>
          </p:spPr>
          <p:txBody>
            <a:bodyPr wrap="square" rtlCol="0">
              <a:spAutoFit/>
            </a:bodyPr>
            <a:lstStyle/>
            <a:p>
              <a:pPr algn="ctr"/>
              <a:r>
                <a:rPr lang="ja-JP" altLang="en-US" b="1" dirty="0"/>
                <a:t>子</a:t>
              </a:r>
              <a:endParaRPr kumimoji="1" lang="en-US" altLang="ja-JP" b="1" dirty="0"/>
            </a:p>
            <a:p>
              <a:pPr algn="ctr"/>
              <a:r>
                <a:rPr lang="en-US" altLang="ja-JP" b="1" dirty="0"/>
                <a:t>0</a:t>
              </a:r>
              <a:r>
                <a:rPr lang="ja-JP" altLang="en-US" b="1" dirty="0"/>
                <a:t>歳</a:t>
              </a:r>
              <a:endParaRPr kumimoji="1" lang="ja-JP" altLang="en-US" b="1" dirty="0"/>
            </a:p>
          </p:txBody>
        </p:sp>
      </p:grpSp>
      <p:sp>
        <p:nvSpPr>
          <p:cNvPr id="56" name="テキスト ボックス 55"/>
          <p:cNvSpPr txBox="1"/>
          <p:nvPr/>
        </p:nvSpPr>
        <p:spPr>
          <a:xfrm>
            <a:off x="7374686" y="6341895"/>
            <a:ext cx="1656184" cy="461665"/>
          </a:xfrm>
          <a:prstGeom prst="rect">
            <a:avLst/>
          </a:prstGeom>
          <a:noFill/>
        </p:spPr>
        <p:txBody>
          <a:bodyPr wrap="square" rtlCol="0">
            <a:spAutoFit/>
          </a:bodyPr>
          <a:lstStyle/>
          <a:p>
            <a:r>
              <a:rPr kumimoji="1" lang="ja-JP" altLang="en-US" sz="2400" b="1" dirty="0">
                <a:solidFill>
                  <a:schemeClr val="tx1">
                    <a:lumMod val="65000"/>
                    <a:lumOff val="35000"/>
                  </a:schemeClr>
                </a:solidFill>
              </a:rPr>
              <a:t>東京在住</a:t>
            </a:r>
          </a:p>
        </p:txBody>
      </p:sp>
      <p:grpSp>
        <p:nvGrpSpPr>
          <p:cNvPr id="9" name="グループ化 8"/>
          <p:cNvGrpSpPr/>
          <p:nvPr/>
        </p:nvGrpSpPr>
        <p:grpSpPr>
          <a:xfrm>
            <a:off x="-145345" y="856238"/>
            <a:ext cx="2572762" cy="2961994"/>
            <a:chOff x="-145345" y="856238"/>
            <a:chExt cx="2572762" cy="2961994"/>
          </a:xfrm>
        </p:grpSpPr>
        <p:pic>
          <p:nvPicPr>
            <p:cNvPr id="5123" name="Picture 3" descr="C:\Users\kawaguchimuneharu\AppData\Local\Microsoft\Windows\Temporary Internet Files\Content.IE5\SUECZT27\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5" y="856238"/>
              <a:ext cx="2572762" cy="25727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awaguchimuneharu\AppData\Local\Microsoft\Windows\Temporary Internet Files\Content.IE5\91FW9EWI\MP90014898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620" y="2924943"/>
              <a:ext cx="1350059" cy="893289"/>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179512" y="980728"/>
              <a:ext cx="1512168" cy="369332"/>
            </a:xfrm>
            <a:prstGeom prst="rect">
              <a:avLst/>
            </a:prstGeom>
            <a:noFill/>
          </p:spPr>
          <p:txBody>
            <a:bodyPr wrap="square" rtlCol="0">
              <a:spAutoFit/>
            </a:bodyPr>
            <a:lstStyle/>
            <a:p>
              <a:r>
                <a:rPr kumimoji="1" lang="en-US" altLang="ja-JP" b="1" i="1" dirty="0">
                  <a:solidFill>
                    <a:srgbClr val="00B050"/>
                  </a:solidFill>
                </a:rPr>
                <a:t>2,000</a:t>
              </a:r>
              <a:r>
                <a:rPr kumimoji="1" lang="ja-JP" altLang="en-US" b="1" i="1" dirty="0">
                  <a:solidFill>
                    <a:srgbClr val="00B050"/>
                  </a:solidFill>
                </a:rPr>
                <a:t>万円</a:t>
              </a:r>
            </a:p>
          </p:txBody>
        </p:sp>
        <p:sp>
          <p:nvSpPr>
            <p:cNvPr id="63" name="テキスト ボックス 62"/>
            <p:cNvSpPr txBox="1"/>
            <p:nvPr/>
          </p:nvSpPr>
          <p:spPr>
            <a:xfrm>
              <a:off x="139700" y="2738462"/>
              <a:ext cx="1512168" cy="369332"/>
            </a:xfrm>
            <a:prstGeom prst="rect">
              <a:avLst/>
            </a:prstGeom>
            <a:noFill/>
          </p:spPr>
          <p:txBody>
            <a:bodyPr wrap="square" rtlCol="0">
              <a:spAutoFit/>
            </a:bodyPr>
            <a:lstStyle/>
            <a:p>
              <a:r>
                <a:rPr kumimoji="1" lang="en-US" altLang="ja-JP" b="1" i="1" dirty="0">
                  <a:solidFill>
                    <a:srgbClr val="00B050"/>
                  </a:solidFill>
                </a:rPr>
                <a:t>2,000</a:t>
              </a:r>
              <a:r>
                <a:rPr kumimoji="1" lang="ja-JP" altLang="en-US" b="1" i="1" dirty="0">
                  <a:solidFill>
                    <a:srgbClr val="00B050"/>
                  </a:solidFill>
                </a:rPr>
                <a:t>万円</a:t>
              </a:r>
            </a:p>
          </p:txBody>
        </p:sp>
      </p:grpSp>
      <p:sp>
        <p:nvSpPr>
          <p:cNvPr id="64" name="円弧 63"/>
          <p:cNvSpPr/>
          <p:nvPr/>
        </p:nvSpPr>
        <p:spPr>
          <a:xfrm>
            <a:off x="4716016" y="3069867"/>
            <a:ext cx="4298776" cy="3960440"/>
          </a:xfrm>
          <a:prstGeom prst="arc">
            <a:avLst>
              <a:gd name="adj1" fmla="val 7209815"/>
              <a:gd name="adj2" fmla="val 2236681"/>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solidFill>
                <a:srgbClr val="00B0F0"/>
              </a:solidFill>
            </a:endParaRPr>
          </a:p>
        </p:txBody>
      </p:sp>
    </p:spTree>
    <p:extLst>
      <p:ext uri="{BB962C8B-B14F-4D97-AF65-F5344CB8AC3E}">
        <p14:creationId xmlns:p14="http://schemas.microsoft.com/office/powerpoint/2010/main" val="12792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タム">
  <a:themeElements>
    <a:clrScheme name="オータム">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オータム">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オータム">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31172</TotalTime>
  <Words>1316</Words>
  <Application>Microsoft Macintosh PowerPoint</Application>
  <PresentationFormat>画面に合わせる (4:3)</PresentationFormat>
  <Paragraphs>363</Paragraphs>
  <Slides>33</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33</vt:i4>
      </vt:variant>
    </vt:vector>
  </HeadingPairs>
  <TitlesOfParts>
    <vt:vector size="41" baseType="lpstr">
      <vt:lpstr>HGP教科書体</vt:lpstr>
      <vt:lpstr>メイリオ</vt:lpstr>
      <vt:lpstr>Arial</vt:lpstr>
      <vt:lpstr>Book Antiqua</vt:lpstr>
      <vt:lpstr>Calibri</vt:lpstr>
      <vt:lpstr>Century Gothic</vt:lpstr>
      <vt:lpstr>オータム</vt:lpstr>
      <vt:lpstr>Office ​​テーマ</vt:lpstr>
      <vt:lpstr>誰でもわかりやすくてためになる 　　　　　　　初めての相続の話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ちょっと想像してみてください。 どこにでもある幸せな家庭を。</vt:lpstr>
      <vt:lpstr>家族それぞれの気持ち</vt:lpstr>
      <vt:lpstr>20年後・・・</vt:lpstr>
      <vt:lpstr>残された兄・妹。 ぞれぞれの事情は・・・</vt:lpstr>
      <vt:lpstr>PowerPoint プレゼンテーション</vt:lpstr>
      <vt:lpstr>PowerPoint プレゼンテーション</vt:lpstr>
      <vt:lpstr>PowerPoint プレゼンテーション</vt:lpstr>
      <vt:lpstr>ケースその①</vt:lpstr>
      <vt:lpstr>PowerPoint プレゼンテーション</vt:lpstr>
      <vt:lpstr>ケース　その②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Microsoft Office User</cp:lastModifiedBy>
  <cp:revision>264</cp:revision>
  <cp:lastPrinted>2018-03-06T23:04:20Z</cp:lastPrinted>
  <dcterms:created xsi:type="dcterms:W3CDTF">2014-01-09T07:06:07Z</dcterms:created>
  <dcterms:modified xsi:type="dcterms:W3CDTF">2019-12-18T23:10:07Z</dcterms:modified>
</cp:coreProperties>
</file>