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36" r:id="rId2"/>
    <p:sldId id="337" r:id="rId3"/>
    <p:sldId id="338" r:id="rId4"/>
    <p:sldId id="339" r:id="rId5"/>
    <p:sldId id="340" r:id="rId6"/>
    <p:sldId id="341" r:id="rId7"/>
    <p:sldId id="343" r:id="rId8"/>
  </p:sldIdLst>
  <p:sldSz cx="9144000" cy="6858000" type="screen4x3"/>
  <p:notesSz cx="6794500" cy="99187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5"/>
    <p:restoredTop sz="93116"/>
  </p:normalViewPr>
  <p:slideViewPr>
    <p:cSldViewPr showGuides="1">
      <p:cViewPr varScale="1">
        <p:scale>
          <a:sx n="111" d="100"/>
          <a:sy n="111" d="100"/>
        </p:scale>
        <p:origin x="2200"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5BE726C1-7822-3E46-AB06-CC13E3D18437}" type="datetimeFigureOut">
              <a:rPr kumimoji="1" lang="ja-JP" altLang="en-US" smtClean="0"/>
              <a:t>2019/6/18</a:t>
            </a:fld>
            <a:endParaRPr kumimoji="1" lang="ja-JP" altLang="en-US"/>
          </a:p>
        </p:txBody>
      </p:sp>
      <p:sp>
        <p:nvSpPr>
          <p:cNvPr id="4" name="スライド イメージ プレースホルダー 3"/>
          <p:cNvSpPr>
            <a:spLocks noGrp="1" noRot="1" noChangeAspect="1"/>
          </p:cNvSpPr>
          <p:nvPr>
            <p:ph type="sldImg" idx="2"/>
          </p:nvPr>
        </p:nvSpPr>
        <p:spPr>
          <a:xfrm>
            <a:off x="1165225" y="1239838"/>
            <a:ext cx="4464050" cy="334803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3613"/>
            <a:ext cx="5435600" cy="39052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1813"/>
            <a:ext cx="294481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100" y="9421813"/>
            <a:ext cx="2944813" cy="496887"/>
          </a:xfrm>
          <a:prstGeom prst="rect">
            <a:avLst/>
          </a:prstGeom>
        </p:spPr>
        <p:txBody>
          <a:bodyPr vert="horz" lIns="91440" tIns="45720" rIns="91440" bIns="45720" rtlCol="0" anchor="b"/>
          <a:lstStyle>
            <a:lvl1pPr algn="r">
              <a:defRPr sz="1200"/>
            </a:lvl1pPr>
          </a:lstStyle>
          <a:p>
            <a:fld id="{90C332F5-65F6-254E-9BCD-A8163EF6DECD}" type="slidenum">
              <a:rPr kumimoji="1" lang="ja-JP" altLang="en-US" smtClean="0"/>
              <a:t>‹#›</a:t>
            </a:fld>
            <a:endParaRPr kumimoji="1" lang="ja-JP" altLang="en-US"/>
          </a:p>
        </p:txBody>
      </p:sp>
    </p:spTree>
    <p:extLst>
      <p:ext uri="{BB962C8B-B14F-4D97-AF65-F5344CB8AC3E}">
        <p14:creationId xmlns:p14="http://schemas.microsoft.com/office/powerpoint/2010/main" val="14231255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2019/6/18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40457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2019/6/18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084554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2019/6/18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819334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2019/6/18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336406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2019/6/18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729600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E3F03B3-1D1F-4432-BF8C-5E92EE43FB17}" type="datetimeFigureOut">
              <a:rPr kumimoji="1" lang="ja-JP" altLang="en-US" smtClean="0"/>
              <a:t>2019/6/18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684175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E3F03B3-1D1F-4432-BF8C-5E92EE43FB17}" type="datetimeFigureOut">
              <a:rPr kumimoji="1" lang="ja-JP" altLang="en-US" smtClean="0"/>
              <a:t>2019/6/18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45654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E3F03B3-1D1F-4432-BF8C-5E92EE43FB17}" type="datetimeFigureOut">
              <a:rPr kumimoji="1" lang="ja-JP" altLang="en-US" smtClean="0"/>
              <a:t>2019/6/18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44019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3F03B3-1D1F-4432-BF8C-5E92EE43FB17}" type="datetimeFigureOut">
              <a:rPr kumimoji="1" lang="ja-JP" altLang="en-US" smtClean="0"/>
              <a:t>2019/6/18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46249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3F03B3-1D1F-4432-BF8C-5E92EE43FB17}" type="datetimeFigureOut">
              <a:rPr kumimoji="1" lang="ja-JP" altLang="en-US" smtClean="0"/>
              <a:t>2019/6/18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286162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3F03B3-1D1F-4432-BF8C-5E92EE43FB17}" type="datetimeFigureOut">
              <a:rPr kumimoji="1" lang="ja-JP" altLang="en-US" smtClean="0"/>
              <a:t>2019/6/18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231338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F03B3-1D1F-4432-BF8C-5E92EE43FB17}" type="datetimeFigureOut">
              <a:rPr kumimoji="1" lang="ja-JP" altLang="en-US" smtClean="0"/>
              <a:t>2019/6/18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3263568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9852" y="272480"/>
            <a:ext cx="2664296" cy="2792317"/>
          </a:xfrm>
          <a:prstGeom prst="rect">
            <a:avLst/>
          </a:prstGeom>
        </p:spPr>
      </p:pic>
      <p:sp>
        <p:nvSpPr>
          <p:cNvPr id="3" name="タイトル 2"/>
          <p:cNvSpPr>
            <a:spLocks noGrp="1"/>
          </p:cNvSpPr>
          <p:nvPr>
            <p:ph type="ctrTitle"/>
          </p:nvPr>
        </p:nvSpPr>
        <p:spPr>
          <a:xfrm>
            <a:off x="1184196" y="3064797"/>
            <a:ext cx="6775608" cy="687713"/>
          </a:xfrm>
        </p:spPr>
        <p:txBody>
          <a:bodyPr>
            <a:noAutofit/>
          </a:bodyPr>
          <a:lstStyle/>
          <a:p>
            <a:pPr algn="l"/>
            <a:r>
              <a:rPr lang="ja-JP" altLang="en-US" sz="4000" b="1" dirty="0"/>
              <a:t>　</a:t>
            </a:r>
            <a:r>
              <a:rPr lang="ja-JP" altLang="en-US" sz="4000" b="1" u="sng">
                <a:effectLst>
                  <a:outerShdw blurRad="38100" dist="38100" dir="2700000" algn="tl">
                    <a:srgbClr val="000000">
                      <a:alpha val="43137"/>
                    </a:srgbClr>
                  </a:outerShdw>
                </a:effectLst>
              </a:rPr>
              <a:t>相続税の算出方法について</a:t>
            </a:r>
            <a:endParaRPr kumimoji="1" lang="ja-JP" altLang="en-US" sz="5400" b="1" u="sng" dirty="0">
              <a:effectLst>
                <a:outerShdw blurRad="38100" dist="38100" dir="2700000" algn="tl">
                  <a:srgbClr val="000000">
                    <a:alpha val="43137"/>
                  </a:srgbClr>
                </a:outerShdw>
              </a:effectLst>
            </a:endParaRPr>
          </a:p>
        </p:txBody>
      </p:sp>
      <p:sp>
        <p:nvSpPr>
          <p:cNvPr id="5" name="テキスト ボックス 4"/>
          <p:cNvSpPr txBox="1"/>
          <p:nvPr/>
        </p:nvSpPr>
        <p:spPr>
          <a:xfrm>
            <a:off x="4355976" y="4869017"/>
            <a:ext cx="3379451" cy="830997"/>
          </a:xfrm>
          <a:prstGeom prst="rect">
            <a:avLst/>
          </a:prstGeom>
          <a:noFill/>
        </p:spPr>
        <p:txBody>
          <a:bodyPr wrap="none" rtlCol="0">
            <a:spAutoFit/>
          </a:bodyPr>
          <a:lstStyle/>
          <a:p>
            <a:r>
              <a:rPr lang="en-US" altLang="ja-JP" sz="2400" b="1" dirty="0"/>
              <a:t>2019</a:t>
            </a:r>
            <a:r>
              <a:rPr lang="ja-JP" altLang="en-US" sz="2400" b="1"/>
              <a:t>年</a:t>
            </a:r>
            <a:r>
              <a:rPr lang="en-US" altLang="ja-JP" sz="2400" b="1" dirty="0"/>
              <a:t>6</a:t>
            </a:r>
            <a:r>
              <a:rPr lang="ja-JP" altLang="en-US" sz="2400" b="1"/>
              <a:t>月</a:t>
            </a:r>
            <a:r>
              <a:rPr lang="ja-JP" altLang="en-US" sz="2400" b="1" dirty="0"/>
              <a:t>　</a:t>
            </a:r>
            <a:endParaRPr lang="en-US" altLang="ja-JP" sz="2400" b="1" dirty="0"/>
          </a:p>
          <a:p>
            <a:r>
              <a:rPr lang="ja-JP" altLang="en-US" sz="2400" b="1" dirty="0"/>
              <a:t>相続診断士　川口宗治　</a:t>
            </a:r>
            <a:endParaRPr kumimoji="1" lang="ja-JP" altLang="en-US" sz="2400" b="1" dirty="0"/>
          </a:p>
        </p:txBody>
      </p:sp>
    </p:spTree>
    <p:extLst>
      <p:ext uri="{BB962C8B-B14F-4D97-AF65-F5344CB8AC3E}">
        <p14:creationId xmlns:p14="http://schemas.microsoft.com/office/powerpoint/2010/main" val="1390130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036674" y="692696"/>
            <a:ext cx="6327373" cy="523220"/>
          </a:xfrm>
          <a:prstGeom prst="rect">
            <a:avLst/>
          </a:prstGeom>
          <a:noFill/>
        </p:spPr>
        <p:txBody>
          <a:bodyPr wrap="none" rtlCol="0">
            <a:spAutoFit/>
          </a:bodyPr>
          <a:lstStyle/>
          <a:p>
            <a:r>
              <a:rPr kumimoji="1" lang="ja-JP" altLang="en-US" sz="2800" dirty="0"/>
              <a:t>①「課税される遺産の総額」を算出します</a:t>
            </a:r>
          </a:p>
        </p:txBody>
      </p:sp>
      <p:grpSp>
        <p:nvGrpSpPr>
          <p:cNvPr id="31" name="グループ化 30"/>
          <p:cNvGrpSpPr/>
          <p:nvPr/>
        </p:nvGrpSpPr>
        <p:grpSpPr>
          <a:xfrm>
            <a:off x="191979" y="1340768"/>
            <a:ext cx="8700501" cy="3888432"/>
            <a:chOff x="215239" y="1628800"/>
            <a:chExt cx="8700501" cy="3888432"/>
          </a:xfrm>
        </p:grpSpPr>
        <p:grpSp>
          <p:nvGrpSpPr>
            <p:cNvPr id="20" name="グループ化 19"/>
            <p:cNvGrpSpPr/>
            <p:nvPr/>
          </p:nvGrpSpPr>
          <p:grpSpPr>
            <a:xfrm>
              <a:off x="251520" y="1628800"/>
              <a:ext cx="8664220" cy="720080"/>
              <a:chOff x="251520" y="1628800"/>
              <a:chExt cx="8664220" cy="720080"/>
            </a:xfrm>
          </p:grpSpPr>
          <p:sp>
            <p:nvSpPr>
              <p:cNvPr id="3" name="正方形/長方形 2"/>
              <p:cNvSpPr/>
              <p:nvPr/>
            </p:nvSpPr>
            <p:spPr>
              <a:xfrm>
                <a:off x="251520" y="1628800"/>
                <a:ext cx="8640960" cy="72008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51520" y="1628800"/>
                <a:ext cx="2520280" cy="720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rPr>
                  <a:t>・</a:t>
                </a:r>
                <a:r>
                  <a:rPr kumimoji="1" lang="en-US" altLang="ja-JP" sz="1600" b="1" dirty="0">
                    <a:solidFill>
                      <a:schemeClr val="tx1"/>
                    </a:solidFill>
                  </a:rPr>
                  <a:t>3</a:t>
                </a:r>
                <a:r>
                  <a:rPr kumimoji="1" lang="ja-JP" altLang="en-US" sz="1600" b="1" dirty="0">
                    <a:solidFill>
                      <a:schemeClr val="tx1"/>
                    </a:solidFill>
                  </a:rPr>
                  <a:t>年以内の贈与</a:t>
                </a:r>
                <a:endParaRPr kumimoji="1" lang="en-US" altLang="ja-JP" sz="1600" b="1" dirty="0">
                  <a:solidFill>
                    <a:schemeClr val="tx1"/>
                  </a:solidFill>
                </a:endParaRPr>
              </a:p>
              <a:p>
                <a:r>
                  <a:rPr lang="ja-JP" altLang="en-US" sz="1600" b="1" dirty="0">
                    <a:solidFill>
                      <a:schemeClr val="tx1"/>
                    </a:solidFill>
                  </a:rPr>
                  <a:t>・相続時精算課税の贈与</a:t>
                </a:r>
                <a:endParaRPr kumimoji="1" lang="ja-JP" altLang="en-US" sz="1600" b="1" dirty="0">
                  <a:solidFill>
                    <a:schemeClr val="tx1"/>
                  </a:solidFill>
                </a:endParaRPr>
              </a:p>
            </p:txBody>
          </p:sp>
          <p:sp>
            <p:nvSpPr>
              <p:cNvPr id="10" name="正方形/長方形 9"/>
              <p:cNvSpPr/>
              <p:nvPr/>
            </p:nvSpPr>
            <p:spPr>
              <a:xfrm>
                <a:off x="7084066" y="1628800"/>
                <a:ext cx="1831674" cy="72008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みなし相続財産</a:t>
                </a:r>
              </a:p>
            </p:txBody>
          </p:sp>
          <p:sp>
            <p:nvSpPr>
              <p:cNvPr id="11" name="正方形/長方形 10"/>
              <p:cNvSpPr/>
              <p:nvPr/>
            </p:nvSpPr>
            <p:spPr>
              <a:xfrm>
                <a:off x="2771800" y="1628800"/>
                <a:ext cx="4312266" cy="72008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プラスの財産</a:t>
                </a:r>
              </a:p>
            </p:txBody>
          </p:sp>
        </p:grpSp>
        <p:grpSp>
          <p:nvGrpSpPr>
            <p:cNvPr id="19" name="グループ化 18"/>
            <p:cNvGrpSpPr/>
            <p:nvPr/>
          </p:nvGrpSpPr>
          <p:grpSpPr>
            <a:xfrm>
              <a:off x="215239" y="3212976"/>
              <a:ext cx="8640960" cy="739111"/>
              <a:chOff x="251520" y="3409969"/>
              <a:chExt cx="8640960" cy="739111"/>
            </a:xfrm>
          </p:grpSpPr>
          <p:sp>
            <p:nvSpPr>
              <p:cNvPr id="6" name="正方形/長方形 5"/>
              <p:cNvSpPr/>
              <p:nvPr/>
            </p:nvSpPr>
            <p:spPr>
              <a:xfrm>
                <a:off x="251520" y="3409969"/>
                <a:ext cx="8640960" cy="72008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51520" y="3429000"/>
                <a:ext cx="5040560" cy="720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相続税の対象となる財産</a:t>
                </a:r>
              </a:p>
            </p:txBody>
          </p:sp>
          <p:sp>
            <p:nvSpPr>
              <p:cNvPr id="13" name="正方形/長方形 12"/>
              <p:cNvSpPr/>
              <p:nvPr/>
            </p:nvSpPr>
            <p:spPr>
              <a:xfrm>
                <a:off x="5292080" y="3409969"/>
                <a:ext cx="2088232" cy="72008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マイナスの財産</a:t>
                </a:r>
              </a:p>
            </p:txBody>
          </p:sp>
          <p:sp>
            <p:nvSpPr>
              <p:cNvPr id="14" name="正方形/長方形 13"/>
              <p:cNvSpPr/>
              <p:nvPr/>
            </p:nvSpPr>
            <p:spPr>
              <a:xfrm>
                <a:off x="7380312" y="3409969"/>
                <a:ext cx="767714" cy="72008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葬儀費用</a:t>
                </a:r>
              </a:p>
            </p:txBody>
          </p:sp>
          <p:sp>
            <p:nvSpPr>
              <p:cNvPr id="15" name="正方形/長方形 14"/>
              <p:cNvSpPr/>
              <p:nvPr/>
            </p:nvSpPr>
            <p:spPr>
              <a:xfrm>
                <a:off x="8148026" y="3409969"/>
                <a:ext cx="74445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非課税財産</a:t>
                </a:r>
              </a:p>
            </p:txBody>
          </p:sp>
        </p:grpSp>
        <p:grpSp>
          <p:nvGrpSpPr>
            <p:cNvPr id="5" name="グループ化 4"/>
            <p:cNvGrpSpPr/>
            <p:nvPr/>
          </p:nvGrpSpPr>
          <p:grpSpPr>
            <a:xfrm>
              <a:off x="251520" y="4797152"/>
              <a:ext cx="5058590" cy="720080"/>
              <a:chOff x="233490" y="5301208"/>
              <a:chExt cx="5058590" cy="720080"/>
            </a:xfrm>
          </p:grpSpPr>
          <p:sp>
            <p:nvSpPr>
              <p:cNvPr id="16" name="正方形/長方形 15"/>
              <p:cNvSpPr/>
              <p:nvPr/>
            </p:nvSpPr>
            <p:spPr>
              <a:xfrm>
                <a:off x="233490" y="5301208"/>
                <a:ext cx="5040560" cy="720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b="1" dirty="0">
                  <a:solidFill>
                    <a:schemeClr val="tx1"/>
                  </a:solidFill>
                </a:endParaRPr>
              </a:p>
            </p:txBody>
          </p:sp>
          <p:sp>
            <p:nvSpPr>
              <p:cNvPr id="17" name="正方形/長方形 16"/>
              <p:cNvSpPr/>
              <p:nvPr/>
            </p:nvSpPr>
            <p:spPr>
              <a:xfrm>
                <a:off x="251520" y="5301208"/>
                <a:ext cx="3258390" cy="720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課税される遺産の総額</a:t>
                </a:r>
              </a:p>
            </p:txBody>
          </p:sp>
          <p:sp>
            <p:nvSpPr>
              <p:cNvPr id="18" name="正方形/長方形 17"/>
              <p:cNvSpPr/>
              <p:nvPr/>
            </p:nvSpPr>
            <p:spPr>
              <a:xfrm>
                <a:off x="3509910" y="5301208"/>
                <a:ext cx="1782170" cy="72008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基礎控除</a:t>
                </a:r>
                <a:endParaRPr kumimoji="1" lang="ja-JP" altLang="en-US" sz="1600" b="1" dirty="0">
                  <a:solidFill>
                    <a:schemeClr val="tx1"/>
                  </a:solidFill>
                </a:endParaRPr>
              </a:p>
            </p:txBody>
          </p:sp>
        </p:grpSp>
        <p:cxnSp>
          <p:nvCxnSpPr>
            <p:cNvPr id="22" name="直線コネクタ 21"/>
            <p:cNvCxnSpPr/>
            <p:nvPr/>
          </p:nvCxnSpPr>
          <p:spPr>
            <a:xfrm>
              <a:off x="258415" y="2348880"/>
              <a:ext cx="0" cy="883127"/>
            </a:xfrm>
            <a:prstGeom prst="line">
              <a:avLst/>
            </a:prstGeom>
            <a:ln w="508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H="1">
              <a:off x="5255799" y="2348880"/>
              <a:ext cx="3636681" cy="883127"/>
            </a:xfrm>
            <a:prstGeom prst="line">
              <a:avLst/>
            </a:prstGeom>
            <a:ln w="508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248979" y="3952087"/>
              <a:ext cx="0" cy="883127"/>
            </a:xfrm>
            <a:prstGeom prst="line">
              <a:avLst/>
            </a:prstGeom>
            <a:ln w="508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H="1">
              <a:off x="3527940" y="3952087"/>
              <a:ext cx="1727859" cy="864096"/>
            </a:xfrm>
            <a:prstGeom prst="line">
              <a:avLst/>
            </a:prstGeom>
            <a:ln w="50800">
              <a:solidFill>
                <a:srgbClr val="FF0000"/>
              </a:solidFill>
              <a:prstDash val="sysDot"/>
            </a:ln>
          </p:spPr>
          <p:style>
            <a:lnRef idx="1">
              <a:schemeClr val="accent1"/>
            </a:lnRef>
            <a:fillRef idx="0">
              <a:schemeClr val="accent1"/>
            </a:fillRef>
            <a:effectRef idx="0">
              <a:schemeClr val="accent1"/>
            </a:effectRef>
            <a:fontRef idx="minor">
              <a:schemeClr val="tx1"/>
            </a:fontRef>
          </p:style>
        </p:cxnSp>
      </p:grpSp>
      <p:sp>
        <p:nvSpPr>
          <p:cNvPr id="30" name="正方形/長方形 29"/>
          <p:cNvSpPr/>
          <p:nvPr/>
        </p:nvSpPr>
        <p:spPr>
          <a:xfrm>
            <a:off x="251520" y="5772543"/>
            <a:ext cx="3258390" cy="72008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課税される遺産の総額</a:t>
            </a:r>
          </a:p>
        </p:txBody>
      </p:sp>
      <p:sp>
        <p:nvSpPr>
          <p:cNvPr id="32" name="テキスト ボックス 31"/>
          <p:cNvSpPr txBox="1"/>
          <p:nvPr/>
        </p:nvSpPr>
        <p:spPr>
          <a:xfrm>
            <a:off x="3504680" y="5932528"/>
            <a:ext cx="5301451" cy="369332"/>
          </a:xfrm>
          <a:prstGeom prst="rect">
            <a:avLst/>
          </a:prstGeom>
          <a:noFill/>
        </p:spPr>
        <p:txBody>
          <a:bodyPr wrap="none" rtlCol="0">
            <a:spAutoFit/>
          </a:bodyPr>
          <a:lstStyle/>
          <a:p>
            <a:r>
              <a:rPr kumimoji="1" lang="ja-JP" altLang="en-US" b="1" u="sng" dirty="0">
                <a:solidFill>
                  <a:srgbClr val="FF0000"/>
                </a:solidFill>
              </a:rPr>
              <a:t>⇒この部分の財産に対して相続税が課税されます！</a:t>
            </a:r>
          </a:p>
        </p:txBody>
      </p:sp>
    </p:spTree>
    <p:extLst>
      <p:ext uri="{BB962C8B-B14F-4D97-AF65-F5344CB8AC3E}">
        <p14:creationId xmlns:p14="http://schemas.microsoft.com/office/powerpoint/2010/main" val="1441625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036674" y="692696"/>
            <a:ext cx="5383205" cy="523220"/>
          </a:xfrm>
          <a:prstGeom prst="rect">
            <a:avLst/>
          </a:prstGeom>
          <a:noFill/>
        </p:spPr>
        <p:txBody>
          <a:bodyPr wrap="none" rtlCol="0">
            <a:spAutoFit/>
          </a:bodyPr>
          <a:lstStyle/>
          <a:p>
            <a:r>
              <a:rPr kumimoji="1" lang="ja-JP" altLang="en-US" sz="2800" dirty="0"/>
              <a:t>②「相続税の総額」の計算をします</a:t>
            </a:r>
          </a:p>
        </p:txBody>
      </p:sp>
      <p:sp>
        <p:nvSpPr>
          <p:cNvPr id="29" name="正方形/長方形 28"/>
          <p:cNvSpPr/>
          <p:nvPr/>
        </p:nvSpPr>
        <p:spPr>
          <a:xfrm>
            <a:off x="251520" y="1340768"/>
            <a:ext cx="5472608" cy="86409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chemeClr val="tx1"/>
                </a:solidFill>
              </a:rPr>
              <a:t>課税される遺産の総額</a:t>
            </a:r>
          </a:p>
        </p:txBody>
      </p:sp>
      <p:sp>
        <p:nvSpPr>
          <p:cNvPr id="7" name="角丸四角形 6"/>
          <p:cNvSpPr/>
          <p:nvPr/>
        </p:nvSpPr>
        <p:spPr>
          <a:xfrm>
            <a:off x="251520" y="3284984"/>
            <a:ext cx="1368152"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相続人Ａ</a:t>
            </a:r>
            <a:endParaRPr kumimoji="1" lang="en-US" altLang="ja-JP" b="1" dirty="0">
              <a:solidFill>
                <a:schemeClr val="tx1"/>
              </a:solidFill>
            </a:endParaRPr>
          </a:p>
          <a:p>
            <a:pPr algn="ctr"/>
            <a:r>
              <a:rPr lang="ja-JP" altLang="en-US" b="1" dirty="0">
                <a:solidFill>
                  <a:schemeClr val="tx1"/>
                </a:solidFill>
              </a:rPr>
              <a:t>取得金額</a:t>
            </a:r>
            <a:endParaRPr kumimoji="1" lang="ja-JP" altLang="en-US" b="1" dirty="0">
              <a:solidFill>
                <a:schemeClr val="tx1"/>
              </a:solidFill>
            </a:endParaRPr>
          </a:p>
        </p:txBody>
      </p:sp>
      <p:sp>
        <p:nvSpPr>
          <p:cNvPr id="33" name="角丸四角形 32"/>
          <p:cNvSpPr/>
          <p:nvPr/>
        </p:nvSpPr>
        <p:spPr>
          <a:xfrm>
            <a:off x="2303748" y="3284984"/>
            <a:ext cx="1368152"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相続人Ｂ</a:t>
            </a:r>
            <a:endParaRPr kumimoji="1" lang="en-US" altLang="ja-JP" b="1" dirty="0">
              <a:solidFill>
                <a:schemeClr val="tx1"/>
              </a:solidFill>
            </a:endParaRPr>
          </a:p>
          <a:p>
            <a:pPr algn="ctr"/>
            <a:r>
              <a:rPr lang="ja-JP" altLang="en-US" b="1" dirty="0">
                <a:solidFill>
                  <a:schemeClr val="tx1"/>
                </a:solidFill>
              </a:rPr>
              <a:t>取得金額</a:t>
            </a:r>
            <a:endParaRPr kumimoji="1" lang="ja-JP" altLang="en-US" b="1" dirty="0">
              <a:solidFill>
                <a:schemeClr val="tx1"/>
              </a:solidFill>
            </a:endParaRPr>
          </a:p>
        </p:txBody>
      </p:sp>
      <p:sp>
        <p:nvSpPr>
          <p:cNvPr id="34" name="角丸四角形 33"/>
          <p:cNvSpPr/>
          <p:nvPr/>
        </p:nvSpPr>
        <p:spPr>
          <a:xfrm>
            <a:off x="4357121" y="3284984"/>
            <a:ext cx="1368152"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相続人Ｃ</a:t>
            </a:r>
            <a:endParaRPr kumimoji="1" lang="en-US" altLang="ja-JP" b="1" dirty="0">
              <a:solidFill>
                <a:schemeClr val="tx1"/>
              </a:solidFill>
            </a:endParaRPr>
          </a:p>
          <a:p>
            <a:pPr algn="ctr"/>
            <a:r>
              <a:rPr lang="ja-JP" altLang="en-US" b="1" dirty="0">
                <a:solidFill>
                  <a:schemeClr val="tx1"/>
                </a:solidFill>
              </a:rPr>
              <a:t>取得金額</a:t>
            </a:r>
            <a:endParaRPr kumimoji="1" lang="ja-JP" altLang="en-US" b="1" dirty="0">
              <a:solidFill>
                <a:schemeClr val="tx1"/>
              </a:solidFill>
            </a:endParaRPr>
          </a:p>
        </p:txBody>
      </p:sp>
      <p:sp>
        <p:nvSpPr>
          <p:cNvPr id="35" name="角丸四角形 34"/>
          <p:cNvSpPr/>
          <p:nvPr/>
        </p:nvSpPr>
        <p:spPr>
          <a:xfrm>
            <a:off x="251520" y="5229200"/>
            <a:ext cx="1368152"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相続人Ａ</a:t>
            </a:r>
            <a:endParaRPr kumimoji="1" lang="en-US" altLang="ja-JP" b="1" dirty="0">
              <a:solidFill>
                <a:schemeClr val="tx1"/>
              </a:solidFill>
            </a:endParaRPr>
          </a:p>
          <a:p>
            <a:pPr algn="ctr"/>
            <a:r>
              <a:rPr lang="ja-JP" altLang="en-US" b="1" dirty="0">
                <a:solidFill>
                  <a:schemeClr val="tx1"/>
                </a:solidFill>
              </a:rPr>
              <a:t>算出税額</a:t>
            </a:r>
            <a:endParaRPr kumimoji="1" lang="ja-JP" altLang="en-US" b="1" dirty="0">
              <a:solidFill>
                <a:schemeClr val="tx1"/>
              </a:solidFill>
            </a:endParaRPr>
          </a:p>
        </p:txBody>
      </p:sp>
      <p:sp>
        <p:nvSpPr>
          <p:cNvPr id="36" name="角丸四角形 35"/>
          <p:cNvSpPr/>
          <p:nvPr/>
        </p:nvSpPr>
        <p:spPr>
          <a:xfrm>
            <a:off x="2303748" y="5229200"/>
            <a:ext cx="1368152"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相続人Ｂ</a:t>
            </a:r>
            <a:endParaRPr kumimoji="1" lang="en-US" altLang="ja-JP" b="1" dirty="0">
              <a:solidFill>
                <a:schemeClr val="tx1"/>
              </a:solidFill>
            </a:endParaRPr>
          </a:p>
          <a:p>
            <a:pPr algn="ctr"/>
            <a:r>
              <a:rPr lang="ja-JP" altLang="en-US" b="1" dirty="0">
                <a:solidFill>
                  <a:schemeClr val="tx1"/>
                </a:solidFill>
              </a:rPr>
              <a:t>算出税額</a:t>
            </a:r>
            <a:endParaRPr kumimoji="1" lang="ja-JP" altLang="en-US" b="1" dirty="0">
              <a:solidFill>
                <a:schemeClr val="tx1"/>
              </a:solidFill>
            </a:endParaRPr>
          </a:p>
        </p:txBody>
      </p:sp>
      <p:sp>
        <p:nvSpPr>
          <p:cNvPr id="37" name="角丸四角形 36"/>
          <p:cNvSpPr/>
          <p:nvPr/>
        </p:nvSpPr>
        <p:spPr>
          <a:xfrm>
            <a:off x="4381416" y="5229200"/>
            <a:ext cx="1368152"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相続人Ｃ</a:t>
            </a:r>
            <a:endParaRPr kumimoji="1" lang="en-US" altLang="ja-JP" b="1" dirty="0">
              <a:solidFill>
                <a:schemeClr val="tx1"/>
              </a:solidFill>
            </a:endParaRPr>
          </a:p>
          <a:p>
            <a:pPr algn="ctr"/>
            <a:r>
              <a:rPr lang="ja-JP" altLang="en-US" b="1" dirty="0">
                <a:solidFill>
                  <a:schemeClr val="tx1"/>
                </a:solidFill>
              </a:rPr>
              <a:t>算出税額</a:t>
            </a:r>
            <a:endParaRPr kumimoji="1" lang="en-US" altLang="ja-JP" b="1" dirty="0">
              <a:solidFill>
                <a:schemeClr val="tx1"/>
              </a:solidFill>
            </a:endParaRPr>
          </a:p>
        </p:txBody>
      </p:sp>
      <p:sp>
        <p:nvSpPr>
          <p:cNvPr id="21" name="下矢印 20"/>
          <p:cNvSpPr/>
          <p:nvPr/>
        </p:nvSpPr>
        <p:spPr>
          <a:xfrm>
            <a:off x="691952" y="2204864"/>
            <a:ext cx="432048"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下矢印 37"/>
          <p:cNvSpPr/>
          <p:nvPr/>
        </p:nvSpPr>
        <p:spPr>
          <a:xfrm>
            <a:off x="4849468" y="4149080"/>
            <a:ext cx="432048"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下矢印 38"/>
          <p:cNvSpPr/>
          <p:nvPr/>
        </p:nvSpPr>
        <p:spPr>
          <a:xfrm>
            <a:off x="2762957" y="4149080"/>
            <a:ext cx="432048"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下矢印 39"/>
          <p:cNvSpPr/>
          <p:nvPr/>
        </p:nvSpPr>
        <p:spPr>
          <a:xfrm>
            <a:off x="691952" y="4149080"/>
            <a:ext cx="432048"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下矢印 40"/>
          <p:cNvSpPr/>
          <p:nvPr/>
        </p:nvSpPr>
        <p:spPr>
          <a:xfrm>
            <a:off x="2771800" y="2204864"/>
            <a:ext cx="432048"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下矢印 41"/>
          <p:cNvSpPr/>
          <p:nvPr/>
        </p:nvSpPr>
        <p:spPr>
          <a:xfrm>
            <a:off x="4849468" y="2204864"/>
            <a:ext cx="432048"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252696" y="2492896"/>
            <a:ext cx="5472608" cy="3750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まずは法定相続割合で計算</a:t>
            </a:r>
          </a:p>
        </p:txBody>
      </p:sp>
      <p:sp>
        <p:nvSpPr>
          <p:cNvPr id="43" name="角丸四角形 42"/>
          <p:cNvSpPr/>
          <p:nvPr/>
        </p:nvSpPr>
        <p:spPr>
          <a:xfrm>
            <a:off x="251520" y="4348168"/>
            <a:ext cx="5472608" cy="3750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各人の相続税の税率（別表）で再計算</a:t>
            </a:r>
            <a:endParaRPr kumimoji="1" lang="ja-JP" altLang="en-US" sz="2000" b="1" dirty="0">
              <a:solidFill>
                <a:schemeClr val="tx1"/>
              </a:solidFill>
            </a:endParaRPr>
          </a:p>
        </p:txBody>
      </p:sp>
      <p:sp>
        <p:nvSpPr>
          <p:cNvPr id="24" name="四角形吹き出し 23"/>
          <p:cNvSpPr/>
          <p:nvPr/>
        </p:nvSpPr>
        <p:spPr>
          <a:xfrm>
            <a:off x="6084168" y="2523553"/>
            <a:ext cx="2926888" cy="792088"/>
          </a:xfrm>
          <a:prstGeom prst="wedgeRectCallout">
            <a:avLst>
              <a:gd name="adj1" fmla="val -61961"/>
              <a:gd name="adj2" fmla="val -31022"/>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実際の相続割合ではない！</a:t>
            </a:r>
          </a:p>
        </p:txBody>
      </p:sp>
      <p:sp>
        <p:nvSpPr>
          <p:cNvPr id="26" name="加算記号 25"/>
          <p:cNvSpPr/>
          <p:nvPr/>
        </p:nvSpPr>
        <p:spPr>
          <a:xfrm>
            <a:off x="1763688" y="5445224"/>
            <a:ext cx="432048" cy="432048"/>
          </a:xfrm>
          <a:prstGeom prst="mathPl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加算記号 43"/>
          <p:cNvSpPr/>
          <p:nvPr/>
        </p:nvSpPr>
        <p:spPr>
          <a:xfrm>
            <a:off x="3815916" y="5445224"/>
            <a:ext cx="432048" cy="432048"/>
          </a:xfrm>
          <a:prstGeom prst="mathPl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等号 44"/>
          <p:cNvSpPr/>
          <p:nvPr/>
        </p:nvSpPr>
        <p:spPr>
          <a:xfrm>
            <a:off x="5736848" y="5373216"/>
            <a:ext cx="694640" cy="576064"/>
          </a:xfrm>
          <a:prstGeom prst="mathEqual">
            <a:avLst>
              <a:gd name="adj1" fmla="val 23520"/>
              <a:gd name="adj2" fmla="val 1607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正方形/長方形 45"/>
          <p:cNvSpPr/>
          <p:nvPr/>
        </p:nvSpPr>
        <p:spPr>
          <a:xfrm>
            <a:off x="6084168" y="4678958"/>
            <a:ext cx="3168351"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相続税の総額</a:t>
            </a:r>
          </a:p>
        </p:txBody>
      </p:sp>
    </p:spTree>
    <p:extLst>
      <p:ext uri="{BB962C8B-B14F-4D97-AF65-F5344CB8AC3E}">
        <p14:creationId xmlns:p14="http://schemas.microsoft.com/office/powerpoint/2010/main" val="148478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graphicFrame>
        <p:nvGraphicFramePr>
          <p:cNvPr id="2" name="表 1"/>
          <p:cNvGraphicFramePr>
            <a:graphicFrameLocks noGrp="1"/>
          </p:cNvGraphicFramePr>
          <p:nvPr>
            <p:extLst/>
          </p:nvPr>
        </p:nvGraphicFramePr>
        <p:xfrm>
          <a:off x="431540" y="1844824"/>
          <a:ext cx="8280919" cy="4824536"/>
        </p:xfrm>
        <a:graphic>
          <a:graphicData uri="http://schemas.openxmlformats.org/drawingml/2006/table">
            <a:tbl>
              <a:tblPr firstRow="1" bandRow="1">
                <a:tableStyleId>{69CF1AB2-1976-4502-BF36-3FF5EA218861}</a:tableStyleId>
              </a:tblPr>
              <a:tblGrid>
                <a:gridCol w="3499120">
                  <a:extLst>
                    <a:ext uri="{9D8B030D-6E8A-4147-A177-3AD203B41FA5}">
                      <a16:colId xmlns:a16="http://schemas.microsoft.com/office/drawing/2014/main" val="20000"/>
                    </a:ext>
                  </a:extLst>
                </a:gridCol>
                <a:gridCol w="2021493">
                  <a:extLst>
                    <a:ext uri="{9D8B030D-6E8A-4147-A177-3AD203B41FA5}">
                      <a16:colId xmlns:a16="http://schemas.microsoft.com/office/drawing/2014/main" val="20001"/>
                    </a:ext>
                  </a:extLst>
                </a:gridCol>
                <a:gridCol w="2760306">
                  <a:extLst>
                    <a:ext uri="{9D8B030D-6E8A-4147-A177-3AD203B41FA5}">
                      <a16:colId xmlns:a16="http://schemas.microsoft.com/office/drawing/2014/main" val="20002"/>
                    </a:ext>
                  </a:extLst>
                </a:gridCol>
              </a:tblGrid>
              <a:tr h="603067">
                <a:tc>
                  <a:txBody>
                    <a:bodyPr/>
                    <a:lstStyle/>
                    <a:p>
                      <a:pPr algn="ctr"/>
                      <a:r>
                        <a:rPr kumimoji="1" lang="en-US" altLang="ja-JP" sz="2800" b="1" dirty="0"/>
                        <a:t>1000</a:t>
                      </a:r>
                      <a:r>
                        <a:rPr kumimoji="1" lang="ja-JP" altLang="en-US" sz="2800" b="1" dirty="0"/>
                        <a:t>万円以下</a:t>
                      </a:r>
                    </a:p>
                  </a:txBody>
                  <a:tcPr anchor="ctr"/>
                </a:tc>
                <a:tc>
                  <a:txBody>
                    <a:bodyPr/>
                    <a:lstStyle/>
                    <a:p>
                      <a:pPr algn="ctr"/>
                      <a:r>
                        <a:rPr kumimoji="1" lang="en-US" altLang="ja-JP" sz="2800" b="1" dirty="0"/>
                        <a:t>10</a:t>
                      </a:r>
                      <a:r>
                        <a:rPr kumimoji="1" lang="ja-JP" altLang="en-US" sz="2800" b="1" dirty="0"/>
                        <a:t>％</a:t>
                      </a:r>
                    </a:p>
                  </a:txBody>
                  <a:tcPr anchor="ctr"/>
                </a:tc>
                <a:tc>
                  <a:txBody>
                    <a:bodyPr/>
                    <a:lstStyle/>
                    <a:p>
                      <a:pPr algn="ctr"/>
                      <a:r>
                        <a:rPr kumimoji="1" lang="ja-JP" altLang="en-US" sz="2800" b="1" dirty="0"/>
                        <a:t>なし</a:t>
                      </a:r>
                    </a:p>
                  </a:txBody>
                  <a:tcPr anchor="ctr"/>
                </a:tc>
                <a:extLst>
                  <a:ext uri="{0D108BD9-81ED-4DB2-BD59-A6C34878D82A}">
                    <a16:rowId xmlns:a16="http://schemas.microsoft.com/office/drawing/2014/main" val="10000"/>
                  </a:ext>
                </a:extLst>
              </a:tr>
              <a:tr h="603067">
                <a:tc>
                  <a:txBody>
                    <a:bodyPr/>
                    <a:lstStyle/>
                    <a:p>
                      <a:pPr algn="ctr"/>
                      <a:r>
                        <a:rPr kumimoji="1" lang="en-US" altLang="ja-JP" sz="2800" b="1" dirty="0"/>
                        <a:t>3000</a:t>
                      </a:r>
                      <a:r>
                        <a:rPr kumimoji="1" lang="ja-JP" altLang="en-US" sz="2800" b="1" dirty="0"/>
                        <a:t>万円以下</a:t>
                      </a:r>
                      <a:endParaRPr kumimoji="1" lang="en-US" altLang="ja-JP" sz="2800" b="1" dirty="0"/>
                    </a:p>
                  </a:txBody>
                  <a:tcPr anchor="ctr"/>
                </a:tc>
                <a:tc>
                  <a:txBody>
                    <a:bodyPr/>
                    <a:lstStyle/>
                    <a:p>
                      <a:pPr algn="ctr"/>
                      <a:r>
                        <a:rPr kumimoji="1" lang="en-US" altLang="ja-JP" sz="2800" b="1" dirty="0"/>
                        <a:t>15</a:t>
                      </a:r>
                      <a:r>
                        <a:rPr kumimoji="1" lang="ja-JP" altLang="en-US" sz="2800" b="1" dirty="0"/>
                        <a:t>％</a:t>
                      </a:r>
                    </a:p>
                  </a:txBody>
                  <a:tcPr anchor="ctr"/>
                </a:tc>
                <a:tc>
                  <a:txBody>
                    <a:bodyPr/>
                    <a:lstStyle/>
                    <a:p>
                      <a:pPr algn="ctr"/>
                      <a:r>
                        <a:rPr kumimoji="1" lang="en-US" altLang="ja-JP" sz="2800" b="1" dirty="0"/>
                        <a:t>50</a:t>
                      </a:r>
                      <a:r>
                        <a:rPr kumimoji="1" lang="ja-JP" altLang="en-US" sz="2800" b="1" dirty="0"/>
                        <a:t>万円</a:t>
                      </a:r>
                    </a:p>
                  </a:txBody>
                  <a:tcPr anchor="ctr"/>
                </a:tc>
                <a:extLst>
                  <a:ext uri="{0D108BD9-81ED-4DB2-BD59-A6C34878D82A}">
                    <a16:rowId xmlns:a16="http://schemas.microsoft.com/office/drawing/2014/main" val="10001"/>
                  </a:ext>
                </a:extLst>
              </a:tr>
              <a:tr h="603067">
                <a:tc>
                  <a:txBody>
                    <a:bodyPr/>
                    <a:lstStyle/>
                    <a:p>
                      <a:pPr algn="ctr"/>
                      <a:r>
                        <a:rPr kumimoji="1" lang="en-US" altLang="ja-JP" sz="2800" b="1" dirty="0"/>
                        <a:t>5000</a:t>
                      </a:r>
                      <a:r>
                        <a:rPr kumimoji="1" lang="ja-JP" altLang="en-US" sz="2800" b="1" dirty="0"/>
                        <a:t>万円以下</a:t>
                      </a:r>
                    </a:p>
                  </a:txBody>
                  <a:tcPr anchor="ctr"/>
                </a:tc>
                <a:tc>
                  <a:txBody>
                    <a:bodyPr/>
                    <a:lstStyle/>
                    <a:p>
                      <a:pPr algn="ctr"/>
                      <a:r>
                        <a:rPr kumimoji="1" lang="en-US" altLang="ja-JP" sz="2800" b="1" dirty="0"/>
                        <a:t>20</a:t>
                      </a:r>
                      <a:r>
                        <a:rPr kumimoji="1" lang="ja-JP" altLang="en-US" sz="2800" b="1" dirty="0"/>
                        <a:t>％</a:t>
                      </a:r>
                    </a:p>
                  </a:txBody>
                  <a:tcPr anchor="ctr"/>
                </a:tc>
                <a:tc>
                  <a:txBody>
                    <a:bodyPr/>
                    <a:lstStyle/>
                    <a:p>
                      <a:pPr algn="ctr"/>
                      <a:r>
                        <a:rPr kumimoji="1" lang="en-US" altLang="ja-JP" sz="2800" b="1" dirty="0"/>
                        <a:t>200</a:t>
                      </a:r>
                      <a:r>
                        <a:rPr kumimoji="1" lang="ja-JP" altLang="en-US" sz="2800" b="1" dirty="0"/>
                        <a:t>万円</a:t>
                      </a:r>
                    </a:p>
                  </a:txBody>
                  <a:tcPr anchor="ctr"/>
                </a:tc>
                <a:extLst>
                  <a:ext uri="{0D108BD9-81ED-4DB2-BD59-A6C34878D82A}">
                    <a16:rowId xmlns:a16="http://schemas.microsoft.com/office/drawing/2014/main" val="10002"/>
                  </a:ext>
                </a:extLst>
              </a:tr>
              <a:tr h="603067">
                <a:tc>
                  <a:txBody>
                    <a:bodyPr/>
                    <a:lstStyle/>
                    <a:p>
                      <a:pPr algn="ctr"/>
                      <a:r>
                        <a:rPr kumimoji="1" lang="en-US" altLang="ja-JP" sz="2800" b="1" dirty="0"/>
                        <a:t>1</a:t>
                      </a:r>
                      <a:r>
                        <a:rPr kumimoji="1" lang="ja-JP" altLang="en-US" sz="2800" b="1" dirty="0"/>
                        <a:t>億円以下</a:t>
                      </a:r>
                    </a:p>
                  </a:txBody>
                  <a:tcPr anchor="ctr"/>
                </a:tc>
                <a:tc>
                  <a:txBody>
                    <a:bodyPr/>
                    <a:lstStyle/>
                    <a:p>
                      <a:pPr algn="ctr"/>
                      <a:r>
                        <a:rPr kumimoji="1" lang="en-US" altLang="ja-JP" sz="2800" b="1" dirty="0"/>
                        <a:t>30</a:t>
                      </a:r>
                      <a:r>
                        <a:rPr kumimoji="1" lang="ja-JP" altLang="en-US" sz="2800" b="1" dirty="0"/>
                        <a:t>％</a:t>
                      </a:r>
                    </a:p>
                  </a:txBody>
                  <a:tcPr anchor="ctr"/>
                </a:tc>
                <a:tc>
                  <a:txBody>
                    <a:bodyPr/>
                    <a:lstStyle/>
                    <a:p>
                      <a:pPr algn="ctr"/>
                      <a:r>
                        <a:rPr kumimoji="1" lang="en-US" altLang="ja-JP" sz="2800" b="1" dirty="0"/>
                        <a:t>700</a:t>
                      </a:r>
                      <a:r>
                        <a:rPr kumimoji="1" lang="ja-JP" altLang="en-US" sz="2800" b="1" dirty="0"/>
                        <a:t>万円</a:t>
                      </a:r>
                    </a:p>
                  </a:txBody>
                  <a:tcPr anchor="ctr"/>
                </a:tc>
                <a:extLst>
                  <a:ext uri="{0D108BD9-81ED-4DB2-BD59-A6C34878D82A}">
                    <a16:rowId xmlns:a16="http://schemas.microsoft.com/office/drawing/2014/main" val="10003"/>
                  </a:ext>
                </a:extLst>
              </a:tr>
              <a:tr h="603067">
                <a:tc>
                  <a:txBody>
                    <a:bodyPr/>
                    <a:lstStyle/>
                    <a:p>
                      <a:pPr algn="ctr"/>
                      <a:r>
                        <a:rPr kumimoji="1" lang="en-US" altLang="ja-JP" sz="2800" b="1" dirty="0"/>
                        <a:t>2</a:t>
                      </a:r>
                      <a:r>
                        <a:rPr kumimoji="1" lang="ja-JP" altLang="en-US" sz="2800" b="1" dirty="0"/>
                        <a:t>億円以下</a:t>
                      </a:r>
                    </a:p>
                  </a:txBody>
                  <a:tcPr anchor="ctr"/>
                </a:tc>
                <a:tc>
                  <a:txBody>
                    <a:bodyPr/>
                    <a:lstStyle/>
                    <a:p>
                      <a:pPr algn="ctr"/>
                      <a:r>
                        <a:rPr kumimoji="1" lang="en-US" altLang="ja-JP" sz="2800" b="1" dirty="0"/>
                        <a:t>40</a:t>
                      </a:r>
                      <a:r>
                        <a:rPr kumimoji="1" lang="ja-JP" altLang="en-US" sz="2800" b="1" dirty="0"/>
                        <a:t>％</a:t>
                      </a:r>
                    </a:p>
                  </a:txBody>
                  <a:tcPr anchor="ctr"/>
                </a:tc>
                <a:tc>
                  <a:txBody>
                    <a:bodyPr/>
                    <a:lstStyle/>
                    <a:p>
                      <a:pPr algn="ctr"/>
                      <a:r>
                        <a:rPr kumimoji="1" lang="en-US" altLang="ja-JP" sz="2800" b="1" dirty="0"/>
                        <a:t>1700</a:t>
                      </a:r>
                      <a:r>
                        <a:rPr kumimoji="1" lang="ja-JP" altLang="en-US" sz="2800" b="1" dirty="0"/>
                        <a:t>万円</a:t>
                      </a:r>
                    </a:p>
                  </a:txBody>
                  <a:tcPr anchor="ctr"/>
                </a:tc>
                <a:extLst>
                  <a:ext uri="{0D108BD9-81ED-4DB2-BD59-A6C34878D82A}">
                    <a16:rowId xmlns:a16="http://schemas.microsoft.com/office/drawing/2014/main" val="10004"/>
                  </a:ext>
                </a:extLst>
              </a:tr>
              <a:tr h="603067">
                <a:tc>
                  <a:txBody>
                    <a:bodyPr/>
                    <a:lstStyle/>
                    <a:p>
                      <a:pPr algn="ctr"/>
                      <a:r>
                        <a:rPr kumimoji="1" lang="ja-JP" altLang="en-US" sz="2800" b="1" dirty="0"/>
                        <a:t>３億円以下</a:t>
                      </a:r>
                    </a:p>
                  </a:txBody>
                  <a:tcPr anchor="ctr"/>
                </a:tc>
                <a:tc>
                  <a:txBody>
                    <a:bodyPr/>
                    <a:lstStyle/>
                    <a:p>
                      <a:pPr algn="ctr"/>
                      <a:r>
                        <a:rPr kumimoji="1" lang="en-US" altLang="ja-JP" sz="2800" b="1" dirty="0"/>
                        <a:t>45</a:t>
                      </a:r>
                      <a:r>
                        <a:rPr kumimoji="1" lang="ja-JP" altLang="en-US" sz="2800" b="1" dirty="0"/>
                        <a:t>％</a:t>
                      </a:r>
                    </a:p>
                  </a:txBody>
                  <a:tcPr anchor="ctr"/>
                </a:tc>
                <a:tc>
                  <a:txBody>
                    <a:bodyPr/>
                    <a:lstStyle/>
                    <a:p>
                      <a:pPr algn="ctr"/>
                      <a:r>
                        <a:rPr kumimoji="1" lang="en-US" altLang="ja-JP" sz="2800" b="1" dirty="0"/>
                        <a:t>2700</a:t>
                      </a:r>
                      <a:r>
                        <a:rPr kumimoji="1" lang="ja-JP" altLang="en-US" sz="2800" b="1" dirty="0"/>
                        <a:t>万円</a:t>
                      </a:r>
                    </a:p>
                  </a:txBody>
                  <a:tcPr anchor="ctr"/>
                </a:tc>
                <a:extLst>
                  <a:ext uri="{0D108BD9-81ED-4DB2-BD59-A6C34878D82A}">
                    <a16:rowId xmlns:a16="http://schemas.microsoft.com/office/drawing/2014/main" val="10005"/>
                  </a:ext>
                </a:extLst>
              </a:tr>
              <a:tr h="603067">
                <a:tc>
                  <a:txBody>
                    <a:bodyPr/>
                    <a:lstStyle/>
                    <a:p>
                      <a:pPr algn="ctr"/>
                      <a:r>
                        <a:rPr kumimoji="1" lang="en-US" altLang="ja-JP" sz="2800" b="1" dirty="0"/>
                        <a:t>6</a:t>
                      </a:r>
                      <a:r>
                        <a:rPr kumimoji="1" lang="ja-JP" altLang="en-US" sz="2800" b="1" dirty="0"/>
                        <a:t>億円以下</a:t>
                      </a:r>
                    </a:p>
                  </a:txBody>
                  <a:tcPr anchor="ctr"/>
                </a:tc>
                <a:tc>
                  <a:txBody>
                    <a:bodyPr/>
                    <a:lstStyle/>
                    <a:p>
                      <a:pPr algn="ctr"/>
                      <a:r>
                        <a:rPr kumimoji="1" lang="en-US" altLang="ja-JP" sz="2800" b="1" dirty="0"/>
                        <a:t>50</a:t>
                      </a:r>
                      <a:r>
                        <a:rPr kumimoji="1" lang="ja-JP" altLang="en-US" sz="2800" b="1" dirty="0"/>
                        <a:t>％</a:t>
                      </a:r>
                    </a:p>
                  </a:txBody>
                  <a:tcPr anchor="ctr"/>
                </a:tc>
                <a:tc>
                  <a:txBody>
                    <a:bodyPr/>
                    <a:lstStyle/>
                    <a:p>
                      <a:pPr algn="ctr"/>
                      <a:r>
                        <a:rPr kumimoji="1" lang="en-US" altLang="ja-JP" sz="2800" b="1" dirty="0"/>
                        <a:t>4200</a:t>
                      </a:r>
                      <a:r>
                        <a:rPr kumimoji="1" lang="ja-JP" altLang="en-US" sz="2800" b="1" dirty="0"/>
                        <a:t>万円</a:t>
                      </a:r>
                    </a:p>
                  </a:txBody>
                  <a:tcPr anchor="ctr"/>
                </a:tc>
                <a:extLst>
                  <a:ext uri="{0D108BD9-81ED-4DB2-BD59-A6C34878D82A}">
                    <a16:rowId xmlns:a16="http://schemas.microsoft.com/office/drawing/2014/main" val="10006"/>
                  </a:ext>
                </a:extLst>
              </a:tr>
              <a:tr h="603067">
                <a:tc>
                  <a:txBody>
                    <a:bodyPr/>
                    <a:lstStyle/>
                    <a:p>
                      <a:pPr algn="ctr"/>
                      <a:r>
                        <a:rPr kumimoji="1" lang="ja-JP" altLang="en-US" sz="2800" b="1" dirty="0"/>
                        <a:t>６億円以上</a:t>
                      </a:r>
                    </a:p>
                  </a:txBody>
                  <a:tcPr anchor="ctr"/>
                </a:tc>
                <a:tc>
                  <a:txBody>
                    <a:bodyPr/>
                    <a:lstStyle/>
                    <a:p>
                      <a:pPr algn="ctr"/>
                      <a:r>
                        <a:rPr kumimoji="1" lang="en-US" altLang="ja-JP" sz="2800" b="1" dirty="0"/>
                        <a:t>55</a:t>
                      </a:r>
                      <a:r>
                        <a:rPr kumimoji="1" lang="ja-JP" altLang="en-US" sz="2800" b="1" dirty="0"/>
                        <a:t>％</a:t>
                      </a:r>
                    </a:p>
                  </a:txBody>
                  <a:tcPr anchor="ctr"/>
                </a:tc>
                <a:tc>
                  <a:txBody>
                    <a:bodyPr/>
                    <a:lstStyle/>
                    <a:p>
                      <a:pPr algn="ctr"/>
                      <a:r>
                        <a:rPr kumimoji="1" lang="en-US" altLang="ja-JP" sz="2800" b="1" dirty="0"/>
                        <a:t>7200</a:t>
                      </a:r>
                      <a:r>
                        <a:rPr kumimoji="1" lang="ja-JP" altLang="en-US" sz="2800" b="1" dirty="0"/>
                        <a:t>万円</a:t>
                      </a:r>
                    </a:p>
                  </a:txBody>
                  <a:tcPr anchor="ctr"/>
                </a:tc>
                <a:extLst>
                  <a:ext uri="{0D108BD9-81ED-4DB2-BD59-A6C34878D82A}">
                    <a16:rowId xmlns:a16="http://schemas.microsoft.com/office/drawing/2014/main" val="10007"/>
                  </a:ext>
                </a:extLst>
              </a:tr>
            </a:tbl>
          </a:graphicData>
        </a:graphic>
      </p:graphicFrame>
      <p:sp>
        <p:nvSpPr>
          <p:cNvPr id="5" name="テキスト ボックス 4"/>
          <p:cNvSpPr txBox="1"/>
          <p:nvPr/>
        </p:nvSpPr>
        <p:spPr>
          <a:xfrm>
            <a:off x="1547664" y="692696"/>
            <a:ext cx="7196201" cy="523220"/>
          </a:xfrm>
          <a:prstGeom prst="rect">
            <a:avLst/>
          </a:prstGeom>
          <a:noFill/>
        </p:spPr>
        <p:txBody>
          <a:bodyPr wrap="none" rtlCol="0">
            <a:spAutoFit/>
          </a:bodyPr>
          <a:lstStyle/>
          <a:p>
            <a:r>
              <a:rPr kumimoji="1" lang="ja-JP" altLang="en-US" sz="2800" dirty="0"/>
              <a:t>＜別表＞相続税の速算表（平成</a:t>
            </a:r>
            <a:r>
              <a:rPr kumimoji="1" lang="en-US" altLang="ja-JP" sz="2800" dirty="0"/>
              <a:t>27</a:t>
            </a:r>
            <a:r>
              <a:rPr kumimoji="1" lang="ja-JP" altLang="en-US" sz="2800" dirty="0"/>
              <a:t>年</a:t>
            </a:r>
            <a:r>
              <a:rPr lang="en-US" altLang="ja-JP" sz="2800" dirty="0"/>
              <a:t>3</a:t>
            </a:r>
            <a:r>
              <a:rPr lang="ja-JP" altLang="en-US" sz="2800" dirty="0"/>
              <a:t>月現在）</a:t>
            </a:r>
            <a:endParaRPr kumimoji="1" lang="ja-JP" altLang="en-US" sz="2800" dirty="0"/>
          </a:p>
        </p:txBody>
      </p:sp>
      <p:sp>
        <p:nvSpPr>
          <p:cNvPr id="3" name="テキスト ボックス 2"/>
          <p:cNvSpPr txBox="1"/>
          <p:nvPr/>
        </p:nvSpPr>
        <p:spPr>
          <a:xfrm>
            <a:off x="1043608" y="1396479"/>
            <a:ext cx="2507418" cy="400110"/>
          </a:xfrm>
          <a:prstGeom prst="rect">
            <a:avLst/>
          </a:prstGeom>
          <a:noFill/>
        </p:spPr>
        <p:txBody>
          <a:bodyPr wrap="none" rtlCol="0">
            <a:spAutoFit/>
          </a:bodyPr>
          <a:lstStyle/>
          <a:p>
            <a:r>
              <a:rPr kumimoji="1" lang="ja-JP" altLang="en-US" sz="2000" b="1" dirty="0"/>
              <a:t>＜各人の取得金額＞</a:t>
            </a:r>
          </a:p>
        </p:txBody>
      </p:sp>
      <p:sp>
        <p:nvSpPr>
          <p:cNvPr id="7" name="テキスト ボックス 6"/>
          <p:cNvSpPr txBox="1"/>
          <p:nvPr/>
        </p:nvSpPr>
        <p:spPr>
          <a:xfrm>
            <a:off x="4247964" y="1396479"/>
            <a:ext cx="1217000" cy="400110"/>
          </a:xfrm>
          <a:prstGeom prst="rect">
            <a:avLst/>
          </a:prstGeom>
          <a:noFill/>
        </p:spPr>
        <p:txBody>
          <a:bodyPr wrap="none" rtlCol="0">
            <a:spAutoFit/>
          </a:bodyPr>
          <a:lstStyle/>
          <a:p>
            <a:r>
              <a:rPr lang="ja-JP" altLang="en-US" sz="2000" b="1" dirty="0"/>
              <a:t>＜税率＞</a:t>
            </a:r>
            <a:endParaRPr kumimoji="1" lang="ja-JP" altLang="en-US" sz="2000" b="1" dirty="0"/>
          </a:p>
        </p:txBody>
      </p:sp>
      <p:sp>
        <p:nvSpPr>
          <p:cNvPr id="9" name="テキスト ボックス 8"/>
          <p:cNvSpPr txBox="1"/>
          <p:nvPr/>
        </p:nvSpPr>
        <p:spPr>
          <a:xfrm>
            <a:off x="6283128" y="1396479"/>
            <a:ext cx="1991251" cy="400110"/>
          </a:xfrm>
          <a:prstGeom prst="rect">
            <a:avLst/>
          </a:prstGeom>
          <a:noFill/>
        </p:spPr>
        <p:txBody>
          <a:bodyPr wrap="none" rtlCol="0">
            <a:spAutoFit/>
          </a:bodyPr>
          <a:lstStyle/>
          <a:p>
            <a:r>
              <a:rPr kumimoji="1" lang="ja-JP" altLang="en-US" sz="2000" b="1" dirty="0"/>
              <a:t>＜税額控除額＞</a:t>
            </a:r>
          </a:p>
        </p:txBody>
      </p:sp>
    </p:spTree>
    <p:extLst>
      <p:ext uri="{BB962C8B-B14F-4D97-AF65-F5344CB8AC3E}">
        <p14:creationId xmlns:p14="http://schemas.microsoft.com/office/powerpoint/2010/main" val="1031214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036674" y="692696"/>
            <a:ext cx="4493538" cy="523220"/>
          </a:xfrm>
          <a:prstGeom prst="rect">
            <a:avLst/>
          </a:prstGeom>
          <a:noFill/>
        </p:spPr>
        <p:txBody>
          <a:bodyPr wrap="none" rtlCol="0">
            <a:spAutoFit/>
          </a:bodyPr>
          <a:lstStyle/>
          <a:p>
            <a:r>
              <a:rPr lang="ja-JP" altLang="en-US" sz="2800" dirty="0"/>
              <a:t>③各相続人の納税額の算出</a:t>
            </a:r>
            <a:endParaRPr kumimoji="1" lang="ja-JP" altLang="en-US" sz="2800" dirty="0"/>
          </a:p>
        </p:txBody>
      </p:sp>
      <p:grpSp>
        <p:nvGrpSpPr>
          <p:cNvPr id="2" name="グループ化 1"/>
          <p:cNvGrpSpPr/>
          <p:nvPr/>
        </p:nvGrpSpPr>
        <p:grpSpPr>
          <a:xfrm>
            <a:off x="972373" y="1628800"/>
            <a:ext cx="7253572" cy="4270629"/>
            <a:chOff x="211374" y="1128820"/>
            <a:chExt cx="5513899" cy="3142538"/>
          </a:xfrm>
        </p:grpSpPr>
        <p:sp>
          <p:nvSpPr>
            <p:cNvPr id="6" name="正方形/長方形 5"/>
            <p:cNvSpPr/>
            <p:nvPr/>
          </p:nvSpPr>
          <p:spPr>
            <a:xfrm>
              <a:off x="211374" y="1128820"/>
              <a:ext cx="5472608" cy="86409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0" b="1" dirty="0">
                  <a:solidFill>
                    <a:srgbClr val="FF0000"/>
                  </a:solidFill>
                </a:rPr>
                <a:t>相続税の総額</a:t>
              </a:r>
              <a:endParaRPr kumimoji="1" lang="ja-JP" altLang="en-US" sz="6000" b="1" dirty="0">
                <a:solidFill>
                  <a:srgbClr val="FF0000"/>
                </a:solidFill>
              </a:endParaRPr>
            </a:p>
          </p:txBody>
        </p:sp>
        <p:sp>
          <p:nvSpPr>
            <p:cNvPr id="7" name="角丸四角形 6"/>
            <p:cNvSpPr/>
            <p:nvPr/>
          </p:nvSpPr>
          <p:spPr>
            <a:xfrm>
              <a:off x="251520" y="3407262"/>
              <a:ext cx="1368152"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相続人Ａ</a:t>
              </a:r>
              <a:endParaRPr kumimoji="1" lang="en-US" altLang="ja-JP" sz="2400" b="1" dirty="0">
                <a:solidFill>
                  <a:schemeClr val="tx1"/>
                </a:solidFill>
              </a:endParaRPr>
            </a:p>
            <a:p>
              <a:pPr algn="ctr"/>
              <a:r>
                <a:rPr lang="ja-JP" altLang="en-US" sz="2400" b="1" dirty="0">
                  <a:solidFill>
                    <a:schemeClr val="tx1"/>
                  </a:solidFill>
                </a:rPr>
                <a:t>納税額</a:t>
              </a:r>
              <a:endParaRPr kumimoji="1" lang="ja-JP" altLang="en-US" sz="2400" b="1" dirty="0">
                <a:solidFill>
                  <a:schemeClr val="tx1"/>
                </a:solidFill>
              </a:endParaRPr>
            </a:p>
          </p:txBody>
        </p:sp>
        <p:sp>
          <p:nvSpPr>
            <p:cNvPr id="9" name="角丸四角形 8"/>
            <p:cNvSpPr/>
            <p:nvPr/>
          </p:nvSpPr>
          <p:spPr>
            <a:xfrm>
              <a:off x="2303748" y="3407262"/>
              <a:ext cx="1368152"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相続人Ｂ</a:t>
              </a:r>
              <a:endParaRPr kumimoji="1" lang="en-US" altLang="ja-JP" sz="2400" b="1" dirty="0">
                <a:solidFill>
                  <a:schemeClr val="tx1"/>
                </a:solidFill>
              </a:endParaRPr>
            </a:p>
            <a:p>
              <a:pPr algn="ctr"/>
              <a:r>
                <a:rPr lang="ja-JP" altLang="en-US" sz="2400" b="1" dirty="0">
                  <a:solidFill>
                    <a:schemeClr val="tx1"/>
                  </a:solidFill>
                </a:rPr>
                <a:t>納税額</a:t>
              </a:r>
              <a:endParaRPr kumimoji="1" lang="ja-JP" altLang="en-US" sz="2400" b="1" dirty="0">
                <a:solidFill>
                  <a:schemeClr val="tx1"/>
                </a:solidFill>
              </a:endParaRPr>
            </a:p>
          </p:txBody>
        </p:sp>
        <p:sp>
          <p:nvSpPr>
            <p:cNvPr id="10" name="角丸四角形 9"/>
            <p:cNvSpPr/>
            <p:nvPr/>
          </p:nvSpPr>
          <p:spPr>
            <a:xfrm>
              <a:off x="4357121" y="3407262"/>
              <a:ext cx="1368152"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相続人Ｃ</a:t>
              </a:r>
              <a:endParaRPr kumimoji="1" lang="en-US" altLang="ja-JP" sz="2400" b="1" dirty="0">
                <a:solidFill>
                  <a:schemeClr val="tx1"/>
                </a:solidFill>
              </a:endParaRPr>
            </a:p>
            <a:p>
              <a:pPr algn="ctr"/>
              <a:r>
                <a:rPr lang="ja-JP" altLang="en-US" sz="2400" b="1" dirty="0">
                  <a:solidFill>
                    <a:schemeClr val="tx1"/>
                  </a:solidFill>
                </a:rPr>
                <a:t>納税額</a:t>
              </a:r>
              <a:endParaRPr kumimoji="1" lang="ja-JP" altLang="en-US" sz="2400" b="1" dirty="0">
                <a:solidFill>
                  <a:schemeClr val="tx1"/>
                </a:solidFill>
              </a:endParaRPr>
            </a:p>
          </p:txBody>
        </p:sp>
        <p:sp>
          <p:nvSpPr>
            <p:cNvPr id="11" name="下矢印 10"/>
            <p:cNvSpPr/>
            <p:nvPr/>
          </p:nvSpPr>
          <p:spPr>
            <a:xfrm>
              <a:off x="691952" y="1992916"/>
              <a:ext cx="432048" cy="14143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2771800" y="1992916"/>
              <a:ext cx="432048" cy="14143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a:off x="4849468" y="1992916"/>
              <a:ext cx="432048" cy="14143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211374" y="2347521"/>
              <a:ext cx="5472608" cy="5434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実際の取得割合で按分</a:t>
              </a:r>
              <a:endParaRPr kumimoji="1" lang="ja-JP" altLang="en-US" sz="2400" b="1" dirty="0">
                <a:solidFill>
                  <a:schemeClr val="tx1"/>
                </a:solidFill>
              </a:endParaRPr>
            </a:p>
          </p:txBody>
        </p:sp>
      </p:grpSp>
    </p:spTree>
    <p:extLst>
      <p:ext uri="{BB962C8B-B14F-4D97-AF65-F5344CB8AC3E}">
        <p14:creationId xmlns:p14="http://schemas.microsoft.com/office/powerpoint/2010/main" val="1429053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475656" y="692696"/>
            <a:ext cx="6647974" cy="523220"/>
          </a:xfrm>
          <a:prstGeom prst="rect">
            <a:avLst/>
          </a:prstGeom>
          <a:noFill/>
        </p:spPr>
        <p:txBody>
          <a:bodyPr wrap="none" rtlCol="0">
            <a:spAutoFit/>
          </a:bodyPr>
          <a:lstStyle/>
          <a:p>
            <a:r>
              <a:rPr lang="ja-JP" altLang="en-US" sz="2800" dirty="0"/>
              <a:t>④税額控除の適用⇒実際の納税額が決定</a:t>
            </a:r>
            <a:endParaRPr kumimoji="1" lang="ja-JP" altLang="en-US" sz="2800" dirty="0"/>
          </a:p>
        </p:txBody>
      </p:sp>
      <p:graphicFrame>
        <p:nvGraphicFramePr>
          <p:cNvPr id="2" name="表 1"/>
          <p:cNvGraphicFramePr>
            <a:graphicFrameLocks noGrp="1"/>
          </p:cNvGraphicFramePr>
          <p:nvPr>
            <p:extLst/>
          </p:nvPr>
        </p:nvGraphicFramePr>
        <p:xfrm>
          <a:off x="467544" y="1397000"/>
          <a:ext cx="8352928" cy="5128344"/>
        </p:xfrm>
        <a:graphic>
          <a:graphicData uri="http://schemas.openxmlformats.org/drawingml/2006/table">
            <a:tbl>
              <a:tblPr firstRow="1" bandRow="1">
                <a:tableStyleId>{8A107856-5554-42FB-B03E-39F5DBC370BA}</a:tableStyleId>
              </a:tblPr>
              <a:tblGrid>
                <a:gridCol w="2592288">
                  <a:extLst>
                    <a:ext uri="{9D8B030D-6E8A-4147-A177-3AD203B41FA5}">
                      <a16:colId xmlns:a16="http://schemas.microsoft.com/office/drawing/2014/main" val="20000"/>
                    </a:ext>
                  </a:extLst>
                </a:gridCol>
                <a:gridCol w="5760640">
                  <a:extLst>
                    <a:ext uri="{9D8B030D-6E8A-4147-A177-3AD203B41FA5}">
                      <a16:colId xmlns:a16="http://schemas.microsoft.com/office/drawing/2014/main" val="20001"/>
                    </a:ext>
                  </a:extLst>
                </a:gridCol>
              </a:tblGrid>
              <a:tr h="1282086">
                <a:tc>
                  <a:txBody>
                    <a:bodyPr/>
                    <a:lstStyle/>
                    <a:p>
                      <a:pPr algn="ctr"/>
                      <a:r>
                        <a:rPr kumimoji="1" lang="ja-JP" altLang="en-US" sz="2800" b="0" dirty="0"/>
                        <a:t>配偶者の</a:t>
                      </a:r>
                      <a:endParaRPr kumimoji="1" lang="en-US" altLang="ja-JP" sz="2800" b="0" dirty="0"/>
                    </a:p>
                    <a:p>
                      <a:pPr algn="ctr"/>
                      <a:r>
                        <a:rPr kumimoji="1" lang="ja-JP" altLang="en-US" sz="2800" b="0" dirty="0"/>
                        <a:t>税額軽減</a:t>
                      </a:r>
                    </a:p>
                  </a:txBody>
                  <a:tcPr anchor="ctr"/>
                </a:tc>
                <a:tc>
                  <a:txBody>
                    <a:bodyPr/>
                    <a:lstStyle/>
                    <a:p>
                      <a:pPr algn="ctr"/>
                      <a:r>
                        <a:rPr kumimoji="1" lang="ja-JP" altLang="en-US" sz="1600" b="1" dirty="0"/>
                        <a:t>実際に取得した財産が</a:t>
                      </a:r>
                      <a:r>
                        <a:rPr kumimoji="1" lang="en-US" altLang="ja-JP" sz="1600" b="1" dirty="0"/>
                        <a:t>1</a:t>
                      </a:r>
                      <a:r>
                        <a:rPr kumimoji="1" lang="ja-JP" altLang="en-US" sz="1600" b="1" dirty="0"/>
                        <a:t>億</a:t>
                      </a:r>
                      <a:r>
                        <a:rPr kumimoji="1" lang="en-US" altLang="ja-JP" sz="1600" b="1" dirty="0"/>
                        <a:t>6</a:t>
                      </a:r>
                      <a:r>
                        <a:rPr kumimoji="1" lang="ja-JP" altLang="en-US" sz="1600" b="1" dirty="0"/>
                        <a:t>千万円か配偶者の法定相続分相当額のどちらか多い金額までは配偶者に相続税はかかりません。ただし、相続税の申告書に必要書類を添えて提出する必要があります。</a:t>
                      </a:r>
                    </a:p>
                  </a:txBody>
                  <a:tcPr anchor="ctr"/>
                </a:tc>
                <a:extLst>
                  <a:ext uri="{0D108BD9-81ED-4DB2-BD59-A6C34878D82A}">
                    <a16:rowId xmlns:a16="http://schemas.microsoft.com/office/drawing/2014/main" val="10000"/>
                  </a:ext>
                </a:extLst>
              </a:tr>
              <a:tr h="1282086">
                <a:tc>
                  <a:txBody>
                    <a:bodyPr/>
                    <a:lstStyle/>
                    <a:p>
                      <a:pPr algn="ctr"/>
                      <a:r>
                        <a:rPr kumimoji="1" lang="ja-JP" altLang="en-US" sz="2800" dirty="0"/>
                        <a:t>支払い済みの贈与税</a:t>
                      </a:r>
                    </a:p>
                  </a:txBody>
                  <a:tcPr anchor="ctr"/>
                </a:tc>
                <a:tc>
                  <a:txBody>
                    <a:bodyPr/>
                    <a:lstStyle/>
                    <a:p>
                      <a:pPr algn="ctr"/>
                      <a:r>
                        <a:rPr kumimoji="1" lang="ja-JP" altLang="en-US" sz="1600" b="1" dirty="0"/>
                        <a:t>相続税の課税対象となる「相続開始前３年以内に贈与された財産」に対する支払い済みの贈与税分を控除できます。また相続税精算課税制度を利用した場合の支払い済みの贈与税額分を控除できます。</a:t>
                      </a:r>
                    </a:p>
                  </a:txBody>
                  <a:tcPr anchor="ctr"/>
                </a:tc>
                <a:extLst>
                  <a:ext uri="{0D108BD9-81ED-4DB2-BD59-A6C34878D82A}">
                    <a16:rowId xmlns:a16="http://schemas.microsoft.com/office/drawing/2014/main" val="10001"/>
                  </a:ext>
                </a:extLst>
              </a:tr>
              <a:tr h="1282086">
                <a:tc>
                  <a:txBody>
                    <a:bodyPr/>
                    <a:lstStyle/>
                    <a:p>
                      <a:pPr algn="ctr"/>
                      <a:r>
                        <a:rPr kumimoji="1" lang="ja-JP" altLang="en-US" sz="2800" dirty="0"/>
                        <a:t>未成年者控除</a:t>
                      </a:r>
                    </a:p>
                  </a:txBody>
                  <a:tcPr anchor="ctr"/>
                </a:tc>
                <a:tc>
                  <a:txBody>
                    <a:bodyPr/>
                    <a:lstStyle/>
                    <a:p>
                      <a:pPr algn="ctr"/>
                      <a:r>
                        <a:rPr kumimoji="1" lang="ja-JP" altLang="en-US" sz="1600" b="1" dirty="0"/>
                        <a:t>相続人が未成年のときは、</a:t>
                      </a:r>
                      <a:endParaRPr kumimoji="1" lang="en-US" altLang="ja-JP" sz="1600" b="1" dirty="0"/>
                    </a:p>
                    <a:p>
                      <a:pPr algn="ctr"/>
                      <a:r>
                        <a:rPr kumimoji="1" lang="en-US" altLang="ja-JP" sz="2000" b="1" u="sng" dirty="0"/>
                        <a:t>10</a:t>
                      </a:r>
                      <a:r>
                        <a:rPr kumimoji="1" lang="ja-JP" altLang="en-US" sz="2000" b="1" u="sng" dirty="0"/>
                        <a:t>万円</a:t>
                      </a:r>
                      <a:r>
                        <a:rPr kumimoji="1" lang="en-US" altLang="ja-JP" sz="2000" b="1" u="sng" dirty="0"/>
                        <a:t>×20</a:t>
                      </a:r>
                      <a:r>
                        <a:rPr kumimoji="1" lang="ja-JP" altLang="en-US" sz="2000" b="1" u="sng" dirty="0"/>
                        <a:t>歳までの年数</a:t>
                      </a:r>
                      <a:endParaRPr kumimoji="1" lang="en-US" altLang="ja-JP" sz="2000" b="1" u="sng" dirty="0"/>
                    </a:p>
                    <a:p>
                      <a:pPr algn="ctr"/>
                      <a:r>
                        <a:rPr kumimoji="1" lang="ja-JP" altLang="en-US" sz="1600" b="1" dirty="0"/>
                        <a:t>が控除されます。</a:t>
                      </a:r>
                    </a:p>
                  </a:txBody>
                  <a:tcPr anchor="ctr"/>
                </a:tc>
                <a:extLst>
                  <a:ext uri="{0D108BD9-81ED-4DB2-BD59-A6C34878D82A}">
                    <a16:rowId xmlns:a16="http://schemas.microsoft.com/office/drawing/2014/main" val="10002"/>
                  </a:ext>
                </a:extLst>
              </a:tr>
              <a:tr h="1282086">
                <a:tc>
                  <a:txBody>
                    <a:bodyPr/>
                    <a:lstStyle/>
                    <a:p>
                      <a:pPr algn="ctr"/>
                      <a:r>
                        <a:rPr kumimoji="1" lang="ja-JP" altLang="en-US" sz="2800" dirty="0"/>
                        <a:t>障害者控除</a:t>
                      </a:r>
                    </a:p>
                  </a:txBody>
                  <a:tcPr anchor="ctr"/>
                </a:tc>
                <a:tc>
                  <a:txBody>
                    <a:bodyPr/>
                    <a:lstStyle/>
                    <a:p>
                      <a:pPr algn="ctr"/>
                      <a:r>
                        <a:rPr kumimoji="1" lang="ja-JP" altLang="en-US" sz="1600" b="1" dirty="0"/>
                        <a:t>相続人が</a:t>
                      </a:r>
                      <a:r>
                        <a:rPr kumimoji="1" lang="en-US" altLang="ja-JP" sz="1600" b="1" dirty="0"/>
                        <a:t>85</a:t>
                      </a:r>
                      <a:r>
                        <a:rPr kumimoji="1" lang="ja-JP" altLang="en-US" sz="1600" b="1" dirty="0"/>
                        <a:t>歳未満の障害者の場合、</a:t>
                      </a:r>
                      <a:endParaRPr kumimoji="1" lang="en-US" altLang="ja-JP" sz="1600" b="1" dirty="0"/>
                    </a:p>
                    <a:p>
                      <a:pPr algn="ctr"/>
                      <a:r>
                        <a:rPr kumimoji="1" lang="en-US" altLang="ja-JP" sz="1600" b="1" u="sng" dirty="0"/>
                        <a:t>10</a:t>
                      </a:r>
                      <a:r>
                        <a:rPr kumimoji="1" lang="ja-JP" altLang="en-US" sz="1600" b="1" u="sng" dirty="0"/>
                        <a:t>万円（特別障害者の場合</a:t>
                      </a:r>
                      <a:r>
                        <a:rPr kumimoji="1" lang="en-US" altLang="ja-JP" sz="1600" b="1" u="sng" dirty="0"/>
                        <a:t>20</a:t>
                      </a:r>
                      <a:r>
                        <a:rPr kumimoji="1" lang="ja-JP" altLang="en-US" sz="1600" b="1" u="sng" dirty="0"/>
                        <a:t>万円）</a:t>
                      </a:r>
                      <a:r>
                        <a:rPr kumimoji="1" lang="en-US" altLang="ja-JP" sz="1600" b="1" u="sng" dirty="0"/>
                        <a:t>×85</a:t>
                      </a:r>
                      <a:r>
                        <a:rPr kumimoji="1" lang="ja-JP" altLang="en-US" sz="1600" b="1" u="sng" dirty="0"/>
                        <a:t>歳までの年数</a:t>
                      </a:r>
                      <a:endParaRPr kumimoji="1" lang="en-US" altLang="ja-JP" sz="1600" b="1" u="sng" dirty="0"/>
                    </a:p>
                    <a:p>
                      <a:pPr algn="ctr"/>
                      <a:r>
                        <a:rPr kumimoji="1" lang="ja-JP" altLang="en-US" sz="1600" b="1" dirty="0"/>
                        <a:t>が控除されます。</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43436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619672" y="3645024"/>
            <a:ext cx="184731" cy="369332"/>
          </a:xfrm>
          <a:prstGeom prst="rect">
            <a:avLst/>
          </a:prstGeom>
          <a:noFill/>
        </p:spPr>
        <p:txBody>
          <a:bodyPr wrap="none" rtlCol="0">
            <a:spAutoFit/>
          </a:bodyPr>
          <a:lstStyle/>
          <a:p>
            <a:endParaRPr kumimoji="1" lang="ja-JP" altLang="en-US" dirty="0"/>
          </a:p>
        </p:txBody>
      </p:sp>
      <p:sp>
        <p:nvSpPr>
          <p:cNvPr id="2" name="テキスト ボックス 1"/>
          <p:cNvSpPr txBox="1"/>
          <p:nvPr/>
        </p:nvSpPr>
        <p:spPr>
          <a:xfrm>
            <a:off x="3752475" y="734665"/>
            <a:ext cx="990977" cy="461665"/>
          </a:xfrm>
          <a:prstGeom prst="rect">
            <a:avLst/>
          </a:prstGeom>
          <a:noFill/>
        </p:spPr>
        <p:txBody>
          <a:bodyPr wrap="none" rtlCol="0">
            <a:spAutoFit/>
          </a:bodyPr>
          <a:lstStyle/>
          <a:p>
            <a:r>
              <a:rPr lang="en-US" altLang="ja-JP" sz="2400"/>
              <a:t>memo</a:t>
            </a:r>
            <a:endParaRPr kumimoji="1" lang="ja-JP" altLang="en-US" sz="2400" dirty="0"/>
          </a:p>
        </p:txBody>
      </p:sp>
    </p:spTree>
    <p:extLst>
      <p:ext uri="{BB962C8B-B14F-4D97-AF65-F5344CB8AC3E}">
        <p14:creationId xmlns:p14="http://schemas.microsoft.com/office/powerpoint/2010/main" val="3063531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7517</TotalTime>
  <Words>413</Words>
  <Application>Microsoft Macintosh PowerPoint</Application>
  <PresentationFormat>画面に合わせる (4:3)</PresentationFormat>
  <Paragraphs>86</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Yu Gothic</vt:lpstr>
      <vt:lpstr>Arial</vt:lpstr>
      <vt:lpstr>Calibri</vt:lpstr>
      <vt:lpstr>Office ​​テーマ</vt:lpstr>
      <vt:lpstr>　相続税の算出方法について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川口宗治</dc:creator>
  <cp:lastModifiedBy>川口 宗治</cp:lastModifiedBy>
  <cp:revision>71</cp:revision>
  <cp:lastPrinted>2017-10-07T01:50:51Z</cp:lastPrinted>
  <dcterms:created xsi:type="dcterms:W3CDTF">2015-03-17T12:38:35Z</dcterms:created>
  <dcterms:modified xsi:type="dcterms:W3CDTF">2019-06-18T02:02:55Z</dcterms:modified>
</cp:coreProperties>
</file>