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860" r:id="rId2"/>
    <p:sldId id="539" r:id="rId3"/>
    <p:sldId id="854" r:id="rId4"/>
    <p:sldId id="862" r:id="rId5"/>
    <p:sldId id="677" r:id="rId6"/>
    <p:sldId id="655" r:id="rId7"/>
    <p:sldId id="654" r:id="rId8"/>
    <p:sldId id="656" r:id="rId9"/>
    <p:sldId id="722" r:id="rId10"/>
    <p:sldId id="701" r:id="rId11"/>
    <p:sldId id="700" r:id="rId12"/>
    <p:sldId id="484" r:id="rId13"/>
    <p:sldId id="662" r:id="rId14"/>
    <p:sldId id="485" r:id="rId15"/>
    <p:sldId id="723" r:id="rId16"/>
    <p:sldId id="663" r:id="rId17"/>
    <p:sldId id="664" r:id="rId18"/>
    <p:sldId id="661" r:id="rId19"/>
    <p:sldId id="757" r:id="rId20"/>
    <p:sldId id="758" r:id="rId21"/>
    <p:sldId id="759" r:id="rId22"/>
    <p:sldId id="760" r:id="rId23"/>
    <p:sldId id="761" r:id="rId24"/>
    <p:sldId id="762" r:id="rId25"/>
    <p:sldId id="763" r:id="rId26"/>
    <p:sldId id="764" r:id="rId27"/>
    <p:sldId id="840" r:id="rId28"/>
    <p:sldId id="833" r:id="rId29"/>
    <p:sldId id="790" r:id="rId30"/>
    <p:sldId id="834" r:id="rId31"/>
    <p:sldId id="791" r:id="rId32"/>
    <p:sldId id="792" r:id="rId33"/>
    <p:sldId id="793" r:id="rId34"/>
    <p:sldId id="794" r:id="rId35"/>
    <p:sldId id="795" r:id="rId36"/>
    <p:sldId id="796" r:id="rId37"/>
    <p:sldId id="797" r:id="rId38"/>
    <p:sldId id="798" r:id="rId39"/>
    <p:sldId id="799" r:id="rId40"/>
    <p:sldId id="800" r:id="rId41"/>
    <p:sldId id="801" r:id="rId42"/>
    <p:sldId id="841" r:id="rId43"/>
  </p:sldIdLst>
  <p:sldSz cx="9144000" cy="6858000" type="screen4x3"/>
  <p:notesSz cx="6794500" cy="99187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川口宗治" initials="川口宗治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41"/>
    <p:restoredTop sz="93261"/>
  </p:normalViewPr>
  <p:slideViewPr>
    <p:cSldViewPr showGuides="1">
      <p:cViewPr varScale="1">
        <p:scale>
          <a:sx n="111" d="100"/>
          <a:sy n="111" d="100"/>
        </p:scale>
        <p:origin x="221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0AD1B-AA6C-3847-9882-7992C0E50200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AD8FD-C6FE-FD4A-9ABD-D69A5DFAF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091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0FE3A-AE75-EE4A-BB56-11C188A1D08D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3613"/>
            <a:ext cx="543560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AF32A-6E7C-DB4D-84B2-CD03F19815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7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F32A-6E7C-DB4D-84B2-CD03F198154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67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F32A-6E7C-DB4D-84B2-CD03F198154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1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F32A-6E7C-DB4D-84B2-CD03F198154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4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03B3-1D1F-4432-BF8C-5E92EE43FB17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AC59-8BAD-4ADE-BB47-2042AC7DE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57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03B3-1D1F-4432-BF8C-5E92EE43FB17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AC59-8BAD-4ADE-BB47-2042AC7DE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55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03B3-1D1F-4432-BF8C-5E92EE43FB17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AC59-8BAD-4ADE-BB47-2042AC7DE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33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03B3-1D1F-4432-BF8C-5E92EE43FB17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AC59-8BAD-4ADE-BB47-2042AC7DE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06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03B3-1D1F-4432-BF8C-5E92EE43FB17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AC59-8BAD-4ADE-BB47-2042AC7DE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60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03B3-1D1F-4432-BF8C-5E92EE43FB17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AC59-8BAD-4ADE-BB47-2042AC7DE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17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03B3-1D1F-4432-BF8C-5E92EE43FB17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AC59-8BAD-4ADE-BB47-2042AC7DE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54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03B3-1D1F-4432-BF8C-5E92EE43FB17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AC59-8BAD-4ADE-BB47-2042AC7DE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03B3-1D1F-4432-BF8C-5E92EE43FB17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AC59-8BAD-4ADE-BB47-2042AC7DE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49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03B3-1D1F-4432-BF8C-5E92EE43FB17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AC59-8BAD-4ADE-BB47-2042AC7DE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6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03B3-1D1F-4432-BF8C-5E92EE43FB17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AC59-8BAD-4ADE-BB47-2042AC7DE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33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F03B3-1D1F-4432-BF8C-5E92EE43FB17}" type="datetimeFigureOut">
              <a:rPr kumimoji="1" lang="ja-JP" altLang="en-US" smtClean="0"/>
              <a:t>2019/12/2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6AC59-8BAD-4ADE-BB47-2042AC7DED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6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92" y="0"/>
            <a:ext cx="2664296" cy="279231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116632"/>
            <a:ext cx="2664296" cy="2792317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45850" y="4065684"/>
            <a:ext cx="7852300" cy="687713"/>
          </a:xfrm>
        </p:spPr>
        <p:txBody>
          <a:bodyPr>
            <a:noAutofit/>
          </a:bodyPr>
          <a:lstStyle/>
          <a:p>
            <a:r>
              <a:rPr lang="ja-JP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選ばれる相続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コンサルタント養成講座</a:t>
            </a:r>
            <a:b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＜第６</a:t>
            </a:r>
            <a:r>
              <a:rPr lang="ja-JP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講＞</a:t>
            </a:r>
            <a:b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士業とのチームビルディングのポイント</a:t>
            </a:r>
            <a:br>
              <a:rPr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相続分野のフィービジネス成功の秘密</a:t>
            </a:r>
            <a:b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ja-JP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6165304"/>
            <a:ext cx="637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　</a:t>
            </a:r>
            <a:r>
              <a:rPr lang="ja-JP" altLang="en-US" sz="2400" b="1"/>
              <a:t>相続ビジネス成功プロデューサー</a:t>
            </a:r>
            <a:r>
              <a:rPr lang="ja-JP" altLang="en-US" sz="2400" b="1" dirty="0"/>
              <a:t>　川口宗治　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227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195736" y="1225689"/>
            <a:ext cx="5184576" cy="563231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ja-JP" altLang="en-US" sz="4800" dirty="0">
                <a:solidFill>
                  <a:schemeClr val="bg1"/>
                </a:solidFill>
              </a:rPr>
              <a:t>作るのは簡単</a:t>
            </a:r>
            <a:endParaRPr lang="en-US" altLang="ja-JP" sz="4800" dirty="0">
              <a:solidFill>
                <a:schemeClr val="bg1"/>
              </a:solidFill>
            </a:endParaRPr>
          </a:p>
          <a:p>
            <a:pPr algn="ctr">
              <a:lnSpc>
                <a:spcPct val="250000"/>
              </a:lnSpc>
            </a:pPr>
            <a:r>
              <a:rPr lang="ja-JP" altLang="en-US" sz="4800" dirty="0">
                <a:solidFill>
                  <a:schemeClr val="bg1"/>
                </a:solidFill>
              </a:rPr>
              <a:t>でも</a:t>
            </a:r>
            <a:endParaRPr lang="en-US" altLang="ja-JP" sz="4800" dirty="0">
              <a:solidFill>
                <a:schemeClr val="bg1"/>
              </a:solidFill>
            </a:endParaRPr>
          </a:p>
          <a:p>
            <a:pPr algn="ctr">
              <a:lnSpc>
                <a:spcPct val="250000"/>
              </a:lnSpc>
            </a:pPr>
            <a:r>
              <a:rPr lang="ja-JP" altLang="en-US" sz="4800" dirty="0">
                <a:solidFill>
                  <a:schemeClr val="bg1"/>
                </a:solidFill>
              </a:rPr>
              <a:t>継続するのが困難</a:t>
            </a:r>
            <a:endParaRPr lang="en-US" altLang="ja-JP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2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25231" y="573833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相続トータルサポート富山</a:t>
            </a:r>
            <a:endParaRPr kumimoji="1" lang="ja-JP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59099"/>
            <a:ext cx="3775360" cy="537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36" y="1332495"/>
            <a:ext cx="3761188" cy="534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7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810775" y="658103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専門家との協業のポイント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5616" y="1356198"/>
            <a:ext cx="639790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/>
              <a:t>・一夫一妻ではなく「多夫多妻」</a:t>
            </a:r>
            <a:endParaRPr kumimoji="1"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・価値観の合う人と組む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kumimoji="1" lang="ja-JP" altLang="en-US" sz="2000" dirty="0"/>
              <a:t>・プロジェクトの代表はあくまでも「相続コンサルタント」</a:t>
            </a:r>
            <a:endParaRPr kumimoji="1"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・代表兼事務局長。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kumimoji="1" lang="ja-JP" altLang="en-US" sz="2000" dirty="0"/>
              <a:t>・労多くして・・・実も多い！</a:t>
            </a:r>
            <a:endParaRPr kumimoji="1"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・既にあるチームと組むのも一つ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kumimoji="1" lang="ja-JP" altLang="en-US" sz="2000" dirty="0"/>
              <a:t>・わからないことは専門家にどんどん聞くこと</a:t>
            </a:r>
            <a:endParaRPr kumimoji="1"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・主導権を取るのは「相続コンサルタント」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kumimoji="1" lang="ja-JP" altLang="en-US" sz="2000" dirty="0"/>
              <a:t>・クライアントの本意を齟齬なく伝える</a:t>
            </a:r>
            <a:endParaRPr kumimoji="1"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・専門家の動きをわかりやすく伝える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kumimoji="1" lang="ja-JP" altLang="en-US" sz="2000" dirty="0"/>
              <a:t>・クライアントには素人目線で、専門家とはプロ同士の話を</a:t>
            </a:r>
          </a:p>
        </p:txBody>
      </p:sp>
    </p:spTree>
    <p:extLst>
      <p:ext uri="{BB962C8B-B14F-4D97-AF65-F5344CB8AC3E}">
        <p14:creationId xmlns:p14="http://schemas.microsoft.com/office/powerpoint/2010/main" val="22024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810775" y="658103"/>
            <a:ext cx="543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専門家とのアライアンスのポイント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8464" y="1355003"/>
            <a:ext cx="5647701" cy="584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dirty="0"/>
              <a:t>価値観が共有できる相手と組む</a:t>
            </a:r>
            <a:endParaRPr lang="en-US" altLang="ja-JP" sz="2800" dirty="0"/>
          </a:p>
          <a:p>
            <a:pPr algn="ctr">
              <a:lnSpc>
                <a:spcPct val="150000"/>
              </a:lnSpc>
            </a:pPr>
            <a:r>
              <a:rPr lang="ja-JP" altLang="en-US" sz="2800" dirty="0"/>
              <a:t>向かう方向性が同じ</a:t>
            </a:r>
            <a:endParaRPr lang="en-US" altLang="ja-JP" sz="2800" dirty="0"/>
          </a:p>
          <a:p>
            <a:pPr algn="ctr">
              <a:lnSpc>
                <a:spcPct val="150000"/>
              </a:lnSpc>
            </a:pPr>
            <a:r>
              <a:rPr lang="ja-JP" altLang="en-US" sz="2800" dirty="0"/>
              <a:t>お互いの存在価値を認め合う関係</a:t>
            </a:r>
            <a:endParaRPr lang="en-US" altLang="ja-JP" sz="2800" dirty="0"/>
          </a:p>
          <a:p>
            <a:pPr algn="ctr">
              <a:lnSpc>
                <a:spcPct val="150000"/>
              </a:lnSpc>
            </a:pPr>
            <a:r>
              <a:rPr lang="ja-JP" altLang="en-US" sz="2800" dirty="0"/>
              <a:t>「役割分担」を理解できる士業と組む</a:t>
            </a:r>
            <a:endParaRPr lang="en-US" altLang="ja-JP" sz="2800" dirty="0"/>
          </a:p>
          <a:p>
            <a:pPr algn="ctr">
              <a:lnSpc>
                <a:spcPct val="150000"/>
              </a:lnSpc>
            </a:pPr>
            <a:endParaRPr lang="en-US" altLang="ja-JP" sz="2800" dirty="0"/>
          </a:p>
          <a:p>
            <a:pPr algn="ctr">
              <a:lnSpc>
                <a:spcPct val="150000"/>
              </a:lnSpc>
            </a:pPr>
            <a:r>
              <a:rPr lang="ja-JP" altLang="en-US" sz="2800" dirty="0"/>
              <a:t>あなた自身が</a:t>
            </a:r>
            <a:endParaRPr lang="en-US" altLang="ja-JP" sz="2800" dirty="0"/>
          </a:p>
          <a:p>
            <a:pPr algn="ctr">
              <a:lnSpc>
                <a:spcPct val="150000"/>
              </a:lnSpc>
            </a:pPr>
            <a:r>
              <a:rPr lang="ja-JP" altLang="en-US" sz="2800" dirty="0"/>
              <a:t>どのような価値を届けたいか</a:t>
            </a:r>
            <a:endParaRPr lang="en-US" altLang="ja-JP" sz="2800" dirty="0"/>
          </a:p>
          <a:p>
            <a:pPr algn="ctr">
              <a:lnSpc>
                <a:spcPct val="150000"/>
              </a:lnSpc>
            </a:pPr>
            <a:r>
              <a:rPr lang="ja-JP" altLang="en-US" sz="2800" dirty="0"/>
              <a:t>明確になっていることが必須！</a:t>
            </a:r>
            <a:endParaRPr lang="en-US" altLang="ja-JP" sz="2800" dirty="0"/>
          </a:p>
          <a:p>
            <a:pPr algn="ctr">
              <a:lnSpc>
                <a:spcPct val="150000"/>
              </a:lnSpc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16151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810775" y="658103"/>
            <a:ext cx="4352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コンプライアンスと業際問題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43608" y="1669950"/>
            <a:ext cx="454643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行政書士</a:t>
            </a:r>
            <a:endParaRPr kumimoji="1" lang="en-US" altLang="ja-JP" sz="3200" dirty="0"/>
          </a:p>
          <a:p>
            <a:r>
              <a:rPr lang="ja-JP" altLang="en-US" sz="3200" dirty="0"/>
              <a:t>司法書士</a:t>
            </a:r>
            <a:endParaRPr lang="en-US" altLang="ja-JP" sz="3200" dirty="0"/>
          </a:p>
          <a:p>
            <a:r>
              <a:rPr kumimoji="1" lang="ja-JP" altLang="en-US" sz="3200" dirty="0"/>
              <a:t>税理士</a:t>
            </a:r>
            <a:endParaRPr kumimoji="1" lang="en-US" altLang="ja-JP" sz="3200" dirty="0"/>
          </a:p>
          <a:p>
            <a:r>
              <a:rPr lang="ja-JP" altLang="en-US" sz="3200" dirty="0"/>
              <a:t>弁護士</a:t>
            </a:r>
            <a:endParaRPr lang="en-US" altLang="ja-JP" sz="3200" dirty="0"/>
          </a:p>
          <a:p>
            <a:r>
              <a:rPr kumimoji="1" lang="ja-JP" altLang="en-US" sz="3200" dirty="0"/>
              <a:t>不動産鑑定士</a:t>
            </a:r>
            <a:endParaRPr kumimoji="1" lang="en-US" altLang="ja-JP" sz="3200" dirty="0"/>
          </a:p>
          <a:p>
            <a:r>
              <a:rPr lang="ja-JP" altLang="en-US" sz="3200" dirty="0"/>
              <a:t>土地家屋調査士</a:t>
            </a:r>
            <a:endParaRPr lang="en-US" altLang="ja-JP" sz="3200" dirty="0"/>
          </a:p>
          <a:p>
            <a:r>
              <a:rPr kumimoji="1" lang="ja-JP" altLang="en-US" sz="3200" dirty="0"/>
              <a:t>社会保険労務士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 dirty="0"/>
              <a:t>などなど・・・</a:t>
            </a:r>
            <a:endParaRPr kumimoji="1" lang="en-US" altLang="ja-JP" sz="3200" dirty="0"/>
          </a:p>
          <a:p>
            <a:r>
              <a:rPr lang="ja-JP" altLang="en-US" sz="3200" dirty="0"/>
              <a:t>それぞれに「業法」がある</a:t>
            </a:r>
            <a:endParaRPr kumimoji="1" lang="ja-JP" altLang="en-US" sz="3200" dirty="0"/>
          </a:p>
        </p:txBody>
      </p:sp>
      <p:sp>
        <p:nvSpPr>
          <p:cNvPr id="3" name="右矢印 2"/>
          <p:cNvSpPr/>
          <p:nvPr/>
        </p:nvSpPr>
        <p:spPr>
          <a:xfrm>
            <a:off x="4100855" y="2780928"/>
            <a:ext cx="936104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5501918" y="1504410"/>
            <a:ext cx="3312368" cy="4855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ja-JP" altLang="en-US" sz="2400" dirty="0"/>
              <a:t>専門領域に</a:t>
            </a:r>
            <a:endParaRPr kumimoji="1" lang="en-US" altLang="ja-JP" sz="2400" dirty="0"/>
          </a:p>
          <a:p>
            <a:pPr algn="ctr">
              <a:lnSpc>
                <a:spcPct val="200000"/>
              </a:lnSpc>
            </a:pPr>
            <a:r>
              <a:rPr lang="ja-JP" altLang="en-US" sz="2400" dirty="0"/>
              <a:t>踏み込まないように</a:t>
            </a:r>
            <a:endParaRPr lang="en-US" altLang="ja-JP" sz="2400" dirty="0"/>
          </a:p>
          <a:p>
            <a:pPr algn="ctr">
              <a:lnSpc>
                <a:spcPct val="200000"/>
              </a:lnSpc>
            </a:pPr>
            <a:r>
              <a:rPr lang="ja-JP" altLang="en-US" sz="2400" dirty="0"/>
              <a:t>細心の注意が必要！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99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33860D-B5B2-D744-8B4D-AA408AC1D19C}"/>
              </a:ext>
            </a:extLst>
          </p:cNvPr>
          <p:cNvSpPr txBox="1"/>
          <p:nvPr/>
        </p:nvSpPr>
        <p:spPr>
          <a:xfrm>
            <a:off x="1259632" y="2924944"/>
            <a:ext cx="6532558" cy="110799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6600">
                <a:solidFill>
                  <a:schemeClr val="bg1"/>
                </a:solidFill>
              </a:rPr>
              <a:t>川口の失敗談・・・</a:t>
            </a:r>
          </a:p>
        </p:txBody>
      </p:sp>
    </p:spTree>
    <p:extLst>
      <p:ext uri="{BB962C8B-B14F-4D97-AF65-F5344CB8AC3E}">
        <p14:creationId xmlns:p14="http://schemas.microsoft.com/office/powerpoint/2010/main" val="217170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810775" y="658103"/>
            <a:ext cx="503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専門家との間の紹介料について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71979" y="1434818"/>
            <a:ext cx="6716903" cy="501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dirty="0"/>
              <a:t>当初は大型工事受注の「ゼネコン方式」を模索していたが・・・</a:t>
            </a:r>
            <a:endParaRPr lang="en-US" altLang="ja-JP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9745" y="2174091"/>
            <a:ext cx="782137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弁護士→弁護士法違反</a:t>
            </a:r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r>
              <a:rPr kumimoji="1" lang="ja-JP" altLang="en-US" sz="2400" dirty="0"/>
              <a:t>司法書士→司法書士法違反</a:t>
            </a:r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r>
              <a:rPr kumimoji="1" lang="ja-JP" altLang="en-US" sz="2400" dirty="0"/>
              <a:t>税理士→ギリギリセーフ？？？ギリギリアウト？？？</a:t>
            </a:r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r>
              <a:rPr kumimoji="1" lang="ja-JP" altLang="en-US" sz="2400" dirty="0"/>
              <a:t>保険関係→コンプライアンス強化につき</a:t>
            </a:r>
            <a:r>
              <a:rPr lang="ja-JP" altLang="en-US" sz="2400" dirty="0"/>
              <a:t>キックバック完全</a:t>
            </a:r>
            <a:r>
              <a:rPr lang="en-US" altLang="ja-JP" sz="2400" dirty="0"/>
              <a:t>NG</a:t>
            </a:r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不動産関係→紹介料を払うのは当たり前</a:t>
            </a:r>
            <a:br>
              <a:rPr kumimoji="1" lang="en-US" altLang="ja-JP" sz="2400" dirty="0"/>
            </a:br>
            <a:endParaRPr kumimoji="1" lang="en-US" altLang="ja-JP" sz="2400" dirty="0"/>
          </a:p>
          <a:p>
            <a:pPr algn="ctr"/>
            <a:r>
              <a:rPr lang="ja-JP" altLang="en-US" sz="2400" dirty="0"/>
              <a:t>などなど。。。</a:t>
            </a:r>
            <a:r>
              <a:rPr kumimoji="1" lang="ja-JP" altLang="en-US" sz="2400" dirty="0"/>
              <a:t>業界によって常識や事情が異なる</a:t>
            </a:r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5995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810775" y="658103"/>
            <a:ext cx="503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専門家との間の紹介料について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96993" y="2057874"/>
            <a:ext cx="70904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/>
              <a:t>現在は川口からは紹介料については</a:t>
            </a:r>
            <a:endParaRPr lang="en-US" altLang="ja-JP" sz="3200" dirty="0"/>
          </a:p>
          <a:p>
            <a:pPr algn="ctr">
              <a:lnSpc>
                <a:spcPct val="150000"/>
              </a:lnSpc>
            </a:pPr>
            <a:r>
              <a:rPr lang="ja-JP" altLang="en-US" sz="3200" dirty="0"/>
              <a:t>一切言い出していない</a:t>
            </a:r>
            <a:endParaRPr lang="en-US" altLang="ja-JP" sz="3200" dirty="0"/>
          </a:p>
          <a:p>
            <a:pPr algn="ctr">
              <a:lnSpc>
                <a:spcPct val="150000"/>
              </a:lnSpc>
            </a:pPr>
            <a:endParaRPr lang="en-US" altLang="ja-JP" sz="3200" dirty="0"/>
          </a:p>
          <a:p>
            <a:pPr algn="ctr">
              <a:lnSpc>
                <a:spcPct val="150000"/>
              </a:lnSpc>
            </a:pPr>
            <a:r>
              <a:rPr lang="ja-JP" altLang="en-US" sz="3200" dirty="0"/>
              <a:t>パートナーからの申し出がある場合には</a:t>
            </a:r>
            <a:endParaRPr lang="en-US" altLang="ja-JP" sz="3200" dirty="0"/>
          </a:p>
          <a:p>
            <a:pPr algn="ctr">
              <a:lnSpc>
                <a:spcPct val="150000"/>
              </a:lnSpc>
            </a:pPr>
            <a:r>
              <a:rPr lang="ja-JP" altLang="en-US" sz="3200" dirty="0"/>
              <a:t>話し合いで決める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0809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810775" y="658103"/>
            <a:ext cx="6431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相続に強い士業の知り合いを増やす方法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74478" y="1268760"/>
            <a:ext cx="5304657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000" dirty="0"/>
              <a:t>相続コミュニティに属す</a:t>
            </a:r>
            <a:r>
              <a:rPr lang="en-US" altLang="ja-JP" sz="2000" dirty="0"/>
              <a:t>or</a:t>
            </a:r>
            <a:r>
              <a:rPr lang="ja-JP" altLang="en-US" sz="2000" dirty="0"/>
              <a:t>相続コミュニティを作る</a:t>
            </a:r>
            <a:endParaRPr lang="en-US" altLang="ja-JP" sz="2000" dirty="0"/>
          </a:p>
          <a:p>
            <a:pPr algn="ctr">
              <a:lnSpc>
                <a:spcPct val="150000"/>
              </a:lnSpc>
            </a:pPr>
            <a:r>
              <a:rPr lang="ja-JP" altLang="en-US" sz="2000" dirty="0"/>
              <a:t>一番手っ取り早いのは・・・</a:t>
            </a:r>
            <a:endParaRPr lang="en-US" altLang="ja-JP" sz="2000" dirty="0"/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</a:rPr>
              <a:t>相続診断士！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ja-JP" sz="2000" dirty="0"/>
          </a:p>
          <a:p>
            <a:pPr algn="ctr">
              <a:lnSpc>
                <a:spcPct val="150000"/>
              </a:lnSpc>
            </a:pPr>
            <a:r>
              <a:rPr lang="ja-JP" altLang="en-US" sz="2000" dirty="0"/>
              <a:t>相続診断士の資格取得</a:t>
            </a:r>
            <a:endParaRPr lang="en-US" altLang="ja-JP" sz="2000" dirty="0"/>
          </a:p>
          <a:p>
            <a:pPr algn="ctr">
              <a:lnSpc>
                <a:spcPct val="150000"/>
              </a:lnSpc>
            </a:pPr>
            <a:r>
              <a:rPr lang="ja-JP" altLang="en-US" sz="2000" dirty="0"/>
              <a:t>↓</a:t>
            </a:r>
            <a:br>
              <a:rPr lang="en-US" altLang="ja-JP" sz="2000" dirty="0"/>
            </a:br>
            <a:r>
              <a:rPr lang="ja-JP" altLang="en-US" sz="2000" dirty="0"/>
              <a:t>地域の</a:t>
            </a:r>
            <a:r>
              <a:rPr lang="ja-JP" altLang="en-US" sz="2800" dirty="0">
                <a:solidFill>
                  <a:srgbClr val="FF0000"/>
                </a:solidFill>
              </a:rPr>
              <a:t>「相続診断士会」</a:t>
            </a:r>
            <a:r>
              <a:rPr lang="ja-JP" altLang="en-US" sz="2000" dirty="0"/>
              <a:t>に毎回参加</a:t>
            </a:r>
            <a:endParaRPr lang="en-US" altLang="ja-JP" sz="2000" dirty="0"/>
          </a:p>
          <a:p>
            <a:pPr algn="ctr">
              <a:lnSpc>
                <a:spcPct val="150000"/>
              </a:lnSpc>
            </a:pPr>
            <a:r>
              <a:rPr lang="ja-JP" altLang="en-US" sz="2000" dirty="0"/>
              <a:t>↓</a:t>
            </a:r>
            <a:br>
              <a:rPr lang="en-US" altLang="ja-JP" sz="2000" dirty="0"/>
            </a:br>
            <a:r>
              <a:rPr lang="ja-JP" altLang="en-US" sz="2000" dirty="0"/>
              <a:t>可能ならばお世話役（役員）を買って出る。</a:t>
            </a:r>
            <a:endParaRPr lang="en-US" altLang="ja-JP" sz="2000" dirty="0"/>
          </a:p>
          <a:p>
            <a:pPr algn="ctr">
              <a:lnSpc>
                <a:spcPct val="150000"/>
              </a:lnSpc>
            </a:pPr>
            <a:r>
              <a:rPr lang="ja-JP" altLang="en-US" sz="2000" dirty="0"/>
              <a:t>↓</a:t>
            </a:r>
            <a:endParaRPr lang="en-US" altLang="ja-JP" sz="2000" dirty="0"/>
          </a:p>
          <a:p>
            <a:pPr algn="ctr">
              <a:lnSpc>
                <a:spcPct val="150000"/>
              </a:lnSpc>
            </a:pPr>
            <a:r>
              <a:rPr lang="ja-JP" altLang="en-US" sz="2000" dirty="0"/>
              <a:t>相続診断士会が無ければ創設する！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6591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151620" y="1669950"/>
            <a:ext cx="6840760" cy="449635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6600">
                <a:solidFill>
                  <a:srgbClr val="FF0000"/>
                </a:solidFill>
                <a:latin typeface="Helvetica" charset="0"/>
              </a:rPr>
              <a:t>相続分野の</a:t>
            </a:r>
            <a:endParaRPr lang="en-US" altLang="ja-JP" sz="6600" dirty="0">
              <a:solidFill>
                <a:srgbClr val="FF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600">
                <a:solidFill>
                  <a:srgbClr val="FF0000"/>
                </a:solidFill>
                <a:latin typeface="Helvetica" charset="0"/>
              </a:rPr>
              <a:t>フィービジネス</a:t>
            </a:r>
            <a:endParaRPr lang="en-US" altLang="ja-JP" sz="6600" dirty="0">
              <a:solidFill>
                <a:srgbClr val="FF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600">
                <a:solidFill>
                  <a:srgbClr val="FF0000"/>
                </a:solidFill>
                <a:latin typeface="Helvetica" charset="0"/>
              </a:rPr>
              <a:t>成功の秘密</a:t>
            </a:r>
            <a:endParaRPr lang="en-US" altLang="ja-JP" sz="48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9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251520" y="1556792"/>
            <a:ext cx="8568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dirty="0">
                <a:latin typeface="Helvetica" charset="0"/>
              </a:rPr>
              <a:t>＜前回から今日までの振り返り＞</a:t>
            </a:r>
            <a:endParaRPr lang="en-US" altLang="ja-JP" sz="4400" dirty="0">
              <a:latin typeface="Helvetica" charset="0"/>
            </a:endParaRPr>
          </a:p>
          <a:p>
            <a:pPr algn="ctr"/>
            <a:endParaRPr lang="en-US" altLang="ja-JP" sz="3600" dirty="0">
              <a:latin typeface="Helvetica" charset="0"/>
            </a:endParaRPr>
          </a:p>
          <a:p>
            <a:pPr algn="ctr"/>
            <a:r>
              <a:rPr lang="ja-JP" altLang="en-US" sz="2400" dirty="0">
                <a:latin typeface="Helvetica" charset="0"/>
              </a:rPr>
              <a:t>「上手く行ったこと」</a:t>
            </a:r>
            <a:endParaRPr lang="en-US" altLang="ja-JP" sz="2400" dirty="0">
              <a:latin typeface="Helvetica" charset="0"/>
            </a:endParaRPr>
          </a:p>
          <a:p>
            <a:pPr algn="ctr"/>
            <a:r>
              <a:rPr lang="ja-JP" altLang="en-US" sz="2400" dirty="0">
                <a:latin typeface="Helvetica" charset="0"/>
              </a:rPr>
              <a:t>「新しくチャレンジしたこと」</a:t>
            </a:r>
            <a:endParaRPr lang="en-US" altLang="ja-JP" sz="2400" dirty="0">
              <a:latin typeface="Helvetica" charset="0"/>
            </a:endParaRPr>
          </a:p>
          <a:p>
            <a:pPr algn="ctr"/>
            <a:r>
              <a:rPr lang="ja-JP" altLang="en-US" sz="2400" dirty="0">
                <a:latin typeface="Helvetica" charset="0"/>
              </a:rPr>
              <a:t>もいいが</a:t>
            </a:r>
            <a:endParaRPr lang="en-US" altLang="ja-JP" sz="2400" dirty="0">
              <a:latin typeface="Helvetica" charset="0"/>
            </a:endParaRPr>
          </a:p>
          <a:p>
            <a:pPr algn="ctr"/>
            <a:r>
              <a:rPr lang="ja-JP" altLang="en-US" sz="2400" dirty="0">
                <a:solidFill>
                  <a:srgbClr val="FF0000"/>
                </a:solidFill>
                <a:latin typeface="Helvetica" charset="0"/>
              </a:rPr>
              <a:t>「上手くいかなかったこと」</a:t>
            </a:r>
            <a:endParaRPr lang="en-US" altLang="ja-JP" sz="2400" dirty="0">
              <a:solidFill>
                <a:srgbClr val="FF0000"/>
              </a:solidFill>
              <a:latin typeface="Helvetica" charset="0"/>
            </a:endParaRPr>
          </a:p>
          <a:p>
            <a:pPr algn="ctr"/>
            <a:r>
              <a:rPr lang="ja-JP" altLang="en-US" sz="2400" dirty="0">
                <a:solidFill>
                  <a:srgbClr val="FF0000"/>
                </a:solidFill>
                <a:latin typeface="Helvetica" charset="0"/>
              </a:rPr>
              <a:t>「困っていること」</a:t>
            </a:r>
            <a:endParaRPr lang="en-US" altLang="ja-JP" sz="2400" dirty="0">
              <a:solidFill>
                <a:srgbClr val="FF0000"/>
              </a:solidFill>
              <a:latin typeface="Helvetica" charset="0"/>
            </a:endParaRPr>
          </a:p>
          <a:p>
            <a:pPr algn="ctr"/>
            <a:r>
              <a:rPr lang="ja-JP" altLang="en-US" sz="2400" dirty="0">
                <a:solidFill>
                  <a:srgbClr val="FF0000"/>
                </a:solidFill>
                <a:latin typeface="Helvetica" charset="0"/>
              </a:rPr>
              <a:t>を言い合えるのも</a:t>
            </a:r>
            <a:r>
              <a:rPr lang="en-US" altLang="ja-JP" sz="2400" dirty="0">
                <a:solidFill>
                  <a:srgbClr val="FF0000"/>
                </a:solidFill>
                <a:latin typeface="Helvetica" charset="0"/>
              </a:rPr>
              <a:t>GOOD</a:t>
            </a:r>
            <a:r>
              <a:rPr lang="ja-JP" altLang="en-US" sz="2400" dirty="0">
                <a:solidFill>
                  <a:srgbClr val="FF0000"/>
                </a:solidFill>
                <a:latin typeface="Helvetica" charset="0"/>
              </a:rPr>
              <a:t>！</a:t>
            </a:r>
            <a:endParaRPr lang="en-US" altLang="ja-JP" sz="2400" dirty="0">
              <a:solidFill>
                <a:srgbClr val="FF0000"/>
              </a:solidFill>
              <a:latin typeface="Helvetica" charset="0"/>
            </a:endParaRPr>
          </a:p>
          <a:p>
            <a:pPr algn="ctr"/>
            <a:endParaRPr lang="en-US" altLang="ja-JP" sz="2400" dirty="0">
              <a:latin typeface="Helvetica" charset="0"/>
            </a:endParaRPr>
          </a:p>
          <a:p>
            <a:pPr algn="ctr"/>
            <a:endParaRPr lang="en-US" altLang="ja-JP" sz="24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88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467544" y="1556792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rgbClr val="000000"/>
                </a:solidFill>
                <a:latin typeface="Helvetica" charset="0"/>
              </a:rPr>
              <a:t>〜</a:t>
            </a:r>
            <a:r>
              <a:rPr lang="ja-JP" altLang="en-US" sz="3600" dirty="0">
                <a:solidFill>
                  <a:srgbClr val="000000"/>
                </a:solidFill>
                <a:latin typeface="Helvetica" charset="0"/>
              </a:rPr>
              <a:t>重要な事実</a:t>
            </a:r>
            <a:r>
              <a:rPr lang="en-US" altLang="ja-JP" sz="3600" dirty="0">
                <a:solidFill>
                  <a:srgbClr val="000000"/>
                </a:solidFill>
                <a:latin typeface="Helvetica" charset="0"/>
              </a:rPr>
              <a:t>〜</a:t>
            </a:r>
            <a:endParaRPr lang="ja-JP" altLang="en-US" sz="36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endParaRPr lang="ja-JP" altLang="en-US" sz="36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srgbClr val="000000"/>
                </a:solidFill>
                <a:latin typeface="Helvetica" charset="0"/>
              </a:rPr>
              <a:t>ビジネスは</a:t>
            </a:r>
            <a:endParaRPr lang="en-US" altLang="ja-JP" sz="36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srgbClr val="000000"/>
                </a:solidFill>
                <a:latin typeface="Helvetica" charset="0"/>
              </a:rPr>
              <a:t>顧客の幸せのために</a:t>
            </a:r>
            <a:endParaRPr lang="en-US" altLang="ja-JP" sz="36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srgbClr val="000000"/>
                </a:solidFill>
                <a:latin typeface="Helvetica" charset="0"/>
              </a:rPr>
              <a:t>自分や家族を犠牲にするものではない</a:t>
            </a:r>
            <a:endParaRPr lang="ja-JP" altLang="en-US" sz="36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637049" y="1639675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Helvetica" charset="0"/>
              </a:rPr>
              <a:t>何をやりたくないのか？→やらないことを決める</a:t>
            </a:r>
            <a:br>
              <a:rPr lang="ja-JP" altLang="en-US" sz="2000" dirty="0">
                <a:solidFill>
                  <a:srgbClr val="000000"/>
                </a:solidFill>
                <a:latin typeface="Helvetica" charset="0"/>
              </a:rPr>
            </a:br>
            <a:endParaRPr lang="ja-JP" altLang="en-US" sz="20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Helvetica" charset="0"/>
              </a:rPr>
              <a:t>・絶対にやりたくないことは何か？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Helvetica" charset="0"/>
              </a:rPr>
              <a:t>・付き合いたくない顧客は？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Helvetica" charset="0"/>
              </a:rPr>
              <a:t>・ストレスの原因は？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Helvetica" charset="0"/>
              </a:rPr>
              <a:t>・嫌だった経験は？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Helvetica" charset="0"/>
              </a:rPr>
              <a:t>・不満は？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Helvetica" charset="0"/>
              </a:rPr>
              <a:t>・通勤がいや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Helvetica" charset="0"/>
              </a:rPr>
              <a:t>・遅くまで仕事をするのがいや</a:t>
            </a:r>
          </a:p>
          <a:p>
            <a:pPr algn="ctr">
              <a:lnSpc>
                <a:spcPct val="1500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Helvetica" charset="0"/>
              </a:rPr>
              <a:t>・休日出勤がいや</a:t>
            </a:r>
            <a:endParaRPr lang="ja-JP" altLang="en-US" sz="20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1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115616" y="1124744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br>
              <a:rPr lang="ja-JP" altLang="en-US" sz="2400" dirty="0">
                <a:solidFill>
                  <a:srgbClr val="000000"/>
                </a:solidFill>
                <a:latin typeface="Helvetica" charset="0"/>
              </a:rPr>
            </a:br>
            <a:r>
              <a:rPr lang="ja-JP" altLang="en-US" sz="3200" dirty="0">
                <a:solidFill>
                  <a:srgbClr val="000000"/>
                </a:solidFill>
                <a:latin typeface="Helvetica" charset="0"/>
              </a:rPr>
              <a:t>あなたの望む状態は？（ビジネス上で）</a:t>
            </a:r>
          </a:p>
          <a:p>
            <a:pPr algn="ctr">
              <a:lnSpc>
                <a:spcPct val="150000"/>
              </a:lnSpc>
            </a:pPr>
            <a:endParaRPr lang="ja-JP" altLang="en-US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・どれくらいの収入が欲しいのか？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・どれくらい働きたいのか？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・どれくらい休みたい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・どんな顧客と付き合いたい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・クライアントになんて言って欲しい？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・どんな人と仕事したい？</a:t>
            </a:r>
            <a:endParaRPr lang="ja-JP" altLang="en-US" sz="24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151620" y="2110262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rgbClr val="000000"/>
                </a:solidFill>
                <a:latin typeface="Helvetica" charset="0"/>
              </a:rPr>
              <a:t>あなたの望む状態は？（人生上で）</a:t>
            </a:r>
          </a:p>
          <a:p>
            <a:pPr algn="ctr">
              <a:lnSpc>
                <a:spcPct val="150000"/>
              </a:lnSpc>
            </a:pPr>
            <a:endParaRPr lang="ja-JP" altLang="en-US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・どんなものがあると幸せ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・どんな友人と付き合いたい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・家族やパートナーとどう過ごしたい</a:t>
            </a:r>
            <a:endParaRPr lang="ja-JP" altLang="en-US" sz="24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3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2267744" y="209743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sz="3200" dirty="0">
                <a:solidFill>
                  <a:srgbClr val="000000"/>
                </a:solidFill>
                <a:latin typeface="Helvetica" charset="0"/>
              </a:rPr>
              <a:t>でも・・・</a:t>
            </a:r>
          </a:p>
          <a:p>
            <a:pPr algn="ctr"/>
            <a:br>
              <a:rPr lang="ja-JP" altLang="en-US" sz="3200" dirty="0">
                <a:solidFill>
                  <a:srgbClr val="000000"/>
                </a:solidFill>
                <a:latin typeface="Helvetica" charset="0"/>
              </a:rPr>
            </a:br>
            <a:endParaRPr lang="ja-JP" altLang="en-US" sz="3200" dirty="0">
              <a:solidFill>
                <a:srgbClr val="000000"/>
              </a:solidFill>
              <a:latin typeface="Helvetica" charset="0"/>
            </a:endParaRPr>
          </a:p>
          <a:p>
            <a:pPr algn="ctr"/>
            <a:r>
              <a:rPr lang="ja-JP" altLang="en-US" sz="3200" dirty="0">
                <a:solidFill>
                  <a:srgbClr val="000000"/>
                </a:solidFill>
                <a:latin typeface="Helvetica" charset="0"/>
              </a:rPr>
              <a:t>本当に自分勝手に理想を</a:t>
            </a:r>
            <a:endParaRPr lang="en-US" altLang="ja-JP" sz="3200" dirty="0">
              <a:solidFill>
                <a:srgbClr val="000000"/>
              </a:solidFill>
              <a:latin typeface="Helvetica" charset="0"/>
            </a:endParaRPr>
          </a:p>
          <a:p>
            <a:pPr algn="ctr"/>
            <a:endParaRPr lang="en-US" altLang="ja-JP" sz="3200" dirty="0">
              <a:solidFill>
                <a:srgbClr val="000000"/>
              </a:solidFill>
              <a:latin typeface="Helvetica" charset="0"/>
            </a:endParaRPr>
          </a:p>
          <a:p>
            <a:pPr algn="ctr"/>
            <a:r>
              <a:rPr lang="ja-JP" altLang="en-US" sz="3200" dirty="0">
                <a:solidFill>
                  <a:srgbClr val="000000"/>
                </a:solidFill>
                <a:latin typeface="Helvetica" charset="0"/>
              </a:rPr>
              <a:t>実現していいの？</a:t>
            </a:r>
            <a:endParaRPr lang="ja-JP" altLang="en-US" sz="32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31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683568" y="166995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いいんです。</a:t>
            </a:r>
          </a:p>
          <a:p>
            <a:pPr algn="ctr">
              <a:lnSpc>
                <a:spcPct val="150000"/>
              </a:lnSpc>
            </a:pPr>
            <a:endParaRPr lang="ja-JP" altLang="en-US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自分のビジョンを実現していくと、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その価値観に合う人が集まってくる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その価値観に合わない人は去っていく</a:t>
            </a:r>
          </a:p>
          <a:p>
            <a:pPr algn="ctr">
              <a:lnSpc>
                <a:spcPct val="150000"/>
              </a:lnSpc>
            </a:pPr>
            <a:endParaRPr lang="ja-JP" altLang="en-US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気づいたらあなたの周りには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あなたが大好きな人ばかりになっているよ。</a:t>
            </a:r>
            <a:endParaRPr lang="ja-JP" altLang="en-US" sz="24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46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959992" y="1844824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目指す方向は軌道修正してもいい</a:t>
            </a:r>
          </a:p>
          <a:p>
            <a:pPr algn="ctr">
              <a:lnSpc>
                <a:spcPct val="150000"/>
              </a:lnSpc>
            </a:pPr>
            <a:endParaRPr lang="ja-JP" altLang="en-US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知らず知らずに、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社会の価値観や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社会の常識が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自分の価値観になってしまう時もある。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そんな時は気づいた時に軌道修正すればいい。</a:t>
            </a:r>
            <a:endParaRPr lang="ja-JP" altLang="en-US" sz="24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59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151620" y="1988840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8000" dirty="0">
                <a:solidFill>
                  <a:srgbClr val="FF0000"/>
                </a:solidFill>
                <a:latin typeface="Helvetica" charset="0"/>
              </a:rPr>
              <a:t>フィービジネス</a:t>
            </a:r>
            <a:endParaRPr lang="en-US" altLang="ja-JP" sz="8000" dirty="0">
              <a:solidFill>
                <a:srgbClr val="FF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400" dirty="0">
                <a:latin typeface="Helvetica" charset="0"/>
              </a:rPr>
              <a:t>がうまくいくために</a:t>
            </a:r>
            <a:br>
              <a:rPr lang="en-US" altLang="ja-JP" sz="4400" dirty="0">
                <a:latin typeface="Helvetica" charset="0"/>
              </a:rPr>
            </a:br>
            <a:r>
              <a:rPr lang="ja-JP" altLang="en-US" sz="4400" dirty="0">
                <a:latin typeface="Helvetica" charset="0"/>
              </a:rPr>
              <a:t>知っておきたいこと</a:t>
            </a:r>
            <a:endParaRPr lang="ja-JP" altLang="en-US" sz="3200" b="0" i="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0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7"/>
            <a:ext cx="9140808" cy="68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2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251520" y="1412776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endParaRPr lang="ja-JP" altLang="en-US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20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フィービジネスが上手くいかないとしたらそれは・・・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20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人がお金を払ってくれない、という現実ではなく</a:t>
            </a:r>
          </a:p>
          <a:p>
            <a:pPr algn="ctr">
              <a:lnSpc>
                <a:spcPct val="20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Helvetica" charset="0"/>
              </a:rPr>
              <a:t>「人はこんなことにお金を払わないだろう」</a:t>
            </a: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という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20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自分自身の思い込みによって制限されているから</a:t>
            </a:r>
          </a:p>
          <a:p>
            <a:pPr algn="ctr">
              <a:lnSpc>
                <a:spcPct val="200000"/>
              </a:lnSpc>
            </a:pPr>
            <a:br>
              <a:rPr lang="ja-JP" altLang="en-US" sz="2400" dirty="0"/>
            </a:b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0071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251520" y="1556792"/>
            <a:ext cx="85689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>
                <a:latin typeface="Helvetica" charset="0"/>
              </a:rPr>
              <a:t>宿題の発表！</a:t>
            </a:r>
            <a:endParaRPr lang="en-US" altLang="ja-JP" sz="4400" dirty="0">
              <a:latin typeface="Helvetica" charset="0"/>
            </a:endParaRPr>
          </a:p>
          <a:p>
            <a:pPr algn="ctr"/>
            <a:endParaRPr lang="en-US" altLang="ja-JP" sz="4400" dirty="0">
              <a:latin typeface="Helvetica" charset="0"/>
            </a:endParaRPr>
          </a:p>
          <a:p>
            <a:pPr algn="ctr"/>
            <a:r>
              <a:rPr lang="ja-JP" altLang="en-US" sz="4400">
                <a:latin typeface="Helvetica" charset="0"/>
              </a:rPr>
              <a:t>「パーフェクトカスタマーの</a:t>
            </a:r>
            <a:endParaRPr lang="en-US" altLang="ja-JP" sz="4400" dirty="0">
              <a:latin typeface="Helvetica" charset="0"/>
            </a:endParaRPr>
          </a:p>
          <a:p>
            <a:pPr algn="ctr"/>
            <a:endParaRPr lang="en-US" altLang="ja-JP" sz="4400" dirty="0">
              <a:latin typeface="Helvetica" charset="0"/>
            </a:endParaRPr>
          </a:p>
          <a:p>
            <a:pPr algn="ctr"/>
            <a:r>
              <a:rPr lang="ja-JP" altLang="en-US" sz="4400">
                <a:latin typeface="Helvetica" charset="0"/>
              </a:rPr>
              <a:t>ペルソナ設定」</a:t>
            </a:r>
            <a:endParaRPr lang="en-US" altLang="ja-JP" sz="2400" dirty="0">
              <a:latin typeface="Helvetica" charset="0"/>
            </a:endParaRPr>
          </a:p>
          <a:p>
            <a:pPr algn="ctr"/>
            <a:endParaRPr lang="en-US" altLang="ja-JP" sz="24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89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99" y="0"/>
            <a:ext cx="917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1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683568" y="1916832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①高いお金をもらった方が高い価値を提供できる</a:t>
            </a:r>
          </a:p>
          <a:p>
            <a:pPr algn="ctr">
              <a:lnSpc>
                <a:spcPct val="150000"/>
              </a:lnSpc>
            </a:pPr>
            <a:br>
              <a:rPr lang="ja-JP" altLang="en-US" sz="2400" dirty="0">
                <a:solidFill>
                  <a:srgbClr val="000000"/>
                </a:solidFill>
                <a:latin typeface="Helvetica" charset="0"/>
              </a:rPr>
            </a:br>
            <a:endParaRPr lang="ja-JP" altLang="en-US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無料のセミナーで聞いた話は行動に移さない。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「いい話を聞いた」だけになっちゃう。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高いお金を支払って痛みを感じてもらった方が、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よりよく行動に移してもらえる。</a:t>
            </a:r>
            <a:endParaRPr lang="ja-JP" altLang="en-US" sz="24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23728" y="575102"/>
            <a:ext cx="460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/>
              <a:t>売る罪悪感を消す９つの真実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9305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683568" y="2130585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②あなたは自分の専門家としての価値を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低く見積もりすぎている。</a:t>
            </a:r>
          </a:p>
          <a:p>
            <a:pPr algn="ctr">
              <a:lnSpc>
                <a:spcPct val="150000"/>
              </a:lnSpc>
            </a:pPr>
            <a:br>
              <a:rPr lang="ja-JP" altLang="en-US" sz="2400" dirty="0">
                <a:solidFill>
                  <a:srgbClr val="000000"/>
                </a:solidFill>
                <a:latin typeface="Helvetica" charset="0"/>
              </a:rPr>
            </a:br>
            <a:endParaRPr lang="ja-JP" altLang="en-US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専門分野に日々触れていると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それが当たり前になって、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その大きな価値に気づきにくくなってしまう。</a:t>
            </a:r>
            <a:endParaRPr lang="ja-JP" altLang="en-US" sz="24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548680"/>
            <a:ext cx="460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/>
              <a:t>売る罪悪感を消す９つの真実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119758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899592" y="2636912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③人はあなたにお金を払わなかったとしても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endParaRPr lang="ja-JP" altLang="en-US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結局別のことにお金を使ってしまう。</a:t>
            </a:r>
            <a:endParaRPr lang="ja-JP" altLang="en-US" sz="24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575102"/>
            <a:ext cx="460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/>
              <a:t>売る罪悪感を消す９つの真実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1625212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115616" y="2534046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④お金をもらうことは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「奪うこと」ではなく、与えることになる</a:t>
            </a:r>
            <a:endParaRPr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575102"/>
            <a:ext cx="460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/>
              <a:t>売る罪悪感を消す９つの真実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1109846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827584" y="2123689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⑤万人から好かれる必要はない。</a:t>
            </a:r>
          </a:p>
          <a:p>
            <a:pPr algn="ctr">
              <a:lnSpc>
                <a:spcPct val="150000"/>
              </a:lnSpc>
            </a:pPr>
            <a:br>
              <a:rPr lang="ja-JP" altLang="en-US" sz="2400" dirty="0">
                <a:solidFill>
                  <a:srgbClr val="000000"/>
                </a:solidFill>
                <a:latin typeface="Helvetica" charset="0"/>
              </a:rPr>
            </a:br>
            <a:endParaRPr lang="ja-JP" altLang="en-US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そもそも提示した料金で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提示したサービスが断られたとしても、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あなたが嫌われているわけではない。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575102"/>
            <a:ext cx="460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/>
              <a:t>売る罪悪感を消す９つの真実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1552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115616" y="1705398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⑥価格弾力性の秘密</a:t>
            </a:r>
          </a:p>
          <a:p>
            <a:pPr algn="ctr">
              <a:lnSpc>
                <a:spcPct val="150000"/>
              </a:lnSpc>
            </a:pPr>
            <a:br>
              <a:rPr lang="ja-JP" altLang="en-US" sz="2400" dirty="0">
                <a:solidFill>
                  <a:srgbClr val="000000"/>
                </a:solidFill>
                <a:latin typeface="Helvetica" charset="0"/>
              </a:rPr>
            </a:br>
            <a:endParaRPr lang="ja-JP" altLang="en-US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目に見えないサービスの場合、価格弾力性は小さい。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つまり、金額が上がったとしても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受注率に対する影響は少ない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日常的に受けていないサービスなので値ごろ感がわかりにくいのがその理由。</a:t>
            </a:r>
            <a:endParaRPr lang="ja-JP" altLang="en-US" sz="24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575102"/>
            <a:ext cx="460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/>
              <a:t>売る罪悪感を消す９つの真実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68974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755576" y="1844824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⑦あなたの周りの環境が、あなたの意識を変えている</a:t>
            </a:r>
          </a:p>
          <a:p>
            <a:pPr algn="ctr">
              <a:lnSpc>
                <a:spcPct val="150000"/>
              </a:lnSpc>
            </a:pPr>
            <a:br>
              <a:rPr lang="ja-JP" altLang="en-US" sz="2400" dirty="0">
                <a:solidFill>
                  <a:srgbClr val="000000"/>
                </a:solidFill>
                <a:latin typeface="Helvetica" charset="0"/>
              </a:rPr>
            </a:br>
            <a:endParaRPr lang="ja-JP" altLang="en-US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周りの人が安いサービスを提供していると、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それがスタンダードになってしまう。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逆も然り。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周りにいる人・環境を変える。</a:t>
            </a:r>
            <a:endParaRPr lang="ja-JP" altLang="en-US" sz="24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575102"/>
            <a:ext cx="460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/>
              <a:t>売る罪悪感を消す９つの真実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37989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251520" y="166768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⑧「金儲け主義だ！」と批判する人の本当の心理は・・・</a:t>
            </a:r>
          </a:p>
          <a:p>
            <a:pPr algn="ctr">
              <a:lnSpc>
                <a:spcPct val="150000"/>
              </a:lnSpc>
            </a:pPr>
            <a:endParaRPr lang="ja-JP" altLang="en-US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このような批判をするのは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本当は自分がお金を稼ぎたいのに稼げていない人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自分を正当化するために他者を批判している。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自分を守るために批判しているだけ。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他者の問題に影響を受けるのはナンセンスだ。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その他の批判も同じようなもの。</a:t>
            </a:r>
            <a:endParaRPr lang="ja-JP" altLang="en-US" sz="24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575102"/>
            <a:ext cx="460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/>
              <a:t>売る罪悪感を消す９つの真実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3603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683568" y="2132857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⑨自分のお金に対する知られざる影響</a:t>
            </a:r>
          </a:p>
          <a:p>
            <a:pPr algn="ctr">
              <a:lnSpc>
                <a:spcPct val="150000"/>
              </a:lnSpc>
            </a:pPr>
            <a:br>
              <a:rPr lang="ja-JP" altLang="en-US" sz="2400" dirty="0">
                <a:solidFill>
                  <a:srgbClr val="000000"/>
                </a:solidFill>
                <a:latin typeface="Helvetica" charset="0"/>
              </a:rPr>
            </a:br>
            <a:endParaRPr lang="ja-JP" altLang="en-US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幼い時に刷り込まれたお金に対する感情が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ブレーキになっていることがある。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その原体験を振り返ることで罪悪感を払拭できることがある。</a:t>
            </a:r>
            <a:endParaRPr lang="ja-JP" altLang="en-US" sz="24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575102"/>
            <a:ext cx="460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/>
              <a:t>売る罪悪感を消す９つの真実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1785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16816" y="1556792"/>
            <a:ext cx="7510390" cy="378565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ja-JP" altLang="en-US" sz="4800" dirty="0"/>
              <a:t>士業とのチームビルディング</a:t>
            </a:r>
            <a:endParaRPr lang="en-US" altLang="ja-JP" sz="4800" dirty="0"/>
          </a:p>
          <a:p>
            <a:pPr algn="ctr">
              <a:lnSpc>
                <a:spcPct val="250000"/>
              </a:lnSpc>
            </a:pPr>
            <a:r>
              <a:rPr lang="ja-JP" altLang="en-US" sz="4800" dirty="0"/>
              <a:t>のポイント</a:t>
            </a:r>
            <a:endParaRPr lang="en-US" altLang="ja-JP" sz="4800" dirty="0"/>
          </a:p>
        </p:txBody>
      </p:sp>
    </p:spTree>
    <p:extLst>
      <p:ext uri="{BB962C8B-B14F-4D97-AF65-F5344CB8AC3E}">
        <p14:creationId xmlns:p14="http://schemas.microsoft.com/office/powerpoint/2010/main" val="15083849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539552" y="1628800"/>
            <a:ext cx="79208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＜アドバイス＞</a:t>
            </a:r>
            <a:endParaRPr lang="en-US" altLang="ja-JP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000" dirty="0">
                <a:solidFill>
                  <a:srgbClr val="000000"/>
                </a:solidFill>
                <a:latin typeface="Helvetica" charset="0"/>
              </a:rPr>
              <a:t>価格決定のコツ</a:t>
            </a:r>
          </a:p>
          <a:p>
            <a:pPr algn="ctr">
              <a:lnSpc>
                <a:spcPct val="150000"/>
              </a:lnSpc>
            </a:pPr>
            <a:endParaRPr lang="ja-JP" altLang="en-US" sz="24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慣れていない・自信がない場合は・・・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モニター価格を準備する。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その上でお客様の声やインタビューを受けてもらうなど、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Helvetica" charset="0"/>
              </a:rPr>
              <a:t>ウィンウィンの関係を作る。</a:t>
            </a:r>
          </a:p>
          <a:p>
            <a:pPr algn="ctr">
              <a:lnSpc>
                <a:spcPct val="150000"/>
              </a:lnSpc>
            </a:pPr>
            <a:br>
              <a:rPr lang="ja-JP" altLang="en-US" sz="2400" dirty="0"/>
            </a:b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438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439652" y="1580896"/>
            <a:ext cx="62646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rgbClr val="000000"/>
                </a:solidFill>
                <a:latin typeface="Helvetica" charset="0"/>
              </a:rPr>
              <a:t>お客さんから実際にお金をもらう</a:t>
            </a:r>
          </a:p>
          <a:p>
            <a:pPr algn="ctr"/>
            <a:br>
              <a:rPr lang="ja-JP" altLang="en-US" sz="2000" dirty="0">
                <a:solidFill>
                  <a:srgbClr val="000000"/>
                </a:solidFill>
                <a:latin typeface="Helvetica" charset="0"/>
              </a:rPr>
            </a:br>
            <a:endParaRPr lang="ja-JP" altLang="en-US" sz="2000" dirty="0">
              <a:solidFill>
                <a:srgbClr val="000000"/>
              </a:solidFill>
              <a:latin typeface="Helvetica" charset="0"/>
            </a:endParaRPr>
          </a:p>
          <a:p>
            <a:pPr algn="ctr"/>
            <a:r>
              <a:rPr lang="ja-JP" altLang="en-US" sz="2000" dirty="0">
                <a:solidFill>
                  <a:srgbClr val="000000"/>
                </a:solidFill>
                <a:latin typeface="Helvetica" charset="0"/>
              </a:rPr>
              <a:t>自分の提供している価値に自信を持つ</a:t>
            </a:r>
          </a:p>
          <a:p>
            <a:pPr algn="ctr"/>
            <a:br>
              <a:rPr lang="ja-JP" altLang="en-US" sz="2000" dirty="0">
                <a:solidFill>
                  <a:srgbClr val="000000"/>
                </a:solidFill>
                <a:latin typeface="Helvetica" charset="0"/>
              </a:rPr>
            </a:br>
            <a:endParaRPr lang="ja-JP" altLang="en-US" sz="2000" dirty="0">
              <a:solidFill>
                <a:srgbClr val="000000"/>
              </a:solidFill>
              <a:latin typeface="Helvetica" charset="0"/>
            </a:endParaRPr>
          </a:p>
          <a:p>
            <a:pPr algn="ctr"/>
            <a:r>
              <a:rPr lang="ja-JP" altLang="en-US" sz="2000" dirty="0">
                <a:solidFill>
                  <a:srgbClr val="000000"/>
                </a:solidFill>
                <a:latin typeface="Helvetica" charset="0"/>
              </a:rPr>
              <a:t>自信を持って価格提示する</a:t>
            </a:r>
          </a:p>
          <a:p>
            <a:pPr algn="ctr"/>
            <a:br>
              <a:rPr lang="ja-JP" altLang="en-US" sz="2000" dirty="0">
                <a:solidFill>
                  <a:srgbClr val="000000"/>
                </a:solidFill>
                <a:latin typeface="Helvetica" charset="0"/>
              </a:rPr>
            </a:br>
            <a:endParaRPr lang="ja-JP" altLang="en-US" sz="2000" dirty="0">
              <a:solidFill>
                <a:srgbClr val="000000"/>
              </a:solidFill>
              <a:latin typeface="Helvetica" charset="0"/>
            </a:endParaRPr>
          </a:p>
          <a:p>
            <a:pPr algn="ctr"/>
            <a:r>
              <a:rPr lang="ja-JP" altLang="en-US" sz="2000" dirty="0">
                <a:solidFill>
                  <a:srgbClr val="000000"/>
                </a:solidFill>
                <a:latin typeface="Helvetica" charset="0"/>
              </a:rPr>
              <a:t>確率アップ</a:t>
            </a:r>
          </a:p>
          <a:p>
            <a:pPr algn="ctr"/>
            <a:br>
              <a:rPr lang="ja-JP" altLang="en-US" sz="2000" dirty="0">
                <a:solidFill>
                  <a:srgbClr val="000000"/>
                </a:solidFill>
                <a:latin typeface="Helvetica" charset="0"/>
              </a:rPr>
            </a:br>
            <a:endParaRPr lang="ja-JP" altLang="en-US" sz="2000" dirty="0">
              <a:solidFill>
                <a:srgbClr val="000000"/>
              </a:solidFill>
              <a:latin typeface="Helvetica" charset="0"/>
            </a:endParaRPr>
          </a:p>
          <a:p>
            <a:pPr algn="ctr"/>
            <a:r>
              <a:rPr lang="ja-JP" altLang="en-US" sz="2000" dirty="0">
                <a:solidFill>
                  <a:srgbClr val="000000"/>
                </a:solidFill>
                <a:latin typeface="Helvetica" charset="0"/>
              </a:rPr>
              <a:t>受注する</a:t>
            </a:r>
          </a:p>
          <a:p>
            <a:pPr algn="ctr"/>
            <a:endParaRPr lang="ja-JP" altLang="en-US" sz="2000" dirty="0">
              <a:solidFill>
                <a:srgbClr val="000000"/>
              </a:solidFill>
              <a:latin typeface="Helvetica" charset="0"/>
            </a:endParaRPr>
          </a:p>
          <a:p>
            <a:pPr algn="ctr"/>
            <a:r>
              <a:rPr lang="ja-JP" altLang="en-US" sz="3600" dirty="0">
                <a:solidFill>
                  <a:srgbClr val="000000"/>
                </a:solidFill>
                <a:latin typeface="Helvetica" charset="0"/>
              </a:rPr>
              <a:t>このサイクルの繰り返し</a:t>
            </a:r>
            <a:endParaRPr lang="ja-JP" altLang="en-US" sz="36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4427984" y="206084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4427984" y="2969663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4421529" y="387847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4408393" y="4787293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9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151620" y="1916832"/>
            <a:ext cx="68407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6600" dirty="0">
                <a:solidFill>
                  <a:srgbClr val="FF0000"/>
                </a:solidFill>
                <a:latin typeface="Helvetica" charset="0"/>
              </a:rPr>
              <a:t>相続コンサルタント</a:t>
            </a:r>
            <a:r>
              <a:rPr lang="ja-JP" altLang="en-US" sz="4800" dirty="0">
                <a:solidFill>
                  <a:srgbClr val="000000"/>
                </a:solidFill>
                <a:latin typeface="Helvetica" charset="0"/>
              </a:rPr>
              <a:t>として成功されることを</a:t>
            </a:r>
            <a:endParaRPr lang="en-US" altLang="ja-JP" sz="4800" dirty="0">
              <a:solidFill>
                <a:srgbClr val="000000"/>
              </a:solidFill>
              <a:latin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800" b="0" i="0" dirty="0">
                <a:solidFill>
                  <a:srgbClr val="000000"/>
                </a:solidFill>
                <a:effectLst/>
                <a:latin typeface="Helvetica" charset="0"/>
              </a:rPr>
              <a:t>心から祈っています！！</a:t>
            </a:r>
            <a:endParaRPr lang="en-US" altLang="ja-JP" sz="4800" b="0" i="0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47864" y="499859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みなさんが</a:t>
            </a:r>
          </a:p>
        </p:txBody>
      </p:sp>
    </p:spTree>
    <p:extLst>
      <p:ext uri="{BB962C8B-B14F-4D97-AF65-F5344CB8AC3E}">
        <p14:creationId xmlns:p14="http://schemas.microsoft.com/office/powerpoint/2010/main" val="18357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463890" y="1092800"/>
            <a:ext cx="42162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prstClr val="black"/>
                </a:solidFill>
              </a:rPr>
              <a:t>相続の現場において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prstClr val="black"/>
                </a:solidFill>
              </a:rPr>
              <a:t>相続コンサルタント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prstClr val="black"/>
                </a:solidFill>
              </a:rPr>
              <a:t>と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prstClr val="black"/>
                </a:solidFill>
              </a:rPr>
              <a:t>士業は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2482" y="4509120"/>
            <a:ext cx="8515473" cy="221599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3800" dirty="0"/>
              <a:t>役割が違う</a:t>
            </a:r>
          </a:p>
        </p:txBody>
      </p:sp>
    </p:spTree>
    <p:extLst>
      <p:ext uri="{BB962C8B-B14F-4D97-AF65-F5344CB8AC3E}">
        <p14:creationId xmlns:p14="http://schemas.microsoft.com/office/powerpoint/2010/main" val="21401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図形グループ 9"/>
          <p:cNvGrpSpPr/>
          <p:nvPr/>
        </p:nvGrpSpPr>
        <p:grpSpPr>
          <a:xfrm>
            <a:off x="30871" y="2004707"/>
            <a:ext cx="2123357" cy="3697691"/>
            <a:chOff x="30871" y="2004707"/>
            <a:chExt cx="2123357" cy="3697691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1" y="2004707"/>
              <a:ext cx="2123357" cy="3047329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653967" y="533306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相談者</a:t>
              </a:r>
              <a:endParaRPr kumimoji="1" lang="ja-JP" altLang="en-US" dirty="0"/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6216614" y="1810499"/>
            <a:ext cx="3131171" cy="3891899"/>
            <a:chOff x="6216614" y="1810499"/>
            <a:chExt cx="3131171" cy="3891899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6614" y="1810499"/>
              <a:ext cx="3131171" cy="3522567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7112785" y="533306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相談者一家</a:t>
              </a:r>
              <a:endParaRPr kumimoji="1" lang="ja-JP" altLang="en-US" dirty="0"/>
            </a:p>
          </p:txBody>
        </p:sp>
      </p:grpSp>
      <p:sp>
        <p:nvSpPr>
          <p:cNvPr id="7" name="ストライプ矢印 6"/>
          <p:cNvSpPr/>
          <p:nvPr/>
        </p:nvSpPr>
        <p:spPr>
          <a:xfrm>
            <a:off x="1868678" y="1268760"/>
            <a:ext cx="5256584" cy="5185810"/>
          </a:xfrm>
          <a:prstGeom prst="stripedRightArrow">
            <a:avLst>
              <a:gd name="adj1" fmla="val 66517"/>
              <a:gd name="adj2" fmla="val 305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solidFill>
                  <a:schemeClr val="tx1"/>
                </a:solidFill>
              </a:rPr>
              <a:t>相続</a:t>
            </a:r>
            <a:endParaRPr kumimoji="1" lang="en-US" altLang="ja-JP" sz="5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5400" dirty="0">
                <a:solidFill>
                  <a:schemeClr val="tx1"/>
                </a:solidFill>
              </a:rPr>
              <a:t>コンサルティング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10775" y="658103"/>
            <a:ext cx="593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川口式「相続コンサルティングの定義」</a:t>
            </a:r>
          </a:p>
        </p:txBody>
      </p:sp>
    </p:spTree>
    <p:extLst>
      <p:ext uri="{BB962C8B-B14F-4D97-AF65-F5344CB8AC3E}">
        <p14:creationId xmlns:p14="http://schemas.microsoft.com/office/powerpoint/2010/main" val="37017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611560" y="1018318"/>
            <a:ext cx="2880320" cy="5697551"/>
          </a:xfrm>
          <a:prstGeom prst="ellipse">
            <a:avLst/>
          </a:prstGeom>
          <a:solidFill>
            <a:srgbClr val="FF563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tx1"/>
                </a:solidFill>
              </a:rPr>
              <a:t>相談者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1379252" y="2624629"/>
            <a:ext cx="1272928" cy="1061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相談者の家族</a:t>
            </a:r>
            <a:r>
              <a:rPr lang="en-US" altLang="ja-JP" dirty="0"/>
              <a:t>A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1379252" y="3984449"/>
            <a:ext cx="1272928" cy="1061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相談者の家族</a:t>
            </a:r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1379252" y="5284238"/>
            <a:ext cx="1272928" cy="1061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相談者の家族</a:t>
            </a:r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7522442" y="7555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専門家</a:t>
            </a:r>
            <a:r>
              <a:rPr lang="en-US" altLang="ja-JP" dirty="0"/>
              <a:t>A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522442" y="204197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専門家</a:t>
            </a:r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522442" y="322862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専門家</a:t>
            </a:r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7522442" y="45150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専門家</a:t>
            </a:r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7522442" y="580146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専門家</a:t>
            </a:r>
            <a:r>
              <a:rPr lang="en-US" altLang="ja-JP" dirty="0"/>
              <a:t>E</a:t>
            </a:r>
            <a:endParaRPr kumimoji="1" lang="ja-JP" altLang="en-US" dirty="0"/>
          </a:p>
        </p:txBody>
      </p:sp>
      <p:cxnSp>
        <p:nvCxnSpPr>
          <p:cNvPr id="16" name="直線コネクタ 15"/>
          <p:cNvCxnSpPr>
            <a:stCxn id="2" idx="2"/>
          </p:cNvCxnSpPr>
          <p:nvPr/>
        </p:nvCxnSpPr>
        <p:spPr>
          <a:xfrm flipH="1" flipV="1">
            <a:off x="2915816" y="1844826"/>
            <a:ext cx="1161562" cy="184213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2" idx="2"/>
          </p:cNvCxnSpPr>
          <p:nvPr/>
        </p:nvCxnSpPr>
        <p:spPr>
          <a:xfrm flipH="1" flipV="1">
            <a:off x="2619400" y="3169833"/>
            <a:ext cx="1457978" cy="51712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2" idx="2"/>
            <a:endCxn id="7" idx="6"/>
          </p:cNvCxnSpPr>
          <p:nvPr/>
        </p:nvCxnSpPr>
        <p:spPr>
          <a:xfrm flipH="1">
            <a:off x="2652180" y="3686956"/>
            <a:ext cx="1425198" cy="82809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2" idx="2"/>
            <a:endCxn id="9" idx="6"/>
          </p:cNvCxnSpPr>
          <p:nvPr/>
        </p:nvCxnSpPr>
        <p:spPr>
          <a:xfrm flipH="1">
            <a:off x="2652180" y="3686956"/>
            <a:ext cx="1425198" cy="212788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/>
        </p:nvSpPr>
        <p:spPr>
          <a:xfrm>
            <a:off x="4077378" y="2858864"/>
            <a:ext cx="116520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あなた</a:t>
            </a:r>
          </a:p>
        </p:txBody>
      </p:sp>
      <p:cxnSp>
        <p:nvCxnSpPr>
          <p:cNvPr id="26" name="直線コネクタ 25"/>
          <p:cNvCxnSpPr>
            <a:stCxn id="2" idx="6"/>
            <a:endCxn id="3" idx="1"/>
          </p:cNvCxnSpPr>
          <p:nvPr/>
        </p:nvCxnSpPr>
        <p:spPr>
          <a:xfrm flipV="1">
            <a:off x="5242582" y="1212750"/>
            <a:ext cx="2279860" cy="2474206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" idx="6"/>
            <a:endCxn id="10" idx="1"/>
          </p:cNvCxnSpPr>
          <p:nvPr/>
        </p:nvCxnSpPr>
        <p:spPr>
          <a:xfrm flipV="1">
            <a:off x="5242582" y="2499171"/>
            <a:ext cx="2279860" cy="118778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2" idx="6"/>
          </p:cNvCxnSpPr>
          <p:nvPr/>
        </p:nvCxnSpPr>
        <p:spPr>
          <a:xfrm flipV="1">
            <a:off x="5242582" y="3685827"/>
            <a:ext cx="2209738" cy="1129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2" idx="6"/>
          </p:cNvCxnSpPr>
          <p:nvPr/>
        </p:nvCxnSpPr>
        <p:spPr>
          <a:xfrm>
            <a:off x="5242582" y="3686956"/>
            <a:ext cx="2209738" cy="125421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2" idx="6"/>
            <a:endCxn id="13" idx="1"/>
          </p:cNvCxnSpPr>
          <p:nvPr/>
        </p:nvCxnSpPr>
        <p:spPr>
          <a:xfrm>
            <a:off x="5242582" y="3686956"/>
            <a:ext cx="2279860" cy="257171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232873" y="449881"/>
            <a:ext cx="4854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相続コンサルティングの概念図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0257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810775" y="658103"/>
            <a:ext cx="593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川口式「相続コンサルティングの定義」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7094" y="1295861"/>
            <a:ext cx="8909811" cy="5135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ja-JP" altLang="en-US" sz="2800" dirty="0">
                <a:solidFill>
                  <a:srgbClr val="FF0000"/>
                </a:solidFill>
              </a:rPr>
              <a:t>相続におけるクライアントの悩みや困りごとの相談に乗り、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2800" dirty="0">
                <a:solidFill>
                  <a:srgbClr val="FF0000"/>
                </a:solidFill>
              </a:rPr>
              <a:t>心の奥にある想いや希望を聞き、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ja-JP" altLang="en-US" sz="2800" dirty="0">
                <a:solidFill>
                  <a:srgbClr val="FF0000"/>
                </a:solidFill>
              </a:rPr>
              <a:t>本当の問題を抽出し、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2800" dirty="0">
                <a:solidFill>
                  <a:srgbClr val="FF0000"/>
                </a:solidFill>
              </a:rPr>
              <a:t>その問題を解決するために然るべき専門家と協業し、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ja-JP" altLang="en-US" sz="2800" dirty="0">
                <a:solidFill>
                  <a:srgbClr val="FF0000"/>
                </a:solidFill>
              </a:rPr>
              <a:t>クライアントとその一家にとって最適な状況に至るための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ja-JP" altLang="en-US" sz="2800" dirty="0">
                <a:solidFill>
                  <a:srgbClr val="FF0000"/>
                </a:solidFill>
              </a:rPr>
              <a:t>全方位的なサポートをすることである。</a:t>
            </a:r>
            <a:endParaRPr kumimoji="1" lang="en-US" altLang="ja-JP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6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491880" y="288032"/>
            <a:ext cx="5463832" cy="65253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272928" cy="1265286"/>
          </a:xfrm>
        </p:spPr>
      </p:pic>
      <p:cxnSp>
        <p:nvCxnSpPr>
          <p:cNvPr id="8" name="直線コネクタ 7"/>
          <p:cNvCxnSpPr/>
          <p:nvPr/>
        </p:nvCxnSpPr>
        <p:spPr>
          <a:xfrm>
            <a:off x="251520" y="1268760"/>
            <a:ext cx="7992888" cy="0"/>
          </a:xfrm>
          <a:prstGeom prst="line">
            <a:avLst/>
          </a:prstGeom>
          <a:ln w="22225">
            <a:solidFill>
              <a:srgbClr val="FFC000">
                <a:alpha val="57000"/>
              </a:srgb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320083" y="1026264"/>
            <a:ext cx="2880320" cy="5697551"/>
          </a:xfrm>
          <a:prstGeom prst="ellipse">
            <a:avLst/>
          </a:prstGeom>
          <a:solidFill>
            <a:srgbClr val="FF563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tx1"/>
                </a:solidFill>
              </a:rPr>
              <a:t>相談者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1020453" y="2497195"/>
            <a:ext cx="1272928" cy="1061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相談者の家族</a:t>
            </a:r>
            <a:r>
              <a:rPr lang="en-US" altLang="ja-JP" dirty="0"/>
              <a:t>A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1055216" y="3984449"/>
            <a:ext cx="1272928" cy="1061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相談者の家族</a:t>
            </a:r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1073322" y="5284238"/>
            <a:ext cx="1272928" cy="1061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相談者の家族</a:t>
            </a:r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7522442" y="7555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専門家</a:t>
            </a:r>
            <a:r>
              <a:rPr lang="en-US" altLang="ja-JP" dirty="0"/>
              <a:t>A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522442" y="204197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専門家</a:t>
            </a:r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522442" y="322862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専門家</a:t>
            </a:r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7522442" y="45150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専門家</a:t>
            </a:r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7522442" y="580146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専門家</a:t>
            </a:r>
            <a:r>
              <a:rPr lang="en-US" altLang="ja-JP" dirty="0"/>
              <a:t>E</a:t>
            </a:r>
            <a:endParaRPr kumimoji="1" lang="ja-JP" altLang="en-US" dirty="0"/>
          </a:p>
        </p:txBody>
      </p:sp>
      <p:cxnSp>
        <p:nvCxnSpPr>
          <p:cNvPr id="16" name="直線コネクタ 15"/>
          <p:cNvCxnSpPr>
            <a:cxnSpLocks/>
            <a:stCxn id="2" idx="2"/>
          </p:cNvCxnSpPr>
          <p:nvPr/>
        </p:nvCxnSpPr>
        <p:spPr>
          <a:xfrm flipH="1" flipV="1">
            <a:off x="2433953" y="1803936"/>
            <a:ext cx="1321112" cy="190498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cxnSpLocks/>
            <a:stCxn id="2" idx="2"/>
            <a:endCxn id="6" idx="6"/>
          </p:cNvCxnSpPr>
          <p:nvPr/>
        </p:nvCxnSpPr>
        <p:spPr>
          <a:xfrm flipH="1" flipV="1">
            <a:off x="2293381" y="3027794"/>
            <a:ext cx="1461684" cy="681126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cxnSpLocks/>
            <a:stCxn id="2" idx="2"/>
            <a:endCxn id="7" idx="6"/>
          </p:cNvCxnSpPr>
          <p:nvPr/>
        </p:nvCxnSpPr>
        <p:spPr>
          <a:xfrm flipH="1">
            <a:off x="2328144" y="3708920"/>
            <a:ext cx="1426921" cy="80612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cxnSpLocks/>
            <a:stCxn id="2" idx="2"/>
            <a:endCxn id="9" idx="6"/>
          </p:cNvCxnSpPr>
          <p:nvPr/>
        </p:nvCxnSpPr>
        <p:spPr>
          <a:xfrm flipH="1">
            <a:off x="2346250" y="3708920"/>
            <a:ext cx="1408815" cy="210591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/>
        </p:nvSpPr>
        <p:spPr>
          <a:xfrm>
            <a:off x="3755065" y="2880828"/>
            <a:ext cx="1537015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相続</a:t>
            </a:r>
            <a:endParaRPr kumimoji="1" lang="en-US" altLang="ja-JP" dirty="0"/>
          </a:p>
          <a:p>
            <a:pPr algn="ctr"/>
            <a:r>
              <a:rPr lang="ja-JP" altLang="en-US"/>
              <a:t>コンサルタント</a:t>
            </a:r>
            <a:endParaRPr kumimoji="1" lang="ja-JP" altLang="en-US" dirty="0"/>
          </a:p>
        </p:txBody>
      </p:sp>
      <p:cxnSp>
        <p:nvCxnSpPr>
          <p:cNvPr id="26" name="直線コネクタ 25"/>
          <p:cNvCxnSpPr>
            <a:cxnSpLocks/>
            <a:stCxn id="2" idx="6"/>
            <a:endCxn id="3" idx="1"/>
          </p:cNvCxnSpPr>
          <p:nvPr/>
        </p:nvCxnSpPr>
        <p:spPr>
          <a:xfrm flipV="1">
            <a:off x="5292080" y="1212750"/>
            <a:ext cx="2230362" cy="249617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cxnSpLocks/>
            <a:stCxn id="2" idx="6"/>
            <a:endCxn id="10" idx="1"/>
          </p:cNvCxnSpPr>
          <p:nvPr/>
        </p:nvCxnSpPr>
        <p:spPr>
          <a:xfrm flipV="1">
            <a:off x="5292080" y="2499171"/>
            <a:ext cx="2230362" cy="1209749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cxnSpLocks/>
            <a:stCxn id="2" idx="6"/>
          </p:cNvCxnSpPr>
          <p:nvPr/>
        </p:nvCxnSpPr>
        <p:spPr>
          <a:xfrm flipV="1">
            <a:off x="5292080" y="3707792"/>
            <a:ext cx="2088232" cy="112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cxnSpLocks/>
            <a:stCxn id="2" idx="6"/>
          </p:cNvCxnSpPr>
          <p:nvPr/>
        </p:nvCxnSpPr>
        <p:spPr>
          <a:xfrm>
            <a:off x="5292080" y="3708920"/>
            <a:ext cx="2088232" cy="125421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cxnSpLocks/>
            <a:stCxn id="2" idx="6"/>
            <a:endCxn id="13" idx="1"/>
          </p:cNvCxnSpPr>
          <p:nvPr/>
        </p:nvCxnSpPr>
        <p:spPr>
          <a:xfrm>
            <a:off x="5292080" y="3708920"/>
            <a:ext cx="2230362" cy="2549749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767451" y="631232"/>
            <a:ext cx="1200329" cy="57967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6600">
                <a:solidFill>
                  <a:schemeClr val="bg1"/>
                </a:solidFill>
              </a:rPr>
              <a:t>士業とのチーム</a:t>
            </a:r>
            <a:endParaRPr kumimoji="1" lang="ja-JP" alt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177149</TotalTime>
  <Words>1098</Words>
  <Application>Microsoft Macintosh PowerPoint</Application>
  <PresentationFormat>画面に合わせる (4:3)</PresentationFormat>
  <Paragraphs>291</Paragraphs>
  <Slides>42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7" baseType="lpstr">
      <vt:lpstr>Yu Gothic</vt:lpstr>
      <vt:lpstr>Arial</vt:lpstr>
      <vt:lpstr>Calibri</vt:lpstr>
      <vt:lpstr>Helvetica</vt:lpstr>
      <vt:lpstr>Office ​​テーマ</vt:lpstr>
      <vt:lpstr>選ばれる相続コンサルタント養成講座  ＜第６講＞  士業とのチームビルディングのポイント  相続分野のフィービジネス成功の秘密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川口宗治</dc:creator>
  <cp:lastModifiedBy>Microsoft Office User</cp:lastModifiedBy>
  <cp:revision>313</cp:revision>
  <cp:lastPrinted>2018-04-24T03:59:46Z</cp:lastPrinted>
  <dcterms:created xsi:type="dcterms:W3CDTF">2015-03-17T12:38:35Z</dcterms:created>
  <dcterms:modified xsi:type="dcterms:W3CDTF">2019-12-02T01:37:29Z</dcterms:modified>
</cp:coreProperties>
</file>