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861" r:id="rId2"/>
    <p:sldId id="312" r:id="rId3"/>
    <p:sldId id="636" r:id="rId4"/>
    <p:sldId id="647" r:id="rId5"/>
    <p:sldId id="637" r:id="rId6"/>
    <p:sldId id="638" r:id="rId7"/>
    <p:sldId id="678" r:id="rId8"/>
    <p:sldId id="590" r:id="rId9"/>
    <p:sldId id="641" r:id="rId10"/>
    <p:sldId id="818" r:id="rId11"/>
    <p:sldId id="642" r:id="rId12"/>
    <p:sldId id="691" r:id="rId13"/>
    <p:sldId id="817" r:id="rId14"/>
    <p:sldId id="640" r:id="rId15"/>
    <p:sldId id="864" r:id="rId16"/>
    <p:sldId id="481" r:id="rId17"/>
    <p:sldId id="683" r:id="rId18"/>
    <p:sldId id="684" r:id="rId19"/>
    <p:sldId id="685" r:id="rId20"/>
    <p:sldId id="686" r:id="rId21"/>
    <p:sldId id="687" r:id="rId22"/>
    <p:sldId id="688" r:id="rId23"/>
    <p:sldId id="689" r:id="rId24"/>
    <p:sldId id="690" r:id="rId25"/>
    <p:sldId id="589" r:id="rId26"/>
    <p:sldId id="645" r:id="rId27"/>
    <p:sldId id="853" r:id="rId28"/>
    <p:sldId id="658" r:id="rId29"/>
    <p:sldId id="862" r:id="rId30"/>
    <p:sldId id="319" r:id="rId31"/>
    <p:sldId id="320" r:id="rId32"/>
    <p:sldId id="822" r:id="rId33"/>
    <p:sldId id="668" r:id="rId34"/>
    <p:sldId id="581" r:id="rId35"/>
    <p:sldId id="593" r:id="rId36"/>
    <p:sldId id="586" r:id="rId37"/>
    <p:sldId id="594" r:id="rId38"/>
    <p:sldId id="595" r:id="rId39"/>
    <p:sldId id="596" r:id="rId40"/>
    <p:sldId id="597" r:id="rId41"/>
    <p:sldId id="598" r:id="rId42"/>
    <p:sldId id="599" r:id="rId43"/>
    <p:sldId id="600" r:id="rId44"/>
    <p:sldId id="601" r:id="rId45"/>
    <p:sldId id="673" r:id="rId46"/>
    <p:sldId id="671" r:id="rId47"/>
    <p:sldId id="667" r:id="rId48"/>
    <p:sldId id="672" r:id="rId49"/>
    <p:sldId id="318" r:id="rId50"/>
    <p:sldId id="323" r:id="rId51"/>
    <p:sldId id="324" r:id="rId52"/>
    <p:sldId id="326" r:id="rId53"/>
    <p:sldId id="327" r:id="rId54"/>
    <p:sldId id="329" r:id="rId55"/>
    <p:sldId id="337" r:id="rId56"/>
    <p:sldId id="338" r:id="rId57"/>
    <p:sldId id="339" r:id="rId58"/>
    <p:sldId id="340" r:id="rId59"/>
    <p:sldId id="345" r:id="rId60"/>
    <p:sldId id="346" r:id="rId61"/>
    <p:sldId id="859" r:id="rId62"/>
    <p:sldId id="863" r:id="rId63"/>
  </p:sldIdLst>
  <p:sldSz cx="9144000" cy="6858000" type="screen4x3"/>
  <p:notesSz cx="6794500" cy="99187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4">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5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46"/>
    <p:restoredTop sz="94874"/>
  </p:normalViewPr>
  <p:slideViewPr>
    <p:cSldViewPr>
      <p:cViewPr varScale="1">
        <p:scale>
          <a:sx n="117" d="100"/>
          <a:sy n="117" d="100"/>
        </p:scale>
        <p:origin x="1568" y="176"/>
      </p:cViewPr>
      <p:guideLst>
        <p:guide orient="horz" pos="2160"/>
        <p:guide pos="2880"/>
      </p:guideLst>
    </p:cSldViewPr>
  </p:slideViewPr>
  <p:notesTextViewPr>
    <p:cViewPr>
      <p:scale>
        <a:sx n="1" d="1"/>
        <a:sy n="1" d="1"/>
      </p:scale>
      <p:origin x="0" y="0"/>
    </p:cViewPr>
  </p:notesTextViewPr>
  <p:notesViewPr>
    <p:cSldViewPr>
      <p:cViewPr varScale="1">
        <p:scale>
          <a:sx n="69" d="100"/>
          <a:sy n="69" d="100"/>
        </p:scale>
        <p:origin x="-2790" y="-102"/>
      </p:cViewPr>
      <p:guideLst>
        <p:guide orient="horz" pos="3124"/>
        <p:guide pos="214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283" cy="49593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8645" y="0"/>
            <a:ext cx="2944283" cy="495935"/>
          </a:xfrm>
          <a:prstGeom prst="rect">
            <a:avLst/>
          </a:prstGeom>
        </p:spPr>
        <p:txBody>
          <a:bodyPr vert="horz" lIns="91440" tIns="45720" rIns="91440" bIns="45720" rtlCol="0"/>
          <a:lstStyle>
            <a:lvl1pPr algn="r">
              <a:defRPr sz="1200"/>
            </a:lvl1pPr>
          </a:lstStyle>
          <a:p>
            <a:fld id="{6388F734-D72B-4208-9BBF-EB072C114684}" type="datetimeFigureOut">
              <a:rPr kumimoji="1" lang="ja-JP" altLang="en-US" smtClean="0"/>
              <a:t>2020/2/26</a:t>
            </a:fld>
            <a:endParaRPr kumimoji="1" lang="ja-JP" altLang="en-US"/>
          </a:p>
        </p:txBody>
      </p:sp>
      <p:sp>
        <p:nvSpPr>
          <p:cNvPr id="4" name="フッター プレースホルダー 3"/>
          <p:cNvSpPr>
            <a:spLocks noGrp="1"/>
          </p:cNvSpPr>
          <p:nvPr>
            <p:ph type="ftr" sz="quarter" idx="2"/>
          </p:nvPr>
        </p:nvSpPr>
        <p:spPr>
          <a:xfrm>
            <a:off x="0" y="9421044"/>
            <a:ext cx="2944283" cy="49593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8645" y="9421044"/>
            <a:ext cx="2944283" cy="495935"/>
          </a:xfrm>
          <a:prstGeom prst="rect">
            <a:avLst/>
          </a:prstGeom>
        </p:spPr>
        <p:txBody>
          <a:bodyPr vert="horz" lIns="91440" tIns="45720" rIns="91440" bIns="45720" rtlCol="0" anchor="b"/>
          <a:lstStyle>
            <a:lvl1pPr algn="r">
              <a:defRPr sz="1200"/>
            </a:lvl1pPr>
          </a:lstStyle>
          <a:p>
            <a:fld id="{00DAB767-B943-42CA-98AB-4DEA59C68B0B}" type="slidenum">
              <a:rPr kumimoji="1" lang="ja-JP" altLang="en-US" smtClean="0"/>
              <a:t>‹#›</a:t>
            </a:fld>
            <a:endParaRPr kumimoji="1" lang="ja-JP" altLang="en-US"/>
          </a:p>
        </p:txBody>
      </p:sp>
    </p:spTree>
    <p:extLst>
      <p:ext uri="{BB962C8B-B14F-4D97-AF65-F5344CB8AC3E}">
        <p14:creationId xmlns:p14="http://schemas.microsoft.com/office/powerpoint/2010/main" val="1283175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283" cy="49593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645" y="0"/>
            <a:ext cx="2944283" cy="495935"/>
          </a:xfrm>
          <a:prstGeom prst="rect">
            <a:avLst/>
          </a:prstGeom>
        </p:spPr>
        <p:txBody>
          <a:bodyPr vert="horz" lIns="91440" tIns="45720" rIns="91440" bIns="45720" rtlCol="0"/>
          <a:lstStyle>
            <a:lvl1pPr algn="r">
              <a:defRPr sz="1200"/>
            </a:lvl1pPr>
          </a:lstStyle>
          <a:p>
            <a:fld id="{B5B2F129-6DDE-4FFB-94A4-21EE48D1308A}" type="datetimeFigureOut">
              <a:rPr kumimoji="1" lang="ja-JP" altLang="en-US" smtClean="0"/>
              <a:t>2020/2/26</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59350" cy="37195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11383"/>
            <a:ext cx="5435600" cy="446341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1044"/>
            <a:ext cx="2944283" cy="49593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645" y="9421044"/>
            <a:ext cx="2944283" cy="495935"/>
          </a:xfrm>
          <a:prstGeom prst="rect">
            <a:avLst/>
          </a:prstGeom>
        </p:spPr>
        <p:txBody>
          <a:bodyPr vert="horz" lIns="91440" tIns="45720" rIns="91440" bIns="45720" rtlCol="0" anchor="b"/>
          <a:lstStyle>
            <a:lvl1pPr algn="r">
              <a:defRPr sz="1200"/>
            </a:lvl1pPr>
          </a:lstStyle>
          <a:p>
            <a:fld id="{196FA686-0643-4935-86A0-41523BD3114B}" type="slidenum">
              <a:rPr kumimoji="1" lang="ja-JP" altLang="en-US" smtClean="0"/>
              <a:t>‹#›</a:t>
            </a:fld>
            <a:endParaRPr kumimoji="1" lang="ja-JP" altLang="en-US"/>
          </a:p>
        </p:txBody>
      </p:sp>
    </p:spTree>
    <p:extLst>
      <p:ext uri="{BB962C8B-B14F-4D97-AF65-F5344CB8AC3E}">
        <p14:creationId xmlns:p14="http://schemas.microsoft.com/office/powerpoint/2010/main" val="114701900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2</a:t>
            </a:fld>
            <a:endParaRPr kumimoji="1" lang="ja-JP" altLang="en-US"/>
          </a:p>
        </p:txBody>
      </p:sp>
    </p:spTree>
    <p:extLst>
      <p:ext uri="{BB962C8B-B14F-4D97-AF65-F5344CB8AC3E}">
        <p14:creationId xmlns:p14="http://schemas.microsoft.com/office/powerpoint/2010/main" val="437101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54</a:t>
            </a:fld>
            <a:endParaRPr kumimoji="1" lang="ja-JP" altLang="en-US"/>
          </a:p>
        </p:txBody>
      </p:sp>
    </p:spTree>
    <p:extLst>
      <p:ext uri="{BB962C8B-B14F-4D97-AF65-F5344CB8AC3E}">
        <p14:creationId xmlns:p14="http://schemas.microsoft.com/office/powerpoint/2010/main" val="111785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55</a:t>
            </a:fld>
            <a:endParaRPr kumimoji="1" lang="ja-JP" altLang="en-US"/>
          </a:p>
        </p:txBody>
      </p:sp>
    </p:spTree>
    <p:extLst>
      <p:ext uri="{BB962C8B-B14F-4D97-AF65-F5344CB8AC3E}">
        <p14:creationId xmlns:p14="http://schemas.microsoft.com/office/powerpoint/2010/main" val="1234532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56</a:t>
            </a:fld>
            <a:endParaRPr kumimoji="1" lang="ja-JP" altLang="en-US"/>
          </a:p>
        </p:txBody>
      </p:sp>
    </p:spTree>
    <p:extLst>
      <p:ext uri="{BB962C8B-B14F-4D97-AF65-F5344CB8AC3E}">
        <p14:creationId xmlns:p14="http://schemas.microsoft.com/office/powerpoint/2010/main" val="2865721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57</a:t>
            </a:fld>
            <a:endParaRPr kumimoji="1" lang="ja-JP" altLang="en-US"/>
          </a:p>
        </p:txBody>
      </p:sp>
    </p:spTree>
    <p:extLst>
      <p:ext uri="{BB962C8B-B14F-4D97-AF65-F5344CB8AC3E}">
        <p14:creationId xmlns:p14="http://schemas.microsoft.com/office/powerpoint/2010/main" val="1530301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58</a:t>
            </a:fld>
            <a:endParaRPr kumimoji="1" lang="ja-JP" altLang="en-US"/>
          </a:p>
        </p:txBody>
      </p:sp>
    </p:spTree>
    <p:extLst>
      <p:ext uri="{BB962C8B-B14F-4D97-AF65-F5344CB8AC3E}">
        <p14:creationId xmlns:p14="http://schemas.microsoft.com/office/powerpoint/2010/main" val="2026274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59</a:t>
            </a:fld>
            <a:endParaRPr kumimoji="1" lang="ja-JP" altLang="en-US"/>
          </a:p>
        </p:txBody>
      </p:sp>
    </p:spTree>
    <p:extLst>
      <p:ext uri="{BB962C8B-B14F-4D97-AF65-F5344CB8AC3E}">
        <p14:creationId xmlns:p14="http://schemas.microsoft.com/office/powerpoint/2010/main" val="3299122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60</a:t>
            </a:fld>
            <a:endParaRPr kumimoji="1" lang="ja-JP" altLang="en-US"/>
          </a:p>
        </p:txBody>
      </p:sp>
    </p:spTree>
    <p:extLst>
      <p:ext uri="{BB962C8B-B14F-4D97-AF65-F5344CB8AC3E}">
        <p14:creationId xmlns:p14="http://schemas.microsoft.com/office/powerpoint/2010/main" val="2222083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38AF32A-6E7C-DB4D-84B2-CD03F1981541}" type="slidenum">
              <a:rPr kumimoji="1" lang="ja-JP" altLang="en-US" smtClean="0"/>
              <a:t>62</a:t>
            </a:fld>
            <a:endParaRPr kumimoji="1" lang="ja-JP" altLang="en-US"/>
          </a:p>
        </p:txBody>
      </p:sp>
    </p:spTree>
    <p:extLst>
      <p:ext uri="{BB962C8B-B14F-4D97-AF65-F5344CB8AC3E}">
        <p14:creationId xmlns:p14="http://schemas.microsoft.com/office/powerpoint/2010/main" val="2248940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987438C-632C-4C5C-AC2D-7377C8780C7B}" type="slidenum">
              <a:rPr kumimoji="1" lang="ja-JP" altLang="en-US" smtClean="0"/>
              <a:t>23</a:t>
            </a:fld>
            <a:endParaRPr kumimoji="1" lang="ja-JP" altLang="en-US"/>
          </a:p>
        </p:txBody>
      </p:sp>
    </p:spTree>
    <p:extLst>
      <p:ext uri="{BB962C8B-B14F-4D97-AF65-F5344CB8AC3E}">
        <p14:creationId xmlns:p14="http://schemas.microsoft.com/office/powerpoint/2010/main" val="3474028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987438C-632C-4C5C-AC2D-7377C8780C7B}" type="slidenum">
              <a:rPr kumimoji="1" lang="ja-JP" altLang="en-US" smtClean="0"/>
              <a:t>24</a:t>
            </a:fld>
            <a:endParaRPr kumimoji="1" lang="ja-JP" altLang="en-US"/>
          </a:p>
        </p:txBody>
      </p:sp>
    </p:spTree>
    <p:extLst>
      <p:ext uri="{BB962C8B-B14F-4D97-AF65-F5344CB8AC3E}">
        <p14:creationId xmlns:p14="http://schemas.microsoft.com/office/powerpoint/2010/main" val="1685171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28</a:t>
            </a:fld>
            <a:endParaRPr kumimoji="1" lang="ja-JP" altLang="en-US"/>
          </a:p>
        </p:txBody>
      </p:sp>
    </p:spTree>
    <p:extLst>
      <p:ext uri="{BB962C8B-B14F-4D97-AF65-F5344CB8AC3E}">
        <p14:creationId xmlns:p14="http://schemas.microsoft.com/office/powerpoint/2010/main" val="375298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36</a:t>
            </a:fld>
            <a:endParaRPr kumimoji="1" lang="ja-JP" altLang="en-US"/>
          </a:p>
        </p:txBody>
      </p:sp>
    </p:spTree>
    <p:extLst>
      <p:ext uri="{BB962C8B-B14F-4D97-AF65-F5344CB8AC3E}">
        <p14:creationId xmlns:p14="http://schemas.microsoft.com/office/powerpoint/2010/main" val="1379309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50</a:t>
            </a:fld>
            <a:endParaRPr kumimoji="1" lang="ja-JP" altLang="en-US"/>
          </a:p>
        </p:txBody>
      </p:sp>
    </p:spTree>
    <p:extLst>
      <p:ext uri="{BB962C8B-B14F-4D97-AF65-F5344CB8AC3E}">
        <p14:creationId xmlns:p14="http://schemas.microsoft.com/office/powerpoint/2010/main" val="1191228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51</a:t>
            </a:fld>
            <a:endParaRPr kumimoji="1" lang="ja-JP" altLang="en-US"/>
          </a:p>
        </p:txBody>
      </p:sp>
    </p:spTree>
    <p:extLst>
      <p:ext uri="{BB962C8B-B14F-4D97-AF65-F5344CB8AC3E}">
        <p14:creationId xmlns:p14="http://schemas.microsoft.com/office/powerpoint/2010/main" val="3935915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52</a:t>
            </a:fld>
            <a:endParaRPr kumimoji="1" lang="ja-JP" altLang="en-US"/>
          </a:p>
        </p:txBody>
      </p:sp>
    </p:spTree>
    <p:extLst>
      <p:ext uri="{BB962C8B-B14F-4D97-AF65-F5344CB8AC3E}">
        <p14:creationId xmlns:p14="http://schemas.microsoft.com/office/powerpoint/2010/main" val="2996678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53</a:t>
            </a:fld>
            <a:endParaRPr kumimoji="1" lang="ja-JP" altLang="en-US"/>
          </a:p>
        </p:txBody>
      </p:sp>
    </p:spTree>
    <p:extLst>
      <p:ext uri="{BB962C8B-B14F-4D97-AF65-F5344CB8AC3E}">
        <p14:creationId xmlns:p14="http://schemas.microsoft.com/office/powerpoint/2010/main" val="617845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B74C1D5-C9B8-40F8-8018-D723FC3FF12C}" type="datetimeFigureOut">
              <a:rPr kumimoji="1" lang="ja-JP" altLang="en-US" smtClean="0"/>
              <a:t>2020/2/26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176DF6-F0CC-4D6B-B338-0AF3C5C58D51}" type="slidenum">
              <a:rPr kumimoji="1" lang="ja-JP" altLang="en-US" smtClean="0"/>
              <a:t>‹#›</a:t>
            </a:fld>
            <a:endParaRPr kumimoji="1" lang="ja-JP" altLang="en-US"/>
          </a:p>
        </p:txBody>
      </p:sp>
    </p:spTree>
    <p:extLst>
      <p:ext uri="{BB962C8B-B14F-4D97-AF65-F5344CB8AC3E}">
        <p14:creationId xmlns:p14="http://schemas.microsoft.com/office/powerpoint/2010/main" val="2173318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B74C1D5-C9B8-40F8-8018-D723FC3FF12C}" type="datetimeFigureOut">
              <a:rPr kumimoji="1" lang="ja-JP" altLang="en-US" smtClean="0"/>
              <a:t>2020/2/26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176DF6-F0CC-4D6B-B338-0AF3C5C58D51}" type="slidenum">
              <a:rPr kumimoji="1" lang="ja-JP" altLang="en-US" smtClean="0"/>
              <a:t>‹#›</a:t>
            </a:fld>
            <a:endParaRPr kumimoji="1" lang="ja-JP" altLang="en-US"/>
          </a:p>
        </p:txBody>
      </p:sp>
    </p:spTree>
    <p:extLst>
      <p:ext uri="{BB962C8B-B14F-4D97-AF65-F5344CB8AC3E}">
        <p14:creationId xmlns:p14="http://schemas.microsoft.com/office/powerpoint/2010/main" val="3009488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B74C1D5-C9B8-40F8-8018-D723FC3FF12C}" type="datetimeFigureOut">
              <a:rPr kumimoji="1" lang="ja-JP" altLang="en-US" smtClean="0"/>
              <a:t>2020/2/26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176DF6-F0CC-4D6B-B338-0AF3C5C58D51}" type="slidenum">
              <a:rPr kumimoji="1" lang="ja-JP" altLang="en-US" smtClean="0"/>
              <a:t>‹#›</a:t>
            </a:fld>
            <a:endParaRPr kumimoji="1" lang="ja-JP" altLang="en-US"/>
          </a:p>
        </p:txBody>
      </p:sp>
    </p:spTree>
    <p:extLst>
      <p:ext uri="{BB962C8B-B14F-4D97-AF65-F5344CB8AC3E}">
        <p14:creationId xmlns:p14="http://schemas.microsoft.com/office/powerpoint/2010/main" val="1002680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B74C1D5-C9B8-40F8-8018-D723FC3FF12C}" type="datetimeFigureOut">
              <a:rPr kumimoji="1" lang="ja-JP" altLang="en-US" smtClean="0"/>
              <a:t>2020/2/26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176DF6-F0CC-4D6B-B338-0AF3C5C58D51}" type="slidenum">
              <a:rPr kumimoji="1" lang="ja-JP" altLang="en-US" smtClean="0"/>
              <a:t>‹#›</a:t>
            </a:fld>
            <a:endParaRPr kumimoji="1" lang="ja-JP" altLang="en-US"/>
          </a:p>
        </p:txBody>
      </p:sp>
    </p:spTree>
    <p:extLst>
      <p:ext uri="{BB962C8B-B14F-4D97-AF65-F5344CB8AC3E}">
        <p14:creationId xmlns:p14="http://schemas.microsoft.com/office/powerpoint/2010/main" val="279042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B74C1D5-C9B8-40F8-8018-D723FC3FF12C}" type="datetimeFigureOut">
              <a:rPr kumimoji="1" lang="ja-JP" altLang="en-US" smtClean="0"/>
              <a:t>2020/2/26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176DF6-F0CC-4D6B-B338-0AF3C5C58D51}" type="slidenum">
              <a:rPr kumimoji="1" lang="ja-JP" altLang="en-US" smtClean="0"/>
              <a:t>‹#›</a:t>
            </a:fld>
            <a:endParaRPr kumimoji="1" lang="ja-JP" altLang="en-US"/>
          </a:p>
        </p:txBody>
      </p:sp>
    </p:spTree>
    <p:extLst>
      <p:ext uri="{BB962C8B-B14F-4D97-AF65-F5344CB8AC3E}">
        <p14:creationId xmlns:p14="http://schemas.microsoft.com/office/powerpoint/2010/main" val="2645261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B74C1D5-C9B8-40F8-8018-D723FC3FF12C}" type="datetimeFigureOut">
              <a:rPr kumimoji="1" lang="ja-JP" altLang="en-US" smtClean="0"/>
              <a:t>2020/2/26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176DF6-F0CC-4D6B-B338-0AF3C5C58D51}" type="slidenum">
              <a:rPr kumimoji="1" lang="ja-JP" altLang="en-US" smtClean="0"/>
              <a:t>‹#›</a:t>
            </a:fld>
            <a:endParaRPr kumimoji="1" lang="ja-JP" altLang="en-US"/>
          </a:p>
        </p:txBody>
      </p:sp>
    </p:spTree>
    <p:extLst>
      <p:ext uri="{BB962C8B-B14F-4D97-AF65-F5344CB8AC3E}">
        <p14:creationId xmlns:p14="http://schemas.microsoft.com/office/powerpoint/2010/main" val="48375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B74C1D5-C9B8-40F8-8018-D723FC3FF12C}" type="datetimeFigureOut">
              <a:rPr kumimoji="1" lang="ja-JP" altLang="en-US" smtClean="0"/>
              <a:t>2020/2/26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1176DF6-F0CC-4D6B-B338-0AF3C5C58D51}" type="slidenum">
              <a:rPr kumimoji="1" lang="ja-JP" altLang="en-US" smtClean="0"/>
              <a:t>‹#›</a:t>
            </a:fld>
            <a:endParaRPr kumimoji="1" lang="ja-JP" altLang="en-US"/>
          </a:p>
        </p:txBody>
      </p:sp>
    </p:spTree>
    <p:extLst>
      <p:ext uri="{BB962C8B-B14F-4D97-AF65-F5344CB8AC3E}">
        <p14:creationId xmlns:p14="http://schemas.microsoft.com/office/powerpoint/2010/main" val="1139198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B74C1D5-C9B8-40F8-8018-D723FC3FF12C}" type="datetimeFigureOut">
              <a:rPr kumimoji="1" lang="ja-JP" altLang="en-US" smtClean="0"/>
              <a:t>2020/2/26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1176DF6-F0CC-4D6B-B338-0AF3C5C58D51}" type="slidenum">
              <a:rPr kumimoji="1" lang="ja-JP" altLang="en-US" smtClean="0"/>
              <a:t>‹#›</a:t>
            </a:fld>
            <a:endParaRPr kumimoji="1" lang="ja-JP" altLang="en-US"/>
          </a:p>
        </p:txBody>
      </p:sp>
    </p:spTree>
    <p:extLst>
      <p:ext uri="{BB962C8B-B14F-4D97-AF65-F5344CB8AC3E}">
        <p14:creationId xmlns:p14="http://schemas.microsoft.com/office/powerpoint/2010/main" val="3894666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B74C1D5-C9B8-40F8-8018-D723FC3FF12C}" type="datetimeFigureOut">
              <a:rPr kumimoji="1" lang="ja-JP" altLang="en-US" smtClean="0"/>
              <a:t>2020/2/26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1176DF6-F0CC-4D6B-B338-0AF3C5C58D51}" type="slidenum">
              <a:rPr kumimoji="1" lang="ja-JP" altLang="en-US" smtClean="0"/>
              <a:t>‹#›</a:t>
            </a:fld>
            <a:endParaRPr kumimoji="1" lang="ja-JP" altLang="en-US"/>
          </a:p>
        </p:txBody>
      </p:sp>
    </p:spTree>
    <p:extLst>
      <p:ext uri="{BB962C8B-B14F-4D97-AF65-F5344CB8AC3E}">
        <p14:creationId xmlns:p14="http://schemas.microsoft.com/office/powerpoint/2010/main" val="3120650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B74C1D5-C9B8-40F8-8018-D723FC3FF12C}" type="datetimeFigureOut">
              <a:rPr kumimoji="1" lang="ja-JP" altLang="en-US" smtClean="0"/>
              <a:t>2020/2/26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176DF6-F0CC-4D6B-B338-0AF3C5C58D51}" type="slidenum">
              <a:rPr kumimoji="1" lang="ja-JP" altLang="en-US" smtClean="0"/>
              <a:t>‹#›</a:t>
            </a:fld>
            <a:endParaRPr kumimoji="1" lang="ja-JP" altLang="en-US"/>
          </a:p>
        </p:txBody>
      </p:sp>
    </p:spTree>
    <p:extLst>
      <p:ext uri="{BB962C8B-B14F-4D97-AF65-F5344CB8AC3E}">
        <p14:creationId xmlns:p14="http://schemas.microsoft.com/office/powerpoint/2010/main" val="375984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B74C1D5-C9B8-40F8-8018-D723FC3FF12C}" type="datetimeFigureOut">
              <a:rPr kumimoji="1" lang="ja-JP" altLang="en-US" smtClean="0"/>
              <a:t>2020/2/26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176DF6-F0CC-4D6B-B338-0AF3C5C58D51}" type="slidenum">
              <a:rPr kumimoji="1" lang="ja-JP" altLang="en-US" smtClean="0"/>
              <a:t>‹#›</a:t>
            </a:fld>
            <a:endParaRPr kumimoji="1" lang="ja-JP" altLang="en-US"/>
          </a:p>
        </p:txBody>
      </p:sp>
    </p:spTree>
    <p:extLst>
      <p:ext uri="{BB962C8B-B14F-4D97-AF65-F5344CB8AC3E}">
        <p14:creationId xmlns:p14="http://schemas.microsoft.com/office/powerpoint/2010/main" val="313518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74C1D5-C9B8-40F8-8018-D723FC3FF12C}" type="datetimeFigureOut">
              <a:rPr kumimoji="1" lang="ja-JP" altLang="en-US" smtClean="0"/>
              <a:t>2020/2/26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76DF6-F0CC-4D6B-B338-0AF3C5C58D51}" type="slidenum">
              <a:rPr kumimoji="1" lang="ja-JP" altLang="en-US" smtClean="0"/>
              <a:t>‹#›</a:t>
            </a:fld>
            <a:endParaRPr kumimoji="1" lang="ja-JP" altLang="en-US"/>
          </a:p>
        </p:txBody>
      </p:sp>
    </p:spTree>
    <p:extLst>
      <p:ext uri="{BB962C8B-B14F-4D97-AF65-F5344CB8AC3E}">
        <p14:creationId xmlns:p14="http://schemas.microsoft.com/office/powerpoint/2010/main" val="2202562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9392" y="0"/>
            <a:ext cx="2664296" cy="2792317"/>
          </a:xfrm>
          <a:prstGeom prst="rect">
            <a:avLst/>
          </a:prstGeom>
        </p:spPr>
      </p:pic>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9852" y="116632"/>
            <a:ext cx="2664296" cy="2792317"/>
          </a:xfrm>
          <a:prstGeom prst="rect">
            <a:avLst/>
          </a:prstGeom>
        </p:spPr>
      </p:pic>
      <p:sp>
        <p:nvSpPr>
          <p:cNvPr id="3" name="タイトル 2"/>
          <p:cNvSpPr>
            <a:spLocks noGrp="1"/>
          </p:cNvSpPr>
          <p:nvPr>
            <p:ph type="ctrTitle"/>
          </p:nvPr>
        </p:nvSpPr>
        <p:spPr>
          <a:xfrm>
            <a:off x="411358" y="4134954"/>
            <a:ext cx="8321283" cy="687713"/>
          </a:xfrm>
        </p:spPr>
        <p:txBody>
          <a:bodyPr>
            <a:noAutofit/>
          </a:bodyPr>
          <a:lstStyle/>
          <a:p>
            <a:r>
              <a:rPr lang="ja-JP" altLang="en-US" sz="2800">
                <a:effectLst>
                  <a:outerShdw blurRad="38100" dist="38100" dir="2700000" algn="tl">
                    <a:srgbClr val="000000">
                      <a:alpha val="43137"/>
                    </a:srgbClr>
                  </a:outerShdw>
                </a:effectLst>
              </a:rPr>
              <a:t>選ばれる相続</a:t>
            </a:r>
            <a:r>
              <a:rPr lang="ja-JP" altLang="en-US" sz="2800" dirty="0">
                <a:effectLst>
                  <a:outerShdw blurRad="38100" dist="38100" dir="2700000" algn="tl">
                    <a:srgbClr val="000000">
                      <a:alpha val="43137"/>
                    </a:srgbClr>
                  </a:outerShdw>
                </a:effectLst>
              </a:rPr>
              <a:t>コンサルタント養成講座</a:t>
            </a:r>
            <a:br>
              <a:rPr lang="en-US" altLang="ja-JP" sz="2800" dirty="0">
                <a:effectLst>
                  <a:outerShdw blurRad="38100" dist="38100" dir="2700000" algn="tl">
                    <a:srgbClr val="000000">
                      <a:alpha val="43137"/>
                    </a:srgbClr>
                  </a:outerShdw>
                </a:effectLst>
              </a:rPr>
            </a:br>
            <a:br>
              <a:rPr lang="en-US" altLang="ja-JP" sz="2800" dirty="0">
                <a:effectLst>
                  <a:outerShdw blurRad="38100" dist="38100" dir="2700000" algn="tl">
                    <a:srgbClr val="000000">
                      <a:alpha val="43137"/>
                    </a:srgbClr>
                  </a:outerShdw>
                </a:effectLst>
              </a:rPr>
            </a:br>
            <a:r>
              <a:rPr lang="ja-JP" altLang="en-US" sz="2800">
                <a:effectLst>
                  <a:outerShdw blurRad="38100" dist="38100" dir="2700000" algn="tl">
                    <a:srgbClr val="000000">
                      <a:alpha val="43137"/>
                    </a:srgbClr>
                  </a:outerShdw>
                </a:effectLst>
              </a:rPr>
              <a:t>＜第４講＞</a:t>
            </a:r>
            <a:br>
              <a:rPr lang="en-US" altLang="ja-JP" sz="3200" dirty="0">
                <a:effectLst>
                  <a:outerShdw blurRad="38100" dist="38100" dir="2700000" algn="tl">
                    <a:srgbClr val="000000">
                      <a:alpha val="43137"/>
                    </a:srgbClr>
                  </a:outerShdw>
                </a:effectLst>
              </a:rPr>
            </a:br>
            <a:br>
              <a:rPr lang="en-US" altLang="ja-JP" sz="3600" dirty="0">
                <a:solidFill>
                  <a:srgbClr val="FF0000"/>
                </a:solidFill>
                <a:effectLst>
                  <a:outerShdw blurRad="38100" dist="38100" dir="2700000" algn="tl">
                    <a:srgbClr val="000000">
                      <a:alpha val="43137"/>
                    </a:srgbClr>
                  </a:outerShdw>
                </a:effectLst>
              </a:rPr>
            </a:br>
            <a:r>
              <a:rPr lang="ja-JP" altLang="en-US" sz="3600">
                <a:solidFill>
                  <a:srgbClr val="FF0000"/>
                </a:solidFill>
                <a:effectLst>
                  <a:outerShdw blurRad="38100" dist="38100" dir="2700000" algn="tl">
                    <a:srgbClr val="000000">
                      <a:alpha val="43137"/>
                    </a:srgbClr>
                  </a:outerShdw>
                </a:effectLst>
              </a:rPr>
              <a:t>相続ビジネス・価格決定の考え方と事例</a:t>
            </a:r>
            <a:br>
              <a:rPr lang="en-US" altLang="ja-JP" sz="3600" dirty="0">
                <a:solidFill>
                  <a:srgbClr val="FF0000"/>
                </a:solidFill>
                <a:effectLst>
                  <a:outerShdw blurRad="38100" dist="38100" dir="2700000" algn="tl">
                    <a:srgbClr val="000000">
                      <a:alpha val="43137"/>
                    </a:srgbClr>
                  </a:outerShdw>
                </a:effectLst>
              </a:rPr>
            </a:br>
            <a:br>
              <a:rPr lang="en-US" altLang="ja-JP" sz="3600" dirty="0">
                <a:solidFill>
                  <a:srgbClr val="FF0000"/>
                </a:solidFill>
                <a:effectLst>
                  <a:outerShdw blurRad="38100" dist="38100" dir="2700000" algn="tl">
                    <a:srgbClr val="000000">
                      <a:alpha val="43137"/>
                    </a:srgbClr>
                  </a:outerShdw>
                </a:effectLst>
              </a:rPr>
            </a:br>
            <a:r>
              <a:rPr lang="ja-JP" altLang="en-US" sz="3600">
                <a:solidFill>
                  <a:srgbClr val="FF0000"/>
                </a:solidFill>
                <a:effectLst>
                  <a:outerShdw blurRad="38100" dist="38100" dir="2700000" algn="tl">
                    <a:srgbClr val="000000">
                      <a:alpha val="43137"/>
                    </a:srgbClr>
                  </a:outerShdw>
                </a:effectLst>
              </a:rPr>
              <a:t>あなたの理想の見込客</a:t>
            </a:r>
            <a:br>
              <a:rPr lang="en-US" altLang="ja-JP" sz="3600" dirty="0">
                <a:solidFill>
                  <a:srgbClr val="FF0000"/>
                </a:solidFill>
                <a:effectLst>
                  <a:outerShdw blurRad="38100" dist="38100" dir="2700000" algn="tl">
                    <a:srgbClr val="000000">
                      <a:alpha val="43137"/>
                    </a:srgbClr>
                  </a:outerShdw>
                </a:effectLst>
              </a:rPr>
            </a:br>
            <a:r>
              <a:rPr lang="ja-JP" altLang="en-US" sz="2800">
                <a:solidFill>
                  <a:srgbClr val="FF0000"/>
                </a:solidFill>
                <a:effectLst>
                  <a:outerShdw blurRad="38100" dist="38100" dir="2700000" algn="tl">
                    <a:srgbClr val="000000">
                      <a:alpha val="43137"/>
                    </a:srgbClr>
                  </a:outerShdw>
                </a:effectLst>
              </a:rPr>
              <a:t>（パーフェクトカスタマー）</a:t>
            </a:r>
            <a:br>
              <a:rPr lang="en-US" altLang="ja-JP" dirty="0">
                <a:solidFill>
                  <a:srgbClr val="FF0000"/>
                </a:solidFill>
                <a:effectLst>
                  <a:outerShdw blurRad="38100" dist="38100" dir="2700000" algn="tl">
                    <a:srgbClr val="000000">
                      <a:alpha val="43137"/>
                    </a:srgbClr>
                  </a:outerShdw>
                </a:effectLst>
              </a:rPr>
            </a:br>
            <a:br>
              <a:rPr lang="en-US" altLang="ja-JP" sz="5400" dirty="0">
                <a:effectLst>
                  <a:outerShdw blurRad="38100" dist="38100" dir="2700000" algn="tl">
                    <a:srgbClr val="000000">
                      <a:alpha val="43137"/>
                    </a:srgbClr>
                  </a:outerShdw>
                </a:effectLst>
              </a:rPr>
            </a:br>
            <a:endParaRPr kumimoji="1" lang="ja-JP" altLang="en-US" sz="2000" dirty="0">
              <a:effectLst>
                <a:outerShdw blurRad="38100" dist="38100" dir="2700000" algn="tl">
                  <a:srgbClr val="000000">
                    <a:alpha val="43137"/>
                  </a:srgbClr>
                </a:outerShdw>
              </a:effectLst>
            </a:endParaRPr>
          </a:p>
        </p:txBody>
      </p:sp>
      <p:sp>
        <p:nvSpPr>
          <p:cNvPr id="5" name="テキスト ボックス 4"/>
          <p:cNvSpPr txBox="1"/>
          <p:nvPr/>
        </p:nvSpPr>
        <p:spPr>
          <a:xfrm>
            <a:off x="2411760" y="6165304"/>
            <a:ext cx="6377067" cy="461665"/>
          </a:xfrm>
          <a:prstGeom prst="rect">
            <a:avLst/>
          </a:prstGeom>
          <a:noFill/>
        </p:spPr>
        <p:txBody>
          <a:bodyPr wrap="none" rtlCol="0">
            <a:spAutoFit/>
          </a:bodyPr>
          <a:lstStyle/>
          <a:p>
            <a:r>
              <a:rPr lang="ja-JP" altLang="en-US" sz="2400" b="1" dirty="0"/>
              <a:t>　</a:t>
            </a:r>
            <a:r>
              <a:rPr lang="ja-JP" altLang="en-US" sz="2400" b="1"/>
              <a:t>相続ビジネス成功プロデューサー</a:t>
            </a:r>
            <a:r>
              <a:rPr lang="ja-JP" altLang="en-US" sz="2400" b="1" dirty="0"/>
              <a:t>　川口宗治　</a:t>
            </a:r>
            <a:endParaRPr kumimoji="1" lang="ja-JP" altLang="en-US" sz="2400" b="1" dirty="0"/>
          </a:p>
        </p:txBody>
      </p:sp>
    </p:spTree>
    <p:extLst>
      <p:ext uri="{BB962C8B-B14F-4D97-AF65-F5344CB8AC3E}">
        <p14:creationId xmlns:p14="http://schemas.microsoft.com/office/powerpoint/2010/main" val="3838537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456548" y="620688"/>
            <a:ext cx="8712968" cy="6124754"/>
          </a:xfrm>
          <a:prstGeom prst="rect">
            <a:avLst/>
          </a:prstGeom>
          <a:noFill/>
        </p:spPr>
        <p:txBody>
          <a:bodyPr wrap="square" rtlCol="0">
            <a:spAutoFit/>
          </a:bodyPr>
          <a:lstStyle/>
          <a:p>
            <a:pPr algn="ctr"/>
            <a:r>
              <a:rPr kumimoji="1" lang="ja-JP" altLang="en-US" sz="2800" dirty="0"/>
              <a:t>面談①はヒアリングに徹すること</a:t>
            </a:r>
            <a:endParaRPr kumimoji="1" lang="en-US" altLang="ja-JP" sz="2800" dirty="0"/>
          </a:p>
          <a:p>
            <a:endParaRPr lang="en-US" altLang="ja-JP" sz="2800" dirty="0"/>
          </a:p>
          <a:p>
            <a:pPr>
              <a:lnSpc>
                <a:spcPct val="150000"/>
              </a:lnSpc>
            </a:pPr>
            <a:r>
              <a:rPr kumimoji="1" lang="ja-JP" altLang="en-US" sz="2800" dirty="0"/>
              <a:t>・安易に答えを出さない</a:t>
            </a:r>
            <a:endParaRPr kumimoji="1" lang="en-US" altLang="ja-JP" sz="2800" dirty="0"/>
          </a:p>
          <a:p>
            <a:pPr>
              <a:lnSpc>
                <a:spcPct val="150000"/>
              </a:lnSpc>
            </a:pPr>
            <a:r>
              <a:rPr lang="ja-JP" altLang="en-US" sz="2800" dirty="0"/>
              <a:t>・「一問一答式の個別相談」は最悪</a:t>
            </a:r>
            <a:endParaRPr kumimoji="1" lang="en-US" altLang="ja-JP" sz="2800" dirty="0"/>
          </a:p>
          <a:p>
            <a:pPr>
              <a:lnSpc>
                <a:spcPct val="150000"/>
              </a:lnSpc>
            </a:pPr>
            <a:r>
              <a:rPr lang="ja-JP" altLang="en-US" sz="2800" dirty="0"/>
              <a:t>・潜在化ニーズの顕在化が最大の目的</a:t>
            </a:r>
            <a:endParaRPr lang="en-US" altLang="ja-JP" sz="2800" dirty="0"/>
          </a:p>
          <a:p>
            <a:pPr>
              <a:lnSpc>
                <a:spcPct val="150000"/>
              </a:lnSpc>
            </a:pPr>
            <a:r>
              <a:rPr kumimoji="1" lang="ja-JP" altLang="en-US" sz="2800" dirty="0"/>
              <a:t>・「思っていたよりも大変な問題だ」ということを気づかせる</a:t>
            </a:r>
            <a:endParaRPr kumimoji="1" lang="en-US" altLang="ja-JP" sz="2800" dirty="0"/>
          </a:p>
          <a:p>
            <a:pPr>
              <a:lnSpc>
                <a:spcPct val="150000"/>
              </a:lnSpc>
            </a:pPr>
            <a:r>
              <a:rPr lang="ja-JP" altLang="en-US" sz="2800" dirty="0"/>
              <a:t>・これだけ多くの問題を解決するプランは時間をかけて準備する必要がある、ということをきちんと告げる</a:t>
            </a:r>
            <a:endParaRPr lang="en-US" altLang="ja-JP" sz="2800" dirty="0"/>
          </a:p>
          <a:p>
            <a:pPr>
              <a:lnSpc>
                <a:spcPct val="150000"/>
              </a:lnSpc>
            </a:pPr>
            <a:r>
              <a:rPr kumimoji="1" lang="ja-JP" altLang="en-US" sz="2800" dirty="0"/>
              <a:t>・解決したいという強い希望がある方にだけその解決策を見る権利がある、ということを告げる</a:t>
            </a:r>
            <a:endParaRPr kumimoji="1" lang="en-US" altLang="ja-JP" sz="2800" dirty="0"/>
          </a:p>
        </p:txBody>
      </p:sp>
    </p:spTree>
    <p:extLst>
      <p:ext uri="{BB962C8B-B14F-4D97-AF65-F5344CB8AC3E}">
        <p14:creationId xmlns:p14="http://schemas.microsoft.com/office/powerpoint/2010/main" val="230216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1750"/>
                                        <p:tgtEl>
                                          <p:spTgt spid="2">
                                            <p:txEl>
                                              <p:pRg st="2" end="2"/>
                                            </p:txEl>
                                          </p:spTgt>
                                        </p:tgtEl>
                                        <p:attrNameLst>
                                          <p:attrName>ppt_y</p:attrName>
                                        </p:attrNameLst>
                                      </p:cBhvr>
                                      <p:tavLst>
                                        <p:tav tm="0">
                                          <p:val>
                                            <p:strVal val="#ppt_y-#ppt_h*1.125000"/>
                                          </p:val>
                                        </p:tav>
                                        <p:tav tm="100000">
                                          <p:val>
                                            <p:strVal val="#ppt_y"/>
                                          </p:val>
                                        </p:tav>
                                      </p:tavLst>
                                    </p:anim>
                                    <p:animEffect transition="in" filter="wipe(down)">
                                      <p:cBhvr>
                                        <p:cTn id="8" dur="1750"/>
                                        <p:tgtEl>
                                          <p:spTgt spid="2">
                                            <p:txEl>
                                              <p:pRg st="2" end="2"/>
                                            </p:txEl>
                                          </p:spTgt>
                                        </p:tgtEl>
                                      </p:cBhvr>
                                    </p:animEffect>
                                  </p:childTnLst>
                                </p:cTn>
                              </p:par>
                              <p:par>
                                <p:cTn id="9" presetID="12" presetClass="entr" presetSubtype="1"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1750"/>
                                        <p:tgtEl>
                                          <p:spTgt spid="2">
                                            <p:txEl>
                                              <p:pRg st="3" end="3"/>
                                            </p:txEl>
                                          </p:spTgt>
                                        </p:tgtEl>
                                        <p:attrNameLst>
                                          <p:attrName>ppt_y</p:attrName>
                                        </p:attrNameLst>
                                      </p:cBhvr>
                                      <p:tavLst>
                                        <p:tav tm="0">
                                          <p:val>
                                            <p:strVal val="#ppt_y-#ppt_h*1.125000"/>
                                          </p:val>
                                        </p:tav>
                                        <p:tav tm="100000">
                                          <p:val>
                                            <p:strVal val="#ppt_y"/>
                                          </p:val>
                                        </p:tav>
                                      </p:tavLst>
                                    </p:anim>
                                    <p:animEffect transition="in" filter="wipe(down)">
                                      <p:cBhvr>
                                        <p:cTn id="12" dur="1750"/>
                                        <p:tgtEl>
                                          <p:spTgt spid="2">
                                            <p:txEl>
                                              <p:pRg st="3" end="3"/>
                                            </p:txEl>
                                          </p:spTgt>
                                        </p:tgtEl>
                                      </p:cBhvr>
                                    </p:animEffect>
                                  </p:childTnLst>
                                </p:cTn>
                              </p:par>
                              <p:par>
                                <p:cTn id="13" presetID="12" presetClass="entr" presetSubtype="1"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1750"/>
                                        <p:tgtEl>
                                          <p:spTgt spid="2">
                                            <p:txEl>
                                              <p:pRg st="4" end="4"/>
                                            </p:txEl>
                                          </p:spTgt>
                                        </p:tgtEl>
                                        <p:attrNameLst>
                                          <p:attrName>ppt_y</p:attrName>
                                        </p:attrNameLst>
                                      </p:cBhvr>
                                      <p:tavLst>
                                        <p:tav tm="0">
                                          <p:val>
                                            <p:strVal val="#ppt_y-#ppt_h*1.125000"/>
                                          </p:val>
                                        </p:tav>
                                        <p:tav tm="100000">
                                          <p:val>
                                            <p:strVal val="#ppt_y"/>
                                          </p:val>
                                        </p:tav>
                                      </p:tavLst>
                                    </p:anim>
                                    <p:animEffect transition="in" filter="wipe(down)">
                                      <p:cBhvr>
                                        <p:cTn id="16" dur="1750"/>
                                        <p:tgtEl>
                                          <p:spTgt spid="2">
                                            <p:txEl>
                                              <p:pRg st="4" end="4"/>
                                            </p:txEl>
                                          </p:spTgt>
                                        </p:tgtEl>
                                      </p:cBhvr>
                                    </p:animEffect>
                                  </p:childTnLst>
                                </p:cTn>
                              </p:par>
                              <p:par>
                                <p:cTn id="17" presetID="12" presetClass="entr" presetSubtype="1"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1750"/>
                                        <p:tgtEl>
                                          <p:spTgt spid="2">
                                            <p:txEl>
                                              <p:pRg st="5" end="5"/>
                                            </p:txEl>
                                          </p:spTgt>
                                        </p:tgtEl>
                                        <p:attrNameLst>
                                          <p:attrName>ppt_y</p:attrName>
                                        </p:attrNameLst>
                                      </p:cBhvr>
                                      <p:tavLst>
                                        <p:tav tm="0">
                                          <p:val>
                                            <p:strVal val="#ppt_y-#ppt_h*1.125000"/>
                                          </p:val>
                                        </p:tav>
                                        <p:tav tm="100000">
                                          <p:val>
                                            <p:strVal val="#ppt_y"/>
                                          </p:val>
                                        </p:tav>
                                      </p:tavLst>
                                    </p:anim>
                                    <p:animEffect transition="in" filter="wipe(down)">
                                      <p:cBhvr>
                                        <p:cTn id="20" dur="1750"/>
                                        <p:tgtEl>
                                          <p:spTgt spid="2">
                                            <p:txEl>
                                              <p:pRg st="5" end="5"/>
                                            </p:txEl>
                                          </p:spTgt>
                                        </p:tgtEl>
                                      </p:cBhvr>
                                    </p:animEffect>
                                  </p:childTnLst>
                                </p:cTn>
                              </p:par>
                              <p:par>
                                <p:cTn id="21" presetID="12" presetClass="entr" presetSubtype="1"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1750"/>
                                        <p:tgtEl>
                                          <p:spTgt spid="2">
                                            <p:txEl>
                                              <p:pRg st="6" end="6"/>
                                            </p:txEl>
                                          </p:spTgt>
                                        </p:tgtEl>
                                        <p:attrNameLst>
                                          <p:attrName>ppt_y</p:attrName>
                                        </p:attrNameLst>
                                      </p:cBhvr>
                                      <p:tavLst>
                                        <p:tav tm="0">
                                          <p:val>
                                            <p:strVal val="#ppt_y-#ppt_h*1.125000"/>
                                          </p:val>
                                        </p:tav>
                                        <p:tav tm="100000">
                                          <p:val>
                                            <p:strVal val="#ppt_y"/>
                                          </p:val>
                                        </p:tav>
                                      </p:tavLst>
                                    </p:anim>
                                    <p:animEffect transition="in" filter="wipe(down)">
                                      <p:cBhvr>
                                        <p:cTn id="24" dur="1750"/>
                                        <p:tgtEl>
                                          <p:spTgt spid="2">
                                            <p:txEl>
                                              <p:pRg st="6" end="6"/>
                                            </p:txEl>
                                          </p:spTgt>
                                        </p:tgtEl>
                                      </p:cBhvr>
                                    </p:animEffect>
                                  </p:childTnLst>
                                </p:cTn>
                              </p:par>
                              <p:par>
                                <p:cTn id="25" presetID="12" presetClass="entr" presetSubtype="1"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additive="base">
                                        <p:cTn id="27" dur="1750"/>
                                        <p:tgtEl>
                                          <p:spTgt spid="2">
                                            <p:txEl>
                                              <p:pRg st="7" end="7"/>
                                            </p:txEl>
                                          </p:spTgt>
                                        </p:tgtEl>
                                        <p:attrNameLst>
                                          <p:attrName>ppt_y</p:attrName>
                                        </p:attrNameLst>
                                      </p:cBhvr>
                                      <p:tavLst>
                                        <p:tav tm="0">
                                          <p:val>
                                            <p:strVal val="#ppt_y-#ppt_h*1.125000"/>
                                          </p:val>
                                        </p:tav>
                                        <p:tav tm="100000">
                                          <p:val>
                                            <p:strVal val="#ppt_y"/>
                                          </p:val>
                                        </p:tav>
                                      </p:tavLst>
                                    </p:anim>
                                    <p:animEffect transition="in" filter="wipe(down)">
                                      <p:cBhvr>
                                        <p:cTn id="28" dur="175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2299467" y="483083"/>
            <a:ext cx="4608512" cy="646331"/>
          </a:xfrm>
          <a:prstGeom prst="rect">
            <a:avLst/>
          </a:prstGeom>
          <a:solidFill>
            <a:srgbClr val="FFFF00"/>
          </a:solidFill>
        </p:spPr>
        <p:txBody>
          <a:bodyPr wrap="square" rtlCol="0">
            <a:spAutoFit/>
          </a:bodyPr>
          <a:lstStyle/>
          <a:p>
            <a:r>
              <a:rPr lang="ja-JP" altLang="en-US" sz="3600"/>
              <a:t>②「</a:t>
            </a:r>
            <a:r>
              <a:rPr kumimoji="1" lang="ja-JP" altLang="en-US" sz="3600" dirty="0"/>
              <a:t>個別</a:t>
            </a:r>
            <a:r>
              <a:rPr kumimoji="1" lang="ja-JP" altLang="en-US" sz="3600"/>
              <a:t>相談」の方法</a:t>
            </a:r>
            <a:endParaRPr kumimoji="1" lang="ja-JP" altLang="en-US" sz="3600" dirty="0"/>
          </a:p>
        </p:txBody>
      </p:sp>
      <p:sp>
        <p:nvSpPr>
          <p:cNvPr id="6" name="テキスト ボックス 5"/>
          <p:cNvSpPr txBox="1"/>
          <p:nvPr/>
        </p:nvSpPr>
        <p:spPr>
          <a:xfrm>
            <a:off x="2771800" y="1404452"/>
            <a:ext cx="3260829" cy="400110"/>
          </a:xfrm>
          <a:prstGeom prst="rect">
            <a:avLst/>
          </a:prstGeom>
          <a:solidFill>
            <a:schemeClr val="accent6">
              <a:lumMod val="40000"/>
              <a:lumOff val="60000"/>
            </a:schemeClr>
          </a:solidFill>
        </p:spPr>
        <p:txBody>
          <a:bodyPr wrap="none" rtlCol="0">
            <a:spAutoFit/>
          </a:bodyPr>
          <a:lstStyle/>
          <a:p>
            <a:r>
              <a:rPr kumimoji="1" lang="ja-JP" altLang="en-US" sz="2000" dirty="0"/>
              <a:t>家族関係図を書きながら聞く</a:t>
            </a:r>
          </a:p>
        </p:txBody>
      </p:sp>
      <p:sp>
        <p:nvSpPr>
          <p:cNvPr id="10" name="テキスト ボックス 9"/>
          <p:cNvSpPr txBox="1"/>
          <p:nvPr/>
        </p:nvSpPr>
        <p:spPr>
          <a:xfrm>
            <a:off x="2444879" y="2007917"/>
            <a:ext cx="4131259" cy="400110"/>
          </a:xfrm>
          <a:prstGeom prst="rect">
            <a:avLst/>
          </a:prstGeom>
          <a:solidFill>
            <a:schemeClr val="accent6">
              <a:lumMod val="40000"/>
              <a:lumOff val="60000"/>
            </a:schemeClr>
          </a:solidFill>
        </p:spPr>
        <p:txBody>
          <a:bodyPr wrap="none" rtlCol="0">
            <a:spAutoFit/>
          </a:bodyPr>
          <a:lstStyle/>
          <a:p>
            <a:r>
              <a:rPr kumimoji="1" lang="ja-JP" altLang="en-US" sz="2000" dirty="0"/>
              <a:t>（可能ならば）４</a:t>
            </a:r>
            <a:r>
              <a:rPr kumimoji="1" lang="ja-JP" altLang="en-US" sz="2000"/>
              <a:t>世代分の家族関係図</a:t>
            </a:r>
            <a:endParaRPr kumimoji="1" lang="ja-JP" altLang="en-US" sz="2000" dirty="0"/>
          </a:p>
        </p:txBody>
      </p:sp>
      <p:sp>
        <p:nvSpPr>
          <p:cNvPr id="11" name="テキスト ボックス 10"/>
          <p:cNvSpPr txBox="1"/>
          <p:nvPr/>
        </p:nvSpPr>
        <p:spPr>
          <a:xfrm>
            <a:off x="2444879" y="2605042"/>
            <a:ext cx="3924472" cy="400110"/>
          </a:xfrm>
          <a:prstGeom prst="rect">
            <a:avLst/>
          </a:prstGeom>
          <a:solidFill>
            <a:schemeClr val="accent6">
              <a:lumMod val="40000"/>
              <a:lumOff val="60000"/>
            </a:schemeClr>
          </a:solidFill>
        </p:spPr>
        <p:txBody>
          <a:bodyPr wrap="none" rtlCol="0">
            <a:spAutoFit/>
          </a:bodyPr>
          <a:lstStyle/>
          <a:p>
            <a:r>
              <a:rPr lang="ja-JP" altLang="en-US" sz="2000" dirty="0"/>
              <a:t>死亡している場合、亡年月日を聞く</a:t>
            </a:r>
            <a:endParaRPr kumimoji="1" lang="ja-JP" altLang="en-US" sz="2000" dirty="0"/>
          </a:p>
        </p:txBody>
      </p:sp>
      <p:sp>
        <p:nvSpPr>
          <p:cNvPr id="13" name="テキスト ボックス 12"/>
          <p:cNvSpPr txBox="1"/>
          <p:nvPr/>
        </p:nvSpPr>
        <p:spPr>
          <a:xfrm>
            <a:off x="2988280" y="3217634"/>
            <a:ext cx="2877711" cy="400110"/>
          </a:xfrm>
          <a:prstGeom prst="rect">
            <a:avLst/>
          </a:prstGeom>
          <a:solidFill>
            <a:schemeClr val="accent6">
              <a:lumMod val="40000"/>
              <a:lumOff val="60000"/>
            </a:schemeClr>
          </a:solidFill>
        </p:spPr>
        <p:txBody>
          <a:bodyPr wrap="none" rtlCol="0">
            <a:spAutoFit/>
          </a:bodyPr>
          <a:lstStyle/>
          <a:p>
            <a:r>
              <a:rPr kumimoji="1" lang="ja-JP" altLang="en-US" sz="2000" dirty="0"/>
              <a:t>養子縁組の有無・年月日</a:t>
            </a:r>
          </a:p>
        </p:txBody>
      </p:sp>
      <p:sp>
        <p:nvSpPr>
          <p:cNvPr id="14" name="テキスト ボックス 13"/>
          <p:cNvSpPr txBox="1"/>
          <p:nvPr/>
        </p:nvSpPr>
        <p:spPr>
          <a:xfrm>
            <a:off x="2863956" y="3881221"/>
            <a:ext cx="3134191" cy="400110"/>
          </a:xfrm>
          <a:prstGeom prst="rect">
            <a:avLst/>
          </a:prstGeom>
          <a:solidFill>
            <a:schemeClr val="accent6">
              <a:lumMod val="40000"/>
              <a:lumOff val="60000"/>
            </a:schemeClr>
          </a:solidFill>
        </p:spPr>
        <p:txBody>
          <a:bodyPr wrap="none" rtlCol="0">
            <a:spAutoFit/>
          </a:bodyPr>
          <a:lstStyle/>
          <a:p>
            <a:r>
              <a:rPr kumimoji="1" lang="ja-JP" altLang="en-US" sz="2000" dirty="0"/>
              <a:t>離婚の有無・</a:t>
            </a:r>
            <a:r>
              <a:rPr kumimoji="1" lang="ja-JP" altLang="en-US" sz="2000"/>
              <a:t>婚外子の有無</a:t>
            </a:r>
            <a:endParaRPr kumimoji="1" lang="ja-JP" altLang="en-US" sz="2000" dirty="0"/>
          </a:p>
        </p:txBody>
      </p:sp>
      <p:sp>
        <p:nvSpPr>
          <p:cNvPr id="15" name="テキスト ボックス 14"/>
          <p:cNvSpPr txBox="1"/>
          <p:nvPr/>
        </p:nvSpPr>
        <p:spPr>
          <a:xfrm>
            <a:off x="1889569" y="4493723"/>
            <a:ext cx="5450531" cy="400110"/>
          </a:xfrm>
          <a:prstGeom prst="rect">
            <a:avLst/>
          </a:prstGeom>
          <a:solidFill>
            <a:schemeClr val="accent6">
              <a:lumMod val="40000"/>
              <a:lumOff val="60000"/>
            </a:schemeClr>
          </a:solidFill>
        </p:spPr>
        <p:txBody>
          <a:bodyPr wrap="none" rtlCol="0">
            <a:spAutoFit/>
          </a:bodyPr>
          <a:lstStyle/>
          <a:p>
            <a:r>
              <a:rPr kumimoji="1" lang="ja-JP" altLang="en-US" sz="2000" dirty="0"/>
              <a:t>居住地、戸建</a:t>
            </a:r>
            <a:r>
              <a:rPr kumimoji="1" lang="en-US" altLang="ja-JP" sz="2000" dirty="0"/>
              <a:t>or</a:t>
            </a:r>
            <a:r>
              <a:rPr kumimoji="1" lang="ja-JP" altLang="en-US" sz="2000" dirty="0"/>
              <a:t>賃貸、不動産の名義について聞く</a:t>
            </a:r>
          </a:p>
        </p:txBody>
      </p:sp>
      <p:sp>
        <p:nvSpPr>
          <p:cNvPr id="16" name="テキスト ボックス 15"/>
          <p:cNvSpPr txBox="1"/>
          <p:nvPr/>
        </p:nvSpPr>
        <p:spPr>
          <a:xfrm>
            <a:off x="1331640" y="5548526"/>
            <a:ext cx="6750566" cy="1200329"/>
          </a:xfrm>
          <a:prstGeom prst="rect">
            <a:avLst/>
          </a:prstGeom>
          <a:solidFill>
            <a:schemeClr val="accent6">
              <a:lumMod val="75000"/>
            </a:schemeClr>
          </a:solidFill>
        </p:spPr>
        <p:txBody>
          <a:bodyPr wrap="none" rtlCol="0">
            <a:spAutoFit/>
          </a:bodyPr>
          <a:lstStyle/>
          <a:p>
            <a:pPr algn="ctr"/>
            <a:r>
              <a:rPr lang="ja-JP" altLang="en-US" sz="3600" dirty="0">
                <a:solidFill>
                  <a:schemeClr val="bg1"/>
                </a:solidFill>
              </a:rPr>
              <a:t>家族関係と状況が把握できてから</a:t>
            </a:r>
            <a:endParaRPr lang="en-US" altLang="ja-JP" sz="3600" dirty="0">
              <a:solidFill>
                <a:schemeClr val="bg1"/>
              </a:solidFill>
            </a:endParaRPr>
          </a:p>
          <a:p>
            <a:pPr algn="ctr"/>
            <a:r>
              <a:rPr lang="ja-JP" altLang="en-US" sz="3600" dirty="0">
                <a:solidFill>
                  <a:schemeClr val="bg1"/>
                </a:solidFill>
              </a:rPr>
              <a:t>具体的な相談内容に進む</a:t>
            </a:r>
            <a:endParaRPr kumimoji="1" lang="ja-JP" altLang="en-US" sz="3600" dirty="0">
              <a:solidFill>
                <a:schemeClr val="bg1"/>
              </a:solidFill>
            </a:endParaRPr>
          </a:p>
        </p:txBody>
      </p:sp>
      <p:sp>
        <p:nvSpPr>
          <p:cNvPr id="3" name="下矢印 2"/>
          <p:cNvSpPr/>
          <p:nvPr/>
        </p:nvSpPr>
        <p:spPr>
          <a:xfrm>
            <a:off x="4148557" y="5029871"/>
            <a:ext cx="1116732" cy="5186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403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dissolv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3" grpId="0" animBg="1"/>
      <p:bldP spid="14" grpId="0" animBg="1"/>
      <p:bldP spid="15" grpId="0" animBg="1"/>
      <p:bldP spid="16"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3" y="247650"/>
            <a:ext cx="9029700"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星 6 1"/>
          <p:cNvSpPr/>
          <p:nvPr/>
        </p:nvSpPr>
        <p:spPr>
          <a:xfrm>
            <a:off x="971600" y="601621"/>
            <a:ext cx="432048"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星 6 5"/>
          <p:cNvSpPr/>
          <p:nvPr/>
        </p:nvSpPr>
        <p:spPr>
          <a:xfrm>
            <a:off x="4303387" y="984242"/>
            <a:ext cx="340621" cy="356525"/>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星 6 6"/>
          <p:cNvSpPr/>
          <p:nvPr/>
        </p:nvSpPr>
        <p:spPr>
          <a:xfrm>
            <a:off x="4221086" y="3861048"/>
            <a:ext cx="216024"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星 6 8"/>
          <p:cNvSpPr/>
          <p:nvPr/>
        </p:nvSpPr>
        <p:spPr>
          <a:xfrm>
            <a:off x="4046679" y="3861048"/>
            <a:ext cx="216024"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星 6 9"/>
          <p:cNvSpPr/>
          <p:nvPr/>
        </p:nvSpPr>
        <p:spPr>
          <a:xfrm>
            <a:off x="1528698" y="574846"/>
            <a:ext cx="216024"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星 6 10"/>
          <p:cNvSpPr/>
          <p:nvPr/>
        </p:nvSpPr>
        <p:spPr>
          <a:xfrm>
            <a:off x="5868144" y="3861048"/>
            <a:ext cx="216024"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星 6 11"/>
          <p:cNvSpPr/>
          <p:nvPr/>
        </p:nvSpPr>
        <p:spPr>
          <a:xfrm>
            <a:off x="2195736" y="3868958"/>
            <a:ext cx="432048"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星 6 12"/>
          <p:cNvSpPr/>
          <p:nvPr/>
        </p:nvSpPr>
        <p:spPr>
          <a:xfrm>
            <a:off x="7380312" y="574846"/>
            <a:ext cx="432048"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星 6 13"/>
          <p:cNvSpPr/>
          <p:nvPr/>
        </p:nvSpPr>
        <p:spPr>
          <a:xfrm>
            <a:off x="7655463" y="1079034"/>
            <a:ext cx="432048"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星 6 14"/>
          <p:cNvSpPr/>
          <p:nvPr/>
        </p:nvSpPr>
        <p:spPr>
          <a:xfrm>
            <a:off x="7655463" y="1393365"/>
            <a:ext cx="432048"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星 6 15"/>
          <p:cNvSpPr/>
          <p:nvPr/>
        </p:nvSpPr>
        <p:spPr>
          <a:xfrm>
            <a:off x="7871487" y="1681397"/>
            <a:ext cx="432048"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星 6 16"/>
          <p:cNvSpPr/>
          <p:nvPr/>
        </p:nvSpPr>
        <p:spPr>
          <a:xfrm>
            <a:off x="7807863" y="2178605"/>
            <a:ext cx="432048"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星 6 17"/>
          <p:cNvSpPr/>
          <p:nvPr/>
        </p:nvSpPr>
        <p:spPr>
          <a:xfrm>
            <a:off x="5292080" y="4437112"/>
            <a:ext cx="216024"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星 6 18"/>
          <p:cNvSpPr/>
          <p:nvPr/>
        </p:nvSpPr>
        <p:spPr>
          <a:xfrm>
            <a:off x="4427984" y="4291743"/>
            <a:ext cx="432048"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星 6 19"/>
          <p:cNvSpPr/>
          <p:nvPr/>
        </p:nvSpPr>
        <p:spPr>
          <a:xfrm>
            <a:off x="2303748" y="4579775"/>
            <a:ext cx="216024"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星 6 20"/>
          <p:cNvSpPr/>
          <p:nvPr/>
        </p:nvSpPr>
        <p:spPr>
          <a:xfrm>
            <a:off x="323528" y="4579774"/>
            <a:ext cx="576064" cy="43340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星 6 21"/>
          <p:cNvSpPr/>
          <p:nvPr/>
        </p:nvSpPr>
        <p:spPr>
          <a:xfrm>
            <a:off x="1779577" y="5877272"/>
            <a:ext cx="432048"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星 6 22"/>
          <p:cNvSpPr/>
          <p:nvPr/>
        </p:nvSpPr>
        <p:spPr>
          <a:xfrm>
            <a:off x="2245127" y="5517232"/>
            <a:ext cx="432048"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星 6 23"/>
          <p:cNvSpPr/>
          <p:nvPr/>
        </p:nvSpPr>
        <p:spPr>
          <a:xfrm>
            <a:off x="8023887" y="5373216"/>
            <a:ext cx="432048"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星 6 24"/>
          <p:cNvSpPr/>
          <p:nvPr/>
        </p:nvSpPr>
        <p:spPr>
          <a:xfrm>
            <a:off x="5760132" y="5961247"/>
            <a:ext cx="432048"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星 6 25"/>
          <p:cNvSpPr/>
          <p:nvPr/>
        </p:nvSpPr>
        <p:spPr>
          <a:xfrm>
            <a:off x="4148844" y="562338"/>
            <a:ext cx="432048"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星 6 26"/>
          <p:cNvSpPr/>
          <p:nvPr/>
        </p:nvSpPr>
        <p:spPr>
          <a:xfrm>
            <a:off x="4303386" y="3393367"/>
            <a:ext cx="556645" cy="2880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35437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0775" y="658103"/>
            <a:ext cx="5921814" cy="523220"/>
          </a:xfrm>
          <a:prstGeom prst="rect">
            <a:avLst/>
          </a:prstGeom>
          <a:noFill/>
        </p:spPr>
        <p:txBody>
          <a:bodyPr wrap="none" rtlCol="0">
            <a:spAutoFit/>
          </a:bodyPr>
          <a:lstStyle/>
          <a:p>
            <a:r>
              <a:rPr lang="ja-JP" altLang="en-US" sz="2800" dirty="0"/>
              <a:t>面談①個別相談はヒアリングに徹する</a:t>
            </a:r>
            <a:endParaRPr kumimoji="1" lang="ja-JP" altLang="en-US" sz="2800" dirty="0"/>
          </a:p>
        </p:txBody>
      </p:sp>
      <p:sp>
        <p:nvSpPr>
          <p:cNvPr id="3" name="テキスト ボックス 2"/>
          <p:cNvSpPr txBox="1"/>
          <p:nvPr/>
        </p:nvSpPr>
        <p:spPr>
          <a:xfrm>
            <a:off x="756640" y="1673571"/>
            <a:ext cx="2108269" cy="923330"/>
          </a:xfrm>
          <a:prstGeom prst="rect">
            <a:avLst/>
          </a:prstGeom>
          <a:noFill/>
        </p:spPr>
        <p:txBody>
          <a:bodyPr wrap="none" rtlCol="0" anchor="b">
            <a:spAutoFit/>
          </a:bodyPr>
          <a:lstStyle/>
          <a:p>
            <a:pPr algn="ctr"/>
            <a:r>
              <a:rPr kumimoji="1" lang="ja-JP" altLang="en-US" dirty="0"/>
              <a:t>個別相談</a:t>
            </a:r>
            <a:endParaRPr kumimoji="1" lang="en-US" altLang="ja-JP" dirty="0"/>
          </a:p>
          <a:p>
            <a:pPr algn="ctr"/>
            <a:r>
              <a:rPr lang="ja-JP" altLang="en-US" dirty="0"/>
              <a:t>↓</a:t>
            </a:r>
            <a:endParaRPr kumimoji="1" lang="en-US" altLang="ja-JP" dirty="0"/>
          </a:p>
          <a:p>
            <a:pPr algn="ctr"/>
            <a:r>
              <a:rPr kumimoji="1" lang="ja-JP" altLang="en-US" dirty="0"/>
              <a:t>保険セールスでいう</a:t>
            </a:r>
            <a:endParaRPr kumimoji="1" lang="ja-JP" altLang="en-US" sz="8000" dirty="0"/>
          </a:p>
        </p:txBody>
      </p:sp>
      <p:sp>
        <p:nvSpPr>
          <p:cNvPr id="7" name="テキスト ボックス 6"/>
          <p:cNvSpPr txBox="1"/>
          <p:nvPr/>
        </p:nvSpPr>
        <p:spPr>
          <a:xfrm>
            <a:off x="179512" y="1916832"/>
            <a:ext cx="3567002" cy="4508927"/>
          </a:xfrm>
          <a:prstGeom prst="rect">
            <a:avLst/>
          </a:prstGeom>
          <a:noFill/>
        </p:spPr>
        <p:txBody>
          <a:bodyPr wrap="none" rtlCol="0">
            <a:spAutoFit/>
          </a:bodyPr>
          <a:lstStyle/>
          <a:p>
            <a:r>
              <a:rPr kumimoji="1" lang="en-US" altLang="ja-JP" sz="28700" dirty="0"/>
              <a:t>FF</a:t>
            </a:r>
            <a:endParaRPr kumimoji="1" lang="ja-JP" altLang="en-US" sz="28700" dirty="0"/>
          </a:p>
        </p:txBody>
      </p:sp>
      <p:sp>
        <p:nvSpPr>
          <p:cNvPr id="9" name="テキスト ボックス 8"/>
          <p:cNvSpPr txBox="1"/>
          <p:nvPr/>
        </p:nvSpPr>
        <p:spPr>
          <a:xfrm>
            <a:off x="4221814" y="1970664"/>
            <a:ext cx="3725956" cy="523220"/>
          </a:xfrm>
          <a:prstGeom prst="rect">
            <a:avLst/>
          </a:prstGeom>
          <a:noFill/>
        </p:spPr>
        <p:txBody>
          <a:bodyPr wrap="none" rtlCol="0">
            <a:spAutoFit/>
          </a:bodyPr>
          <a:lstStyle/>
          <a:p>
            <a:r>
              <a:rPr kumimoji="1" lang="en-US" altLang="ja-JP" sz="2800" dirty="0"/>
              <a:t>Fact Finding</a:t>
            </a:r>
            <a:r>
              <a:rPr kumimoji="1" lang="ja-JP" altLang="en-US" sz="2800" dirty="0"/>
              <a:t>（現状確認）</a:t>
            </a:r>
            <a:endParaRPr lang="en-US" altLang="ja-JP" sz="2800" dirty="0"/>
          </a:p>
        </p:txBody>
      </p:sp>
      <p:sp>
        <p:nvSpPr>
          <p:cNvPr id="10" name="テキスト ボックス 9"/>
          <p:cNvSpPr txBox="1"/>
          <p:nvPr/>
        </p:nvSpPr>
        <p:spPr>
          <a:xfrm>
            <a:off x="4221814" y="2493884"/>
            <a:ext cx="4578305" cy="3754874"/>
          </a:xfrm>
          <a:prstGeom prst="rect">
            <a:avLst/>
          </a:prstGeom>
          <a:noFill/>
        </p:spPr>
        <p:txBody>
          <a:bodyPr wrap="none" rtlCol="0">
            <a:spAutoFit/>
          </a:bodyPr>
          <a:lstStyle/>
          <a:p>
            <a:pPr>
              <a:lnSpc>
                <a:spcPct val="150000"/>
              </a:lnSpc>
            </a:pPr>
            <a:r>
              <a:rPr lang="en-US" altLang="ja-JP" sz="2800" dirty="0"/>
              <a:t>Family Finding</a:t>
            </a:r>
            <a:r>
              <a:rPr lang="ja-JP" altLang="en-US" sz="2800" dirty="0"/>
              <a:t>（家族関係）</a:t>
            </a:r>
            <a:endParaRPr lang="en-US" altLang="ja-JP" sz="2800" dirty="0"/>
          </a:p>
          <a:p>
            <a:pPr>
              <a:lnSpc>
                <a:spcPct val="150000"/>
              </a:lnSpc>
            </a:pPr>
            <a:r>
              <a:rPr lang="en-US" altLang="ja-JP" sz="2800" dirty="0"/>
              <a:t>Future Finding</a:t>
            </a:r>
            <a:r>
              <a:rPr lang="ja-JP" altLang="en-US" sz="2800" dirty="0"/>
              <a:t>（将来の希望）</a:t>
            </a:r>
            <a:endParaRPr lang="en-US" altLang="ja-JP" sz="2800" dirty="0"/>
          </a:p>
          <a:p>
            <a:pPr>
              <a:lnSpc>
                <a:spcPct val="150000"/>
              </a:lnSpc>
            </a:pPr>
            <a:r>
              <a:rPr lang="en-US" altLang="ja-JP" sz="2800" dirty="0"/>
              <a:t>Feeling Finding</a:t>
            </a:r>
            <a:r>
              <a:rPr lang="ja-JP" altLang="en-US" sz="2800" dirty="0"/>
              <a:t>（思い・感情）</a:t>
            </a:r>
            <a:endParaRPr lang="en-US" altLang="ja-JP" sz="2800" dirty="0"/>
          </a:p>
          <a:p>
            <a:pPr>
              <a:lnSpc>
                <a:spcPct val="150000"/>
              </a:lnSpc>
            </a:pPr>
            <a:r>
              <a:rPr lang="en-US" altLang="ja-JP" sz="2800" dirty="0"/>
              <a:t>Fault Finding</a:t>
            </a:r>
            <a:r>
              <a:rPr lang="ja-JP" altLang="en-US" sz="2800" dirty="0"/>
              <a:t>（誤り・勘違い）</a:t>
            </a:r>
            <a:endParaRPr lang="en-US" altLang="ja-JP" sz="2800" dirty="0"/>
          </a:p>
          <a:p>
            <a:pPr>
              <a:lnSpc>
                <a:spcPct val="150000"/>
              </a:lnSpc>
            </a:pPr>
            <a:r>
              <a:rPr lang="en-US" altLang="ja-JP" sz="2800" dirty="0"/>
              <a:t>Fear Finding</a:t>
            </a:r>
            <a:r>
              <a:rPr lang="ja-JP" altLang="en-US" sz="2800" dirty="0"/>
              <a:t>（恐れていること）</a:t>
            </a:r>
            <a:endParaRPr lang="en-US" altLang="ja-JP" sz="2800" dirty="0"/>
          </a:p>
          <a:p>
            <a:endParaRPr lang="en-US" altLang="ja-JP" sz="2800" dirty="0"/>
          </a:p>
        </p:txBody>
      </p:sp>
    </p:spTree>
    <p:extLst>
      <p:ext uri="{BB962C8B-B14F-4D97-AF65-F5344CB8AC3E}">
        <p14:creationId xmlns:p14="http://schemas.microsoft.com/office/powerpoint/2010/main" val="351573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0"/>
                                        </p:tgtEl>
                                        <p:attrNameLst>
                                          <p:attrName>ppt_y</p:attrName>
                                        </p:attrNameLst>
                                      </p:cBhvr>
                                      <p:tavLst>
                                        <p:tav tm="0">
                                          <p:val>
                                            <p:strVal val="#ppt_y"/>
                                          </p:val>
                                        </p:tav>
                                        <p:tav tm="100000">
                                          <p:val>
                                            <p:strVal val="#ppt_y"/>
                                          </p:val>
                                        </p:tav>
                                      </p:tavLst>
                                    </p:anim>
                                    <p:anim calcmode="lin" valueType="num">
                                      <p:cBhvr>
                                        <p:cTn id="2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3347864" y="404813"/>
            <a:ext cx="2682298" cy="646331"/>
          </a:xfrm>
          <a:prstGeom prst="rect">
            <a:avLst/>
          </a:prstGeom>
          <a:solidFill>
            <a:srgbClr val="FFFF00"/>
          </a:solidFill>
        </p:spPr>
        <p:txBody>
          <a:bodyPr wrap="square" rtlCol="0">
            <a:spAutoFit/>
          </a:bodyPr>
          <a:lstStyle/>
          <a:p>
            <a:r>
              <a:rPr lang="ja-JP" altLang="en-US" sz="3600" dirty="0"/>
              <a:t>②</a:t>
            </a:r>
            <a:r>
              <a:rPr kumimoji="1" lang="ja-JP" altLang="en-US" sz="3600"/>
              <a:t>個別相談</a:t>
            </a:r>
            <a:endParaRPr kumimoji="1" lang="ja-JP" altLang="en-US" sz="3600" dirty="0"/>
          </a:p>
        </p:txBody>
      </p:sp>
      <p:sp>
        <p:nvSpPr>
          <p:cNvPr id="2" name="テキスト ボックス 1"/>
          <p:cNvSpPr txBox="1"/>
          <p:nvPr/>
        </p:nvSpPr>
        <p:spPr>
          <a:xfrm>
            <a:off x="2325231" y="1568669"/>
            <a:ext cx="4493538" cy="461665"/>
          </a:xfrm>
          <a:prstGeom prst="rect">
            <a:avLst/>
          </a:prstGeom>
          <a:noFill/>
        </p:spPr>
        <p:txBody>
          <a:bodyPr wrap="none" rtlCol="0">
            <a:spAutoFit/>
          </a:bodyPr>
          <a:lstStyle/>
          <a:p>
            <a:pPr algn="ctr"/>
            <a:r>
              <a:rPr lang="ja-JP" altLang="en-US" sz="2400">
                <a:solidFill>
                  <a:srgbClr val="0070C0"/>
                </a:solidFill>
              </a:rPr>
              <a:t>個別</a:t>
            </a:r>
            <a:r>
              <a:rPr lang="ja-JP" altLang="en-US" sz="2400" dirty="0">
                <a:solidFill>
                  <a:srgbClr val="0070C0"/>
                </a:solidFill>
              </a:rPr>
              <a:t>相談は「無料」か「有料」か？</a:t>
            </a:r>
            <a:endParaRPr lang="en-US" altLang="ja-JP" sz="2400" dirty="0">
              <a:solidFill>
                <a:srgbClr val="0070C0"/>
              </a:solidFill>
            </a:endParaRPr>
          </a:p>
        </p:txBody>
      </p:sp>
      <p:sp>
        <p:nvSpPr>
          <p:cNvPr id="9" name="正方形/長方形 8"/>
          <p:cNvSpPr/>
          <p:nvPr/>
        </p:nvSpPr>
        <p:spPr>
          <a:xfrm>
            <a:off x="107504" y="2548559"/>
            <a:ext cx="4464496" cy="3970318"/>
          </a:xfrm>
          <a:prstGeom prst="rect">
            <a:avLst/>
          </a:prstGeom>
          <a:solidFill>
            <a:schemeClr val="accent3">
              <a:lumMod val="20000"/>
              <a:lumOff val="80000"/>
            </a:schemeClr>
          </a:solidFill>
        </p:spPr>
        <p:txBody>
          <a:bodyPr wrap="square">
            <a:spAutoFit/>
          </a:bodyPr>
          <a:lstStyle/>
          <a:p>
            <a:pPr>
              <a:lnSpc>
                <a:spcPct val="150000"/>
              </a:lnSpc>
            </a:pPr>
            <a:r>
              <a:rPr lang="ja-JP" altLang="en-US" sz="2400" dirty="0">
                <a:solidFill>
                  <a:srgbClr val="000000"/>
                </a:solidFill>
                <a:latin typeface="Helvetica" charset="0"/>
              </a:rPr>
              <a:t>個別相談を</a:t>
            </a:r>
            <a:r>
              <a:rPr lang="ja-JP" altLang="en-US" sz="2400" dirty="0">
                <a:solidFill>
                  <a:srgbClr val="FF0000"/>
                </a:solidFill>
                <a:latin typeface="Helvetica" charset="0"/>
              </a:rPr>
              <a:t>「無料」</a:t>
            </a:r>
            <a:r>
              <a:rPr lang="ja-JP" altLang="en-US" sz="2400" dirty="0">
                <a:solidFill>
                  <a:srgbClr val="000000"/>
                </a:solidFill>
                <a:latin typeface="Helvetica" charset="0"/>
              </a:rPr>
              <a:t>にすると・・・</a:t>
            </a:r>
            <a:endParaRPr lang="en-US" altLang="ja-JP" sz="2400" dirty="0">
              <a:solidFill>
                <a:srgbClr val="000000"/>
              </a:solidFill>
              <a:latin typeface="Helvetica" charset="0"/>
            </a:endParaRPr>
          </a:p>
          <a:p>
            <a:pPr>
              <a:lnSpc>
                <a:spcPct val="150000"/>
              </a:lnSpc>
            </a:pPr>
            <a:r>
              <a:rPr lang="ja-JP" altLang="en-US" sz="2400" dirty="0">
                <a:solidFill>
                  <a:srgbClr val="000000"/>
                </a:solidFill>
                <a:latin typeface="Helvetica" charset="0"/>
              </a:rPr>
              <a:t>・相談者→増加</a:t>
            </a:r>
            <a:endParaRPr lang="en-US" altLang="ja-JP" sz="2400" dirty="0">
              <a:solidFill>
                <a:srgbClr val="000000"/>
              </a:solidFill>
              <a:latin typeface="Helvetica" charset="0"/>
            </a:endParaRPr>
          </a:p>
          <a:p>
            <a:pPr>
              <a:lnSpc>
                <a:spcPct val="150000"/>
              </a:lnSpc>
            </a:pPr>
            <a:r>
              <a:rPr lang="ja-JP" altLang="en-US" sz="2400" dirty="0">
                <a:solidFill>
                  <a:srgbClr val="000000"/>
                </a:solidFill>
                <a:latin typeface="Helvetica" charset="0"/>
              </a:rPr>
              <a:t>・相談内容は多岐にわたる</a:t>
            </a:r>
            <a:endParaRPr lang="en-US" altLang="ja-JP" sz="2400" dirty="0">
              <a:solidFill>
                <a:srgbClr val="000000"/>
              </a:solidFill>
              <a:latin typeface="Helvetica" charset="0"/>
            </a:endParaRPr>
          </a:p>
          <a:p>
            <a:pPr>
              <a:lnSpc>
                <a:spcPct val="150000"/>
              </a:lnSpc>
            </a:pPr>
            <a:r>
              <a:rPr lang="ja-JP" altLang="en-US" sz="2400" dirty="0">
                <a:solidFill>
                  <a:srgbClr val="000000"/>
                </a:solidFill>
                <a:latin typeface="Helvetica" charset="0"/>
              </a:rPr>
              <a:t>・他の無料相談にも行く、ジプシーも多い</a:t>
            </a:r>
            <a:endParaRPr lang="en-US" altLang="ja-JP" sz="2400" dirty="0">
              <a:solidFill>
                <a:srgbClr val="000000"/>
              </a:solidFill>
              <a:latin typeface="Helvetica" charset="0"/>
            </a:endParaRPr>
          </a:p>
          <a:p>
            <a:pPr>
              <a:lnSpc>
                <a:spcPct val="150000"/>
              </a:lnSpc>
            </a:pPr>
            <a:r>
              <a:rPr lang="ja-JP" altLang="en-US" sz="2400" dirty="0">
                <a:solidFill>
                  <a:srgbClr val="000000"/>
                </a:solidFill>
                <a:latin typeface="Helvetica" charset="0"/>
              </a:rPr>
              <a:t>・「</a:t>
            </a:r>
            <a:r>
              <a:rPr lang="en-US" altLang="ja-JP" sz="2400" dirty="0">
                <a:solidFill>
                  <a:srgbClr val="000000"/>
                </a:solidFill>
                <a:latin typeface="Helvetica" charset="0"/>
              </a:rPr>
              <a:t>〜</a:t>
            </a:r>
            <a:r>
              <a:rPr lang="ja-JP" altLang="en-US" sz="2400" dirty="0">
                <a:solidFill>
                  <a:srgbClr val="000000"/>
                </a:solidFill>
                <a:latin typeface="Helvetica" charset="0"/>
              </a:rPr>
              <a:t>士を紹介してくれれば済む」</a:t>
            </a:r>
            <a:endParaRPr lang="en-US" altLang="ja-JP" sz="2400" dirty="0">
              <a:solidFill>
                <a:srgbClr val="000000"/>
              </a:solidFill>
              <a:latin typeface="Helvetica" charset="0"/>
            </a:endParaRPr>
          </a:p>
          <a:p>
            <a:pPr>
              <a:lnSpc>
                <a:spcPct val="150000"/>
              </a:lnSpc>
            </a:pPr>
            <a:r>
              <a:rPr lang="ja-JP" altLang="en-US" sz="2400" dirty="0">
                <a:solidFill>
                  <a:srgbClr val="000000"/>
                </a:solidFill>
                <a:latin typeface="Helvetica" charset="0"/>
              </a:rPr>
              <a:t>・プレゼンへの移行率は低い</a:t>
            </a:r>
            <a:endParaRPr lang="en-US" altLang="ja-JP" sz="2400" dirty="0">
              <a:solidFill>
                <a:srgbClr val="000000"/>
              </a:solidFill>
              <a:latin typeface="Helvetica" charset="0"/>
            </a:endParaRPr>
          </a:p>
        </p:txBody>
      </p:sp>
      <p:sp>
        <p:nvSpPr>
          <p:cNvPr id="7" name="正方形/長方形 6"/>
          <p:cNvSpPr/>
          <p:nvPr/>
        </p:nvSpPr>
        <p:spPr>
          <a:xfrm>
            <a:off x="4603723" y="2548559"/>
            <a:ext cx="4464496" cy="3970318"/>
          </a:xfrm>
          <a:prstGeom prst="rect">
            <a:avLst/>
          </a:prstGeom>
          <a:solidFill>
            <a:schemeClr val="accent6">
              <a:lumMod val="40000"/>
              <a:lumOff val="60000"/>
            </a:schemeClr>
          </a:solidFill>
        </p:spPr>
        <p:txBody>
          <a:bodyPr wrap="square">
            <a:spAutoFit/>
          </a:bodyPr>
          <a:lstStyle/>
          <a:p>
            <a:pPr>
              <a:lnSpc>
                <a:spcPct val="150000"/>
              </a:lnSpc>
            </a:pPr>
            <a:r>
              <a:rPr lang="ja-JP" altLang="en-US" sz="2400" dirty="0">
                <a:solidFill>
                  <a:srgbClr val="000000"/>
                </a:solidFill>
                <a:latin typeface="Helvetica" charset="0"/>
              </a:rPr>
              <a:t>個別相談を</a:t>
            </a:r>
            <a:r>
              <a:rPr lang="ja-JP" altLang="en-US" sz="2400" dirty="0">
                <a:solidFill>
                  <a:srgbClr val="FF0000"/>
                </a:solidFill>
                <a:latin typeface="Helvetica" charset="0"/>
              </a:rPr>
              <a:t>「有料」</a:t>
            </a:r>
            <a:r>
              <a:rPr lang="ja-JP" altLang="en-US" sz="2400" dirty="0">
                <a:solidFill>
                  <a:srgbClr val="000000"/>
                </a:solidFill>
                <a:latin typeface="Helvetica" charset="0"/>
              </a:rPr>
              <a:t>にすると・・・</a:t>
            </a:r>
            <a:endParaRPr lang="en-US" altLang="ja-JP" sz="2400" dirty="0">
              <a:solidFill>
                <a:srgbClr val="000000"/>
              </a:solidFill>
              <a:latin typeface="Helvetica" charset="0"/>
            </a:endParaRPr>
          </a:p>
          <a:p>
            <a:pPr>
              <a:lnSpc>
                <a:spcPct val="150000"/>
              </a:lnSpc>
            </a:pPr>
            <a:r>
              <a:rPr lang="ja-JP" altLang="en-US" sz="2400" dirty="0">
                <a:solidFill>
                  <a:srgbClr val="000000"/>
                </a:solidFill>
                <a:latin typeface="Helvetica" charset="0"/>
              </a:rPr>
              <a:t>・相談者→減少</a:t>
            </a:r>
            <a:endParaRPr lang="en-US" altLang="ja-JP" sz="2400" dirty="0">
              <a:solidFill>
                <a:srgbClr val="000000"/>
              </a:solidFill>
              <a:latin typeface="Helvetica" charset="0"/>
            </a:endParaRPr>
          </a:p>
          <a:p>
            <a:pPr>
              <a:lnSpc>
                <a:spcPct val="150000"/>
              </a:lnSpc>
            </a:pPr>
            <a:r>
              <a:rPr lang="ja-JP" altLang="en-US" sz="2400" dirty="0">
                <a:solidFill>
                  <a:srgbClr val="000000"/>
                </a:solidFill>
                <a:latin typeface="Helvetica" charset="0"/>
              </a:rPr>
              <a:t>・相談内容は絞られる</a:t>
            </a:r>
            <a:endParaRPr lang="en-US" altLang="ja-JP" sz="2400" dirty="0">
              <a:solidFill>
                <a:srgbClr val="000000"/>
              </a:solidFill>
              <a:latin typeface="Helvetica" charset="0"/>
            </a:endParaRPr>
          </a:p>
          <a:p>
            <a:pPr>
              <a:lnSpc>
                <a:spcPct val="150000"/>
              </a:lnSpc>
            </a:pPr>
            <a:r>
              <a:rPr lang="ja-JP" altLang="en-US" sz="2400" dirty="0">
                <a:solidFill>
                  <a:srgbClr val="000000"/>
                </a:solidFill>
                <a:latin typeface="Helvetica" charset="0"/>
              </a:rPr>
              <a:t>・他の無料相談との差別化。</a:t>
            </a:r>
            <a:endParaRPr lang="en-US" altLang="ja-JP" sz="2400" dirty="0">
              <a:solidFill>
                <a:srgbClr val="000000"/>
              </a:solidFill>
              <a:latin typeface="Helvetica" charset="0"/>
            </a:endParaRPr>
          </a:p>
          <a:p>
            <a:pPr>
              <a:lnSpc>
                <a:spcPct val="150000"/>
              </a:lnSpc>
            </a:pPr>
            <a:r>
              <a:rPr lang="ja-JP" altLang="en-US" sz="2400" dirty="0">
                <a:solidFill>
                  <a:srgbClr val="000000"/>
                </a:solidFill>
                <a:latin typeface="Helvetica" charset="0"/>
              </a:rPr>
              <a:t>・潜在ニードを顕在化できる。総合的サポートの必要性が伝わる。</a:t>
            </a:r>
            <a:endParaRPr lang="en-US" altLang="ja-JP" sz="2400" dirty="0">
              <a:solidFill>
                <a:srgbClr val="000000"/>
              </a:solidFill>
              <a:latin typeface="Helvetica" charset="0"/>
            </a:endParaRPr>
          </a:p>
          <a:p>
            <a:pPr>
              <a:lnSpc>
                <a:spcPct val="150000"/>
              </a:lnSpc>
            </a:pPr>
            <a:r>
              <a:rPr lang="ja-JP" altLang="en-US" sz="2400" dirty="0">
                <a:solidFill>
                  <a:srgbClr val="000000"/>
                </a:solidFill>
                <a:latin typeface="Helvetica" charset="0"/>
              </a:rPr>
              <a:t>・プレゼンへの移行率は高い</a:t>
            </a:r>
            <a:endParaRPr lang="en-US" altLang="ja-JP" sz="2400" dirty="0">
              <a:solidFill>
                <a:srgbClr val="000000"/>
              </a:solidFill>
              <a:latin typeface="Helvetica" charset="0"/>
            </a:endParaRPr>
          </a:p>
        </p:txBody>
      </p:sp>
      <p:sp>
        <p:nvSpPr>
          <p:cNvPr id="3" name="右矢印 2"/>
          <p:cNvSpPr/>
          <p:nvPr/>
        </p:nvSpPr>
        <p:spPr>
          <a:xfrm>
            <a:off x="3671292" y="3752663"/>
            <a:ext cx="1152128" cy="1008112"/>
          </a:xfrm>
          <a:prstGeom prst="rightArrow">
            <a:avLst/>
          </a:prstGeom>
          <a:gradFill flip="none" rotWithShape="1">
            <a:gsLst>
              <a:gs pos="0">
                <a:schemeClr val="accent1">
                  <a:tint val="66000"/>
                  <a:satMod val="160000"/>
                </a:schemeClr>
              </a:gs>
              <a:gs pos="38000">
                <a:schemeClr val="accent1">
                  <a:tint val="44500"/>
                  <a:satMod val="160000"/>
                  <a:lumMod val="70000"/>
                </a:schemeClr>
              </a:gs>
              <a:gs pos="100000">
                <a:schemeClr val="accent1">
                  <a:tint val="23500"/>
                  <a:satMod val="160000"/>
                </a:schemeClr>
              </a:gs>
            </a:gsLst>
            <a:lin ang="108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6842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7"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373856" y="1699515"/>
            <a:ext cx="6396303" cy="4708981"/>
          </a:xfrm>
          <a:prstGeom prst="rect">
            <a:avLst/>
          </a:prstGeom>
          <a:solidFill>
            <a:srgbClr val="0070C0"/>
          </a:solidFill>
        </p:spPr>
        <p:txBody>
          <a:bodyPr wrap="none" rtlCol="0">
            <a:spAutoFit/>
          </a:bodyPr>
          <a:lstStyle/>
          <a:p>
            <a:pPr algn="ctr"/>
            <a:r>
              <a:rPr lang="ja-JP" altLang="en-US" sz="6000">
                <a:solidFill>
                  <a:schemeClr val="bg1"/>
                </a:solidFill>
              </a:rPr>
              <a:t>第３講義はここまで</a:t>
            </a:r>
            <a:endParaRPr lang="en-US" altLang="ja-JP" sz="6000" dirty="0">
              <a:solidFill>
                <a:schemeClr val="bg1"/>
              </a:solidFill>
            </a:endParaRPr>
          </a:p>
          <a:p>
            <a:pPr algn="ctr"/>
            <a:endParaRPr lang="en-US" altLang="ja-JP" sz="6000" dirty="0">
              <a:solidFill>
                <a:schemeClr val="bg1"/>
              </a:solidFill>
            </a:endParaRPr>
          </a:p>
          <a:p>
            <a:pPr algn="ctr"/>
            <a:r>
              <a:rPr lang="ja-JP" altLang="en-US" sz="6000">
                <a:solidFill>
                  <a:schemeClr val="bg1"/>
                </a:solidFill>
              </a:rPr>
              <a:t>第４講義は</a:t>
            </a:r>
            <a:endParaRPr lang="en-US" altLang="ja-JP" sz="6000" dirty="0">
              <a:solidFill>
                <a:schemeClr val="bg1"/>
              </a:solidFill>
            </a:endParaRPr>
          </a:p>
          <a:p>
            <a:pPr algn="ctr"/>
            <a:endParaRPr lang="en-US" altLang="ja-JP" sz="6000" dirty="0">
              <a:solidFill>
                <a:schemeClr val="bg1"/>
              </a:solidFill>
            </a:endParaRPr>
          </a:p>
          <a:p>
            <a:pPr algn="ctr"/>
            <a:r>
              <a:rPr lang="ja-JP" altLang="en-US" sz="6000">
                <a:solidFill>
                  <a:schemeClr val="bg1"/>
                </a:solidFill>
              </a:rPr>
              <a:t>ここからスタート</a:t>
            </a:r>
            <a:endParaRPr lang="en-US" altLang="ja-JP" sz="6000" dirty="0">
              <a:solidFill>
                <a:schemeClr val="bg1"/>
              </a:solidFill>
            </a:endParaRPr>
          </a:p>
        </p:txBody>
      </p:sp>
    </p:spTree>
    <p:extLst>
      <p:ext uri="{BB962C8B-B14F-4D97-AF65-F5344CB8AC3E}">
        <p14:creationId xmlns:p14="http://schemas.microsoft.com/office/powerpoint/2010/main" val="114465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0775" y="658103"/>
            <a:ext cx="7382149" cy="523220"/>
          </a:xfrm>
          <a:prstGeom prst="rect">
            <a:avLst/>
          </a:prstGeom>
          <a:noFill/>
        </p:spPr>
        <p:txBody>
          <a:bodyPr wrap="none" rtlCol="0">
            <a:spAutoFit/>
          </a:bodyPr>
          <a:lstStyle/>
          <a:p>
            <a:r>
              <a:rPr lang="ja-JP" altLang="en-US" sz="2800" dirty="0"/>
              <a:t>面談②問題点のフィードバックと解決策の提示</a:t>
            </a:r>
            <a:endParaRPr kumimoji="1" lang="ja-JP" altLang="en-US" sz="2800" dirty="0"/>
          </a:p>
        </p:txBody>
      </p:sp>
      <p:sp>
        <p:nvSpPr>
          <p:cNvPr id="2" name="テキスト ボックス 1"/>
          <p:cNvSpPr txBox="1"/>
          <p:nvPr/>
        </p:nvSpPr>
        <p:spPr>
          <a:xfrm>
            <a:off x="977238" y="1181323"/>
            <a:ext cx="5974713" cy="3231654"/>
          </a:xfrm>
          <a:prstGeom prst="rect">
            <a:avLst/>
          </a:prstGeom>
          <a:noFill/>
        </p:spPr>
        <p:txBody>
          <a:bodyPr wrap="none" rtlCol="0">
            <a:spAutoFit/>
          </a:bodyPr>
          <a:lstStyle/>
          <a:p>
            <a:pPr algn="ctr">
              <a:lnSpc>
                <a:spcPct val="150000"/>
              </a:lnSpc>
            </a:pPr>
            <a:r>
              <a:rPr lang="en-US" altLang="ja-JP" sz="2800" dirty="0"/>
              <a:t>【</a:t>
            </a:r>
            <a:r>
              <a:rPr kumimoji="1" lang="ja-JP" altLang="en-US" sz="2800" dirty="0"/>
              <a:t>問題点のフィードバック</a:t>
            </a:r>
            <a:r>
              <a:rPr kumimoji="1" lang="en-US" altLang="ja-JP" sz="2800" dirty="0"/>
              <a:t>】</a:t>
            </a:r>
            <a:endParaRPr lang="en-US" altLang="ja-JP" sz="2800" dirty="0"/>
          </a:p>
          <a:p>
            <a:pPr algn="ctr">
              <a:lnSpc>
                <a:spcPct val="150000"/>
              </a:lnSpc>
            </a:pPr>
            <a:r>
              <a:rPr kumimoji="1" lang="ja-JP" altLang="en-US" dirty="0"/>
              <a:t>前回の面談の振り返り</a:t>
            </a:r>
            <a:endParaRPr kumimoji="1" lang="en-US" altLang="ja-JP" dirty="0"/>
          </a:p>
          <a:p>
            <a:pPr algn="ctr">
              <a:lnSpc>
                <a:spcPct val="150000"/>
              </a:lnSpc>
            </a:pPr>
            <a:r>
              <a:rPr lang="ja-JP" altLang="en-US" dirty="0"/>
              <a:t>専門家の視点から見た問題点の抽出</a:t>
            </a:r>
            <a:endParaRPr lang="en-US" altLang="ja-JP" dirty="0"/>
          </a:p>
          <a:p>
            <a:pPr algn="ctr">
              <a:lnSpc>
                <a:spcPct val="150000"/>
              </a:lnSpc>
            </a:pPr>
            <a:r>
              <a:rPr lang="ja-JP" altLang="en-US" dirty="0"/>
              <a:t>（一般的には見落とされてしまう部分に着目）</a:t>
            </a:r>
            <a:endParaRPr lang="en-US" altLang="ja-JP" dirty="0"/>
          </a:p>
          <a:p>
            <a:pPr algn="ctr">
              <a:lnSpc>
                <a:spcPct val="150000"/>
              </a:lnSpc>
            </a:pPr>
            <a:r>
              <a:rPr lang="ja-JP" altLang="en-US" dirty="0"/>
              <a:t>複数の問題点が絡み合っていることを指摘</a:t>
            </a:r>
            <a:endParaRPr lang="en-US" altLang="ja-JP" dirty="0"/>
          </a:p>
          <a:p>
            <a:pPr algn="ctr">
              <a:lnSpc>
                <a:spcPct val="150000"/>
              </a:lnSpc>
            </a:pPr>
            <a:r>
              <a:rPr lang="ja-JP" altLang="en-US" dirty="0"/>
              <a:t>この問題がこのまま放置されたらどのような将来が訪れるか</a:t>
            </a:r>
            <a:endParaRPr lang="en-US" altLang="ja-JP" dirty="0"/>
          </a:p>
          <a:p>
            <a:pPr algn="ctr">
              <a:lnSpc>
                <a:spcPct val="150000"/>
              </a:lnSpc>
            </a:pPr>
            <a:r>
              <a:rPr lang="ja-JP" altLang="en-US" dirty="0"/>
              <a:t>（専門家としての経験をもとに毅然とした態度で伝える）</a:t>
            </a:r>
            <a:endParaRPr lang="en-US" altLang="ja-JP" dirty="0"/>
          </a:p>
        </p:txBody>
      </p:sp>
      <p:sp>
        <p:nvSpPr>
          <p:cNvPr id="3" name="テキスト ボックス 2"/>
          <p:cNvSpPr txBox="1"/>
          <p:nvPr/>
        </p:nvSpPr>
        <p:spPr>
          <a:xfrm>
            <a:off x="977238" y="4391166"/>
            <a:ext cx="5679760" cy="2353208"/>
          </a:xfrm>
          <a:prstGeom prst="rect">
            <a:avLst/>
          </a:prstGeom>
          <a:noFill/>
        </p:spPr>
        <p:txBody>
          <a:bodyPr wrap="none" rtlCol="0">
            <a:spAutoFit/>
          </a:bodyPr>
          <a:lstStyle/>
          <a:p>
            <a:pPr algn="ctr">
              <a:lnSpc>
                <a:spcPct val="150000"/>
              </a:lnSpc>
            </a:pPr>
            <a:r>
              <a:rPr lang="en-US" altLang="ja-JP" sz="2800" dirty="0"/>
              <a:t>【</a:t>
            </a:r>
            <a:r>
              <a:rPr kumimoji="1" lang="ja-JP" altLang="en-US" sz="2800" dirty="0"/>
              <a:t>解決策の提示</a:t>
            </a:r>
            <a:r>
              <a:rPr kumimoji="1" lang="en-US" altLang="ja-JP" sz="2800" dirty="0"/>
              <a:t>】</a:t>
            </a:r>
          </a:p>
          <a:p>
            <a:pPr algn="ctr">
              <a:lnSpc>
                <a:spcPct val="150000"/>
              </a:lnSpc>
            </a:pPr>
            <a:r>
              <a:rPr lang="ja-JP" altLang="en-US" dirty="0"/>
              <a:t>理想の着地点を提示する。</a:t>
            </a:r>
            <a:endParaRPr lang="en-US" altLang="ja-JP" dirty="0"/>
          </a:p>
          <a:p>
            <a:pPr algn="ctr">
              <a:lnSpc>
                <a:spcPct val="150000"/>
              </a:lnSpc>
            </a:pPr>
            <a:r>
              <a:rPr lang="ja-JP" altLang="en-US" dirty="0"/>
              <a:t>然るべき専門家との協業が必要であることを伝える。</a:t>
            </a:r>
            <a:endParaRPr lang="en-US" altLang="ja-JP" dirty="0"/>
          </a:p>
          <a:p>
            <a:pPr algn="ctr">
              <a:lnSpc>
                <a:spcPct val="150000"/>
              </a:lnSpc>
            </a:pPr>
            <a:r>
              <a:rPr lang="ja-JP" altLang="en-US" dirty="0"/>
              <a:t>専門家とのプロジェクトチームをまとめるリーダーとしての</a:t>
            </a:r>
            <a:endParaRPr lang="en-US" altLang="ja-JP" dirty="0"/>
          </a:p>
          <a:p>
            <a:pPr algn="ctr">
              <a:lnSpc>
                <a:spcPct val="150000"/>
              </a:lnSpc>
            </a:pPr>
            <a:r>
              <a:rPr lang="ja-JP" altLang="en-US" dirty="0"/>
              <a:t>相続コンサルタントの価値を伝える。</a:t>
            </a:r>
            <a:endParaRPr lang="en-US" altLang="ja-JP" dirty="0"/>
          </a:p>
        </p:txBody>
      </p:sp>
      <p:sp>
        <p:nvSpPr>
          <p:cNvPr id="6" name="正方形/長方形 5"/>
          <p:cNvSpPr/>
          <p:nvPr/>
        </p:nvSpPr>
        <p:spPr>
          <a:xfrm>
            <a:off x="6951951" y="1334542"/>
            <a:ext cx="2093171" cy="5400600"/>
          </a:xfrm>
          <a:prstGeom prst="rect">
            <a:avLst/>
          </a:prstGeom>
          <a:solidFill>
            <a:srgbClr val="FF5635"/>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4800" dirty="0"/>
              <a:t>徹底的な言語化</a:t>
            </a:r>
          </a:p>
        </p:txBody>
      </p:sp>
    </p:spTree>
    <p:extLst>
      <p:ext uri="{BB962C8B-B14F-4D97-AF65-F5344CB8AC3E}">
        <p14:creationId xmlns:p14="http://schemas.microsoft.com/office/powerpoint/2010/main" val="24766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10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3" dur="1000"/>
                                        <p:tgtEl>
                                          <p:spTgt spid="2">
                                            <p:txEl>
                                              <p:pRg st="1" end="1"/>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 calcmode="lin" valueType="num">
                                      <p:cBhvr additive="base">
                                        <p:cTn id="16" dur="10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7" dur="1000"/>
                                        <p:tgtEl>
                                          <p:spTgt spid="2">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 calcmode="lin" valueType="num">
                                      <p:cBhvr additive="base">
                                        <p:cTn id="20" dur="10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1" dur="1000"/>
                                        <p:tgtEl>
                                          <p:spTgt spid="2">
                                            <p:txEl>
                                              <p:pRg st="3" end="3"/>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10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5" dur="1000"/>
                                        <p:tgtEl>
                                          <p:spTgt spid="2">
                                            <p:txEl>
                                              <p:pRg st="4" end="4"/>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additive="base">
                                        <p:cTn id="28" dur="10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9" dur="1000"/>
                                        <p:tgtEl>
                                          <p:spTgt spid="2">
                                            <p:txEl>
                                              <p:pRg st="5" end="5"/>
                                            </p:tx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 calcmode="lin" valueType="num">
                                      <p:cBhvr additive="base">
                                        <p:cTn id="32" dur="10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33" dur="1000"/>
                                        <p:tgtEl>
                                          <p:spTgt spid="2">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dissolve">
                                      <p:cBhvr>
                                        <p:cTn id="38" dur="500"/>
                                        <p:tgtEl>
                                          <p:spTgt spid="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 calcmode="lin" valueType="num">
                                      <p:cBhvr additive="base">
                                        <p:cTn id="4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 calcmode="lin" valueType="num">
                                      <p:cBhvr additive="base">
                                        <p:cTn id="4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 calcmode="lin" valueType="num">
                                      <p:cBhvr additive="base">
                                        <p:cTn id="5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additive="base">
                                        <p:cTn id="5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dissolve">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378591" y="2154383"/>
            <a:ext cx="6800260" cy="3139321"/>
          </a:xfrm>
          <a:prstGeom prst="rect">
            <a:avLst/>
          </a:prstGeom>
          <a:solidFill>
            <a:srgbClr val="FFFF00"/>
          </a:solidFill>
        </p:spPr>
        <p:txBody>
          <a:bodyPr wrap="none" rtlCol="0">
            <a:spAutoFit/>
          </a:bodyPr>
          <a:lstStyle/>
          <a:p>
            <a:pPr algn="ctr">
              <a:lnSpc>
                <a:spcPct val="150000"/>
              </a:lnSpc>
            </a:pPr>
            <a:r>
              <a:rPr lang="ja-JP" altLang="en-US" sz="6600" dirty="0"/>
              <a:t>プレゼンテーション</a:t>
            </a:r>
            <a:endParaRPr lang="en-US" altLang="ja-JP" sz="6600" dirty="0"/>
          </a:p>
          <a:p>
            <a:pPr algn="ctr">
              <a:lnSpc>
                <a:spcPct val="150000"/>
              </a:lnSpc>
            </a:pPr>
            <a:r>
              <a:rPr lang="ja-JP" altLang="en-US" sz="6600" dirty="0"/>
              <a:t>資料</a:t>
            </a:r>
            <a:endParaRPr lang="en-US" altLang="ja-JP" sz="6600" dirty="0"/>
          </a:p>
        </p:txBody>
      </p:sp>
    </p:spTree>
    <p:extLst>
      <p:ext uri="{BB962C8B-B14F-4D97-AF65-F5344CB8AC3E}">
        <p14:creationId xmlns:p14="http://schemas.microsoft.com/office/powerpoint/2010/main" val="1905656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272480"/>
            <a:ext cx="2664296" cy="2792317"/>
          </a:xfrm>
          <a:prstGeom prst="rect">
            <a:avLst/>
          </a:prstGeom>
        </p:spPr>
      </p:pic>
      <p:sp>
        <p:nvSpPr>
          <p:cNvPr id="3" name="タイトル 2"/>
          <p:cNvSpPr>
            <a:spLocks noGrp="1"/>
          </p:cNvSpPr>
          <p:nvPr>
            <p:ph type="ctrTitle"/>
          </p:nvPr>
        </p:nvSpPr>
        <p:spPr>
          <a:xfrm>
            <a:off x="587751" y="3280821"/>
            <a:ext cx="6631592" cy="1372315"/>
          </a:xfrm>
        </p:spPr>
        <p:txBody>
          <a:bodyPr>
            <a:normAutofit fontScale="90000"/>
          </a:bodyPr>
          <a:lstStyle/>
          <a:p>
            <a:br>
              <a:rPr lang="en-US" altLang="ja-JP" sz="2800" b="1" dirty="0"/>
            </a:br>
            <a:br>
              <a:rPr lang="en-US" altLang="ja-JP" sz="2800" b="1" dirty="0"/>
            </a:br>
            <a:r>
              <a:rPr lang="ja-JP" altLang="en-US" b="1" dirty="0"/>
              <a:t>◯◯◯◯　様</a:t>
            </a:r>
            <a:br>
              <a:rPr lang="en-US" altLang="ja-JP" sz="2800" b="1" dirty="0"/>
            </a:br>
            <a:r>
              <a:rPr lang="ja-JP" altLang="en-US" sz="2800" b="1" dirty="0"/>
              <a:t>相続対策資料</a:t>
            </a:r>
            <a:br>
              <a:rPr lang="en-US" altLang="ja-JP" sz="2800" b="1" dirty="0"/>
            </a:br>
            <a:endParaRPr kumimoji="1" lang="ja-JP" altLang="en-US" sz="1600" b="1" dirty="0"/>
          </a:p>
        </p:txBody>
      </p:sp>
      <p:sp>
        <p:nvSpPr>
          <p:cNvPr id="5" name="テキスト ボックス 4"/>
          <p:cNvSpPr txBox="1"/>
          <p:nvPr/>
        </p:nvSpPr>
        <p:spPr>
          <a:xfrm>
            <a:off x="683568" y="4653136"/>
            <a:ext cx="6535775" cy="461665"/>
          </a:xfrm>
          <a:prstGeom prst="rect">
            <a:avLst/>
          </a:prstGeom>
          <a:noFill/>
        </p:spPr>
        <p:txBody>
          <a:bodyPr wrap="square" rtlCol="0">
            <a:spAutoFit/>
          </a:bodyPr>
          <a:lstStyle/>
          <a:p>
            <a:pPr algn="ctr"/>
            <a:r>
              <a:rPr lang="ja-JP" altLang="en-US" sz="2400" b="1" dirty="0"/>
              <a:t>相続診断士　川口宗治</a:t>
            </a:r>
            <a:endParaRPr kumimoji="1" lang="ja-JP" altLang="en-US" sz="2400" b="1" dirty="0"/>
          </a:p>
        </p:txBody>
      </p:sp>
      <p:sp>
        <p:nvSpPr>
          <p:cNvPr id="2" name="テキスト ボックス 1"/>
          <p:cNvSpPr txBox="1"/>
          <p:nvPr/>
        </p:nvSpPr>
        <p:spPr>
          <a:xfrm>
            <a:off x="5076056" y="5635055"/>
            <a:ext cx="2499402" cy="369332"/>
          </a:xfrm>
          <a:prstGeom prst="rect">
            <a:avLst/>
          </a:prstGeom>
          <a:noFill/>
        </p:spPr>
        <p:txBody>
          <a:bodyPr wrap="none" rtlCol="0">
            <a:spAutoFit/>
          </a:bodyPr>
          <a:lstStyle/>
          <a:p>
            <a:r>
              <a:rPr lang="en-US" altLang="ja-JP" dirty="0"/>
              <a:t>2018</a:t>
            </a:r>
            <a:r>
              <a:rPr kumimoji="1" lang="ja-JP" altLang="en-US" dirty="0"/>
              <a:t>年</a:t>
            </a:r>
            <a:r>
              <a:rPr kumimoji="1" lang="en-US" altLang="ja-JP" dirty="0"/>
              <a:t>×</a:t>
            </a:r>
            <a:r>
              <a:rPr kumimoji="1" lang="ja-JP" altLang="en-US" dirty="0"/>
              <a:t>月</a:t>
            </a:r>
            <a:r>
              <a:rPr lang="en-US" altLang="ja-JP" dirty="0"/>
              <a:t>××</a:t>
            </a:r>
            <a:r>
              <a:rPr kumimoji="1" lang="ja-JP" altLang="en-US" dirty="0"/>
              <a:t>日（</a:t>
            </a:r>
            <a:r>
              <a:rPr kumimoji="1" lang="en-US" altLang="ja-JP" dirty="0"/>
              <a:t>×</a:t>
            </a:r>
            <a:r>
              <a:rPr kumimoji="1" lang="ja-JP" altLang="en-US" dirty="0"/>
              <a:t>）</a:t>
            </a:r>
          </a:p>
        </p:txBody>
      </p:sp>
    </p:spTree>
    <p:extLst>
      <p:ext uri="{BB962C8B-B14F-4D97-AF65-F5344CB8AC3E}">
        <p14:creationId xmlns:p14="http://schemas.microsoft.com/office/powerpoint/2010/main" val="3275614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2539804" y="692696"/>
            <a:ext cx="3185487" cy="369332"/>
          </a:xfrm>
          <a:prstGeom prst="rect">
            <a:avLst/>
          </a:prstGeom>
          <a:noFill/>
        </p:spPr>
        <p:txBody>
          <a:bodyPr wrap="none" rtlCol="0">
            <a:spAutoFit/>
          </a:bodyPr>
          <a:lstStyle/>
          <a:p>
            <a:r>
              <a:rPr lang="ja-JP" altLang="en-US" b="1" dirty="0"/>
              <a:t>◯◯さまの相続対策のご要望</a:t>
            </a:r>
            <a:endParaRPr kumimoji="1" lang="ja-JP" altLang="en-US" b="1" dirty="0"/>
          </a:p>
        </p:txBody>
      </p:sp>
      <p:sp>
        <p:nvSpPr>
          <p:cNvPr id="5" name="テキスト ボックス 4"/>
          <p:cNvSpPr txBox="1"/>
          <p:nvPr/>
        </p:nvSpPr>
        <p:spPr>
          <a:xfrm>
            <a:off x="899593" y="1926124"/>
            <a:ext cx="6912768" cy="1200329"/>
          </a:xfrm>
          <a:prstGeom prst="rect">
            <a:avLst/>
          </a:prstGeom>
          <a:solidFill>
            <a:srgbClr val="7030A0"/>
          </a:solidFill>
        </p:spPr>
        <p:txBody>
          <a:bodyPr wrap="square" rtlCol="0">
            <a:spAutoFit/>
          </a:bodyPr>
          <a:lstStyle/>
          <a:p>
            <a:pPr algn="ctr"/>
            <a:r>
              <a:rPr lang="ja-JP" altLang="en-US" sz="2400" b="1" dirty="0">
                <a:solidFill>
                  <a:schemeClr val="bg1"/>
                </a:solidFill>
              </a:rPr>
              <a:t>◯◯◯◯さんご本人が</a:t>
            </a:r>
            <a:endParaRPr lang="en-US" altLang="ja-JP" sz="2400" b="1" dirty="0">
              <a:solidFill>
                <a:schemeClr val="bg1"/>
              </a:solidFill>
            </a:endParaRPr>
          </a:p>
          <a:p>
            <a:pPr algn="ctr"/>
            <a:r>
              <a:rPr lang="ja-JP" altLang="en-US" sz="2400" b="1" dirty="0">
                <a:solidFill>
                  <a:schemeClr val="bg1"/>
                </a:solidFill>
              </a:rPr>
              <a:t>亡くなった後の相続の対策を</a:t>
            </a:r>
            <a:endParaRPr lang="en-US" altLang="ja-JP" sz="2400" b="1" dirty="0">
              <a:solidFill>
                <a:schemeClr val="bg1"/>
              </a:solidFill>
            </a:endParaRPr>
          </a:p>
          <a:p>
            <a:pPr algn="ctr"/>
            <a:r>
              <a:rPr lang="ja-JP" altLang="en-US" sz="2400" b="1" dirty="0">
                <a:solidFill>
                  <a:schemeClr val="bg1"/>
                </a:solidFill>
              </a:rPr>
              <a:t>今のうちからしっかり準備しておきたい</a:t>
            </a:r>
            <a:endParaRPr lang="en-US" altLang="ja-JP" sz="2400" b="1" dirty="0">
              <a:solidFill>
                <a:schemeClr val="bg1"/>
              </a:solidFill>
            </a:endParaRPr>
          </a:p>
        </p:txBody>
      </p:sp>
      <p:sp>
        <p:nvSpPr>
          <p:cNvPr id="6" name="テキスト ボックス 5"/>
          <p:cNvSpPr txBox="1"/>
          <p:nvPr/>
        </p:nvSpPr>
        <p:spPr>
          <a:xfrm>
            <a:off x="899593" y="3852378"/>
            <a:ext cx="6912768" cy="1938992"/>
          </a:xfrm>
          <a:prstGeom prst="rect">
            <a:avLst/>
          </a:prstGeom>
          <a:solidFill>
            <a:srgbClr val="FFFF00"/>
          </a:solidFill>
        </p:spPr>
        <p:txBody>
          <a:bodyPr wrap="square" rtlCol="0">
            <a:spAutoFit/>
          </a:bodyPr>
          <a:lstStyle/>
          <a:p>
            <a:pPr algn="ctr"/>
            <a:r>
              <a:rPr lang="ja-JP" altLang="en-US" sz="2400" b="1" dirty="0">
                <a:solidFill>
                  <a:srgbClr val="0070C0"/>
                </a:solidFill>
              </a:rPr>
              <a:t>◯◯◯◯さんのご要望</a:t>
            </a:r>
            <a:endParaRPr lang="en-US" altLang="ja-JP" sz="2400" b="1" dirty="0">
              <a:solidFill>
                <a:srgbClr val="0070C0"/>
              </a:solidFill>
            </a:endParaRPr>
          </a:p>
          <a:p>
            <a:pPr algn="ctr"/>
            <a:endParaRPr lang="en-US" altLang="ja-JP" sz="2400" b="1" dirty="0">
              <a:solidFill>
                <a:srgbClr val="0070C0"/>
              </a:solidFill>
            </a:endParaRPr>
          </a:p>
          <a:p>
            <a:pPr algn="ctr"/>
            <a:r>
              <a:rPr lang="ja-JP" altLang="en-US" sz="2400" b="1" dirty="0">
                <a:solidFill>
                  <a:srgbClr val="0070C0"/>
                </a:solidFill>
              </a:rPr>
              <a:t>①相続税対策（節税と納税資金準備）</a:t>
            </a:r>
            <a:endParaRPr lang="en-US" altLang="ja-JP" sz="2400" b="1" dirty="0">
              <a:solidFill>
                <a:srgbClr val="0070C0"/>
              </a:solidFill>
            </a:endParaRPr>
          </a:p>
          <a:p>
            <a:pPr algn="ctr"/>
            <a:endParaRPr lang="en-US" altLang="ja-JP" sz="2400" b="1" dirty="0">
              <a:solidFill>
                <a:srgbClr val="0070C0"/>
              </a:solidFill>
            </a:endParaRPr>
          </a:p>
          <a:p>
            <a:pPr algn="ctr"/>
            <a:r>
              <a:rPr lang="ja-JP" altLang="en-US" sz="2400" b="1" dirty="0">
                <a:solidFill>
                  <a:srgbClr val="0070C0"/>
                </a:solidFill>
              </a:rPr>
              <a:t>②資産をスムーズに引き継ぎたい</a:t>
            </a:r>
            <a:endParaRPr lang="en-US" altLang="ja-JP" sz="2400" b="1" dirty="0">
              <a:solidFill>
                <a:srgbClr val="0070C0"/>
              </a:solidFill>
            </a:endParaRPr>
          </a:p>
        </p:txBody>
      </p:sp>
      <p:sp>
        <p:nvSpPr>
          <p:cNvPr id="10" name="テキスト ボックス 9"/>
          <p:cNvSpPr txBox="1"/>
          <p:nvPr/>
        </p:nvSpPr>
        <p:spPr>
          <a:xfrm>
            <a:off x="107504" y="6123536"/>
            <a:ext cx="8836073" cy="584775"/>
          </a:xfrm>
          <a:prstGeom prst="rect">
            <a:avLst/>
          </a:prstGeom>
          <a:solidFill>
            <a:srgbClr val="FF0000"/>
          </a:solidFill>
        </p:spPr>
        <p:txBody>
          <a:bodyPr wrap="none" rtlCol="0">
            <a:spAutoFit/>
          </a:bodyPr>
          <a:lstStyle/>
          <a:p>
            <a:r>
              <a:rPr kumimoji="1" lang="ja-JP" altLang="en-US" sz="3200" b="1" dirty="0">
                <a:solidFill>
                  <a:schemeClr val="bg1"/>
                </a:solidFill>
              </a:rPr>
              <a:t>「木を見て森を見ず」にならないような対策を</a:t>
            </a:r>
          </a:p>
        </p:txBody>
      </p:sp>
      <p:sp>
        <p:nvSpPr>
          <p:cNvPr id="2" name="下矢印 1"/>
          <p:cNvSpPr/>
          <p:nvPr/>
        </p:nvSpPr>
        <p:spPr>
          <a:xfrm>
            <a:off x="3815917" y="3262088"/>
            <a:ext cx="1080120" cy="4546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8287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251520" y="1556792"/>
            <a:ext cx="8568952" cy="4278094"/>
          </a:xfrm>
          <a:prstGeom prst="rect">
            <a:avLst/>
          </a:prstGeom>
        </p:spPr>
        <p:txBody>
          <a:bodyPr wrap="square">
            <a:spAutoFit/>
          </a:bodyPr>
          <a:lstStyle/>
          <a:p>
            <a:pPr algn="ctr"/>
            <a:r>
              <a:rPr lang="ja-JP" altLang="en-US" sz="4400" dirty="0">
                <a:latin typeface="Helvetica" charset="0"/>
              </a:rPr>
              <a:t>＜前回から今日までの振り返り＞</a:t>
            </a:r>
            <a:endParaRPr lang="en-US" altLang="ja-JP" sz="4400" dirty="0">
              <a:latin typeface="Helvetica" charset="0"/>
            </a:endParaRPr>
          </a:p>
          <a:p>
            <a:pPr algn="ctr"/>
            <a:endParaRPr lang="en-US" altLang="ja-JP" sz="3600" dirty="0">
              <a:latin typeface="Helvetica" charset="0"/>
            </a:endParaRPr>
          </a:p>
          <a:p>
            <a:pPr algn="ctr"/>
            <a:r>
              <a:rPr lang="ja-JP" altLang="en-US" sz="2400" dirty="0">
                <a:latin typeface="Helvetica" charset="0"/>
              </a:rPr>
              <a:t>「上手く行ったこと」</a:t>
            </a:r>
            <a:endParaRPr lang="en-US" altLang="ja-JP" sz="2400" dirty="0">
              <a:latin typeface="Helvetica" charset="0"/>
            </a:endParaRPr>
          </a:p>
          <a:p>
            <a:pPr algn="ctr"/>
            <a:r>
              <a:rPr lang="ja-JP" altLang="en-US" sz="2400" dirty="0">
                <a:latin typeface="Helvetica" charset="0"/>
              </a:rPr>
              <a:t>「新しくチャレンジしたこと」</a:t>
            </a:r>
            <a:endParaRPr lang="en-US" altLang="ja-JP" sz="2400" dirty="0">
              <a:latin typeface="Helvetica" charset="0"/>
            </a:endParaRPr>
          </a:p>
          <a:p>
            <a:pPr algn="ctr"/>
            <a:r>
              <a:rPr lang="ja-JP" altLang="en-US" sz="2400" dirty="0">
                <a:latin typeface="Helvetica" charset="0"/>
              </a:rPr>
              <a:t>もいいが</a:t>
            </a:r>
            <a:endParaRPr lang="en-US" altLang="ja-JP" sz="2400" dirty="0">
              <a:latin typeface="Helvetica" charset="0"/>
            </a:endParaRPr>
          </a:p>
          <a:p>
            <a:pPr algn="ctr"/>
            <a:r>
              <a:rPr lang="ja-JP" altLang="en-US" sz="2400" dirty="0">
                <a:solidFill>
                  <a:srgbClr val="FF0000"/>
                </a:solidFill>
                <a:latin typeface="Helvetica" charset="0"/>
              </a:rPr>
              <a:t>「上手くいかなかったこと」</a:t>
            </a:r>
            <a:endParaRPr lang="en-US" altLang="ja-JP" sz="2400" dirty="0">
              <a:solidFill>
                <a:srgbClr val="FF0000"/>
              </a:solidFill>
              <a:latin typeface="Helvetica" charset="0"/>
            </a:endParaRPr>
          </a:p>
          <a:p>
            <a:pPr algn="ctr"/>
            <a:r>
              <a:rPr lang="ja-JP" altLang="en-US" sz="2400" dirty="0">
                <a:solidFill>
                  <a:srgbClr val="FF0000"/>
                </a:solidFill>
                <a:latin typeface="Helvetica" charset="0"/>
              </a:rPr>
              <a:t>「困っていること」</a:t>
            </a:r>
            <a:endParaRPr lang="en-US" altLang="ja-JP" sz="2400" dirty="0">
              <a:solidFill>
                <a:srgbClr val="FF0000"/>
              </a:solidFill>
              <a:latin typeface="Helvetica" charset="0"/>
            </a:endParaRPr>
          </a:p>
          <a:p>
            <a:pPr algn="ctr"/>
            <a:r>
              <a:rPr lang="ja-JP" altLang="en-US" sz="2400" dirty="0">
                <a:solidFill>
                  <a:srgbClr val="FF0000"/>
                </a:solidFill>
                <a:latin typeface="Helvetica" charset="0"/>
              </a:rPr>
              <a:t>を言い合えるのも</a:t>
            </a:r>
            <a:r>
              <a:rPr lang="en-US" altLang="ja-JP" sz="2400" dirty="0">
                <a:solidFill>
                  <a:srgbClr val="FF0000"/>
                </a:solidFill>
                <a:latin typeface="Helvetica" charset="0"/>
              </a:rPr>
              <a:t>GOOD</a:t>
            </a:r>
            <a:r>
              <a:rPr lang="ja-JP" altLang="en-US" sz="2400" dirty="0">
                <a:solidFill>
                  <a:srgbClr val="FF0000"/>
                </a:solidFill>
                <a:latin typeface="Helvetica" charset="0"/>
              </a:rPr>
              <a:t>！</a:t>
            </a:r>
            <a:endParaRPr lang="en-US" altLang="ja-JP" sz="2400" dirty="0">
              <a:solidFill>
                <a:srgbClr val="FF0000"/>
              </a:solidFill>
              <a:latin typeface="Helvetica" charset="0"/>
            </a:endParaRPr>
          </a:p>
          <a:p>
            <a:pPr algn="ctr"/>
            <a:endParaRPr lang="en-US" altLang="ja-JP" sz="2400" dirty="0">
              <a:latin typeface="Helvetica" charset="0"/>
            </a:endParaRPr>
          </a:p>
          <a:p>
            <a:pPr algn="ctr"/>
            <a:r>
              <a:rPr lang="ja-JP" altLang="en-US" sz="2400" dirty="0">
                <a:latin typeface="Helvetica" charset="0"/>
              </a:rPr>
              <a:t>２人１組でお互いのことを話してください。</a:t>
            </a:r>
            <a:endParaRPr lang="en-US" altLang="ja-JP" sz="2400" dirty="0">
              <a:latin typeface="Helvetica" charset="0"/>
            </a:endParaRPr>
          </a:p>
        </p:txBody>
      </p:sp>
    </p:spTree>
    <p:extLst>
      <p:ext uri="{BB962C8B-B14F-4D97-AF65-F5344CB8AC3E}">
        <p14:creationId xmlns:p14="http://schemas.microsoft.com/office/powerpoint/2010/main" val="405066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251519" y="3977954"/>
            <a:ext cx="8657230" cy="146726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229640" y="2708049"/>
            <a:ext cx="8657229" cy="93610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231465" y="1412776"/>
            <a:ext cx="8657229" cy="93610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cxnSp>
        <p:nvCxnSpPr>
          <p:cNvPr id="8" name="直線コネクタ 7"/>
          <p:cNvCxnSpPr/>
          <p:nvPr/>
        </p:nvCxnSpPr>
        <p:spPr>
          <a:xfrm>
            <a:off x="251520" y="1268760"/>
            <a:ext cx="865722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34432" y="764704"/>
            <a:ext cx="3570208" cy="461665"/>
          </a:xfrm>
          <a:prstGeom prst="rect">
            <a:avLst/>
          </a:prstGeom>
          <a:noFill/>
        </p:spPr>
        <p:txBody>
          <a:bodyPr wrap="none" rtlCol="0">
            <a:spAutoFit/>
          </a:bodyPr>
          <a:lstStyle/>
          <a:p>
            <a:r>
              <a:rPr lang="ja-JP" altLang="en-US" sz="2400" dirty="0"/>
              <a:t>相続対策の基本的な流れ</a:t>
            </a:r>
            <a:endParaRPr kumimoji="1" lang="ja-JP" altLang="en-US" sz="2400" dirty="0"/>
          </a:p>
        </p:txBody>
      </p:sp>
      <p:sp>
        <p:nvSpPr>
          <p:cNvPr id="9" name="角丸四角形 8"/>
          <p:cNvSpPr/>
          <p:nvPr/>
        </p:nvSpPr>
        <p:spPr>
          <a:xfrm>
            <a:off x="375481" y="6057292"/>
            <a:ext cx="2448272" cy="36004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対策の実行</a:t>
            </a:r>
            <a:endParaRPr kumimoji="1" lang="ja-JP" altLang="en-US" b="1" dirty="0"/>
          </a:p>
        </p:txBody>
      </p:sp>
      <p:grpSp>
        <p:nvGrpSpPr>
          <p:cNvPr id="15" name="グループ化 14"/>
          <p:cNvGrpSpPr/>
          <p:nvPr/>
        </p:nvGrpSpPr>
        <p:grpSpPr>
          <a:xfrm>
            <a:off x="395536" y="1578702"/>
            <a:ext cx="8513213" cy="553282"/>
            <a:chOff x="395536" y="1578702"/>
            <a:chExt cx="8513213" cy="553282"/>
          </a:xfrm>
        </p:grpSpPr>
        <p:sp>
          <p:nvSpPr>
            <p:cNvPr id="3" name="角丸四角形 2"/>
            <p:cNvSpPr/>
            <p:nvPr/>
          </p:nvSpPr>
          <p:spPr>
            <a:xfrm>
              <a:off x="395536" y="1628799"/>
              <a:ext cx="2448272" cy="50318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現状分析</a:t>
              </a:r>
            </a:p>
          </p:txBody>
        </p:sp>
        <p:sp>
          <p:nvSpPr>
            <p:cNvPr id="6" name="テキスト ボックス 5"/>
            <p:cNvSpPr txBox="1"/>
            <p:nvPr/>
          </p:nvSpPr>
          <p:spPr>
            <a:xfrm>
              <a:off x="3491881" y="1578702"/>
              <a:ext cx="5416868" cy="461665"/>
            </a:xfrm>
            <a:prstGeom prst="rect">
              <a:avLst/>
            </a:prstGeom>
            <a:noFill/>
          </p:spPr>
          <p:txBody>
            <a:bodyPr wrap="none" rtlCol="0">
              <a:spAutoFit/>
            </a:bodyPr>
            <a:lstStyle/>
            <a:p>
              <a:r>
                <a:rPr kumimoji="1" lang="ja-JP" altLang="en-US" sz="1200" b="1" dirty="0"/>
                <a:t>・</a:t>
              </a:r>
              <a:r>
                <a:rPr lang="ja-JP" altLang="en-US" sz="1200" b="1" dirty="0"/>
                <a:t>◯◯さん名義の資産の洗い出し</a:t>
              </a:r>
              <a:r>
                <a:rPr lang="en-US" altLang="ja-JP" sz="1200" b="1" dirty="0"/>
                <a:t>			</a:t>
              </a:r>
              <a:r>
                <a:rPr lang="ja-JP" altLang="en-US" sz="1200" b="1" dirty="0"/>
                <a:t>□□□□</a:t>
              </a:r>
              <a:endParaRPr lang="en-US" altLang="ja-JP" sz="1200" b="1" dirty="0"/>
            </a:p>
            <a:p>
              <a:r>
                <a:rPr lang="ja-JP" altLang="en-US" sz="1200" b="1" dirty="0"/>
                <a:t>・相続税の概算を試算</a:t>
              </a:r>
              <a:r>
                <a:rPr lang="en-US" altLang="ja-JP" sz="1200" b="1" dirty="0"/>
                <a:t>				</a:t>
              </a:r>
              <a:r>
                <a:rPr lang="ja-JP" altLang="en-US" sz="1200" b="1" dirty="0"/>
                <a:t>□□□□</a:t>
              </a:r>
              <a:endParaRPr lang="en-US" altLang="ja-JP" sz="1200" b="1" dirty="0"/>
            </a:p>
          </p:txBody>
        </p:sp>
      </p:grpSp>
      <p:grpSp>
        <p:nvGrpSpPr>
          <p:cNvPr id="16" name="グループ化 15"/>
          <p:cNvGrpSpPr/>
          <p:nvPr/>
        </p:nvGrpSpPr>
        <p:grpSpPr>
          <a:xfrm>
            <a:off x="375481" y="2852936"/>
            <a:ext cx="8513213" cy="646331"/>
            <a:chOff x="395536" y="2659259"/>
            <a:chExt cx="8513213" cy="646331"/>
          </a:xfrm>
        </p:grpSpPr>
        <p:sp>
          <p:nvSpPr>
            <p:cNvPr id="7" name="角丸四角形 6"/>
            <p:cNvSpPr/>
            <p:nvPr/>
          </p:nvSpPr>
          <p:spPr>
            <a:xfrm>
              <a:off x="395536" y="2659259"/>
              <a:ext cx="2448272" cy="64633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問題点の洗い出し</a:t>
              </a:r>
              <a:endParaRPr kumimoji="1" lang="ja-JP" altLang="en-US" b="1" dirty="0"/>
            </a:p>
          </p:txBody>
        </p:sp>
        <p:sp>
          <p:nvSpPr>
            <p:cNvPr id="11" name="テキスト ボックス 10"/>
            <p:cNvSpPr txBox="1"/>
            <p:nvPr/>
          </p:nvSpPr>
          <p:spPr>
            <a:xfrm>
              <a:off x="3491881" y="2659259"/>
              <a:ext cx="5416868" cy="646331"/>
            </a:xfrm>
            <a:prstGeom prst="rect">
              <a:avLst/>
            </a:prstGeom>
            <a:noFill/>
          </p:spPr>
          <p:txBody>
            <a:bodyPr wrap="none" rtlCol="0">
              <a:spAutoFit/>
            </a:bodyPr>
            <a:lstStyle/>
            <a:p>
              <a:r>
                <a:rPr lang="ja-JP" altLang="en-US" sz="1200" b="1" dirty="0"/>
                <a:t>・相続税がかかる場合⇒節税できるかどうか？</a:t>
              </a:r>
              <a:r>
                <a:rPr lang="en-US" altLang="ja-JP" sz="1200" b="1" dirty="0"/>
                <a:t>		</a:t>
              </a:r>
              <a:r>
                <a:rPr lang="ja-JP" altLang="en-US" sz="1200" b="1" dirty="0"/>
                <a:t>□□□□</a:t>
              </a:r>
              <a:endParaRPr lang="en-US" altLang="ja-JP" sz="1200" b="1" dirty="0"/>
            </a:p>
            <a:p>
              <a:r>
                <a:rPr lang="ja-JP" altLang="en-US" sz="1200" b="1" dirty="0"/>
                <a:t>・相続税がかかる場合⇒納税資金をどのように準備するか？</a:t>
              </a:r>
              <a:r>
                <a:rPr lang="en-US" altLang="ja-JP" sz="1200" b="1" dirty="0"/>
                <a:t>	</a:t>
              </a:r>
              <a:r>
                <a:rPr lang="ja-JP" altLang="en-US" sz="1200" b="1" dirty="0"/>
                <a:t>□□□□</a:t>
              </a:r>
              <a:endParaRPr lang="en-US" altLang="ja-JP" sz="1200" b="1" dirty="0"/>
            </a:p>
            <a:p>
              <a:r>
                <a:rPr lang="ja-JP" altLang="en-US" sz="1200" b="1" dirty="0"/>
                <a:t>・相続税がかからない場合⇒資産を誰がどのように引き継ぐか？</a:t>
              </a:r>
              <a:r>
                <a:rPr lang="en-US" altLang="ja-JP" sz="1200" b="1" dirty="0"/>
                <a:t>	</a:t>
              </a:r>
              <a:r>
                <a:rPr lang="ja-JP" altLang="en-US" sz="1200" b="1" dirty="0"/>
                <a:t>□□□□</a:t>
              </a:r>
              <a:endParaRPr lang="en-US" altLang="ja-JP" sz="1200" b="1" dirty="0"/>
            </a:p>
          </p:txBody>
        </p:sp>
      </p:grpSp>
      <p:grpSp>
        <p:nvGrpSpPr>
          <p:cNvPr id="17" name="グループ化 16"/>
          <p:cNvGrpSpPr/>
          <p:nvPr/>
        </p:nvGrpSpPr>
        <p:grpSpPr>
          <a:xfrm>
            <a:off x="395536" y="4019090"/>
            <a:ext cx="8513212" cy="1384995"/>
            <a:chOff x="395536" y="3640745"/>
            <a:chExt cx="8513212" cy="1384995"/>
          </a:xfrm>
        </p:grpSpPr>
        <p:sp>
          <p:nvSpPr>
            <p:cNvPr id="12" name="正方形/長方形 11"/>
            <p:cNvSpPr/>
            <p:nvPr/>
          </p:nvSpPr>
          <p:spPr>
            <a:xfrm>
              <a:off x="395536" y="3698728"/>
              <a:ext cx="2448272" cy="12003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各種対策の検討</a:t>
              </a:r>
            </a:p>
          </p:txBody>
        </p:sp>
        <p:sp>
          <p:nvSpPr>
            <p:cNvPr id="13" name="テキスト ボックス 12"/>
            <p:cNvSpPr txBox="1"/>
            <p:nvPr/>
          </p:nvSpPr>
          <p:spPr>
            <a:xfrm>
              <a:off x="3491880" y="3640745"/>
              <a:ext cx="5416868" cy="1384995"/>
            </a:xfrm>
            <a:prstGeom prst="rect">
              <a:avLst/>
            </a:prstGeom>
            <a:noFill/>
          </p:spPr>
          <p:txBody>
            <a:bodyPr wrap="none" rtlCol="0">
              <a:spAutoFit/>
            </a:bodyPr>
            <a:lstStyle/>
            <a:p>
              <a:r>
                <a:rPr kumimoji="1" lang="ja-JP" altLang="en-US" sz="1200" b="1" dirty="0"/>
                <a:t>・生前贈与</a:t>
              </a:r>
              <a:r>
                <a:rPr kumimoji="1" lang="en-US" altLang="ja-JP" sz="1200" b="1" dirty="0"/>
                <a:t>					</a:t>
              </a:r>
              <a:r>
                <a:rPr lang="ja-JP" altLang="en-US" sz="1200" b="1" dirty="0"/>
                <a:t>□□□□</a:t>
              </a:r>
              <a:endParaRPr lang="en-US" altLang="ja-JP" sz="1200" b="1" dirty="0"/>
            </a:p>
            <a:p>
              <a:r>
                <a:rPr kumimoji="1" lang="ja-JP" altLang="en-US" sz="1200" b="1" dirty="0"/>
                <a:t>・遺言書の作成</a:t>
              </a:r>
              <a:r>
                <a:rPr lang="en-US" altLang="ja-JP" sz="1200" b="1" dirty="0"/>
                <a:t>				</a:t>
              </a:r>
              <a:r>
                <a:rPr lang="ja-JP" altLang="en-US" sz="1200" b="1" dirty="0"/>
                <a:t>□□□□</a:t>
              </a:r>
              <a:endParaRPr kumimoji="1" lang="en-US" altLang="ja-JP" sz="1200" b="1" dirty="0"/>
            </a:p>
            <a:p>
              <a:r>
                <a:rPr lang="ja-JP" altLang="en-US" sz="1200" b="1" dirty="0"/>
                <a:t>・相続時精算課税制度の活用</a:t>
              </a:r>
              <a:r>
                <a:rPr lang="en-US" altLang="ja-JP" sz="1200" b="1" dirty="0"/>
                <a:t>			</a:t>
              </a:r>
              <a:r>
                <a:rPr lang="ja-JP" altLang="en-US" sz="1200" b="1" dirty="0"/>
                <a:t>□□□□</a:t>
              </a:r>
              <a:endParaRPr lang="en-US" altLang="ja-JP" sz="1200" b="1" dirty="0"/>
            </a:p>
            <a:p>
              <a:r>
                <a:rPr kumimoji="1" lang="ja-JP" altLang="en-US" sz="1200" b="1" dirty="0"/>
                <a:t>・</a:t>
              </a:r>
              <a:r>
                <a:rPr lang="ja-JP" altLang="en-US" sz="1200" b="1" dirty="0"/>
                <a:t>小規模宅地の評価減の特例の活用</a:t>
              </a:r>
              <a:endParaRPr lang="en-US" altLang="ja-JP" sz="1200" b="1" dirty="0"/>
            </a:p>
            <a:p>
              <a:r>
                <a:rPr kumimoji="1" lang="ja-JP" altLang="en-US" sz="1200" b="1" dirty="0"/>
                <a:t>・生命保険の</a:t>
              </a:r>
              <a:r>
                <a:rPr lang="ja-JP" altLang="en-US" sz="1200" b="1" dirty="0"/>
                <a:t>最適化</a:t>
              </a:r>
              <a:r>
                <a:rPr kumimoji="1" lang="en-US" altLang="ja-JP" sz="1200" b="1" dirty="0"/>
                <a:t>				</a:t>
              </a:r>
              <a:r>
                <a:rPr lang="ja-JP" altLang="en-US" sz="1200" b="1" dirty="0"/>
                <a:t>□□□□</a:t>
              </a:r>
              <a:endParaRPr kumimoji="1" lang="en-US" altLang="ja-JP" sz="1200" b="1" dirty="0"/>
            </a:p>
            <a:p>
              <a:r>
                <a:rPr lang="ja-JP" altLang="en-US" sz="1200" b="1" dirty="0"/>
                <a:t>・不動産の名義変更</a:t>
              </a:r>
              <a:r>
                <a:rPr lang="en-US" altLang="ja-JP" sz="1200" b="1" dirty="0"/>
                <a:t>				</a:t>
              </a:r>
              <a:r>
                <a:rPr lang="ja-JP" altLang="en-US" sz="1200" b="1" dirty="0"/>
                <a:t>□□□□</a:t>
              </a:r>
              <a:endParaRPr lang="en-US" altLang="ja-JP" sz="1200" b="1" dirty="0"/>
            </a:p>
            <a:p>
              <a:r>
                <a:rPr lang="ja-JP" altLang="en-US" sz="1200" b="1" dirty="0"/>
                <a:t>・その他</a:t>
              </a:r>
              <a:r>
                <a:rPr lang="en-US" altLang="ja-JP" sz="1200" b="1" dirty="0"/>
                <a:t>					</a:t>
              </a:r>
              <a:r>
                <a:rPr lang="ja-JP" altLang="en-US" sz="1200" b="1" dirty="0"/>
                <a:t>□□□□</a:t>
              </a:r>
              <a:endParaRPr lang="en-US" altLang="ja-JP" sz="1200" b="1" dirty="0"/>
            </a:p>
          </p:txBody>
        </p:sp>
      </p:grpSp>
      <p:sp>
        <p:nvSpPr>
          <p:cNvPr id="18" name="テキスト ボックス 17"/>
          <p:cNvSpPr txBox="1"/>
          <p:nvPr/>
        </p:nvSpPr>
        <p:spPr>
          <a:xfrm>
            <a:off x="7812360" y="826259"/>
            <a:ext cx="1261884" cy="307777"/>
          </a:xfrm>
          <a:prstGeom prst="rect">
            <a:avLst/>
          </a:prstGeom>
          <a:noFill/>
        </p:spPr>
        <p:txBody>
          <a:bodyPr wrap="none" rtlCol="0">
            <a:spAutoFit/>
          </a:bodyPr>
          <a:lstStyle/>
          <a:p>
            <a:pPr algn="ctr"/>
            <a:r>
              <a:rPr kumimoji="1" lang="ja-JP" altLang="en-US" sz="1400" b="1" dirty="0">
                <a:solidFill>
                  <a:srgbClr val="FF0000"/>
                </a:solidFill>
              </a:rPr>
              <a:t>誰がやるか？</a:t>
            </a:r>
          </a:p>
        </p:txBody>
      </p:sp>
      <p:sp>
        <p:nvSpPr>
          <p:cNvPr id="24" name="下矢印 23"/>
          <p:cNvSpPr/>
          <p:nvPr/>
        </p:nvSpPr>
        <p:spPr>
          <a:xfrm>
            <a:off x="1475656" y="2151992"/>
            <a:ext cx="288032" cy="7009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下矢印 24"/>
          <p:cNvSpPr/>
          <p:nvPr/>
        </p:nvSpPr>
        <p:spPr>
          <a:xfrm>
            <a:off x="1475656" y="3499267"/>
            <a:ext cx="288032" cy="577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下矢印 25"/>
          <p:cNvSpPr/>
          <p:nvPr/>
        </p:nvSpPr>
        <p:spPr>
          <a:xfrm>
            <a:off x="1455601" y="5277402"/>
            <a:ext cx="288032" cy="7798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下矢印 26"/>
          <p:cNvSpPr/>
          <p:nvPr/>
        </p:nvSpPr>
        <p:spPr>
          <a:xfrm>
            <a:off x="8392599" y="1134036"/>
            <a:ext cx="89138" cy="44466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84328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088714" y="1418000"/>
            <a:ext cx="4572084" cy="1938992"/>
          </a:xfrm>
          <a:prstGeom prst="rect">
            <a:avLst/>
          </a:prstGeom>
          <a:solidFill>
            <a:srgbClr val="FFFF00"/>
          </a:solidFill>
        </p:spPr>
        <p:txBody>
          <a:bodyPr wrap="none" rtlCol="0">
            <a:spAutoFit/>
          </a:bodyPr>
          <a:lstStyle/>
          <a:p>
            <a:pPr algn="ctr">
              <a:lnSpc>
                <a:spcPct val="150000"/>
              </a:lnSpc>
            </a:pPr>
            <a:r>
              <a:rPr lang="ja-JP" altLang="en-US" sz="2000" b="1" dirty="0"/>
              <a:t>①◯◯さんの資産を把握する</a:t>
            </a:r>
            <a:endParaRPr kumimoji="1" lang="en-US" altLang="ja-JP" sz="2000" b="1" dirty="0"/>
          </a:p>
          <a:p>
            <a:pPr algn="ctr">
              <a:lnSpc>
                <a:spcPct val="150000"/>
              </a:lnSpc>
            </a:pPr>
            <a:r>
              <a:rPr lang="ja-JP" altLang="en-US" sz="2000" b="1" dirty="0"/>
              <a:t>②財産一覧を作成する</a:t>
            </a:r>
            <a:endParaRPr kumimoji="1" lang="en-US" altLang="ja-JP" sz="2000" b="1" dirty="0"/>
          </a:p>
          <a:p>
            <a:pPr algn="ctr">
              <a:lnSpc>
                <a:spcPct val="150000"/>
              </a:lnSpc>
            </a:pPr>
            <a:r>
              <a:rPr lang="ja-JP" altLang="en-US" sz="2000" b="1" dirty="0"/>
              <a:t>③誰がどのように引き継ぐかを決める</a:t>
            </a:r>
            <a:endParaRPr lang="en-US" altLang="ja-JP" sz="2000" b="1" dirty="0"/>
          </a:p>
          <a:p>
            <a:pPr algn="ctr">
              <a:lnSpc>
                <a:spcPct val="150000"/>
              </a:lnSpc>
            </a:pPr>
            <a:r>
              <a:rPr kumimoji="1" lang="ja-JP" altLang="en-US" sz="2000" b="1" dirty="0"/>
              <a:t>④相続税の対策を進める</a:t>
            </a:r>
          </a:p>
        </p:txBody>
      </p:sp>
      <p:grpSp>
        <p:nvGrpSpPr>
          <p:cNvPr id="20" name="グループ化 19"/>
          <p:cNvGrpSpPr/>
          <p:nvPr/>
        </p:nvGrpSpPr>
        <p:grpSpPr>
          <a:xfrm>
            <a:off x="-70852" y="3878889"/>
            <a:ext cx="9214852" cy="1905040"/>
            <a:chOff x="32446" y="4494291"/>
            <a:chExt cx="9214852" cy="1905040"/>
          </a:xfrm>
        </p:grpSpPr>
        <p:sp>
          <p:nvSpPr>
            <p:cNvPr id="6" name="角丸四角形 5"/>
            <p:cNvSpPr/>
            <p:nvPr/>
          </p:nvSpPr>
          <p:spPr>
            <a:xfrm>
              <a:off x="467544" y="4509120"/>
              <a:ext cx="1512168" cy="72008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相続</a:t>
              </a:r>
            </a:p>
          </p:txBody>
        </p:sp>
        <p:sp>
          <p:nvSpPr>
            <p:cNvPr id="10" name="角丸四角形 9"/>
            <p:cNvSpPr/>
            <p:nvPr/>
          </p:nvSpPr>
          <p:spPr>
            <a:xfrm>
              <a:off x="7231895" y="4501496"/>
              <a:ext cx="1512168" cy="72008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tx1"/>
                  </a:solidFill>
                </a:rPr>
                <a:t>保険</a:t>
              </a:r>
              <a:endParaRPr kumimoji="1" lang="ja-JP" altLang="en-US" sz="3200" dirty="0">
                <a:solidFill>
                  <a:schemeClr val="tx1"/>
                </a:solidFill>
              </a:endParaRPr>
            </a:p>
          </p:txBody>
        </p:sp>
        <p:sp>
          <p:nvSpPr>
            <p:cNvPr id="11" name="角丸四角形 10"/>
            <p:cNvSpPr/>
            <p:nvPr/>
          </p:nvSpPr>
          <p:spPr>
            <a:xfrm>
              <a:off x="4878509" y="4509120"/>
              <a:ext cx="1512168" cy="72008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tx1"/>
                  </a:solidFill>
                </a:rPr>
                <a:t>売買</a:t>
              </a:r>
              <a:endParaRPr kumimoji="1" lang="ja-JP" altLang="en-US" sz="3200" dirty="0">
                <a:solidFill>
                  <a:schemeClr val="tx1"/>
                </a:solidFill>
              </a:endParaRPr>
            </a:p>
          </p:txBody>
        </p:sp>
        <p:sp>
          <p:nvSpPr>
            <p:cNvPr id="12" name="角丸四角形 11"/>
            <p:cNvSpPr/>
            <p:nvPr/>
          </p:nvSpPr>
          <p:spPr>
            <a:xfrm>
              <a:off x="2555776" y="4494291"/>
              <a:ext cx="1512168" cy="72008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贈与</a:t>
              </a:r>
            </a:p>
          </p:txBody>
        </p:sp>
        <p:sp>
          <p:nvSpPr>
            <p:cNvPr id="7" name="テキスト ボックス 6"/>
            <p:cNvSpPr txBox="1"/>
            <p:nvPr/>
          </p:nvSpPr>
          <p:spPr>
            <a:xfrm>
              <a:off x="32446" y="5426082"/>
              <a:ext cx="2159566" cy="954107"/>
            </a:xfrm>
            <a:prstGeom prst="rect">
              <a:avLst/>
            </a:prstGeom>
            <a:noFill/>
          </p:spPr>
          <p:txBody>
            <a:bodyPr wrap="none" rtlCol="0">
              <a:spAutoFit/>
            </a:bodyPr>
            <a:lstStyle/>
            <a:p>
              <a:r>
                <a:rPr kumimoji="1" lang="ja-JP" altLang="en-US" sz="1400" dirty="0"/>
                <a:t>・二次相続も視野に入れ</a:t>
              </a:r>
              <a:endParaRPr kumimoji="1" lang="en-US" altLang="ja-JP" sz="1400" dirty="0"/>
            </a:p>
            <a:p>
              <a:r>
                <a:rPr lang="ja-JP" altLang="en-US" sz="1400" dirty="0"/>
                <a:t>　</a:t>
              </a:r>
              <a:r>
                <a:rPr kumimoji="1" lang="ja-JP" altLang="en-US" sz="1400" dirty="0" err="1"/>
                <a:t>て</a:t>
              </a:r>
              <a:r>
                <a:rPr kumimoji="1" lang="ja-JP" altLang="en-US" sz="1400" dirty="0"/>
                <a:t>対応を検討</a:t>
              </a:r>
              <a:endParaRPr kumimoji="1" lang="en-US" altLang="ja-JP" sz="1400" dirty="0"/>
            </a:p>
            <a:p>
              <a:r>
                <a:rPr lang="ja-JP" altLang="en-US" sz="1400" dirty="0"/>
                <a:t>・遺言書の作成を検討</a:t>
              </a:r>
              <a:endParaRPr lang="en-US" altLang="ja-JP" sz="1400" dirty="0"/>
            </a:p>
            <a:p>
              <a:r>
                <a:rPr kumimoji="1" lang="ja-JP" altLang="en-US" sz="1400" dirty="0"/>
                <a:t>・養子縁組の検討</a:t>
              </a:r>
            </a:p>
          </p:txBody>
        </p:sp>
        <p:sp>
          <p:nvSpPr>
            <p:cNvPr id="13" name="テキスト ボックス 12"/>
            <p:cNvSpPr txBox="1"/>
            <p:nvPr/>
          </p:nvSpPr>
          <p:spPr>
            <a:xfrm>
              <a:off x="2309374" y="5445224"/>
              <a:ext cx="2339102" cy="954107"/>
            </a:xfrm>
            <a:prstGeom prst="rect">
              <a:avLst/>
            </a:prstGeom>
            <a:noFill/>
          </p:spPr>
          <p:txBody>
            <a:bodyPr wrap="none" rtlCol="0">
              <a:spAutoFit/>
            </a:bodyPr>
            <a:lstStyle/>
            <a:p>
              <a:r>
                <a:rPr kumimoji="1" lang="ja-JP" altLang="en-US" sz="1400" dirty="0"/>
                <a:t>・暦年贈与の検討</a:t>
              </a:r>
              <a:endParaRPr kumimoji="1" lang="en-US" altLang="ja-JP" sz="1400" dirty="0"/>
            </a:p>
            <a:p>
              <a:r>
                <a:rPr lang="ja-JP" altLang="en-US" sz="1400" dirty="0"/>
                <a:t>・相続時精算課税制度の</a:t>
              </a:r>
              <a:endParaRPr lang="en-US" altLang="ja-JP" sz="1400" dirty="0"/>
            </a:p>
            <a:p>
              <a:r>
                <a:rPr lang="ja-JP" altLang="en-US" sz="1400" dirty="0"/>
                <a:t>　活用を検討</a:t>
              </a:r>
              <a:endParaRPr lang="en-US" altLang="ja-JP" sz="1400" dirty="0"/>
            </a:p>
            <a:p>
              <a:r>
                <a:rPr kumimoji="1" lang="ja-JP" altLang="en-US" sz="1400" dirty="0"/>
                <a:t>・贈与契約書の作成が必要</a:t>
              </a:r>
            </a:p>
          </p:txBody>
        </p:sp>
        <p:sp>
          <p:nvSpPr>
            <p:cNvPr id="15" name="テキスト ボックス 14"/>
            <p:cNvSpPr txBox="1"/>
            <p:nvPr/>
          </p:nvSpPr>
          <p:spPr>
            <a:xfrm>
              <a:off x="4554810" y="5445223"/>
              <a:ext cx="2159566" cy="738664"/>
            </a:xfrm>
            <a:prstGeom prst="rect">
              <a:avLst/>
            </a:prstGeom>
            <a:noFill/>
          </p:spPr>
          <p:txBody>
            <a:bodyPr wrap="none" rtlCol="0">
              <a:spAutoFit/>
            </a:bodyPr>
            <a:lstStyle/>
            <a:p>
              <a:r>
                <a:rPr kumimoji="1" lang="ja-JP" altLang="en-US" sz="1400" dirty="0"/>
                <a:t>・売買に伴う税金の検討</a:t>
              </a:r>
              <a:endParaRPr kumimoji="1" lang="en-US" altLang="ja-JP" sz="1400" dirty="0"/>
            </a:p>
            <a:p>
              <a:r>
                <a:rPr lang="ja-JP" altLang="en-US" sz="1400" dirty="0"/>
                <a:t>・資金をどのように準備</a:t>
              </a:r>
              <a:endParaRPr lang="en-US" altLang="ja-JP" sz="1400" dirty="0"/>
            </a:p>
            <a:p>
              <a:r>
                <a:rPr kumimoji="1" lang="ja-JP" altLang="en-US" sz="1400" dirty="0"/>
                <a:t>　するか？</a:t>
              </a:r>
            </a:p>
          </p:txBody>
        </p:sp>
        <p:sp>
          <p:nvSpPr>
            <p:cNvPr id="16" name="テキスト ボックス 15"/>
            <p:cNvSpPr txBox="1"/>
            <p:nvPr/>
          </p:nvSpPr>
          <p:spPr>
            <a:xfrm>
              <a:off x="6728660" y="5445223"/>
              <a:ext cx="2518638" cy="954107"/>
            </a:xfrm>
            <a:prstGeom prst="rect">
              <a:avLst/>
            </a:prstGeom>
            <a:noFill/>
          </p:spPr>
          <p:txBody>
            <a:bodyPr wrap="none" rtlCol="0">
              <a:spAutoFit/>
            </a:bodyPr>
            <a:lstStyle/>
            <a:p>
              <a:r>
                <a:rPr kumimoji="1" lang="ja-JP" altLang="en-US" sz="1400" dirty="0"/>
                <a:t>・誰がどのような保険に</a:t>
              </a:r>
              <a:endParaRPr kumimoji="1" lang="en-US" altLang="ja-JP" sz="1400" dirty="0"/>
            </a:p>
            <a:p>
              <a:r>
                <a:rPr lang="ja-JP" altLang="en-US" sz="1400" dirty="0"/>
                <a:t>　加入しているか把握</a:t>
              </a:r>
              <a:endParaRPr kumimoji="1" lang="en-US" altLang="ja-JP" sz="1400" dirty="0"/>
            </a:p>
            <a:p>
              <a:r>
                <a:rPr lang="ja-JP" altLang="en-US" sz="1400" dirty="0"/>
                <a:t>・目的に合致していない契</a:t>
              </a:r>
              <a:endParaRPr lang="en-US" altLang="ja-JP" sz="1400" dirty="0"/>
            </a:p>
            <a:p>
              <a:r>
                <a:rPr lang="ja-JP" altLang="en-US" sz="1400" dirty="0"/>
                <a:t>　約は早急に切り替えが必要</a:t>
              </a:r>
              <a:endParaRPr lang="en-US" altLang="ja-JP" sz="1400" dirty="0"/>
            </a:p>
          </p:txBody>
        </p:sp>
      </p:grpSp>
      <p:sp>
        <p:nvSpPr>
          <p:cNvPr id="18" name="テキスト ボックス 17"/>
          <p:cNvSpPr txBox="1"/>
          <p:nvPr/>
        </p:nvSpPr>
        <p:spPr>
          <a:xfrm>
            <a:off x="3779912" y="692696"/>
            <a:ext cx="1107996" cy="461665"/>
          </a:xfrm>
          <a:prstGeom prst="rect">
            <a:avLst/>
          </a:prstGeom>
          <a:noFill/>
        </p:spPr>
        <p:txBody>
          <a:bodyPr wrap="none" rtlCol="0">
            <a:spAutoFit/>
          </a:bodyPr>
          <a:lstStyle/>
          <a:p>
            <a:r>
              <a:rPr kumimoji="1" lang="ja-JP" altLang="en-US" sz="2400" dirty="0"/>
              <a:t>まとめ</a:t>
            </a:r>
          </a:p>
        </p:txBody>
      </p:sp>
      <p:sp>
        <p:nvSpPr>
          <p:cNvPr id="22" name="テキスト ボックス 21"/>
          <p:cNvSpPr txBox="1"/>
          <p:nvPr/>
        </p:nvSpPr>
        <p:spPr>
          <a:xfrm>
            <a:off x="557525" y="5949280"/>
            <a:ext cx="902811" cy="738664"/>
          </a:xfrm>
          <a:prstGeom prst="rect">
            <a:avLst/>
          </a:prstGeom>
          <a:solidFill>
            <a:srgbClr val="7030A0"/>
          </a:solidFill>
        </p:spPr>
        <p:txBody>
          <a:bodyPr wrap="none" rtlCol="0">
            <a:spAutoFit/>
          </a:bodyPr>
          <a:lstStyle/>
          <a:p>
            <a:pPr algn="ctr"/>
            <a:r>
              <a:rPr kumimoji="1" lang="ja-JP" altLang="en-US" sz="1400" b="1" dirty="0">
                <a:solidFill>
                  <a:schemeClr val="bg1"/>
                </a:solidFill>
              </a:rPr>
              <a:t>税理士</a:t>
            </a:r>
            <a:endParaRPr kumimoji="1" lang="en-US" altLang="ja-JP" sz="1400" b="1" dirty="0">
              <a:solidFill>
                <a:schemeClr val="bg1"/>
              </a:solidFill>
            </a:endParaRPr>
          </a:p>
          <a:p>
            <a:pPr algn="ctr"/>
            <a:r>
              <a:rPr kumimoji="1" lang="ja-JP" altLang="en-US" sz="1400" b="1" dirty="0">
                <a:solidFill>
                  <a:schemeClr val="bg1"/>
                </a:solidFill>
              </a:rPr>
              <a:t>行政書士</a:t>
            </a:r>
            <a:endParaRPr kumimoji="1" lang="en-US" altLang="ja-JP" sz="1400" b="1" dirty="0">
              <a:solidFill>
                <a:schemeClr val="bg1"/>
              </a:solidFill>
            </a:endParaRPr>
          </a:p>
          <a:p>
            <a:pPr algn="ctr"/>
            <a:r>
              <a:rPr lang="ja-JP" altLang="en-US" sz="1400" b="1" dirty="0">
                <a:solidFill>
                  <a:schemeClr val="bg1"/>
                </a:solidFill>
              </a:rPr>
              <a:t>司法書士</a:t>
            </a:r>
            <a:endParaRPr kumimoji="1" lang="ja-JP" altLang="en-US" sz="1400" b="1" dirty="0">
              <a:solidFill>
                <a:schemeClr val="bg1"/>
              </a:solidFill>
            </a:endParaRPr>
          </a:p>
        </p:txBody>
      </p:sp>
      <p:sp>
        <p:nvSpPr>
          <p:cNvPr id="23" name="テキスト ボックス 22"/>
          <p:cNvSpPr txBox="1"/>
          <p:nvPr/>
        </p:nvSpPr>
        <p:spPr>
          <a:xfrm>
            <a:off x="2757156" y="6057002"/>
            <a:ext cx="902811" cy="523220"/>
          </a:xfrm>
          <a:prstGeom prst="rect">
            <a:avLst/>
          </a:prstGeom>
          <a:solidFill>
            <a:srgbClr val="7030A0"/>
          </a:solidFill>
        </p:spPr>
        <p:txBody>
          <a:bodyPr wrap="none" rtlCol="0">
            <a:spAutoFit/>
          </a:bodyPr>
          <a:lstStyle/>
          <a:p>
            <a:pPr algn="ctr"/>
            <a:r>
              <a:rPr kumimoji="1" lang="ja-JP" altLang="en-US" sz="1400" b="1" dirty="0">
                <a:solidFill>
                  <a:schemeClr val="bg1"/>
                </a:solidFill>
              </a:rPr>
              <a:t>税理士</a:t>
            </a:r>
            <a:endParaRPr kumimoji="1" lang="en-US" altLang="ja-JP" sz="1400" b="1" dirty="0">
              <a:solidFill>
                <a:schemeClr val="bg1"/>
              </a:solidFill>
            </a:endParaRPr>
          </a:p>
          <a:p>
            <a:pPr algn="ctr"/>
            <a:r>
              <a:rPr kumimoji="1" lang="ja-JP" altLang="en-US" sz="1400" b="1" dirty="0">
                <a:solidFill>
                  <a:schemeClr val="bg1"/>
                </a:solidFill>
              </a:rPr>
              <a:t>行政書士</a:t>
            </a:r>
            <a:endParaRPr kumimoji="1" lang="en-US" altLang="ja-JP" sz="1400" b="1" dirty="0">
              <a:solidFill>
                <a:schemeClr val="bg1"/>
              </a:solidFill>
            </a:endParaRPr>
          </a:p>
        </p:txBody>
      </p:sp>
      <p:sp>
        <p:nvSpPr>
          <p:cNvPr id="24" name="テキスト ボックス 23"/>
          <p:cNvSpPr txBox="1"/>
          <p:nvPr/>
        </p:nvSpPr>
        <p:spPr>
          <a:xfrm>
            <a:off x="5079889" y="5949280"/>
            <a:ext cx="1082348" cy="738664"/>
          </a:xfrm>
          <a:prstGeom prst="rect">
            <a:avLst/>
          </a:prstGeom>
          <a:solidFill>
            <a:srgbClr val="7030A0"/>
          </a:solidFill>
        </p:spPr>
        <p:txBody>
          <a:bodyPr wrap="none" rtlCol="0">
            <a:spAutoFit/>
          </a:bodyPr>
          <a:lstStyle/>
          <a:p>
            <a:pPr algn="ctr"/>
            <a:r>
              <a:rPr lang="ja-JP" altLang="en-US" sz="1400" b="1" dirty="0">
                <a:solidFill>
                  <a:schemeClr val="bg1"/>
                </a:solidFill>
              </a:rPr>
              <a:t>不動産業者</a:t>
            </a:r>
            <a:endParaRPr lang="en-US" altLang="ja-JP" sz="1400" b="1" dirty="0">
              <a:solidFill>
                <a:schemeClr val="bg1"/>
              </a:solidFill>
            </a:endParaRPr>
          </a:p>
          <a:p>
            <a:pPr algn="ctr"/>
            <a:r>
              <a:rPr kumimoji="1" lang="ja-JP" altLang="en-US" sz="1400" b="1" dirty="0">
                <a:solidFill>
                  <a:schemeClr val="bg1"/>
                </a:solidFill>
              </a:rPr>
              <a:t>銀行</a:t>
            </a:r>
            <a:endParaRPr kumimoji="1" lang="en-US" altLang="ja-JP" sz="1400" b="1" dirty="0">
              <a:solidFill>
                <a:schemeClr val="bg1"/>
              </a:solidFill>
            </a:endParaRPr>
          </a:p>
          <a:p>
            <a:pPr algn="ctr"/>
            <a:r>
              <a:rPr lang="ja-JP" altLang="en-US" sz="1400" b="1" dirty="0">
                <a:solidFill>
                  <a:schemeClr val="bg1"/>
                </a:solidFill>
              </a:rPr>
              <a:t>司法書士</a:t>
            </a:r>
            <a:endParaRPr kumimoji="1" lang="en-US" altLang="ja-JP" sz="1400" b="1" dirty="0">
              <a:solidFill>
                <a:schemeClr val="bg1"/>
              </a:solidFill>
            </a:endParaRPr>
          </a:p>
        </p:txBody>
      </p:sp>
      <p:sp>
        <p:nvSpPr>
          <p:cNvPr id="25" name="テキスト ボックス 24"/>
          <p:cNvSpPr txBox="1"/>
          <p:nvPr/>
        </p:nvSpPr>
        <p:spPr>
          <a:xfrm>
            <a:off x="7128597" y="6068548"/>
            <a:ext cx="1620957" cy="523220"/>
          </a:xfrm>
          <a:prstGeom prst="rect">
            <a:avLst/>
          </a:prstGeom>
          <a:solidFill>
            <a:srgbClr val="7030A0"/>
          </a:solidFill>
        </p:spPr>
        <p:txBody>
          <a:bodyPr wrap="none" rtlCol="0">
            <a:spAutoFit/>
          </a:bodyPr>
          <a:lstStyle/>
          <a:p>
            <a:pPr algn="ctr"/>
            <a:r>
              <a:rPr lang="ja-JP" altLang="en-US" sz="1400" b="1" dirty="0">
                <a:solidFill>
                  <a:schemeClr val="bg1"/>
                </a:solidFill>
              </a:rPr>
              <a:t>相続に詳しい</a:t>
            </a:r>
            <a:endParaRPr lang="en-US" altLang="ja-JP" sz="1400" b="1" dirty="0">
              <a:solidFill>
                <a:schemeClr val="bg1"/>
              </a:solidFill>
            </a:endParaRPr>
          </a:p>
          <a:p>
            <a:pPr algn="ctr"/>
            <a:r>
              <a:rPr lang="ja-JP" altLang="en-US" sz="1400" b="1" dirty="0">
                <a:solidFill>
                  <a:schemeClr val="bg1"/>
                </a:solidFill>
              </a:rPr>
              <a:t>生命保険の専門家</a:t>
            </a:r>
            <a:endParaRPr lang="en-US" altLang="ja-JP" sz="1400" b="1" dirty="0">
              <a:solidFill>
                <a:schemeClr val="bg1"/>
              </a:solidFill>
            </a:endParaRPr>
          </a:p>
        </p:txBody>
      </p:sp>
      <p:sp>
        <p:nvSpPr>
          <p:cNvPr id="26" name="テキスト ボックス 25"/>
          <p:cNvSpPr txBox="1"/>
          <p:nvPr/>
        </p:nvSpPr>
        <p:spPr>
          <a:xfrm>
            <a:off x="2066244" y="3356992"/>
            <a:ext cx="4544834" cy="400110"/>
          </a:xfrm>
          <a:prstGeom prst="rect">
            <a:avLst/>
          </a:prstGeom>
          <a:noFill/>
        </p:spPr>
        <p:txBody>
          <a:bodyPr wrap="none" rtlCol="0">
            <a:spAutoFit/>
          </a:bodyPr>
          <a:lstStyle/>
          <a:p>
            <a:r>
              <a:rPr kumimoji="1" lang="ja-JP" altLang="en-US" sz="2000" b="1" u="sng" dirty="0"/>
              <a:t>＜引き継ぐ方法はいろいろあります＞</a:t>
            </a:r>
          </a:p>
        </p:txBody>
      </p:sp>
    </p:spTree>
    <p:extLst>
      <p:ext uri="{BB962C8B-B14F-4D97-AF65-F5344CB8AC3E}">
        <p14:creationId xmlns:p14="http://schemas.microsoft.com/office/powerpoint/2010/main" val="2535150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1259632" y="1531640"/>
            <a:ext cx="1008112" cy="47642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wordArtVertRtl" rtlCol="0" anchor="ctr"/>
          <a:lstStyle/>
          <a:p>
            <a:pPr algn="ctr"/>
            <a:r>
              <a:rPr lang="ja-JP" altLang="en-US" sz="2800" dirty="0"/>
              <a:t>◯◯さま</a:t>
            </a:r>
            <a:endParaRPr lang="en-US" altLang="ja-JP" sz="2800" dirty="0"/>
          </a:p>
        </p:txBody>
      </p:sp>
      <p:sp>
        <p:nvSpPr>
          <p:cNvPr id="7" name="円/楕円 6"/>
          <p:cNvSpPr/>
          <p:nvPr/>
        </p:nvSpPr>
        <p:spPr>
          <a:xfrm>
            <a:off x="5076056" y="1531640"/>
            <a:ext cx="1368152"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専門家</a:t>
            </a:r>
            <a:r>
              <a:rPr kumimoji="1" lang="en-US" altLang="ja-JP" sz="2000" b="1" dirty="0">
                <a:solidFill>
                  <a:schemeClr val="tx1"/>
                </a:solidFill>
              </a:rPr>
              <a:t>A</a:t>
            </a:r>
            <a:endParaRPr kumimoji="1" lang="ja-JP" altLang="en-US" sz="2000" b="1" dirty="0">
              <a:solidFill>
                <a:schemeClr val="tx1"/>
              </a:solidFill>
            </a:endParaRPr>
          </a:p>
        </p:txBody>
      </p:sp>
      <p:sp>
        <p:nvSpPr>
          <p:cNvPr id="13" name="円/楕円 12"/>
          <p:cNvSpPr/>
          <p:nvPr/>
        </p:nvSpPr>
        <p:spPr>
          <a:xfrm>
            <a:off x="5076056" y="5381500"/>
            <a:ext cx="1368152"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専門家Ｅ</a:t>
            </a:r>
          </a:p>
        </p:txBody>
      </p:sp>
      <p:sp>
        <p:nvSpPr>
          <p:cNvPr id="14" name="円/楕円 13"/>
          <p:cNvSpPr/>
          <p:nvPr/>
        </p:nvSpPr>
        <p:spPr>
          <a:xfrm>
            <a:off x="7560332" y="3366368"/>
            <a:ext cx="1368152"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専門家</a:t>
            </a:r>
            <a:r>
              <a:rPr lang="ja-JP" altLang="en-US" sz="2000" b="1" dirty="0">
                <a:solidFill>
                  <a:schemeClr val="tx1"/>
                </a:solidFill>
              </a:rPr>
              <a:t>Ｃ</a:t>
            </a:r>
            <a:endParaRPr kumimoji="1" lang="ja-JP" altLang="en-US" sz="2000" b="1" dirty="0">
              <a:solidFill>
                <a:schemeClr val="tx1"/>
              </a:solidFill>
            </a:endParaRPr>
          </a:p>
        </p:txBody>
      </p:sp>
      <p:sp>
        <p:nvSpPr>
          <p:cNvPr id="15" name="円/楕円 14"/>
          <p:cNvSpPr/>
          <p:nvPr/>
        </p:nvSpPr>
        <p:spPr>
          <a:xfrm>
            <a:off x="6876256" y="2204864"/>
            <a:ext cx="1368152"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専門家Ｂ</a:t>
            </a:r>
          </a:p>
        </p:txBody>
      </p:sp>
      <p:sp>
        <p:nvSpPr>
          <p:cNvPr id="16" name="円/楕円 15"/>
          <p:cNvSpPr/>
          <p:nvPr/>
        </p:nvSpPr>
        <p:spPr>
          <a:xfrm>
            <a:off x="6876256" y="4811600"/>
            <a:ext cx="1368152"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専門家</a:t>
            </a:r>
            <a:r>
              <a:rPr lang="ja-JP" altLang="en-US" sz="2000" b="1" dirty="0">
                <a:solidFill>
                  <a:schemeClr val="tx1"/>
                </a:solidFill>
              </a:rPr>
              <a:t>Ｄ</a:t>
            </a:r>
            <a:endParaRPr kumimoji="1" lang="ja-JP" altLang="en-US" sz="2000" b="1" dirty="0">
              <a:solidFill>
                <a:schemeClr val="tx1"/>
              </a:solidFill>
            </a:endParaRPr>
          </a:p>
        </p:txBody>
      </p:sp>
      <p:sp>
        <p:nvSpPr>
          <p:cNvPr id="19" name="右矢印 18"/>
          <p:cNvSpPr/>
          <p:nvPr/>
        </p:nvSpPr>
        <p:spPr>
          <a:xfrm>
            <a:off x="2267744" y="3717032"/>
            <a:ext cx="5211960"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p:cNvSpPr/>
          <p:nvPr/>
        </p:nvSpPr>
        <p:spPr>
          <a:xfrm>
            <a:off x="2267744" y="1858380"/>
            <a:ext cx="2808312" cy="22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右矢印 23"/>
          <p:cNvSpPr/>
          <p:nvPr/>
        </p:nvSpPr>
        <p:spPr>
          <a:xfrm>
            <a:off x="2275632" y="5726000"/>
            <a:ext cx="2808312" cy="22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右矢印 24"/>
          <p:cNvSpPr/>
          <p:nvPr/>
        </p:nvSpPr>
        <p:spPr>
          <a:xfrm>
            <a:off x="2275632" y="2774764"/>
            <a:ext cx="4744640" cy="22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右矢印 25"/>
          <p:cNvSpPr/>
          <p:nvPr/>
        </p:nvSpPr>
        <p:spPr>
          <a:xfrm>
            <a:off x="2275632" y="4884936"/>
            <a:ext cx="4744640" cy="22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162972" y="1331585"/>
            <a:ext cx="1008112" cy="400110"/>
          </a:xfrm>
          <a:prstGeom prst="rect">
            <a:avLst/>
          </a:prstGeom>
          <a:noFill/>
        </p:spPr>
        <p:txBody>
          <a:bodyPr wrap="square" rtlCol="0">
            <a:spAutoFit/>
          </a:bodyPr>
          <a:lstStyle/>
          <a:p>
            <a:r>
              <a:rPr kumimoji="1" lang="en-US" altLang="ja-JP" sz="2000" b="1" dirty="0"/>
              <a:t>20</a:t>
            </a:r>
            <a:r>
              <a:rPr kumimoji="1" lang="ja-JP" altLang="en-US" sz="2000" b="1" dirty="0"/>
              <a:t>万円</a:t>
            </a:r>
          </a:p>
        </p:txBody>
      </p:sp>
      <p:sp>
        <p:nvSpPr>
          <p:cNvPr id="28" name="テキスト ボックス 27"/>
          <p:cNvSpPr txBox="1"/>
          <p:nvPr/>
        </p:nvSpPr>
        <p:spPr>
          <a:xfrm>
            <a:off x="7740352" y="1883725"/>
            <a:ext cx="1008112" cy="400110"/>
          </a:xfrm>
          <a:prstGeom prst="rect">
            <a:avLst/>
          </a:prstGeom>
          <a:noFill/>
        </p:spPr>
        <p:txBody>
          <a:bodyPr wrap="square" rtlCol="0">
            <a:spAutoFit/>
          </a:bodyPr>
          <a:lstStyle/>
          <a:p>
            <a:r>
              <a:rPr kumimoji="1" lang="en-US" altLang="ja-JP" sz="2000" b="1" dirty="0"/>
              <a:t>20</a:t>
            </a:r>
            <a:r>
              <a:rPr kumimoji="1" lang="ja-JP" altLang="en-US" sz="2000" b="1" dirty="0"/>
              <a:t>万円</a:t>
            </a:r>
          </a:p>
        </p:txBody>
      </p:sp>
      <p:sp>
        <p:nvSpPr>
          <p:cNvPr id="29" name="テキスト ボックス 28"/>
          <p:cNvSpPr txBox="1"/>
          <p:nvPr/>
        </p:nvSpPr>
        <p:spPr>
          <a:xfrm>
            <a:off x="8135888" y="4280768"/>
            <a:ext cx="1008112" cy="400110"/>
          </a:xfrm>
          <a:prstGeom prst="rect">
            <a:avLst/>
          </a:prstGeom>
          <a:noFill/>
        </p:spPr>
        <p:txBody>
          <a:bodyPr wrap="square" rtlCol="0">
            <a:spAutoFit/>
          </a:bodyPr>
          <a:lstStyle/>
          <a:p>
            <a:r>
              <a:rPr kumimoji="1" lang="en-US" altLang="ja-JP" sz="2000" b="1" dirty="0"/>
              <a:t>20</a:t>
            </a:r>
            <a:r>
              <a:rPr kumimoji="1" lang="ja-JP" altLang="en-US" sz="2000" b="1" dirty="0"/>
              <a:t>万円</a:t>
            </a:r>
          </a:p>
        </p:txBody>
      </p:sp>
      <p:sp>
        <p:nvSpPr>
          <p:cNvPr id="30" name="テキスト ボックス 29"/>
          <p:cNvSpPr txBox="1"/>
          <p:nvPr/>
        </p:nvSpPr>
        <p:spPr>
          <a:xfrm>
            <a:off x="7907200" y="5551290"/>
            <a:ext cx="1008112" cy="400110"/>
          </a:xfrm>
          <a:prstGeom prst="rect">
            <a:avLst/>
          </a:prstGeom>
          <a:noFill/>
        </p:spPr>
        <p:txBody>
          <a:bodyPr wrap="square" rtlCol="0">
            <a:spAutoFit/>
          </a:bodyPr>
          <a:lstStyle/>
          <a:p>
            <a:r>
              <a:rPr kumimoji="1" lang="en-US" altLang="ja-JP" sz="2000" b="1" dirty="0"/>
              <a:t>20</a:t>
            </a:r>
            <a:r>
              <a:rPr kumimoji="1" lang="ja-JP" altLang="en-US" sz="2000" b="1" dirty="0"/>
              <a:t>万円</a:t>
            </a:r>
          </a:p>
        </p:txBody>
      </p:sp>
      <p:sp>
        <p:nvSpPr>
          <p:cNvPr id="31" name="テキスト ボックス 30"/>
          <p:cNvSpPr txBox="1"/>
          <p:nvPr/>
        </p:nvSpPr>
        <p:spPr>
          <a:xfrm>
            <a:off x="6372200" y="5951400"/>
            <a:ext cx="1008112" cy="400110"/>
          </a:xfrm>
          <a:prstGeom prst="rect">
            <a:avLst/>
          </a:prstGeom>
          <a:noFill/>
        </p:spPr>
        <p:txBody>
          <a:bodyPr wrap="square" rtlCol="0">
            <a:spAutoFit/>
          </a:bodyPr>
          <a:lstStyle/>
          <a:p>
            <a:r>
              <a:rPr kumimoji="1" lang="en-US" altLang="ja-JP" sz="2000" b="1" dirty="0"/>
              <a:t>20</a:t>
            </a:r>
            <a:r>
              <a:rPr kumimoji="1" lang="ja-JP" altLang="en-US" sz="2000" b="1" dirty="0"/>
              <a:t>万円</a:t>
            </a:r>
          </a:p>
        </p:txBody>
      </p:sp>
      <p:sp>
        <p:nvSpPr>
          <p:cNvPr id="2" name="テキスト ボックス 1"/>
          <p:cNvSpPr txBox="1"/>
          <p:nvPr/>
        </p:nvSpPr>
        <p:spPr>
          <a:xfrm>
            <a:off x="919546" y="2195793"/>
            <a:ext cx="1688283" cy="584775"/>
          </a:xfrm>
          <a:prstGeom prst="rect">
            <a:avLst/>
          </a:prstGeom>
          <a:solidFill>
            <a:srgbClr val="FF0000"/>
          </a:solidFill>
        </p:spPr>
        <p:txBody>
          <a:bodyPr wrap="none" rtlCol="0">
            <a:spAutoFit/>
          </a:bodyPr>
          <a:lstStyle/>
          <a:p>
            <a:r>
              <a:rPr kumimoji="1" lang="en-US" altLang="ja-JP" sz="3200" b="1" dirty="0">
                <a:solidFill>
                  <a:schemeClr val="bg1"/>
                </a:solidFill>
              </a:rPr>
              <a:t>100</a:t>
            </a:r>
            <a:r>
              <a:rPr kumimoji="1" lang="ja-JP" altLang="en-US" sz="3200" b="1" dirty="0">
                <a:solidFill>
                  <a:schemeClr val="bg1"/>
                </a:solidFill>
              </a:rPr>
              <a:t>万円</a:t>
            </a:r>
          </a:p>
        </p:txBody>
      </p:sp>
      <p:sp>
        <p:nvSpPr>
          <p:cNvPr id="22" name="テキスト ボックス 21"/>
          <p:cNvSpPr txBox="1"/>
          <p:nvPr/>
        </p:nvSpPr>
        <p:spPr>
          <a:xfrm>
            <a:off x="1763688" y="692696"/>
            <a:ext cx="3775393" cy="523220"/>
          </a:xfrm>
          <a:prstGeom prst="rect">
            <a:avLst/>
          </a:prstGeom>
          <a:noFill/>
        </p:spPr>
        <p:txBody>
          <a:bodyPr wrap="none" rtlCol="0">
            <a:spAutoFit/>
          </a:bodyPr>
          <a:lstStyle/>
          <a:p>
            <a:r>
              <a:rPr lang="ja-JP" altLang="en-US" sz="2800" dirty="0"/>
              <a:t>通常の相続対策（例）</a:t>
            </a:r>
            <a:endParaRPr kumimoji="1" lang="ja-JP" altLang="en-US" sz="2800" dirty="0"/>
          </a:p>
        </p:txBody>
      </p:sp>
    </p:spTree>
    <p:extLst>
      <p:ext uri="{BB962C8B-B14F-4D97-AF65-F5344CB8AC3E}">
        <p14:creationId xmlns:p14="http://schemas.microsoft.com/office/powerpoint/2010/main" val="213713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0-#ppt_w/2"/>
                                          </p:val>
                                        </p:tav>
                                        <p:tav tm="100000">
                                          <p:val>
                                            <p:strVal val="#ppt_x"/>
                                          </p:val>
                                        </p:tav>
                                      </p:tavLst>
                                    </p:anim>
                                    <p:anim calcmode="lin" valueType="num">
                                      <p:cBhvr additive="base">
                                        <p:cTn id="12" dur="7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0-#ppt_w/2"/>
                                          </p:val>
                                        </p:tav>
                                        <p:tav tm="100000">
                                          <p:val>
                                            <p:strVal val="#ppt_x"/>
                                          </p:val>
                                        </p:tav>
                                      </p:tavLst>
                                    </p:anim>
                                    <p:anim calcmode="lin" valueType="num">
                                      <p:cBhvr additive="base">
                                        <p:cTn id="16" dur="75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750" fill="hold"/>
                                        <p:tgtEl>
                                          <p:spTgt spid="26"/>
                                        </p:tgtEl>
                                        <p:attrNameLst>
                                          <p:attrName>ppt_x</p:attrName>
                                        </p:attrNameLst>
                                      </p:cBhvr>
                                      <p:tavLst>
                                        <p:tav tm="0">
                                          <p:val>
                                            <p:strVal val="0-#ppt_w/2"/>
                                          </p:val>
                                        </p:tav>
                                        <p:tav tm="100000">
                                          <p:val>
                                            <p:strVal val="#ppt_x"/>
                                          </p:val>
                                        </p:tav>
                                      </p:tavLst>
                                    </p:anim>
                                    <p:anim calcmode="lin" valueType="num">
                                      <p:cBhvr additive="base">
                                        <p:cTn id="20" dur="75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750" fill="hold"/>
                                        <p:tgtEl>
                                          <p:spTgt spid="24"/>
                                        </p:tgtEl>
                                        <p:attrNameLst>
                                          <p:attrName>ppt_x</p:attrName>
                                        </p:attrNameLst>
                                      </p:cBhvr>
                                      <p:tavLst>
                                        <p:tav tm="0">
                                          <p:val>
                                            <p:strVal val="0-#ppt_w/2"/>
                                          </p:val>
                                        </p:tav>
                                        <p:tav tm="100000">
                                          <p:val>
                                            <p:strVal val="#ppt_x"/>
                                          </p:val>
                                        </p:tav>
                                      </p:tavLst>
                                    </p:anim>
                                    <p:anim calcmode="lin" valueType="num">
                                      <p:cBhvr additive="base">
                                        <p:cTn id="24"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1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P spid="25" grpId="0" animBg="1"/>
      <p:bldP spid="26" grpId="0" animBg="1"/>
      <p:bldP spid="27" grpId="0"/>
      <p:bldP spid="28" grpId="0"/>
      <p:bldP spid="29" grpId="0"/>
      <p:bldP spid="30" grpId="0"/>
      <p:bldP spid="31"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1259632" y="1531640"/>
            <a:ext cx="1008112" cy="47642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wordArtVertRtl" rtlCol="0" anchor="ctr"/>
          <a:lstStyle/>
          <a:p>
            <a:pPr algn="ctr"/>
            <a:r>
              <a:rPr lang="ja-JP" altLang="en-US" sz="2800" dirty="0"/>
              <a:t>◯◯さま</a:t>
            </a:r>
            <a:endParaRPr kumimoji="1" lang="ja-JP" altLang="en-US" sz="2800" dirty="0"/>
          </a:p>
        </p:txBody>
      </p:sp>
      <p:sp>
        <p:nvSpPr>
          <p:cNvPr id="7" name="円/楕円 6"/>
          <p:cNvSpPr/>
          <p:nvPr/>
        </p:nvSpPr>
        <p:spPr>
          <a:xfrm>
            <a:off x="5076056" y="1531640"/>
            <a:ext cx="1368152"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専門家</a:t>
            </a:r>
            <a:r>
              <a:rPr kumimoji="1" lang="en-US" altLang="ja-JP" sz="2000" b="1" dirty="0">
                <a:solidFill>
                  <a:schemeClr val="tx1"/>
                </a:solidFill>
              </a:rPr>
              <a:t>A</a:t>
            </a:r>
            <a:endParaRPr kumimoji="1" lang="ja-JP" altLang="en-US" sz="2000" b="1" dirty="0">
              <a:solidFill>
                <a:schemeClr val="tx1"/>
              </a:solidFill>
            </a:endParaRPr>
          </a:p>
        </p:txBody>
      </p:sp>
      <p:sp>
        <p:nvSpPr>
          <p:cNvPr id="13" name="円/楕円 12"/>
          <p:cNvSpPr/>
          <p:nvPr/>
        </p:nvSpPr>
        <p:spPr>
          <a:xfrm>
            <a:off x="5076056" y="5381500"/>
            <a:ext cx="1368152"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専門家Ｅ</a:t>
            </a:r>
          </a:p>
        </p:txBody>
      </p:sp>
      <p:sp>
        <p:nvSpPr>
          <p:cNvPr id="14" name="円/楕円 13"/>
          <p:cNvSpPr/>
          <p:nvPr/>
        </p:nvSpPr>
        <p:spPr>
          <a:xfrm>
            <a:off x="7560332" y="3366368"/>
            <a:ext cx="1368152"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専門家</a:t>
            </a:r>
            <a:r>
              <a:rPr lang="ja-JP" altLang="en-US" sz="2000" b="1" dirty="0">
                <a:solidFill>
                  <a:schemeClr val="tx1"/>
                </a:solidFill>
              </a:rPr>
              <a:t>Ｃ</a:t>
            </a:r>
            <a:endParaRPr kumimoji="1" lang="ja-JP" altLang="en-US" sz="2000" b="1" dirty="0">
              <a:solidFill>
                <a:schemeClr val="tx1"/>
              </a:solidFill>
            </a:endParaRPr>
          </a:p>
        </p:txBody>
      </p:sp>
      <p:sp>
        <p:nvSpPr>
          <p:cNvPr id="15" name="円/楕円 14"/>
          <p:cNvSpPr/>
          <p:nvPr/>
        </p:nvSpPr>
        <p:spPr>
          <a:xfrm>
            <a:off x="6876256" y="2204864"/>
            <a:ext cx="1368152"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専門家Ｂ</a:t>
            </a:r>
          </a:p>
        </p:txBody>
      </p:sp>
      <p:sp>
        <p:nvSpPr>
          <p:cNvPr id="16" name="円/楕円 15"/>
          <p:cNvSpPr/>
          <p:nvPr/>
        </p:nvSpPr>
        <p:spPr>
          <a:xfrm>
            <a:off x="6876256" y="4811600"/>
            <a:ext cx="1368152"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専門家</a:t>
            </a:r>
            <a:r>
              <a:rPr lang="ja-JP" altLang="en-US" sz="2000" b="1" dirty="0">
                <a:solidFill>
                  <a:schemeClr val="tx1"/>
                </a:solidFill>
              </a:rPr>
              <a:t>Ｄ</a:t>
            </a:r>
            <a:endParaRPr kumimoji="1" lang="ja-JP" altLang="en-US" sz="2000" b="1" dirty="0">
              <a:solidFill>
                <a:schemeClr val="tx1"/>
              </a:solidFill>
            </a:endParaRPr>
          </a:p>
        </p:txBody>
      </p:sp>
      <p:sp>
        <p:nvSpPr>
          <p:cNvPr id="19" name="右矢印 18"/>
          <p:cNvSpPr/>
          <p:nvPr/>
        </p:nvSpPr>
        <p:spPr>
          <a:xfrm>
            <a:off x="3563888" y="3717032"/>
            <a:ext cx="3915816"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p:cNvSpPr/>
          <p:nvPr/>
        </p:nvSpPr>
        <p:spPr>
          <a:xfrm rot="18976002">
            <a:off x="3928604" y="2817787"/>
            <a:ext cx="1656184" cy="22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右矢印 23"/>
          <p:cNvSpPr/>
          <p:nvPr/>
        </p:nvSpPr>
        <p:spPr>
          <a:xfrm rot="2957021">
            <a:off x="3765427" y="4718819"/>
            <a:ext cx="1808088" cy="22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右矢印 24"/>
          <p:cNvSpPr/>
          <p:nvPr/>
        </p:nvSpPr>
        <p:spPr>
          <a:xfrm rot="20415619">
            <a:off x="3239851" y="3221673"/>
            <a:ext cx="3744416" cy="22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右矢印 25"/>
          <p:cNvSpPr/>
          <p:nvPr/>
        </p:nvSpPr>
        <p:spPr>
          <a:xfrm rot="1388030">
            <a:off x="3209036" y="4302764"/>
            <a:ext cx="3816424" cy="22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3059832" y="1531640"/>
            <a:ext cx="1188132" cy="476426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wordArtVertRtl" rtlCol="0" anchor="ctr"/>
          <a:lstStyle/>
          <a:p>
            <a:pPr algn="ctr"/>
            <a:r>
              <a:rPr lang="ja-JP" altLang="en-US" sz="3200" dirty="0"/>
              <a:t>相続コンサルタント　川口</a:t>
            </a:r>
            <a:endParaRPr kumimoji="1" lang="ja-JP" altLang="en-US" sz="3200" dirty="0"/>
          </a:p>
        </p:txBody>
      </p:sp>
      <p:sp>
        <p:nvSpPr>
          <p:cNvPr id="9" name="右矢印 8"/>
          <p:cNvSpPr/>
          <p:nvPr/>
        </p:nvSpPr>
        <p:spPr>
          <a:xfrm>
            <a:off x="2267744" y="3280963"/>
            <a:ext cx="792088" cy="9998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763688" y="692696"/>
            <a:ext cx="7725192" cy="523220"/>
          </a:xfrm>
          <a:prstGeom prst="rect">
            <a:avLst/>
          </a:prstGeom>
          <a:noFill/>
        </p:spPr>
        <p:txBody>
          <a:bodyPr wrap="none" rtlCol="0">
            <a:spAutoFit/>
          </a:bodyPr>
          <a:lstStyle/>
          <a:p>
            <a:r>
              <a:rPr lang="ja-JP" altLang="en-US" sz="2800" dirty="0"/>
              <a:t>相続診断士のサポートを受けるメリット（例）</a:t>
            </a:r>
            <a:endParaRPr kumimoji="1" lang="ja-JP" altLang="en-US" sz="2800" dirty="0"/>
          </a:p>
        </p:txBody>
      </p:sp>
    </p:spTree>
    <p:extLst>
      <p:ext uri="{BB962C8B-B14F-4D97-AF65-F5344CB8AC3E}">
        <p14:creationId xmlns:p14="http://schemas.microsoft.com/office/powerpoint/2010/main" val="368504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0-#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0-#ppt_w/2"/>
                                          </p:val>
                                        </p:tav>
                                        <p:tav tm="100000">
                                          <p:val>
                                            <p:strVal val="#ppt_x"/>
                                          </p:val>
                                        </p:tav>
                                      </p:tavLst>
                                    </p:anim>
                                    <p:anim calcmode="lin" valueType="num">
                                      <p:cBhvr additive="base">
                                        <p:cTn id="12"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 fill="hold"/>
                                        <p:tgtEl>
                                          <p:spTgt spid="23"/>
                                        </p:tgtEl>
                                        <p:attrNameLst>
                                          <p:attrName>ppt_x</p:attrName>
                                        </p:attrNameLst>
                                      </p:cBhvr>
                                      <p:tavLst>
                                        <p:tav tm="0">
                                          <p:val>
                                            <p:strVal val="0-#ppt_w/2"/>
                                          </p:val>
                                        </p:tav>
                                        <p:tav tm="100000">
                                          <p:val>
                                            <p:strVal val="#ppt_x"/>
                                          </p:val>
                                        </p:tav>
                                      </p:tavLst>
                                    </p:anim>
                                    <p:anim calcmode="lin" valueType="num">
                                      <p:cBhvr additive="base">
                                        <p:cTn id="18" dur="1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0" fill="hold"/>
                                        <p:tgtEl>
                                          <p:spTgt spid="25"/>
                                        </p:tgtEl>
                                        <p:attrNameLst>
                                          <p:attrName>ppt_x</p:attrName>
                                        </p:attrNameLst>
                                      </p:cBhvr>
                                      <p:tavLst>
                                        <p:tav tm="0">
                                          <p:val>
                                            <p:strVal val="0-#ppt_w/2"/>
                                          </p:val>
                                        </p:tav>
                                        <p:tav tm="100000">
                                          <p:val>
                                            <p:strVal val="#ppt_x"/>
                                          </p:val>
                                        </p:tav>
                                      </p:tavLst>
                                    </p:anim>
                                    <p:anim calcmode="lin" valueType="num">
                                      <p:cBhvr additive="base">
                                        <p:cTn id="22" dur="10" fill="hold"/>
                                        <p:tgtEl>
                                          <p:spTgt spid="2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 fill="hold"/>
                                        <p:tgtEl>
                                          <p:spTgt spid="19"/>
                                        </p:tgtEl>
                                        <p:attrNameLst>
                                          <p:attrName>ppt_x</p:attrName>
                                        </p:attrNameLst>
                                      </p:cBhvr>
                                      <p:tavLst>
                                        <p:tav tm="0">
                                          <p:val>
                                            <p:strVal val="0-#ppt_w/2"/>
                                          </p:val>
                                        </p:tav>
                                        <p:tav tm="100000">
                                          <p:val>
                                            <p:strVal val="#ppt_x"/>
                                          </p:val>
                                        </p:tav>
                                      </p:tavLst>
                                    </p:anim>
                                    <p:anim calcmode="lin" valueType="num">
                                      <p:cBhvr additive="base">
                                        <p:cTn id="26" dur="1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10" fill="hold"/>
                                        <p:tgtEl>
                                          <p:spTgt spid="26"/>
                                        </p:tgtEl>
                                        <p:attrNameLst>
                                          <p:attrName>ppt_x</p:attrName>
                                        </p:attrNameLst>
                                      </p:cBhvr>
                                      <p:tavLst>
                                        <p:tav tm="0">
                                          <p:val>
                                            <p:strVal val="0-#ppt_w/2"/>
                                          </p:val>
                                        </p:tav>
                                        <p:tav tm="100000">
                                          <p:val>
                                            <p:strVal val="#ppt_x"/>
                                          </p:val>
                                        </p:tav>
                                      </p:tavLst>
                                    </p:anim>
                                    <p:anim calcmode="lin" valueType="num">
                                      <p:cBhvr additive="base">
                                        <p:cTn id="30" dur="10" fill="hold"/>
                                        <p:tgtEl>
                                          <p:spTgt spid="26"/>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10" fill="hold"/>
                                        <p:tgtEl>
                                          <p:spTgt spid="24"/>
                                        </p:tgtEl>
                                        <p:attrNameLst>
                                          <p:attrName>ppt_x</p:attrName>
                                        </p:attrNameLst>
                                      </p:cBhvr>
                                      <p:tavLst>
                                        <p:tav tm="0">
                                          <p:val>
                                            <p:strVal val="0-#ppt_w/2"/>
                                          </p:val>
                                        </p:tav>
                                        <p:tav tm="100000">
                                          <p:val>
                                            <p:strVal val="#ppt_x"/>
                                          </p:val>
                                        </p:tav>
                                      </p:tavLst>
                                    </p:anim>
                                    <p:anim calcmode="lin" valueType="num">
                                      <p:cBhvr additive="base">
                                        <p:cTn id="34" dur="1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P spid="25" grpId="0" animBg="1"/>
      <p:bldP spid="26" grpId="0" animBg="1"/>
      <p:bldP spid="5"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763688" y="692696"/>
            <a:ext cx="4493538" cy="523220"/>
          </a:xfrm>
          <a:prstGeom prst="rect">
            <a:avLst/>
          </a:prstGeom>
          <a:noFill/>
        </p:spPr>
        <p:txBody>
          <a:bodyPr wrap="none" rtlCol="0">
            <a:spAutoFit/>
          </a:bodyPr>
          <a:lstStyle/>
          <a:p>
            <a:r>
              <a:rPr lang="ja-JP" altLang="en-US" sz="2800" dirty="0"/>
              <a:t>コスト面のメリット（例）</a:t>
            </a:r>
            <a:endParaRPr kumimoji="1" lang="ja-JP" altLang="en-US" sz="2800" dirty="0"/>
          </a:p>
        </p:txBody>
      </p:sp>
      <p:sp>
        <p:nvSpPr>
          <p:cNvPr id="3" name="正方形/長方形 2"/>
          <p:cNvSpPr/>
          <p:nvPr/>
        </p:nvSpPr>
        <p:spPr>
          <a:xfrm>
            <a:off x="1259632" y="1531640"/>
            <a:ext cx="1008112" cy="47642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wordArtVertRtl" rtlCol="0" anchor="ctr"/>
          <a:lstStyle/>
          <a:p>
            <a:pPr algn="ctr"/>
            <a:r>
              <a:rPr lang="ja-JP" altLang="en-US" sz="2800" dirty="0"/>
              <a:t>◯◯さま</a:t>
            </a:r>
            <a:endParaRPr lang="en-US" altLang="ja-JP" sz="2800" dirty="0"/>
          </a:p>
        </p:txBody>
      </p:sp>
      <p:sp>
        <p:nvSpPr>
          <p:cNvPr id="7" name="円/楕円 6"/>
          <p:cNvSpPr/>
          <p:nvPr/>
        </p:nvSpPr>
        <p:spPr>
          <a:xfrm>
            <a:off x="5076056" y="1531640"/>
            <a:ext cx="1368152"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専門家</a:t>
            </a:r>
            <a:r>
              <a:rPr kumimoji="1" lang="en-US" altLang="ja-JP" sz="2000" b="1" dirty="0">
                <a:solidFill>
                  <a:schemeClr val="tx1"/>
                </a:solidFill>
              </a:rPr>
              <a:t>A</a:t>
            </a:r>
            <a:endParaRPr kumimoji="1" lang="ja-JP" altLang="en-US" sz="2000" b="1" dirty="0">
              <a:solidFill>
                <a:schemeClr val="tx1"/>
              </a:solidFill>
            </a:endParaRPr>
          </a:p>
        </p:txBody>
      </p:sp>
      <p:sp>
        <p:nvSpPr>
          <p:cNvPr id="13" name="円/楕円 12"/>
          <p:cNvSpPr/>
          <p:nvPr/>
        </p:nvSpPr>
        <p:spPr>
          <a:xfrm>
            <a:off x="5076056" y="5381500"/>
            <a:ext cx="1368152"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専門家Ｅ</a:t>
            </a:r>
          </a:p>
        </p:txBody>
      </p:sp>
      <p:sp>
        <p:nvSpPr>
          <p:cNvPr id="14" name="円/楕円 13"/>
          <p:cNvSpPr/>
          <p:nvPr/>
        </p:nvSpPr>
        <p:spPr>
          <a:xfrm>
            <a:off x="7560332" y="3366368"/>
            <a:ext cx="1368152"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専門家</a:t>
            </a:r>
            <a:r>
              <a:rPr lang="ja-JP" altLang="en-US" sz="2000" b="1" dirty="0">
                <a:solidFill>
                  <a:schemeClr val="tx1"/>
                </a:solidFill>
              </a:rPr>
              <a:t>Ｃ</a:t>
            </a:r>
            <a:endParaRPr kumimoji="1" lang="ja-JP" altLang="en-US" sz="2000" b="1" dirty="0">
              <a:solidFill>
                <a:schemeClr val="tx1"/>
              </a:solidFill>
            </a:endParaRPr>
          </a:p>
        </p:txBody>
      </p:sp>
      <p:sp>
        <p:nvSpPr>
          <p:cNvPr id="15" name="円/楕円 14"/>
          <p:cNvSpPr/>
          <p:nvPr/>
        </p:nvSpPr>
        <p:spPr>
          <a:xfrm>
            <a:off x="6876256" y="2204864"/>
            <a:ext cx="1368152"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専門家Ｂ</a:t>
            </a:r>
          </a:p>
        </p:txBody>
      </p:sp>
      <p:sp>
        <p:nvSpPr>
          <p:cNvPr id="16" name="円/楕円 15"/>
          <p:cNvSpPr/>
          <p:nvPr/>
        </p:nvSpPr>
        <p:spPr>
          <a:xfrm>
            <a:off x="6876256" y="4811600"/>
            <a:ext cx="1368152"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専門家</a:t>
            </a:r>
            <a:r>
              <a:rPr lang="ja-JP" altLang="en-US" sz="2000" b="1" dirty="0">
                <a:solidFill>
                  <a:schemeClr val="tx1"/>
                </a:solidFill>
              </a:rPr>
              <a:t>Ｄ</a:t>
            </a:r>
            <a:endParaRPr kumimoji="1" lang="ja-JP" altLang="en-US" sz="2000" b="1" dirty="0">
              <a:solidFill>
                <a:schemeClr val="tx1"/>
              </a:solidFill>
            </a:endParaRPr>
          </a:p>
        </p:txBody>
      </p:sp>
      <p:sp>
        <p:nvSpPr>
          <p:cNvPr id="19" name="右矢印 18"/>
          <p:cNvSpPr/>
          <p:nvPr/>
        </p:nvSpPr>
        <p:spPr>
          <a:xfrm>
            <a:off x="3563888" y="3717032"/>
            <a:ext cx="3915816"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p:cNvSpPr/>
          <p:nvPr/>
        </p:nvSpPr>
        <p:spPr>
          <a:xfrm>
            <a:off x="3419872" y="1858380"/>
            <a:ext cx="1656184" cy="22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右矢印 23"/>
          <p:cNvSpPr/>
          <p:nvPr/>
        </p:nvSpPr>
        <p:spPr>
          <a:xfrm>
            <a:off x="3275856" y="5726000"/>
            <a:ext cx="1808088" cy="22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右矢印 24"/>
          <p:cNvSpPr/>
          <p:nvPr/>
        </p:nvSpPr>
        <p:spPr>
          <a:xfrm>
            <a:off x="3275856" y="2774764"/>
            <a:ext cx="3744416" cy="22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右矢印 25"/>
          <p:cNvSpPr/>
          <p:nvPr/>
        </p:nvSpPr>
        <p:spPr>
          <a:xfrm>
            <a:off x="3203848" y="4884936"/>
            <a:ext cx="3816424" cy="22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162972" y="1331585"/>
            <a:ext cx="1008112" cy="400110"/>
          </a:xfrm>
          <a:prstGeom prst="rect">
            <a:avLst/>
          </a:prstGeom>
          <a:noFill/>
        </p:spPr>
        <p:txBody>
          <a:bodyPr wrap="square" rtlCol="0">
            <a:spAutoFit/>
          </a:bodyPr>
          <a:lstStyle/>
          <a:p>
            <a:r>
              <a:rPr kumimoji="1" lang="en-US" altLang="ja-JP" sz="2000" b="1" dirty="0"/>
              <a:t>20</a:t>
            </a:r>
            <a:r>
              <a:rPr kumimoji="1" lang="ja-JP" altLang="en-US" sz="2000" b="1" dirty="0"/>
              <a:t>万円</a:t>
            </a:r>
          </a:p>
        </p:txBody>
      </p:sp>
      <p:sp>
        <p:nvSpPr>
          <p:cNvPr id="28" name="テキスト ボックス 27"/>
          <p:cNvSpPr txBox="1"/>
          <p:nvPr/>
        </p:nvSpPr>
        <p:spPr>
          <a:xfrm>
            <a:off x="7740352" y="1883725"/>
            <a:ext cx="1008112" cy="400110"/>
          </a:xfrm>
          <a:prstGeom prst="rect">
            <a:avLst/>
          </a:prstGeom>
          <a:noFill/>
        </p:spPr>
        <p:txBody>
          <a:bodyPr wrap="square" rtlCol="0">
            <a:spAutoFit/>
          </a:bodyPr>
          <a:lstStyle/>
          <a:p>
            <a:r>
              <a:rPr kumimoji="1" lang="en-US" altLang="ja-JP" sz="2000" b="1" dirty="0"/>
              <a:t>20</a:t>
            </a:r>
            <a:r>
              <a:rPr kumimoji="1" lang="ja-JP" altLang="en-US" sz="2000" b="1" dirty="0"/>
              <a:t>万円</a:t>
            </a:r>
          </a:p>
        </p:txBody>
      </p:sp>
      <p:sp>
        <p:nvSpPr>
          <p:cNvPr id="29" name="テキスト ボックス 28"/>
          <p:cNvSpPr txBox="1"/>
          <p:nvPr/>
        </p:nvSpPr>
        <p:spPr>
          <a:xfrm>
            <a:off x="8135888" y="4280768"/>
            <a:ext cx="1008112" cy="400110"/>
          </a:xfrm>
          <a:prstGeom prst="rect">
            <a:avLst/>
          </a:prstGeom>
          <a:noFill/>
        </p:spPr>
        <p:txBody>
          <a:bodyPr wrap="square" rtlCol="0">
            <a:spAutoFit/>
          </a:bodyPr>
          <a:lstStyle/>
          <a:p>
            <a:r>
              <a:rPr kumimoji="1" lang="en-US" altLang="ja-JP" sz="2000" b="1" dirty="0"/>
              <a:t>20</a:t>
            </a:r>
            <a:r>
              <a:rPr kumimoji="1" lang="ja-JP" altLang="en-US" sz="2000" b="1" dirty="0"/>
              <a:t>万円</a:t>
            </a:r>
          </a:p>
        </p:txBody>
      </p:sp>
      <p:sp>
        <p:nvSpPr>
          <p:cNvPr id="30" name="テキスト ボックス 29"/>
          <p:cNvSpPr txBox="1"/>
          <p:nvPr/>
        </p:nvSpPr>
        <p:spPr>
          <a:xfrm>
            <a:off x="7907200" y="5551290"/>
            <a:ext cx="1008112" cy="400110"/>
          </a:xfrm>
          <a:prstGeom prst="rect">
            <a:avLst/>
          </a:prstGeom>
          <a:noFill/>
        </p:spPr>
        <p:txBody>
          <a:bodyPr wrap="square" rtlCol="0">
            <a:spAutoFit/>
          </a:bodyPr>
          <a:lstStyle/>
          <a:p>
            <a:r>
              <a:rPr kumimoji="1" lang="en-US" altLang="ja-JP" sz="2000" b="1" dirty="0"/>
              <a:t>20</a:t>
            </a:r>
            <a:r>
              <a:rPr kumimoji="1" lang="ja-JP" altLang="en-US" sz="2000" b="1" dirty="0"/>
              <a:t>万円</a:t>
            </a:r>
          </a:p>
        </p:txBody>
      </p:sp>
      <p:sp>
        <p:nvSpPr>
          <p:cNvPr id="31" name="テキスト ボックス 30"/>
          <p:cNvSpPr txBox="1"/>
          <p:nvPr/>
        </p:nvSpPr>
        <p:spPr>
          <a:xfrm>
            <a:off x="6372200" y="5951400"/>
            <a:ext cx="1008112" cy="400110"/>
          </a:xfrm>
          <a:prstGeom prst="rect">
            <a:avLst/>
          </a:prstGeom>
          <a:noFill/>
        </p:spPr>
        <p:txBody>
          <a:bodyPr wrap="square" rtlCol="0">
            <a:spAutoFit/>
          </a:bodyPr>
          <a:lstStyle/>
          <a:p>
            <a:r>
              <a:rPr kumimoji="1" lang="en-US" altLang="ja-JP" sz="2000" b="1" dirty="0"/>
              <a:t>20</a:t>
            </a:r>
            <a:r>
              <a:rPr kumimoji="1" lang="ja-JP" altLang="en-US" sz="2000" b="1" dirty="0"/>
              <a:t>万円</a:t>
            </a:r>
          </a:p>
        </p:txBody>
      </p:sp>
      <p:sp>
        <p:nvSpPr>
          <p:cNvPr id="5" name="角丸四角形 4"/>
          <p:cNvSpPr/>
          <p:nvPr/>
        </p:nvSpPr>
        <p:spPr>
          <a:xfrm>
            <a:off x="3059832" y="1531640"/>
            <a:ext cx="1188132" cy="476426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wordArtVertRtl" rtlCol="0" anchor="ctr"/>
          <a:lstStyle/>
          <a:p>
            <a:pPr algn="ctr"/>
            <a:r>
              <a:rPr kumimoji="1" lang="ja-JP" altLang="en-US" sz="3200" dirty="0"/>
              <a:t>相続</a:t>
            </a:r>
            <a:r>
              <a:rPr lang="ja-JP" altLang="en-US" sz="3200" dirty="0"/>
              <a:t>コンサルタント</a:t>
            </a:r>
            <a:endParaRPr kumimoji="1" lang="ja-JP" altLang="en-US" sz="3200" dirty="0"/>
          </a:p>
        </p:txBody>
      </p:sp>
      <p:sp>
        <p:nvSpPr>
          <p:cNvPr id="9" name="右矢印 8"/>
          <p:cNvSpPr/>
          <p:nvPr/>
        </p:nvSpPr>
        <p:spPr>
          <a:xfrm>
            <a:off x="2267744" y="3280963"/>
            <a:ext cx="792088" cy="9998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610528" y="1622115"/>
            <a:ext cx="1447832" cy="461665"/>
          </a:xfrm>
          <a:prstGeom prst="rect">
            <a:avLst/>
          </a:prstGeom>
          <a:noFill/>
        </p:spPr>
        <p:txBody>
          <a:bodyPr wrap="none" rtlCol="0">
            <a:spAutoFit/>
          </a:bodyPr>
          <a:lstStyle/>
          <a:p>
            <a:r>
              <a:rPr kumimoji="1" lang="ja-JP" altLang="en-US" sz="2400" dirty="0">
                <a:solidFill>
                  <a:srgbClr val="FF0000"/>
                </a:solidFill>
              </a:rPr>
              <a:t>⇒</a:t>
            </a:r>
            <a:r>
              <a:rPr kumimoji="1" lang="en-US" altLang="ja-JP" sz="2400" dirty="0">
                <a:solidFill>
                  <a:srgbClr val="FF0000"/>
                </a:solidFill>
              </a:rPr>
              <a:t>15</a:t>
            </a:r>
            <a:r>
              <a:rPr kumimoji="1" lang="ja-JP" altLang="en-US" sz="2400" dirty="0">
                <a:solidFill>
                  <a:srgbClr val="FF0000"/>
                </a:solidFill>
              </a:rPr>
              <a:t>万円</a:t>
            </a:r>
          </a:p>
        </p:txBody>
      </p:sp>
      <p:sp>
        <p:nvSpPr>
          <p:cNvPr id="32" name="テキスト ボックス 31"/>
          <p:cNvSpPr txBox="1"/>
          <p:nvPr/>
        </p:nvSpPr>
        <p:spPr>
          <a:xfrm>
            <a:off x="7674044" y="2179494"/>
            <a:ext cx="1447832" cy="461665"/>
          </a:xfrm>
          <a:prstGeom prst="rect">
            <a:avLst/>
          </a:prstGeom>
          <a:noFill/>
        </p:spPr>
        <p:txBody>
          <a:bodyPr wrap="none" rtlCol="0">
            <a:spAutoFit/>
          </a:bodyPr>
          <a:lstStyle/>
          <a:p>
            <a:r>
              <a:rPr kumimoji="1" lang="ja-JP" altLang="en-US" sz="2400" dirty="0">
                <a:solidFill>
                  <a:srgbClr val="FF0000"/>
                </a:solidFill>
              </a:rPr>
              <a:t>⇒</a:t>
            </a:r>
            <a:r>
              <a:rPr kumimoji="1" lang="en-US" altLang="ja-JP" sz="2400" dirty="0">
                <a:solidFill>
                  <a:srgbClr val="FF0000"/>
                </a:solidFill>
              </a:rPr>
              <a:t>15</a:t>
            </a:r>
            <a:r>
              <a:rPr kumimoji="1" lang="ja-JP" altLang="en-US" sz="2400" dirty="0">
                <a:solidFill>
                  <a:srgbClr val="FF0000"/>
                </a:solidFill>
              </a:rPr>
              <a:t>万円</a:t>
            </a:r>
          </a:p>
        </p:txBody>
      </p:sp>
      <p:sp>
        <p:nvSpPr>
          <p:cNvPr id="33" name="テキスト ボックス 32"/>
          <p:cNvSpPr txBox="1"/>
          <p:nvPr/>
        </p:nvSpPr>
        <p:spPr>
          <a:xfrm>
            <a:off x="7696168" y="4580767"/>
            <a:ext cx="1447832" cy="461665"/>
          </a:xfrm>
          <a:prstGeom prst="rect">
            <a:avLst/>
          </a:prstGeom>
          <a:noFill/>
        </p:spPr>
        <p:txBody>
          <a:bodyPr wrap="none" rtlCol="0">
            <a:spAutoFit/>
          </a:bodyPr>
          <a:lstStyle/>
          <a:p>
            <a:r>
              <a:rPr kumimoji="1" lang="ja-JP" altLang="en-US" sz="2400" dirty="0">
                <a:solidFill>
                  <a:srgbClr val="FF0000"/>
                </a:solidFill>
              </a:rPr>
              <a:t>⇒</a:t>
            </a:r>
            <a:r>
              <a:rPr kumimoji="1" lang="en-US" altLang="ja-JP" sz="2400" dirty="0">
                <a:solidFill>
                  <a:srgbClr val="FF0000"/>
                </a:solidFill>
              </a:rPr>
              <a:t>15</a:t>
            </a:r>
            <a:r>
              <a:rPr kumimoji="1" lang="ja-JP" altLang="en-US" sz="2400" dirty="0">
                <a:solidFill>
                  <a:srgbClr val="FF0000"/>
                </a:solidFill>
              </a:rPr>
              <a:t>万円</a:t>
            </a:r>
          </a:p>
        </p:txBody>
      </p:sp>
      <p:sp>
        <p:nvSpPr>
          <p:cNvPr id="34" name="テキスト ボックス 33"/>
          <p:cNvSpPr txBox="1"/>
          <p:nvPr/>
        </p:nvSpPr>
        <p:spPr>
          <a:xfrm>
            <a:off x="7687340" y="5846464"/>
            <a:ext cx="1447832" cy="461665"/>
          </a:xfrm>
          <a:prstGeom prst="rect">
            <a:avLst/>
          </a:prstGeom>
          <a:noFill/>
        </p:spPr>
        <p:txBody>
          <a:bodyPr wrap="none" rtlCol="0">
            <a:spAutoFit/>
          </a:bodyPr>
          <a:lstStyle/>
          <a:p>
            <a:r>
              <a:rPr kumimoji="1" lang="ja-JP" altLang="en-US" sz="2400" dirty="0">
                <a:solidFill>
                  <a:srgbClr val="FF0000"/>
                </a:solidFill>
              </a:rPr>
              <a:t>⇒</a:t>
            </a:r>
            <a:r>
              <a:rPr kumimoji="1" lang="en-US" altLang="ja-JP" sz="2400" dirty="0">
                <a:solidFill>
                  <a:srgbClr val="FF0000"/>
                </a:solidFill>
              </a:rPr>
              <a:t>15</a:t>
            </a:r>
            <a:r>
              <a:rPr kumimoji="1" lang="ja-JP" altLang="en-US" sz="2400" dirty="0">
                <a:solidFill>
                  <a:srgbClr val="FF0000"/>
                </a:solidFill>
              </a:rPr>
              <a:t>万円</a:t>
            </a:r>
          </a:p>
        </p:txBody>
      </p:sp>
      <p:sp>
        <p:nvSpPr>
          <p:cNvPr id="35" name="テキスト ボックス 34"/>
          <p:cNvSpPr txBox="1"/>
          <p:nvPr/>
        </p:nvSpPr>
        <p:spPr>
          <a:xfrm>
            <a:off x="6610528" y="6295900"/>
            <a:ext cx="1447832" cy="461665"/>
          </a:xfrm>
          <a:prstGeom prst="rect">
            <a:avLst/>
          </a:prstGeom>
          <a:noFill/>
        </p:spPr>
        <p:txBody>
          <a:bodyPr wrap="none" rtlCol="0">
            <a:spAutoFit/>
          </a:bodyPr>
          <a:lstStyle/>
          <a:p>
            <a:r>
              <a:rPr kumimoji="1" lang="ja-JP" altLang="en-US" sz="2400" dirty="0">
                <a:solidFill>
                  <a:srgbClr val="FF0000"/>
                </a:solidFill>
              </a:rPr>
              <a:t>⇒</a:t>
            </a:r>
            <a:r>
              <a:rPr kumimoji="1" lang="en-US" altLang="ja-JP" sz="2400" dirty="0">
                <a:solidFill>
                  <a:srgbClr val="FF0000"/>
                </a:solidFill>
              </a:rPr>
              <a:t>15</a:t>
            </a:r>
            <a:r>
              <a:rPr kumimoji="1" lang="ja-JP" altLang="en-US" sz="2400" dirty="0">
                <a:solidFill>
                  <a:srgbClr val="FF0000"/>
                </a:solidFill>
              </a:rPr>
              <a:t>万円</a:t>
            </a:r>
          </a:p>
        </p:txBody>
      </p:sp>
      <p:sp>
        <p:nvSpPr>
          <p:cNvPr id="36" name="テキスト ボックス 35"/>
          <p:cNvSpPr txBox="1"/>
          <p:nvPr/>
        </p:nvSpPr>
        <p:spPr>
          <a:xfrm>
            <a:off x="2753409" y="6064913"/>
            <a:ext cx="2236510" cy="707886"/>
          </a:xfrm>
          <a:prstGeom prst="rect">
            <a:avLst/>
          </a:prstGeom>
          <a:noFill/>
        </p:spPr>
        <p:txBody>
          <a:bodyPr wrap="none" rtlCol="0">
            <a:spAutoFit/>
          </a:bodyPr>
          <a:lstStyle/>
          <a:p>
            <a:r>
              <a:rPr lang="ja-JP" altLang="en-US" sz="4000" dirty="0">
                <a:solidFill>
                  <a:srgbClr val="FF0000"/>
                </a:solidFill>
              </a:rPr>
              <a:t>２５</a:t>
            </a:r>
            <a:r>
              <a:rPr kumimoji="1" lang="ja-JP" altLang="en-US" sz="4000" dirty="0">
                <a:solidFill>
                  <a:srgbClr val="FF0000"/>
                </a:solidFill>
              </a:rPr>
              <a:t>万円</a:t>
            </a:r>
          </a:p>
        </p:txBody>
      </p:sp>
      <p:sp>
        <p:nvSpPr>
          <p:cNvPr id="37" name="テキスト ボックス 36"/>
          <p:cNvSpPr txBox="1"/>
          <p:nvPr/>
        </p:nvSpPr>
        <p:spPr>
          <a:xfrm>
            <a:off x="587725" y="2012772"/>
            <a:ext cx="2733441" cy="923330"/>
          </a:xfrm>
          <a:prstGeom prst="rect">
            <a:avLst/>
          </a:prstGeom>
          <a:solidFill>
            <a:srgbClr val="FF0000"/>
          </a:solidFill>
        </p:spPr>
        <p:txBody>
          <a:bodyPr wrap="none" rtlCol="0">
            <a:spAutoFit/>
          </a:bodyPr>
          <a:lstStyle/>
          <a:p>
            <a:r>
              <a:rPr lang="en-US" altLang="ja-JP" sz="5400" b="1" dirty="0">
                <a:solidFill>
                  <a:schemeClr val="bg1"/>
                </a:solidFill>
              </a:rPr>
              <a:t>100</a:t>
            </a:r>
            <a:r>
              <a:rPr kumimoji="1" lang="ja-JP" altLang="en-US" sz="5400" b="1" dirty="0">
                <a:solidFill>
                  <a:schemeClr val="bg1"/>
                </a:solidFill>
              </a:rPr>
              <a:t>万円</a:t>
            </a:r>
          </a:p>
        </p:txBody>
      </p:sp>
    </p:spTree>
    <p:extLst>
      <p:ext uri="{BB962C8B-B14F-4D97-AF65-F5344CB8AC3E}">
        <p14:creationId xmlns:p14="http://schemas.microsoft.com/office/powerpoint/2010/main" val="296260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0-#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0-#ppt_w/2"/>
                                          </p:val>
                                        </p:tav>
                                        <p:tav tm="100000">
                                          <p:val>
                                            <p:strVal val="#ppt_x"/>
                                          </p:val>
                                        </p:tav>
                                      </p:tavLst>
                                    </p:anim>
                                    <p:anim calcmode="lin" valueType="num">
                                      <p:cBhvr additive="base">
                                        <p:cTn id="12"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0-#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0-#ppt_w/2"/>
                                          </p:val>
                                        </p:tav>
                                        <p:tav tm="100000">
                                          <p:val>
                                            <p:strVal val="#ppt_x"/>
                                          </p:val>
                                        </p:tav>
                                      </p:tavLst>
                                    </p:anim>
                                    <p:anim calcmode="lin" valueType="num">
                                      <p:cBhvr additive="base">
                                        <p:cTn id="30" dur="500" fill="hold"/>
                                        <p:tgtEl>
                                          <p:spTgt spid="26"/>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0-#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500"/>
                                        <p:tgtEl>
                                          <p:spTgt spid="3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1500"/>
                                        <p:tgtEl>
                                          <p:spTgt spid="3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500"/>
                                        <p:tgtEl>
                                          <p:spTgt spid="3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randombar(horizontal)">
                                      <p:cBhvr>
                                        <p:cTn id="56" dur="10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animEffect transition="in" filter="fade">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mph" presetSubtype="0" fill="hold" grpId="1" nodeType="clickEffect">
                                  <p:stCondLst>
                                    <p:cond delay="0"/>
                                  </p:stCondLst>
                                  <p:childTnLst>
                                    <p:animScale>
                                      <p:cBhvr>
                                        <p:cTn id="67" dur="2000" fill="hold"/>
                                        <p:tgtEl>
                                          <p:spTgt spid="3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P spid="25" grpId="0" animBg="1"/>
      <p:bldP spid="26" grpId="0" animBg="1"/>
      <p:bldP spid="5" grpId="0" animBg="1"/>
      <p:bldP spid="9" grpId="0" animBg="1"/>
      <p:bldP spid="10" grpId="0"/>
      <p:bldP spid="32" grpId="0"/>
      <p:bldP spid="33" grpId="0"/>
      <p:bldP spid="34" grpId="0"/>
      <p:bldP spid="35" grpId="0"/>
      <p:bldP spid="36" grpId="0"/>
      <p:bldP spid="37" grpId="0" animBg="1"/>
      <p:bldP spid="3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400304" y="1556792"/>
            <a:ext cx="6343403" cy="3474541"/>
          </a:xfrm>
          <a:prstGeom prst="rect">
            <a:avLst/>
          </a:prstGeom>
          <a:solidFill>
            <a:srgbClr val="FFFF00"/>
          </a:solidFill>
        </p:spPr>
        <p:txBody>
          <a:bodyPr wrap="none" rtlCol="0">
            <a:spAutoFit/>
          </a:bodyPr>
          <a:lstStyle/>
          <a:p>
            <a:pPr algn="ctr">
              <a:lnSpc>
                <a:spcPct val="250000"/>
              </a:lnSpc>
            </a:pPr>
            <a:r>
              <a:rPr lang="ja-JP" altLang="en-US" sz="4800"/>
              <a:t>相続</a:t>
            </a:r>
            <a:r>
              <a:rPr lang="ja-JP" altLang="en-US" sz="4800" dirty="0"/>
              <a:t>コンサルティングの</a:t>
            </a:r>
            <a:endParaRPr lang="en-US" altLang="ja-JP" sz="4800" dirty="0"/>
          </a:p>
          <a:p>
            <a:pPr algn="ctr">
              <a:lnSpc>
                <a:spcPct val="250000"/>
              </a:lnSpc>
            </a:pPr>
            <a:r>
              <a:rPr lang="ja-JP" altLang="en-US" sz="4800"/>
              <a:t>セールスプロセスまとめ</a:t>
            </a:r>
            <a:endParaRPr lang="en-US" altLang="ja-JP" sz="4800" dirty="0"/>
          </a:p>
        </p:txBody>
      </p:sp>
    </p:spTree>
    <p:extLst>
      <p:ext uri="{BB962C8B-B14F-4D97-AF65-F5344CB8AC3E}">
        <p14:creationId xmlns:p14="http://schemas.microsoft.com/office/powerpoint/2010/main" val="1377197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5685247"/>
            <a:ext cx="633022" cy="908479"/>
          </a:xfrm>
          <a:prstGeom prst="rect">
            <a:avLst/>
          </a:prstGeom>
        </p:spPr>
      </p:pic>
      <p:sp>
        <p:nvSpPr>
          <p:cNvPr id="5" name="正方形/長方形 4"/>
          <p:cNvSpPr/>
          <p:nvPr/>
        </p:nvSpPr>
        <p:spPr>
          <a:xfrm>
            <a:off x="1349967" y="5395407"/>
            <a:ext cx="1607392"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個別相談</a:t>
            </a:r>
            <a:endParaRPr kumimoji="1" lang="en-US" altLang="ja-JP" dirty="0"/>
          </a:p>
          <a:p>
            <a:pPr algn="ctr"/>
            <a:r>
              <a:rPr lang="ja-JP" altLang="en-US" dirty="0"/>
              <a:t>（</a:t>
            </a:r>
            <a:r>
              <a:rPr lang="en-US" altLang="ja-JP" dirty="0"/>
              <a:t>FF</a:t>
            </a:r>
            <a:r>
              <a:rPr lang="ja-JP" altLang="en-US" dirty="0"/>
              <a:t>）</a:t>
            </a:r>
            <a:endParaRPr kumimoji="1" lang="en-US" altLang="ja-JP" dirty="0"/>
          </a:p>
        </p:txBody>
      </p:sp>
      <p:sp>
        <p:nvSpPr>
          <p:cNvPr id="11" name="正方形/長方形 10"/>
          <p:cNvSpPr/>
          <p:nvPr/>
        </p:nvSpPr>
        <p:spPr>
          <a:xfrm>
            <a:off x="2957359" y="4387295"/>
            <a:ext cx="1607392" cy="223224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問題点のフィードバック</a:t>
            </a:r>
            <a:endParaRPr kumimoji="1" lang="en-US" altLang="ja-JP" dirty="0"/>
          </a:p>
          <a:p>
            <a:pPr algn="ctr"/>
            <a:r>
              <a:rPr lang="ja-JP" altLang="en-US" dirty="0"/>
              <a:t>＋</a:t>
            </a:r>
            <a:endParaRPr lang="en-US" altLang="ja-JP" dirty="0"/>
          </a:p>
          <a:p>
            <a:pPr algn="ctr"/>
            <a:r>
              <a:rPr lang="ja-JP" altLang="en-US" dirty="0"/>
              <a:t>解決策の提示</a:t>
            </a:r>
            <a:endParaRPr lang="en-US" altLang="ja-JP" dirty="0"/>
          </a:p>
          <a:p>
            <a:pPr algn="ctr"/>
            <a:r>
              <a:rPr kumimoji="1" lang="ja-JP" altLang="en-US" dirty="0"/>
              <a:t>（プレゼンテーション＝</a:t>
            </a:r>
            <a:r>
              <a:rPr kumimoji="1" lang="en-US" altLang="ja-JP" dirty="0"/>
              <a:t>P</a:t>
            </a:r>
            <a:r>
              <a:rPr kumimoji="1" lang="ja-JP" altLang="en-US" dirty="0"/>
              <a:t>）</a:t>
            </a:r>
          </a:p>
        </p:txBody>
      </p:sp>
      <p:sp>
        <p:nvSpPr>
          <p:cNvPr id="12" name="正方形/長方形 11"/>
          <p:cNvSpPr/>
          <p:nvPr/>
        </p:nvSpPr>
        <p:spPr>
          <a:xfrm>
            <a:off x="4564751" y="3235167"/>
            <a:ext cx="1607392" cy="338437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動機づけて</a:t>
            </a:r>
            <a:endParaRPr kumimoji="1" lang="en-US" altLang="ja-JP" dirty="0"/>
          </a:p>
          <a:p>
            <a:pPr algn="ctr"/>
            <a:r>
              <a:rPr lang="ja-JP" altLang="en-US" dirty="0"/>
              <a:t>クロージング</a:t>
            </a:r>
            <a:endParaRPr lang="en-US" altLang="ja-JP" dirty="0"/>
          </a:p>
          <a:p>
            <a:pPr algn="ctr"/>
            <a:r>
              <a:rPr lang="ja-JP" altLang="en-US" dirty="0"/>
              <a:t>（</a:t>
            </a:r>
            <a:r>
              <a:rPr lang="en-US" altLang="ja-JP" dirty="0"/>
              <a:t>C</a:t>
            </a:r>
            <a:r>
              <a:rPr lang="ja-JP" altLang="en-US" dirty="0"/>
              <a:t>）</a:t>
            </a:r>
            <a:endParaRPr lang="en-US" altLang="ja-JP" dirty="0"/>
          </a:p>
          <a:p>
            <a:pPr algn="ctr"/>
            <a:endParaRPr lang="en-US" altLang="ja-JP" dirty="0"/>
          </a:p>
          <a:p>
            <a:pPr algn="ctr"/>
            <a:r>
              <a:rPr lang="ja-JP" altLang="en-US" dirty="0"/>
              <a:t>見積もり提示</a:t>
            </a:r>
            <a:endParaRPr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kumimoji="1" lang="ja-JP" altLang="en-US" dirty="0"/>
          </a:p>
        </p:txBody>
      </p:sp>
      <p:sp>
        <p:nvSpPr>
          <p:cNvPr id="13" name="正方形/長方形 12"/>
          <p:cNvSpPr/>
          <p:nvPr/>
        </p:nvSpPr>
        <p:spPr>
          <a:xfrm>
            <a:off x="6172142" y="2011031"/>
            <a:ext cx="2971858" cy="46085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相続コンサルティング</a:t>
            </a:r>
            <a:endParaRPr kumimoji="1" lang="en-US" altLang="ja-JP" sz="2400" dirty="0"/>
          </a:p>
          <a:p>
            <a:pPr algn="ctr"/>
            <a:endParaRPr lang="en-US" altLang="ja-JP" dirty="0"/>
          </a:p>
          <a:p>
            <a:pPr algn="ctr"/>
            <a:r>
              <a:rPr kumimoji="1" lang="ja-JP" altLang="en-US" dirty="0"/>
              <a:t>目的地の明確化</a:t>
            </a:r>
            <a:endParaRPr kumimoji="1" lang="en-US" altLang="ja-JP" dirty="0"/>
          </a:p>
          <a:p>
            <a:pPr algn="ctr"/>
            <a:r>
              <a:rPr kumimoji="1" lang="ja-JP" altLang="en-US" dirty="0"/>
              <a:t>支払い条件合意</a:t>
            </a:r>
            <a:endParaRPr kumimoji="1" lang="en-US" altLang="ja-JP" dirty="0"/>
          </a:p>
          <a:p>
            <a:pPr algn="ctr"/>
            <a:r>
              <a:rPr lang="ja-JP" altLang="en-US" dirty="0"/>
              <a:t>契約</a:t>
            </a:r>
            <a:endParaRPr lang="en-US" altLang="ja-JP" dirty="0"/>
          </a:p>
          <a:p>
            <a:pPr algn="ctr"/>
            <a:r>
              <a:rPr kumimoji="1" lang="ja-JP" altLang="en-US" dirty="0"/>
              <a:t>行程表作成</a:t>
            </a:r>
            <a:endParaRPr kumimoji="1" lang="en-US" altLang="ja-JP" dirty="0"/>
          </a:p>
          <a:p>
            <a:pPr algn="ctr"/>
            <a:endParaRPr lang="en-US" altLang="ja-JP" dirty="0"/>
          </a:p>
          <a:p>
            <a:pPr algn="ctr"/>
            <a:r>
              <a:rPr lang="ja-JP" altLang="en-US" dirty="0"/>
              <a:t>相続税試算？</a:t>
            </a:r>
            <a:endParaRPr kumimoji="1" lang="en-US" altLang="ja-JP" dirty="0"/>
          </a:p>
          <a:p>
            <a:pPr algn="ctr"/>
            <a:r>
              <a:rPr lang="ja-JP" altLang="en-US" dirty="0"/>
              <a:t>節税？</a:t>
            </a:r>
            <a:endParaRPr lang="en-US" altLang="ja-JP" dirty="0"/>
          </a:p>
          <a:p>
            <a:pPr algn="ctr"/>
            <a:r>
              <a:rPr kumimoji="1" lang="ja-JP" altLang="en-US" dirty="0"/>
              <a:t>贈与？</a:t>
            </a:r>
            <a:endParaRPr kumimoji="1" lang="en-US" altLang="ja-JP" dirty="0"/>
          </a:p>
          <a:p>
            <a:pPr algn="ctr"/>
            <a:r>
              <a:rPr lang="ja-JP" altLang="en-US" dirty="0"/>
              <a:t>保険加入？</a:t>
            </a:r>
            <a:endParaRPr lang="en-US" altLang="ja-JP" dirty="0"/>
          </a:p>
          <a:p>
            <a:pPr algn="ctr"/>
            <a:r>
              <a:rPr kumimoji="1" lang="ja-JP" altLang="en-US" dirty="0"/>
              <a:t>相続登記？</a:t>
            </a:r>
            <a:endParaRPr kumimoji="1" lang="en-US" altLang="ja-JP" dirty="0"/>
          </a:p>
          <a:p>
            <a:pPr algn="ctr"/>
            <a:r>
              <a:rPr kumimoji="1" lang="ja-JP" altLang="en-US" dirty="0"/>
              <a:t>家族会議？</a:t>
            </a:r>
            <a:endParaRPr kumimoji="1" lang="en-US" altLang="ja-JP" dirty="0"/>
          </a:p>
          <a:p>
            <a:pPr algn="ctr"/>
            <a:r>
              <a:rPr lang="ja-JP" altLang="en-US" dirty="0"/>
              <a:t>遺言書作成？</a:t>
            </a:r>
            <a:endParaRPr kumimoji="1" lang="ja-JP" altLang="en-US" dirty="0"/>
          </a:p>
        </p:txBody>
      </p:sp>
      <p:sp>
        <p:nvSpPr>
          <p:cNvPr id="14" name="下矢印 13"/>
          <p:cNvSpPr/>
          <p:nvPr/>
        </p:nvSpPr>
        <p:spPr>
          <a:xfrm>
            <a:off x="1349966" y="1468794"/>
            <a:ext cx="1626249" cy="3837929"/>
          </a:xfrm>
          <a:prstGeom prst="downArrow">
            <a:avLst>
              <a:gd name="adj1" fmla="val 74064"/>
              <a:gd name="adj2" fmla="val 350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ヒアリング</a:t>
            </a:r>
            <a:endParaRPr kumimoji="1" lang="en-US" altLang="ja-JP" dirty="0">
              <a:solidFill>
                <a:schemeClr val="tx1"/>
              </a:solidFill>
            </a:endParaRPr>
          </a:p>
          <a:p>
            <a:pPr algn="ctr"/>
            <a:r>
              <a:rPr lang="ja-JP" altLang="en-US" dirty="0">
                <a:solidFill>
                  <a:schemeClr val="tx1"/>
                </a:solidFill>
              </a:rPr>
              <a:t>＋</a:t>
            </a:r>
            <a:endParaRPr lang="en-US" altLang="ja-JP" dirty="0">
              <a:solidFill>
                <a:schemeClr val="tx1"/>
              </a:solidFill>
            </a:endParaRPr>
          </a:p>
          <a:p>
            <a:pPr algn="ctr"/>
            <a:r>
              <a:rPr kumimoji="1" lang="ja-JP" altLang="en-US" dirty="0">
                <a:solidFill>
                  <a:schemeClr val="tx1"/>
                </a:solidFill>
              </a:rPr>
              <a:t>問題点の抽出</a:t>
            </a:r>
            <a:endParaRPr kumimoji="1" lang="en-US" altLang="ja-JP" dirty="0">
              <a:solidFill>
                <a:schemeClr val="tx1"/>
              </a:solidFill>
            </a:endParaRPr>
          </a:p>
          <a:p>
            <a:pPr algn="ctr"/>
            <a:r>
              <a:rPr lang="ja-JP" altLang="en-US" dirty="0">
                <a:solidFill>
                  <a:schemeClr val="tx1"/>
                </a:solidFill>
              </a:rPr>
              <a:t>＋</a:t>
            </a:r>
            <a:endParaRPr lang="en-US" altLang="ja-JP" dirty="0">
              <a:solidFill>
                <a:schemeClr val="tx1"/>
              </a:solidFill>
            </a:endParaRPr>
          </a:p>
          <a:p>
            <a:pPr algn="ctr"/>
            <a:r>
              <a:rPr kumimoji="1" lang="ja-JP" altLang="en-US" dirty="0">
                <a:solidFill>
                  <a:schemeClr val="tx1"/>
                </a:solidFill>
              </a:rPr>
              <a:t>交通整理</a:t>
            </a:r>
          </a:p>
        </p:txBody>
      </p:sp>
      <p:sp>
        <p:nvSpPr>
          <p:cNvPr id="15" name="下矢印 14"/>
          <p:cNvSpPr/>
          <p:nvPr/>
        </p:nvSpPr>
        <p:spPr>
          <a:xfrm>
            <a:off x="2947931" y="881228"/>
            <a:ext cx="1626249" cy="3506068"/>
          </a:xfrm>
          <a:prstGeom prst="downArrow">
            <a:avLst>
              <a:gd name="adj1" fmla="val 74064"/>
              <a:gd name="adj2" fmla="val 350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問題点の再確認</a:t>
            </a:r>
            <a:endParaRPr lang="en-US" altLang="ja-JP" dirty="0">
              <a:solidFill>
                <a:schemeClr val="tx1"/>
              </a:solidFill>
            </a:endParaRPr>
          </a:p>
          <a:p>
            <a:pPr algn="ctr"/>
            <a:r>
              <a:rPr kumimoji="1" lang="ja-JP" altLang="en-US" dirty="0">
                <a:solidFill>
                  <a:schemeClr val="tx1"/>
                </a:solidFill>
              </a:rPr>
              <a:t>＋</a:t>
            </a:r>
            <a:endParaRPr kumimoji="1" lang="en-US" altLang="ja-JP" dirty="0">
              <a:solidFill>
                <a:schemeClr val="tx1"/>
              </a:solidFill>
            </a:endParaRPr>
          </a:p>
          <a:p>
            <a:pPr algn="ctr"/>
            <a:r>
              <a:rPr kumimoji="1" lang="ja-JP" altLang="en-US" dirty="0">
                <a:solidFill>
                  <a:schemeClr val="tx1"/>
                </a:solidFill>
              </a:rPr>
              <a:t>この問題を放置した先の未来を伝える</a:t>
            </a:r>
            <a:endParaRPr kumimoji="1" lang="en-US" altLang="ja-JP" dirty="0">
              <a:solidFill>
                <a:schemeClr val="tx1"/>
              </a:solidFill>
            </a:endParaRPr>
          </a:p>
        </p:txBody>
      </p:sp>
      <p:sp>
        <p:nvSpPr>
          <p:cNvPr id="16" name="下矢印 15"/>
          <p:cNvSpPr/>
          <p:nvPr/>
        </p:nvSpPr>
        <p:spPr>
          <a:xfrm>
            <a:off x="4591197" y="260648"/>
            <a:ext cx="1626249" cy="2974519"/>
          </a:xfrm>
          <a:prstGeom prst="downArrow">
            <a:avLst>
              <a:gd name="adj1" fmla="val 74064"/>
              <a:gd name="adj2" fmla="val 350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将来の</a:t>
            </a:r>
            <a:endParaRPr lang="en-US" altLang="ja-JP" dirty="0">
              <a:solidFill>
                <a:schemeClr val="tx1"/>
              </a:solidFill>
            </a:endParaRPr>
          </a:p>
          <a:p>
            <a:pPr algn="ctr"/>
            <a:r>
              <a:rPr lang="ja-JP" altLang="en-US" dirty="0">
                <a:solidFill>
                  <a:schemeClr val="tx1"/>
                </a:solidFill>
              </a:rPr>
              <a:t>リスク</a:t>
            </a:r>
            <a:endParaRPr lang="en-US" altLang="ja-JP" dirty="0">
              <a:solidFill>
                <a:schemeClr val="tx1"/>
              </a:solidFill>
            </a:endParaRPr>
          </a:p>
          <a:p>
            <a:pPr algn="ctr"/>
            <a:r>
              <a:rPr lang="ja-JP" altLang="en-US" dirty="0">
                <a:solidFill>
                  <a:schemeClr val="tx1"/>
                </a:solidFill>
              </a:rPr>
              <a:t>＆</a:t>
            </a:r>
            <a:endParaRPr lang="en-US" altLang="ja-JP" dirty="0">
              <a:solidFill>
                <a:schemeClr val="tx1"/>
              </a:solidFill>
            </a:endParaRPr>
          </a:p>
          <a:p>
            <a:pPr algn="ctr"/>
            <a:r>
              <a:rPr lang="ja-JP" altLang="en-US" dirty="0">
                <a:solidFill>
                  <a:schemeClr val="tx1"/>
                </a:solidFill>
              </a:rPr>
              <a:t>「痛み」</a:t>
            </a:r>
            <a:endParaRPr lang="en-US" altLang="ja-JP" dirty="0">
              <a:solidFill>
                <a:schemeClr val="tx1"/>
              </a:solidFill>
            </a:endParaRPr>
          </a:p>
          <a:p>
            <a:pPr algn="ctr"/>
            <a:r>
              <a:rPr lang="ja-JP" altLang="en-US" dirty="0">
                <a:solidFill>
                  <a:schemeClr val="tx1"/>
                </a:solidFill>
              </a:rPr>
              <a:t>を正確に理解してもらう</a:t>
            </a:r>
            <a:endParaRPr kumimoji="1" lang="en-US" altLang="ja-JP" dirty="0">
              <a:solidFill>
                <a:schemeClr val="tx1"/>
              </a:solidFill>
            </a:endParaRPr>
          </a:p>
        </p:txBody>
      </p:sp>
      <p:pic>
        <p:nvPicPr>
          <p:cNvPr id="18" name="図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924" y="404664"/>
            <a:ext cx="1524221" cy="1510928"/>
          </a:xfrm>
          <a:prstGeom prst="rect">
            <a:avLst/>
          </a:prstGeom>
        </p:spPr>
      </p:pic>
      <p:sp>
        <p:nvSpPr>
          <p:cNvPr id="19" name="爆発 2 18"/>
          <p:cNvSpPr/>
          <p:nvPr/>
        </p:nvSpPr>
        <p:spPr>
          <a:xfrm>
            <a:off x="538437" y="140390"/>
            <a:ext cx="8596618" cy="6453336"/>
          </a:xfrm>
          <a:prstGeom prst="irregularSeal2">
            <a:avLst/>
          </a:prstGeom>
          <a:solidFill>
            <a:srgbClr val="FF56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000" dirty="0"/>
              <a:t>激痛を感じている人に</a:t>
            </a:r>
            <a:endParaRPr lang="en-US" altLang="ja-JP" sz="2000" dirty="0"/>
          </a:p>
          <a:p>
            <a:pPr algn="ctr">
              <a:lnSpc>
                <a:spcPct val="150000"/>
              </a:lnSpc>
            </a:pPr>
            <a:r>
              <a:rPr lang="ja-JP" altLang="en-US" sz="2000" dirty="0"/>
              <a:t>その解決策を提示するのは</a:t>
            </a:r>
            <a:endParaRPr lang="en-US" altLang="ja-JP" sz="2000" dirty="0"/>
          </a:p>
          <a:p>
            <a:pPr algn="ctr">
              <a:lnSpc>
                <a:spcPct val="150000"/>
              </a:lnSpc>
            </a:pPr>
            <a:r>
              <a:rPr lang="ja-JP" altLang="en-US" sz="2000" dirty="0"/>
              <a:t>セールスではなく</a:t>
            </a:r>
            <a:endParaRPr lang="en-US" altLang="ja-JP" sz="2000" dirty="0"/>
          </a:p>
          <a:p>
            <a:pPr algn="ctr">
              <a:lnSpc>
                <a:spcPct val="150000"/>
              </a:lnSpc>
            </a:pPr>
            <a:r>
              <a:rPr lang="ja-JP" altLang="en-US" sz="6600" dirty="0"/>
              <a:t>「ヘルプ」</a:t>
            </a:r>
            <a:endParaRPr lang="en-US" altLang="ja-JP" sz="6600" dirty="0"/>
          </a:p>
        </p:txBody>
      </p:sp>
    </p:spTree>
    <p:extLst>
      <p:ext uri="{BB962C8B-B14F-4D97-AF65-F5344CB8AC3E}">
        <p14:creationId xmlns:p14="http://schemas.microsoft.com/office/powerpoint/2010/main" val="16615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ssolve">
                                      <p:cBhvr>
                                        <p:cTn id="49" dur="1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P spid="16"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49171" y="115882"/>
            <a:ext cx="2877711" cy="369332"/>
          </a:xfrm>
          <a:prstGeom prst="rect">
            <a:avLst/>
          </a:prstGeom>
          <a:solidFill>
            <a:srgbClr val="FF0000"/>
          </a:solidFill>
        </p:spPr>
        <p:txBody>
          <a:bodyPr wrap="none" rtlCol="0">
            <a:spAutoFit/>
          </a:bodyPr>
          <a:lstStyle/>
          <a:p>
            <a:r>
              <a:rPr lang="ja-JP" altLang="en-US" dirty="0">
                <a:solidFill>
                  <a:schemeClr val="bg1"/>
                </a:solidFill>
              </a:rPr>
              <a:t>現場で使える「見積書」（例）</a:t>
            </a:r>
            <a:endParaRPr kumimoji="1" lang="ja-JP" altLang="en-US" dirty="0">
              <a:solidFill>
                <a:schemeClr val="bg1"/>
              </a:solidFill>
            </a:endParaRPr>
          </a:p>
        </p:txBody>
      </p:sp>
      <p:sp>
        <p:nvSpPr>
          <p:cNvPr id="6" name="テキスト ボックス 5"/>
          <p:cNvSpPr txBox="1"/>
          <p:nvPr/>
        </p:nvSpPr>
        <p:spPr>
          <a:xfrm>
            <a:off x="1187624" y="485214"/>
            <a:ext cx="2098651" cy="369332"/>
          </a:xfrm>
          <a:prstGeom prst="rect">
            <a:avLst/>
          </a:prstGeom>
          <a:solidFill>
            <a:srgbClr val="FFFF00"/>
          </a:solidFill>
        </p:spPr>
        <p:txBody>
          <a:bodyPr wrap="none" rtlCol="0">
            <a:spAutoFit/>
          </a:bodyPr>
          <a:lstStyle/>
          <a:p>
            <a:r>
              <a:rPr kumimoji="1" lang="ja-JP" altLang="en-US" dirty="0"/>
              <a:t>６ヶ月のプロジェクト</a:t>
            </a:r>
          </a:p>
        </p:txBody>
      </p:sp>
      <p:sp>
        <p:nvSpPr>
          <p:cNvPr id="7" name="テキスト ボックス 6"/>
          <p:cNvSpPr txBox="1"/>
          <p:nvPr/>
        </p:nvSpPr>
        <p:spPr>
          <a:xfrm>
            <a:off x="6319390" y="485214"/>
            <a:ext cx="1107996" cy="369332"/>
          </a:xfrm>
          <a:prstGeom prst="rect">
            <a:avLst/>
          </a:prstGeom>
          <a:solidFill>
            <a:srgbClr val="FFFF00"/>
          </a:solidFill>
        </p:spPr>
        <p:txBody>
          <a:bodyPr wrap="none" rtlCol="0">
            <a:spAutoFit/>
          </a:bodyPr>
          <a:lstStyle/>
          <a:p>
            <a:r>
              <a:rPr kumimoji="1" lang="ja-JP" altLang="en-US"/>
              <a:t>相続顧問</a:t>
            </a:r>
            <a:endParaRPr kumimoji="1" lang="ja-JP" altLang="en-US" dirty="0"/>
          </a:p>
        </p:txBody>
      </p:sp>
      <p:pic>
        <p:nvPicPr>
          <p:cNvPr id="3" name="図 2">
            <a:extLst>
              <a:ext uri="{FF2B5EF4-FFF2-40B4-BE49-F238E27FC236}">
                <a16:creationId xmlns:a16="http://schemas.microsoft.com/office/drawing/2014/main" id="{19E5F4F3-8D34-E447-ABF7-D0CE568501A9}"/>
              </a:ext>
            </a:extLst>
          </p:cNvPr>
          <p:cNvPicPr>
            <a:picLocks noChangeAspect="1"/>
          </p:cNvPicPr>
          <p:nvPr/>
        </p:nvPicPr>
        <p:blipFill>
          <a:blip r:embed="rId2"/>
          <a:stretch>
            <a:fillRect/>
          </a:stretch>
        </p:blipFill>
        <p:spPr>
          <a:xfrm>
            <a:off x="263862" y="882011"/>
            <a:ext cx="4092113" cy="5905234"/>
          </a:xfrm>
          <a:prstGeom prst="rect">
            <a:avLst/>
          </a:prstGeom>
        </p:spPr>
      </p:pic>
      <p:pic>
        <p:nvPicPr>
          <p:cNvPr id="11" name="図 10">
            <a:extLst>
              <a:ext uri="{FF2B5EF4-FFF2-40B4-BE49-F238E27FC236}">
                <a16:creationId xmlns:a16="http://schemas.microsoft.com/office/drawing/2014/main" id="{51314769-7919-0942-AACB-C9AA6EA113B3}"/>
              </a:ext>
            </a:extLst>
          </p:cNvPr>
          <p:cNvPicPr>
            <a:picLocks noChangeAspect="1"/>
          </p:cNvPicPr>
          <p:nvPr/>
        </p:nvPicPr>
        <p:blipFill>
          <a:blip r:embed="rId3"/>
          <a:stretch>
            <a:fillRect/>
          </a:stretch>
        </p:blipFill>
        <p:spPr>
          <a:xfrm>
            <a:off x="4788027" y="829501"/>
            <a:ext cx="4123172" cy="5958210"/>
          </a:xfrm>
          <a:prstGeom prst="rect">
            <a:avLst/>
          </a:prstGeom>
        </p:spPr>
      </p:pic>
    </p:spTree>
    <p:extLst>
      <p:ext uri="{BB962C8B-B14F-4D97-AF65-F5344CB8AC3E}">
        <p14:creationId xmlns:p14="http://schemas.microsoft.com/office/powerpoint/2010/main" val="2284838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979712" y="699689"/>
            <a:ext cx="4963218" cy="523220"/>
          </a:xfrm>
          <a:prstGeom prst="rect">
            <a:avLst/>
          </a:prstGeom>
          <a:noFill/>
        </p:spPr>
        <p:txBody>
          <a:bodyPr wrap="none" rtlCol="0">
            <a:spAutoFit/>
          </a:bodyPr>
          <a:lstStyle/>
          <a:p>
            <a:r>
              <a:rPr lang="ja-JP" altLang="en-US" sz="2800" dirty="0"/>
              <a:t>高確率のクロージングスクリプト</a:t>
            </a:r>
            <a:endParaRPr kumimoji="1" lang="ja-JP" altLang="en-US" sz="2800" dirty="0"/>
          </a:p>
        </p:txBody>
      </p:sp>
      <p:sp>
        <p:nvSpPr>
          <p:cNvPr id="5" name="テキスト ボックス 4"/>
          <p:cNvSpPr txBox="1"/>
          <p:nvPr/>
        </p:nvSpPr>
        <p:spPr>
          <a:xfrm>
            <a:off x="103085" y="1359423"/>
            <a:ext cx="8901797" cy="5262979"/>
          </a:xfrm>
          <a:prstGeom prst="rect">
            <a:avLst/>
          </a:prstGeom>
          <a:noFill/>
        </p:spPr>
        <p:txBody>
          <a:bodyPr wrap="none" rtlCol="0">
            <a:spAutoFit/>
          </a:bodyPr>
          <a:lstStyle/>
          <a:p>
            <a:pPr algn="ctr">
              <a:lnSpc>
                <a:spcPct val="200000"/>
              </a:lnSpc>
            </a:pPr>
            <a:r>
              <a:rPr lang="ja-JP" altLang="en-US" sz="2400" dirty="0"/>
              <a:t>「◯◯さんご一家に今後起きる問題と、</a:t>
            </a:r>
            <a:endParaRPr lang="en-US" altLang="ja-JP" sz="2400" dirty="0"/>
          </a:p>
          <a:p>
            <a:pPr algn="ctr">
              <a:lnSpc>
                <a:spcPct val="200000"/>
              </a:lnSpc>
            </a:pPr>
            <a:r>
              <a:rPr kumimoji="1" lang="ja-JP" altLang="en-US" sz="2400" dirty="0"/>
              <a:t>それを解決する方法についてご理解いただけたと思います。</a:t>
            </a:r>
            <a:endParaRPr lang="en-US" altLang="ja-JP" sz="2400" dirty="0"/>
          </a:p>
          <a:p>
            <a:pPr algn="ctr">
              <a:lnSpc>
                <a:spcPct val="200000"/>
              </a:lnSpc>
            </a:pPr>
            <a:r>
              <a:rPr lang="ja-JP" altLang="en-US" sz="2400" dirty="0"/>
              <a:t>これ</a:t>
            </a:r>
            <a:r>
              <a:rPr kumimoji="1" lang="ja-JP" altLang="en-US" sz="2400" dirty="0"/>
              <a:t>を進めるにあたっては、</a:t>
            </a:r>
            <a:endParaRPr kumimoji="1" lang="en-US" altLang="ja-JP" sz="2400" dirty="0"/>
          </a:p>
          <a:p>
            <a:pPr algn="ctr">
              <a:lnSpc>
                <a:spcPct val="200000"/>
              </a:lnSpc>
            </a:pPr>
            <a:r>
              <a:rPr lang="ja-JP" altLang="en-US" sz="2400" dirty="0"/>
              <a:t>◯◯さんが自分自身で数多くの専門家の中から最適任者を探して</a:t>
            </a:r>
            <a:endParaRPr lang="en-US" altLang="ja-JP" sz="2400" dirty="0"/>
          </a:p>
          <a:p>
            <a:pPr algn="ctr">
              <a:lnSpc>
                <a:spcPct val="200000"/>
              </a:lnSpc>
            </a:pPr>
            <a:r>
              <a:rPr kumimoji="1" lang="ja-JP" altLang="en-US" sz="2400" dirty="0"/>
              <a:t>何人もの専門家とのやりとりを自分自身で行う方法と、</a:t>
            </a:r>
            <a:endParaRPr lang="en-US" altLang="ja-JP" sz="2400" dirty="0"/>
          </a:p>
          <a:p>
            <a:pPr algn="ctr">
              <a:lnSpc>
                <a:spcPct val="200000"/>
              </a:lnSpc>
            </a:pPr>
            <a:r>
              <a:rPr kumimoji="1" lang="ja-JP" altLang="en-US" sz="2400" dirty="0"/>
              <a:t>私のような専門家に任せて二人三脚でやる方法があるわけですが、</a:t>
            </a:r>
            <a:endParaRPr lang="en-US" altLang="ja-JP" sz="2400" dirty="0"/>
          </a:p>
          <a:p>
            <a:pPr algn="ctr">
              <a:lnSpc>
                <a:spcPct val="200000"/>
              </a:lnSpc>
            </a:pPr>
            <a:r>
              <a:rPr kumimoji="1" lang="ja-JP" altLang="en-US" sz="2400" dirty="0"/>
              <a:t>どちらがお望みの状況に早く近づきそうですか？」</a:t>
            </a:r>
          </a:p>
        </p:txBody>
      </p:sp>
    </p:spTree>
    <p:extLst>
      <p:ext uri="{BB962C8B-B14F-4D97-AF65-F5344CB8AC3E}">
        <p14:creationId xmlns:p14="http://schemas.microsoft.com/office/powerpoint/2010/main" val="374046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checkerboard(across)">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checkerboard(across)">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301714" y="2132856"/>
            <a:ext cx="6540572" cy="3785652"/>
          </a:xfrm>
          <a:prstGeom prst="rect">
            <a:avLst/>
          </a:prstGeom>
          <a:solidFill>
            <a:srgbClr val="FFFF00"/>
          </a:solidFill>
        </p:spPr>
        <p:txBody>
          <a:bodyPr wrap="none" rtlCol="0">
            <a:spAutoFit/>
          </a:bodyPr>
          <a:lstStyle/>
          <a:p>
            <a:pPr algn="ctr"/>
            <a:endParaRPr lang="en-US" altLang="ja-JP" sz="4800"/>
          </a:p>
          <a:p>
            <a:pPr algn="ctr"/>
            <a:r>
              <a:rPr lang="ja-JP" altLang="en-US" sz="4800" dirty="0"/>
              <a:t>相続ビジネスで提供する</a:t>
            </a:r>
            <a:endParaRPr lang="en-US" altLang="ja-JP" sz="4800" dirty="0"/>
          </a:p>
          <a:p>
            <a:pPr algn="ctr"/>
            <a:endParaRPr lang="en-US" altLang="ja-JP" sz="4800" dirty="0"/>
          </a:p>
          <a:p>
            <a:pPr algn="ctr"/>
            <a:r>
              <a:rPr lang="ja-JP" altLang="en-US" sz="4800" dirty="0"/>
              <a:t>サービスの価値</a:t>
            </a:r>
            <a:endParaRPr lang="en-US" altLang="ja-JP" sz="4800" dirty="0"/>
          </a:p>
          <a:p>
            <a:pPr algn="ctr"/>
            <a:endParaRPr kumimoji="1" lang="ja-JP" altLang="en-US" sz="4800" dirty="0"/>
          </a:p>
        </p:txBody>
      </p:sp>
    </p:spTree>
    <p:extLst>
      <p:ext uri="{BB962C8B-B14F-4D97-AF65-F5344CB8AC3E}">
        <p14:creationId xmlns:p14="http://schemas.microsoft.com/office/powerpoint/2010/main" val="3470713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89756" y="2348880"/>
            <a:ext cx="8964488" cy="3046988"/>
          </a:xfrm>
          <a:prstGeom prst="rect">
            <a:avLst/>
          </a:prstGeom>
        </p:spPr>
        <p:txBody>
          <a:bodyPr wrap="square">
            <a:spAutoFit/>
          </a:bodyPr>
          <a:lstStyle/>
          <a:p>
            <a:pPr algn="ctr"/>
            <a:r>
              <a:rPr lang="ja-JP" altLang="en-US" sz="3600" dirty="0">
                <a:solidFill>
                  <a:srgbClr val="000000"/>
                </a:solidFill>
                <a:latin typeface="Helvetica" charset="0"/>
              </a:rPr>
              <a:t>　相続のビジネスモデルの基本</a:t>
            </a:r>
            <a:endParaRPr lang="en-US" altLang="ja-JP" sz="3600" dirty="0">
              <a:solidFill>
                <a:srgbClr val="000000"/>
              </a:solidFill>
              <a:latin typeface="Helvetica" charset="0"/>
            </a:endParaRPr>
          </a:p>
          <a:p>
            <a:pPr algn="ctr"/>
            <a:endParaRPr lang="en-US" altLang="ja-JP" sz="1200" dirty="0">
              <a:solidFill>
                <a:srgbClr val="000000"/>
              </a:solidFill>
              <a:latin typeface="Helvetica" charset="0"/>
            </a:endParaRPr>
          </a:p>
          <a:p>
            <a:pPr algn="ctr"/>
            <a:endParaRPr lang="ja-JP" altLang="en-US" sz="4800" dirty="0">
              <a:solidFill>
                <a:srgbClr val="000000"/>
              </a:solidFill>
              <a:latin typeface="Helvetica" charset="0"/>
            </a:endParaRPr>
          </a:p>
          <a:p>
            <a:pPr algn="ctr"/>
            <a:r>
              <a:rPr lang="ja-JP" altLang="en-US" sz="9600" b="0" i="0" dirty="0">
                <a:solidFill>
                  <a:srgbClr val="FF0000"/>
                </a:solidFill>
                <a:effectLst/>
                <a:latin typeface="Helvetica" charset="0"/>
              </a:rPr>
              <a:t>３ステップモデル</a:t>
            </a:r>
          </a:p>
        </p:txBody>
      </p:sp>
    </p:spTree>
    <p:extLst>
      <p:ext uri="{BB962C8B-B14F-4D97-AF65-F5344CB8AC3E}">
        <p14:creationId xmlns:p14="http://schemas.microsoft.com/office/powerpoint/2010/main" val="344117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0775" y="658103"/>
            <a:ext cx="5317481" cy="523220"/>
          </a:xfrm>
          <a:prstGeom prst="rect">
            <a:avLst/>
          </a:prstGeom>
          <a:noFill/>
        </p:spPr>
        <p:txBody>
          <a:bodyPr wrap="none" rtlCol="0">
            <a:spAutoFit/>
          </a:bodyPr>
          <a:lstStyle/>
          <a:p>
            <a:r>
              <a:rPr lang="ja-JP" altLang="en-US" sz="2800" dirty="0"/>
              <a:t>クライアントは何にお金を払うか？</a:t>
            </a:r>
            <a:endParaRPr kumimoji="1" lang="ja-JP" altLang="en-US" sz="2800" dirty="0"/>
          </a:p>
        </p:txBody>
      </p:sp>
      <p:sp>
        <p:nvSpPr>
          <p:cNvPr id="3" name="円柱 2"/>
          <p:cNvSpPr/>
          <p:nvPr/>
        </p:nvSpPr>
        <p:spPr>
          <a:xfrm>
            <a:off x="624348" y="1757387"/>
            <a:ext cx="1944216" cy="410445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dirty="0"/>
              <a:t>お金</a:t>
            </a:r>
          </a:p>
        </p:txBody>
      </p:sp>
      <p:sp>
        <p:nvSpPr>
          <p:cNvPr id="7" name="額縁 6"/>
          <p:cNvSpPr/>
          <p:nvPr/>
        </p:nvSpPr>
        <p:spPr>
          <a:xfrm>
            <a:off x="5148064" y="1605656"/>
            <a:ext cx="3456384" cy="4407917"/>
          </a:xfrm>
          <a:prstGeom prst="bevel">
            <a:avLst>
              <a:gd name="adj" fmla="val 78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商品・サービス</a:t>
            </a:r>
            <a:endParaRPr lang="en-US" altLang="ja-JP" dirty="0">
              <a:solidFill>
                <a:schemeClr val="tx1"/>
              </a:solidFill>
            </a:endParaRPr>
          </a:p>
          <a:p>
            <a:pPr algn="ctr"/>
            <a:r>
              <a:rPr lang="ja-JP" altLang="en-US" dirty="0">
                <a:solidFill>
                  <a:schemeClr val="tx1"/>
                </a:solidFill>
              </a:rPr>
              <a:t>　そのものではなく、</a:t>
            </a:r>
            <a:endParaRPr lang="en-US" altLang="ja-JP" dirty="0">
              <a:solidFill>
                <a:schemeClr val="tx1"/>
              </a:solidFill>
            </a:endParaRPr>
          </a:p>
          <a:p>
            <a:pPr algn="ctr"/>
            <a:r>
              <a:rPr lang="ja-JP" altLang="en-US" dirty="0">
                <a:solidFill>
                  <a:schemeClr val="tx1"/>
                </a:solidFill>
              </a:rPr>
              <a:t>それを通して提供される</a:t>
            </a: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kumimoji="1" lang="ja-JP" altLang="en-US" dirty="0">
              <a:solidFill>
                <a:schemeClr val="tx1"/>
              </a:solidFill>
            </a:endParaRPr>
          </a:p>
        </p:txBody>
      </p:sp>
      <p:sp>
        <p:nvSpPr>
          <p:cNvPr id="9" name="円/楕円 8"/>
          <p:cNvSpPr/>
          <p:nvPr/>
        </p:nvSpPr>
        <p:spPr>
          <a:xfrm>
            <a:off x="4307261" y="2780928"/>
            <a:ext cx="4680520" cy="38884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dirty="0"/>
              <a:t>価値</a:t>
            </a:r>
          </a:p>
        </p:txBody>
      </p:sp>
      <p:sp>
        <p:nvSpPr>
          <p:cNvPr id="10" name="右矢印 9"/>
          <p:cNvSpPr/>
          <p:nvPr/>
        </p:nvSpPr>
        <p:spPr>
          <a:xfrm>
            <a:off x="2699792" y="3789041"/>
            <a:ext cx="2232248"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rot="10800000">
            <a:off x="2634178" y="4617132"/>
            <a:ext cx="2297862"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吹き出し 11"/>
          <p:cNvSpPr/>
          <p:nvPr/>
        </p:nvSpPr>
        <p:spPr>
          <a:xfrm>
            <a:off x="1588666" y="1124744"/>
            <a:ext cx="4094537" cy="2383979"/>
          </a:xfrm>
          <a:prstGeom prst="wedgeRoundRectCallout">
            <a:avLst>
              <a:gd name="adj1" fmla="val 49955"/>
              <a:gd name="adj2" fmla="val 77917"/>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3600" dirty="0"/>
              <a:t>言語化しないと</a:t>
            </a:r>
            <a:endParaRPr kumimoji="1" lang="en-US" altLang="ja-JP" sz="3600" dirty="0"/>
          </a:p>
          <a:p>
            <a:pPr algn="ctr">
              <a:lnSpc>
                <a:spcPct val="150000"/>
              </a:lnSpc>
            </a:pPr>
            <a:r>
              <a:rPr lang="ja-JP" altLang="en-US" sz="3600" dirty="0"/>
              <a:t>伝わらない！！</a:t>
            </a:r>
            <a:endParaRPr kumimoji="1" lang="ja-JP" altLang="en-US" sz="3600" dirty="0"/>
          </a:p>
        </p:txBody>
      </p:sp>
    </p:spTree>
    <p:extLst>
      <p:ext uri="{BB962C8B-B14F-4D97-AF65-F5344CB8AC3E}">
        <p14:creationId xmlns:p14="http://schemas.microsoft.com/office/powerpoint/2010/main" val="100940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500" fill="hold"/>
                                        <p:tgtEl>
                                          <p:spTgt spid="9"/>
                                        </p:tgtEl>
                                        <p:attrNameLst>
                                          <p:attrName>ppt_w</p:attrName>
                                        </p:attrNameLst>
                                      </p:cBhvr>
                                      <p:tavLst>
                                        <p:tav tm="0">
                                          <p:val>
                                            <p:fltVal val="0"/>
                                          </p:val>
                                        </p:tav>
                                        <p:tav tm="100000">
                                          <p:val>
                                            <p:strVal val="#ppt_w"/>
                                          </p:val>
                                        </p:tav>
                                      </p:tavLst>
                                    </p:anim>
                                    <p:anim calcmode="lin" valueType="num">
                                      <p:cBhvr>
                                        <p:cTn id="18" dur="1500" fill="hold"/>
                                        <p:tgtEl>
                                          <p:spTgt spid="9"/>
                                        </p:tgtEl>
                                        <p:attrNameLst>
                                          <p:attrName>ppt_h</p:attrName>
                                        </p:attrNameLst>
                                      </p:cBhvr>
                                      <p:tavLst>
                                        <p:tav tm="0">
                                          <p:val>
                                            <p:fltVal val="0"/>
                                          </p:val>
                                        </p:tav>
                                        <p:tav tm="100000">
                                          <p:val>
                                            <p:strVal val="#ppt_h"/>
                                          </p:val>
                                        </p:tav>
                                      </p:tavLst>
                                    </p:anim>
                                    <p:animEffect transition="in" filter="fade">
                                      <p:cBhvr>
                                        <p:cTn id="19" dur="1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381148" y="2780928"/>
            <a:ext cx="8483413" cy="1938992"/>
          </a:xfrm>
          <a:prstGeom prst="rect">
            <a:avLst/>
          </a:prstGeom>
          <a:noFill/>
        </p:spPr>
        <p:txBody>
          <a:bodyPr wrap="none" rtlCol="0">
            <a:spAutoFit/>
          </a:bodyPr>
          <a:lstStyle/>
          <a:p>
            <a:pPr algn="ctr"/>
            <a:r>
              <a:rPr kumimoji="1" lang="ja-JP" altLang="en-US" sz="3600" dirty="0"/>
              <a:t>自分のビジネス</a:t>
            </a:r>
            <a:r>
              <a:rPr lang="ja-JP" altLang="en-US" sz="3600" dirty="0"/>
              <a:t>・商品を</a:t>
            </a:r>
            <a:endParaRPr lang="en-US" altLang="ja-JP" sz="3600" dirty="0"/>
          </a:p>
          <a:p>
            <a:pPr algn="ctr"/>
            <a:endParaRPr kumimoji="1" lang="en-US" altLang="ja-JP" sz="3600" dirty="0"/>
          </a:p>
          <a:p>
            <a:pPr algn="ctr"/>
            <a:r>
              <a:rPr lang="ja-JP" altLang="en-US" sz="4800" dirty="0">
                <a:solidFill>
                  <a:srgbClr val="FF0000"/>
                </a:solidFill>
              </a:rPr>
              <a:t>「自らの言葉」</a:t>
            </a:r>
            <a:r>
              <a:rPr lang="ja-JP" altLang="en-US" sz="3600" dirty="0"/>
              <a:t>で定義づけることが大切</a:t>
            </a:r>
            <a:endParaRPr kumimoji="1" lang="en-US" altLang="ja-JP" sz="3600" dirty="0"/>
          </a:p>
        </p:txBody>
      </p:sp>
      <p:sp>
        <p:nvSpPr>
          <p:cNvPr id="5" name="テキスト ボックス 4"/>
          <p:cNvSpPr txBox="1"/>
          <p:nvPr/>
        </p:nvSpPr>
        <p:spPr>
          <a:xfrm>
            <a:off x="1810775" y="658103"/>
            <a:ext cx="4867038" cy="523220"/>
          </a:xfrm>
          <a:prstGeom prst="rect">
            <a:avLst/>
          </a:prstGeom>
          <a:noFill/>
        </p:spPr>
        <p:txBody>
          <a:bodyPr wrap="none" rtlCol="0">
            <a:spAutoFit/>
          </a:bodyPr>
          <a:lstStyle/>
          <a:p>
            <a:r>
              <a:rPr kumimoji="1" lang="ja-JP" altLang="en-US" sz="2800" dirty="0"/>
              <a:t>ビジネスで結果を上げるために</a:t>
            </a:r>
          </a:p>
        </p:txBody>
      </p:sp>
    </p:spTree>
    <p:extLst>
      <p:ext uri="{BB962C8B-B14F-4D97-AF65-F5344CB8AC3E}">
        <p14:creationId xmlns:p14="http://schemas.microsoft.com/office/powerpoint/2010/main" val="314339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374653" y="1844824"/>
            <a:ext cx="6394699" cy="4154984"/>
          </a:xfrm>
          <a:prstGeom prst="rect">
            <a:avLst/>
          </a:prstGeom>
          <a:solidFill>
            <a:srgbClr val="FFFF00"/>
          </a:solidFill>
        </p:spPr>
        <p:txBody>
          <a:bodyPr wrap="none" rtlCol="0">
            <a:spAutoFit/>
          </a:bodyPr>
          <a:lstStyle/>
          <a:p>
            <a:pPr algn="ctr"/>
            <a:r>
              <a:rPr lang="ja-JP" altLang="en-US" sz="4400" dirty="0"/>
              <a:t>川口式</a:t>
            </a:r>
            <a:endParaRPr lang="en-US" altLang="ja-JP" sz="4400" dirty="0"/>
          </a:p>
          <a:p>
            <a:pPr algn="ctr"/>
            <a:endParaRPr lang="en-US" altLang="ja-JP" sz="4400" dirty="0"/>
          </a:p>
          <a:p>
            <a:pPr algn="ctr"/>
            <a:r>
              <a:rPr lang="ja-JP" altLang="en-US" sz="4400" dirty="0"/>
              <a:t>相続コンサルティング契約</a:t>
            </a:r>
            <a:endParaRPr lang="en-US" altLang="ja-JP" sz="4400" dirty="0"/>
          </a:p>
          <a:p>
            <a:pPr algn="ctr"/>
            <a:endParaRPr lang="en-US" altLang="ja-JP" sz="4400" dirty="0"/>
          </a:p>
          <a:p>
            <a:pPr algn="ctr"/>
            <a:r>
              <a:rPr lang="ja-JP" altLang="en-US" sz="4400" dirty="0"/>
              <a:t>フィー設定の考え方</a:t>
            </a:r>
          </a:p>
          <a:p>
            <a:pPr algn="ctr"/>
            <a:endParaRPr kumimoji="1" lang="ja-JP" altLang="en-US" sz="4400" dirty="0"/>
          </a:p>
        </p:txBody>
      </p:sp>
    </p:spTree>
    <p:extLst>
      <p:ext uri="{BB962C8B-B14F-4D97-AF65-F5344CB8AC3E}">
        <p14:creationId xmlns:p14="http://schemas.microsoft.com/office/powerpoint/2010/main" val="873835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58585" y="1412776"/>
            <a:ext cx="9026830" cy="5693866"/>
          </a:xfrm>
          <a:prstGeom prst="rect">
            <a:avLst/>
          </a:prstGeom>
          <a:noFill/>
        </p:spPr>
        <p:txBody>
          <a:bodyPr wrap="none" rtlCol="0">
            <a:spAutoFit/>
          </a:bodyPr>
          <a:lstStyle/>
          <a:p>
            <a:pPr algn="ctr"/>
            <a:r>
              <a:rPr kumimoji="1" lang="ja-JP" altLang="en-US" sz="2800" dirty="0"/>
              <a:t>顧客の資産総額の◯％</a:t>
            </a:r>
            <a:endParaRPr lang="en-US" altLang="ja-JP" sz="2800" dirty="0"/>
          </a:p>
          <a:p>
            <a:pPr algn="ctr"/>
            <a:r>
              <a:rPr kumimoji="1" lang="ja-JP" altLang="en-US" sz="2800" dirty="0"/>
              <a:t>というフィー設定はしていない。</a:t>
            </a:r>
            <a:endParaRPr kumimoji="1" lang="en-US" altLang="ja-JP" sz="2800" dirty="0"/>
          </a:p>
          <a:p>
            <a:pPr algn="ctr"/>
            <a:endParaRPr lang="en-US" altLang="ja-JP" sz="2800" dirty="0"/>
          </a:p>
          <a:p>
            <a:pPr algn="ctr"/>
            <a:r>
              <a:rPr lang="ja-JP" altLang="en-US" sz="2800" dirty="0"/>
              <a:t>「時給３万円」という設定で</a:t>
            </a:r>
            <a:endParaRPr kumimoji="1" lang="en-US" altLang="ja-JP" sz="2800" dirty="0"/>
          </a:p>
          <a:p>
            <a:pPr algn="ctr"/>
            <a:r>
              <a:rPr lang="ja-JP" altLang="en-US" sz="2800" dirty="0"/>
              <a:t>月２時間の関わりを前提に</a:t>
            </a:r>
            <a:endParaRPr lang="en-US" altLang="ja-JP" sz="2800" dirty="0"/>
          </a:p>
          <a:p>
            <a:pPr algn="ctr"/>
            <a:r>
              <a:rPr lang="ja-JP" altLang="en-US" sz="2800" dirty="0"/>
              <a:t>６万円</a:t>
            </a:r>
            <a:r>
              <a:rPr lang="en-US" altLang="ja-JP" sz="2800" dirty="0"/>
              <a:t>/</a:t>
            </a:r>
            <a:r>
              <a:rPr lang="ja-JP" altLang="en-US" sz="2800" dirty="0"/>
              <a:t>月前後のコンサルティングフィーを基準にして決定。</a:t>
            </a:r>
            <a:endParaRPr lang="en-US" altLang="ja-JP" sz="2800" dirty="0"/>
          </a:p>
          <a:p>
            <a:pPr algn="ctr"/>
            <a:endParaRPr lang="en-US" altLang="ja-JP" sz="2800" dirty="0"/>
          </a:p>
          <a:p>
            <a:pPr algn="ctr"/>
            <a:r>
              <a:rPr lang="ja-JP" altLang="en-US" sz="2800" dirty="0"/>
              <a:t>現在は６ヶ月のプロジェクトに対して３０万円（税別）</a:t>
            </a:r>
            <a:endParaRPr lang="en-US" altLang="ja-JP" sz="2800" dirty="0"/>
          </a:p>
          <a:p>
            <a:pPr algn="ctr"/>
            <a:r>
              <a:rPr lang="ja-JP" altLang="en-US" sz="2800" dirty="0"/>
              <a:t>のフィーをチャージすることが多い。</a:t>
            </a:r>
            <a:endParaRPr lang="en-US" altLang="ja-JP" sz="2800" dirty="0"/>
          </a:p>
          <a:p>
            <a:pPr algn="ctr"/>
            <a:endParaRPr lang="en-US" altLang="ja-JP" sz="2800" dirty="0"/>
          </a:p>
          <a:p>
            <a:pPr algn="ctr"/>
            <a:r>
              <a:rPr lang="ja-JP" altLang="en-US" sz="2800" dirty="0"/>
              <a:t>（資産総額の◯％というフィー設定も考えられる）</a:t>
            </a:r>
            <a:endParaRPr lang="en-US" altLang="ja-JP" sz="2800" dirty="0"/>
          </a:p>
          <a:p>
            <a:pPr algn="ctr"/>
            <a:endParaRPr kumimoji="1" lang="en-US" altLang="ja-JP" sz="2800" dirty="0"/>
          </a:p>
          <a:p>
            <a:pPr algn="ctr"/>
            <a:endParaRPr kumimoji="1" lang="ja-JP" altLang="en-US" sz="2800" dirty="0"/>
          </a:p>
        </p:txBody>
      </p:sp>
    </p:spTree>
    <p:extLst>
      <p:ext uri="{BB962C8B-B14F-4D97-AF65-F5344CB8AC3E}">
        <p14:creationId xmlns:p14="http://schemas.microsoft.com/office/powerpoint/2010/main" val="3623727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888141" y="2114699"/>
            <a:ext cx="7367723" cy="3474541"/>
          </a:xfrm>
          <a:prstGeom prst="rect">
            <a:avLst/>
          </a:prstGeom>
          <a:solidFill>
            <a:srgbClr val="FFFF00"/>
          </a:solidFill>
        </p:spPr>
        <p:txBody>
          <a:bodyPr wrap="none" rtlCol="0">
            <a:spAutoFit/>
          </a:bodyPr>
          <a:lstStyle/>
          <a:p>
            <a:pPr algn="ctr">
              <a:lnSpc>
                <a:spcPct val="250000"/>
              </a:lnSpc>
            </a:pPr>
            <a:r>
              <a:rPr lang="ja-JP" altLang="en-US" sz="4800"/>
              <a:t>相続ビジネスにおける</a:t>
            </a:r>
            <a:endParaRPr lang="en-US" altLang="ja-JP" sz="4800" dirty="0"/>
          </a:p>
          <a:p>
            <a:pPr algn="ctr">
              <a:lnSpc>
                <a:spcPct val="250000"/>
              </a:lnSpc>
            </a:pPr>
            <a:r>
              <a:rPr lang="ja-JP" altLang="en-US" sz="4800"/>
              <a:t>価格設定の考え方と事例集</a:t>
            </a:r>
            <a:endParaRPr lang="en-US" altLang="ja-JP" sz="4800" dirty="0"/>
          </a:p>
        </p:txBody>
      </p:sp>
    </p:spTree>
    <p:extLst>
      <p:ext uri="{BB962C8B-B14F-4D97-AF65-F5344CB8AC3E}">
        <p14:creationId xmlns:p14="http://schemas.microsoft.com/office/powerpoint/2010/main" val="3466873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708414" y="1556792"/>
            <a:ext cx="8064896" cy="4542847"/>
          </a:xfrm>
          <a:prstGeom prst="rect">
            <a:avLst/>
          </a:prstGeom>
          <a:noFill/>
        </p:spPr>
        <p:txBody>
          <a:bodyPr wrap="square" rtlCol="0">
            <a:spAutoFit/>
          </a:bodyPr>
          <a:lstStyle/>
          <a:p>
            <a:pPr>
              <a:lnSpc>
                <a:spcPct val="150000"/>
              </a:lnSpc>
            </a:pPr>
            <a:r>
              <a:rPr kumimoji="1" lang="ja-JP" altLang="en-US" sz="2800" dirty="0"/>
              <a:t>・相談者：７０歳女性</a:t>
            </a:r>
            <a:endParaRPr kumimoji="1" lang="en-US" altLang="ja-JP" sz="2800" dirty="0"/>
          </a:p>
          <a:p>
            <a:pPr>
              <a:lnSpc>
                <a:spcPct val="150000"/>
              </a:lnSpc>
            </a:pPr>
            <a:r>
              <a:rPr kumimoji="1" lang="ja-JP" altLang="en-US" sz="2800" dirty="0"/>
              <a:t>・ファーストコンタクト：２０１６年３月２５日</a:t>
            </a:r>
            <a:endParaRPr kumimoji="1" lang="en-US" altLang="ja-JP" sz="2800" dirty="0"/>
          </a:p>
          <a:p>
            <a:pPr>
              <a:lnSpc>
                <a:spcPct val="150000"/>
              </a:lnSpc>
            </a:pPr>
            <a:r>
              <a:rPr lang="ja-JP" altLang="en-US" sz="2800" dirty="0"/>
              <a:t>・受任日：２０１６年</a:t>
            </a:r>
            <a:r>
              <a:rPr lang="ja-JP" altLang="en-US" sz="2800"/>
              <a:t>４月２日</a:t>
            </a:r>
            <a:endParaRPr lang="en-US" altLang="ja-JP" sz="2800" dirty="0"/>
          </a:p>
          <a:p>
            <a:pPr>
              <a:lnSpc>
                <a:spcPct val="150000"/>
              </a:lnSpc>
            </a:pPr>
            <a:r>
              <a:rPr lang="ja-JP" altLang="en-US" sz="2800"/>
              <a:t>・受任までの面談回数：２回</a:t>
            </a:r>
            <a:endParaRPr kumimoji="1" lang="en-US" altLang="ja-JP" sz="2800" dirty="0"/>
          </a:p>
          <a:p>
            <a:pPr>
              <a:lnSpc>
                <a:spcPct val="150000"/>
              </a:lnSpc>
            </a:pPr>
            <a:r>
              <a:rPr lang="ja-JP" altLang="en-US" sz="2800" dirty="0"/>
              <a:t>・ソース：同級生の父からの紹介</a:t>
            </a:r>
            <a:endParaRPr lang="en-US" altLang="ja-JP" sz="2800" dirty="0"/>
          </a:p>
          <a:p>
            <a:pPr>
              <a:lnSpc>
                <a:spcPct val="150000"/>
              </a:lnSpc>
            </a:pPr>
            <a:r>
              <a:rPr kumimoji="1" lang="ja-JP" altLang="en-US" sz="2800"/>
              <a:t>・</a:t>
            </a:r>
            <a:r>
              <a:rPr kumimoji="1" lang="ja-JP" altLang="en-US" sz="2800" dirty="0"/>
              <a:t>相談内容</a:t>
            </a:r>
            <a:r>
              <a:rPr lang="ja-JP" altLang="en-US" sz="2800" dirty="0"/>
              <a:t>：１０年前に亡くなった母名義の不動産に住んでいる実の娘と揉め事になっている</a:t>
            </a:r>
            <a:endParaRPr lang="en-US" altLang="ja-JP" sz="2800" dirty="0"/>
          </a:p>
        </p:txBody>
      </p:sp>
      <p:sp>
        <p:nvSpPr>
          <p:cNvPr id="6" name="テキスト ボックス 5"/>
          <p:cNvSpPr txBox="1"/>
          <p:nvPr/>
        </p:nvSpPr>
        <p:spPr>
          <a:xfrm>
            <a:off x="1939454" y="633772"/>
            <a:ext cx="5981125" cy="523220"/>
          </a:xfrm>
          <a:prstGeom prst="rect">
            <a:avLst/>
          </a:prstGeom>
          <a:noFill/>
        </p:spPr>
        <p:txBody>
          <a:bodyPr wrap="none" rtlCol="0">
            <a:spAutoFit/>
          </a:bodyPr>
          <a:lstStyle/>
          <a:p>
            <a:r>
              <a:rPr lang="ja-JP" altLang="en-US" sz="2800" dirty="0"/>
              <a:t>①</a:t>
            </a:r>
            <a:r>
              <a:rPr lang="en-US" altLang="ja-JP" sz="2800" dirty="0"/>
              <a:t>【</a:t>
            </a:r>
            <a:r>
              <a:rPr lang="ja-JP" altLang="en-US" sz="2800" dirty="0"/>
              <a:t>既に「争族」になっているパターン</a:t>
            </a:r>
            <a:r>
              <a:rPr lang="en-US" altLang="ja-JP" sz="2800" dirty="0"/>
              <a:t>】</a:t>
            </a:r>
            <a:endParaRPr kumimoji="1" lang="ja-JP" altLang="en-US" sz="2800" dirty="0"/>
          </a:p>
        </p:txBody>
      </p:sp>
    </p:spTree>
    <p:extLst>
      <p:ext uri="{BB962C8B-B14F-4D97-AF65-F5344CB8AC3E}">
        <p14:creationId xmlns:p14="http://schemas.microsoft.com/office/powerpoint/2010/main" val="4261435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64195" y="1901616"/>
            <a:ext cx="9015610" cy="4524315"/>
          </a:xfrm>
          <a:prstGeom prst="rect">
            <a:avLst/>
          </a:prstGeom>
          <a:noFill/>
        </p:spPr>
        <p:txBody>
          <a:bodyPr wrap="none" rtlCol="0">
            <a:spAutoFit/>
          </a:bodyPr>
          <a:lstStyle/>
          <a:p>
            <a:pPr algn="ctr"/>
            <a:r>
              <a:rPr lang="ja-JP" altLang="en-US" sz="3200" dirty="0"/>
              <a:t>・詳細なヒアリング</a:t>
            </a:r>
            <a:endParaRPr lang="en-US" altLang="ja-JP" sz="3200" dirty="0"/>
          </a:p>
          <a:p>
            <a:pPr algn="ctr"/>
            <a:r>
              <a:rPr kumimoji="1" lang="ja-JP" altLang="en-US" sz="3200" dirty="0"/>
              <a:t>・速やかに弁護士へ繋ぐ</a:t>
            </a:r>
            <a:endParaRPr kumimoji="1" lang="en-US" altLang="ja-JP" sz="3200" dirty="0"/>
          </a:p>
          <a:p>
            <a:pPr algn="ctr"/>
            <a:r>
              <a:rPr lang="ja-JP" altLang="en-US" sz="3200" dirty="0"/>
              <a:t>・弁護士へ要望を伝える</a:t>
            </a:r>
            <a:endParaRPr lang="en-US" altLang="ja-JP" sz="3200" dirty="0"/>
          </a:p>
          <a:p>
            <a:pPr algn="ctr"/>
            <a:r>
              <a:rPr kumimoji="1" lang="ja-JP" altLang="en-US" sz="3200" dirty="0"/>
              <a:t>・弁護士にクライアントの真意を伝える</a:t>
            </a:r>
            <a:endParaRPr kumimoji="1" lang="en-US" altLang="ja-JP" sz="3200" dirty="0"/>
          </a:p>
          <a:p>
            <a:pPr algn="ctr"/>
            <a:r>
              <a:rPr lang="ja-JP" altLang="en-US" sz="3200" dirty="0"/>
              <a:t>・クライアントからの質問や相談を無制限に受ける</a:t>
            </a:r>
            <a:endParaRPr lang="en-US" altLang="ja-JP" sz="3200" dirty="0"/>
          </a:p>
          <a:p>
            <a:pPr algn="ctr"/>
            <a:r>
              <a:rPr kumimoji="1" lang="ja-JP" altLang="en-US" sz="3200" dirty="0"/>
              <a:t>・クライアントの不安を聞く</a:t>
            </a:r>
            <a:endParaRPr kumimoji="1" lang="en-US" altLang="ja-JP" sz="3200" dirty="0"/>
          </a:p>
          <a:p>
            <a:pPr algn="ctr"/>
            <a:r>
              <a:rPr lang="ja-JP" altLang="en-US" sz="3200" dirty="0"/>
              <a:t>・必要に応じてクライアントの現状を弁護士に伝える</a:t>
            </a:r>
            <a:endParaRPr lang="en-US" altLang="ja-JP" sz="3200" dirty="0"/>
          </a:p>
          <a:p>
            <a:pPr algn="ctr"/>
            <a:endParaRPr lang="en-US" altLang="ja-JP" sz="3200" dirty="0"/>
          </a:p>
          <a:p>
            <a:pPr algn="ctr"/>
            <a:r>
              <a:rPr kumimoji="1" lang="ja-JP" altLang="en-US" sz="3200" dirty="0"/>
              <a:t>受任金額：相続コンサルティング契約　５万円</a:t>
            </a:r>
            <a:endParaRPr kumimoji="1" lang="en-US" altLang="ja-JP" sz="3200" dirty="0"/>
          </a:p>
        </p:txBody>
      </p:sp>
      <p:sp>
        <p:nvSpPr>
          <p:cNvPr id="6" name="テキスト ボックス 5"/>
          <p:cNvSpPr txBox="1"/>
          <p:nvPr/>
        </p:nvSpPr>
        <p:spPr>
          <a:xfrm>
            <a:off x="1939454" y="633772"/>
            <a:ext cx="5981125" cy="523220"/>
          </a:xfrm>
          <a:prstGeom prst="rect">
            <a:avLst/>
          </a:prstGeom>
          <a:noFill/>
        </p:spPr>
        <p:txBody>
          <a:bodyPr wrap="none" rtlCol="0">
            <a:spAutoFit/>
          </a:bodyPr>
          <a:lstStyle/>
          <a:p>
            <a:r>
              <a:rPr lang="ja-JP" altLang="en-US" sz="2800" dirty="0"/>
              <a:t>①</a:t>
            </a:r>
            <a:r>
              <a:rPr lang="en-US" altLang="ja-JP" sz="2800" dirty="0"/>
              <a:t>【</a:t>
            </a:r>
            <a:r>
              <a:rPr lang="ja-JP" altLang="en-US" sz="2800" dirty="0"/>
              <a:t>既に「争族」になっているパターン</a:t>
            </a:r>
            <a:r>
              <a:rPr lang="en-US" altLang="ja-JP" sz="2800" dirty="0"/>
              <a:t>】</a:t>
            </a:r>
            <a:endParaRPr kumimoji="1" lang="ja-JP" altLang="en-US" sz="2800" dirty="0"/>
          </a:p>
        </p:txBody>
      </p:sp>
      <p:sp>
        <p:nvSpPr>
          <p:cNvPr id="3" name="テキスト ボックス 2"/>
          <p:cNvSpPr txBox="1"/>
          <p:nvPr/>
        </p:nvSpPr>
        <p:spPr>
          <a:xfrm rot="20229544">
            <a:off x="372659" y="1331187"/>
            <a:ext cx="1620957" cy="523220"/>
          </a:xfrm>
          <a:prstGeom prst="rect">
            <a:avLst/>
          </a:prstGeom>
          <a:solidFill>
            <a:schemeClr val="accent2"/>
          </a:solidFill>
        </p:spPr>
        <p:txBody>
          <a:bodyPr wrap="none" rtlCol="0">
            <a:spAutoFit/>
          </a:bodyPr>
          <a:lstStyle/>
          <a:p>
            <a:r>
              <a:rPr kumimoji="1" lang="ja-JP" altLang="en-US" sz="2800">
                <a:solidFill>
                  <a:schemeClr val="bg1"/>
                </a:solidFill>
              </a:rPr>
              <a:t>受任内容</a:t>
            </a:r>
          </a:p>
        </p:txBody>
      </p:sp>
    </p:spTree>
    <p:extLst>
      <p:ext uri="{BB962C8B-B14F-4D97-AF65-F5344CB8AC3E}">
        <p14:creationId xmlns:p14="http://schemas.microsoft.com/office/powerpoint/2010/main" val="2152886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755576" y="1380529"/>
            <a:ext cx="8064896" cy="5189177"/>
          </a:xfrm>
          <a:prstGeom prst="rect">
            <a:avLst/>
          </a:prstGeom>
          <a:noFill/>
        </p:spPr>
        <p:txBody>
          <a:bodyPr wrap="square" rtlCol="0">
            <a:spAutoFit/>
          </a:bodyPr>
          <a:lstStyle/>
          <a:p>
            <a:pPr>
              <a:lnSpc>
                <a:spcPct val="150000"/>
              </a:lnSpc>
            </a:pPr>
            <a:r>
              <a:rPr kumimoji="1" lang="ja-JP" altLang="en-US" sz="2800" dirty="0"/>
              <a:t>・相談者：６０歳</a:t>
            </a:r>
            <a:r>
              <a:rPr lang="ja-JP" altLang="en-US" sz="2800" dirty="0"/>
              <a:t>男</a:t>
            </a:r>
            <a:r>
              <a:rPr kumimoji="1" lang="ja-JP" altLang="en-US" sz="2800" dirty="0"/>
              <a:t>性</a:t>
            </a:r>
            <a:endParaRPr kumimoji="1" lang="en-US" altLang="ja-JP" sz="2800" dirty="0"/>
          </a:p>
          <a:p>
            <a:pPr>
              <a:lnSpc>
                <a:spcPct val="150000"/>
              </a:lnSpc>
            </a:pPr>
            <a:r>
              <a:rPr kumimoji="1" lang="ja-JP" altLang="en-US" sz="2800" dirty="0"/>
              <a:t>・ファーストコンタクト：２０１７年</a:t>
            </a:r>
            <a:r>
              <a:rPr lang="ja-JP" altLang="en-US" sz="2800" dirty="0"/>
              <a:t>１０</a:t>
            </a:r>
            <a:r>
              <a:rPr kumimoji="1" lang="ja-JP" altLang="en-US" sz="2800" dirty="0"/>
              <a:t>月３０日</a:t>
            </a:r>
            <a:endParaRPr kumimoji="1" lang="en-US" altLang="ja-JP" sz="2800" dirty="0"/>
          </a:p>
          <a:p>
            <a:pPr>
              <a:lnSpc>
                <a:spcPct val="150000"/>
              </a:lnSpc>
            </a:pPr>
            <a:r>
              <a:rPr lang="ja-JP" altLang="en-US" sz="2800" dirty="0"/>
              <a:t>・受任日：２０１７年</a:t>
            </a:r>
            <a:r>
              <a:rPr lang="ja-JP" altLang="en-US" sz="2800"/>
              <a:t>１１月７日</a:t>
            </a:r>
            <a:endParaRPr lang="en-US" altLang="ja-JP" sz="2800" dirty="0"/>
          </a:p>
          <a:p>
            <a:pPr>
              <a:lnSpc>
                <a:spcPct val="150000"/>
              </a:lnSpc>
            </a:pPr>
            <a:r>
              <a:rPr lang="ja-JP" altLang="en-US" sz="2800"/>
              <a:t>・受任までの面談回数：２回</a:t>
            </a:r>
            <a:endParaRPr kumimoji="1" lang="en-US" altLang="ja-JP" sz="2800" dirty="0"/>
          </a:p>
          <a:p>
            <a:pPr>
              <a:lnSpc>
                <a:spcPct val="150000"/>
              </a:lnSpc>
            </a:pPr>
            <a:r>
              <a:rPr lang="ja-JP" altLang="en-US" sz="2800" dirty="0"/>
              <a:t>・ソース：</a:t>
            </a:r>
            <a:r>
              <a:rPr lang="en-US" altLang="ja-JP" sz="2800" dirty="0"/>
              <a:t>Facebook</a:t>
            </a:r>
            <a:r>
              <a:rPr lang="ja-JP" altLang="en-US" sz="2800" dirty="0"/>
              <a:t>を見た人の父</a:t>
            </a:r>
            <a:endParaRPr lang="en-US" altLang="ja-JP" sz="2800" dirty="0"/>
          </a:p>
          <a:p>
            <a:pPr>
              <a:lnSpc>
                <a:spcPct val="150000"/>
              </a:lnSpc>
            </a:pPr>
            <a:r>
              <a:rPr kumimoji="1" lang="ja-JP" altLang="en-US" sz="2800"/>
              <a:t>・</a:t>
            </a:r>
            <a:r>
              <a:rPr kumimoji="1" lang="ja-JP" altLang="en-US" sz="2800" dirty="0"/>
              <a:t>相談内容</a:t>
            </a:r>
            <a:r>
              <a:rPr lang="ja-JP" altLang="en-US" sz="2800" dirty="0"/>
              <a:t>：３年前に亡くなった父名義の不動産について、千葉に住む兄が「富山の不動産は任せる」と言われたが、これから何をすればいいかわからない。</a:t>
            </a:r>
            <a:endParaRPr lang="en-US" altLang="ja-JP" sz="2800" dirty="0"/>
          </a:p>
        </p:txBody>
      </p:sp>
      <p:sp>
        <p:nvSpPr>
          <p:cNvPr id="6" name="テキスト ボックス 5"/>
          <p:cNvSpPr txBox="1"/>
          <p:nvPr/>
        </p:nvSpPr>
        <p:spPr>
          <a:xfrm>
            <a:off x="1939454" y="633772"/>
            <a:ext cx="4390946" cy="523220"/>
          </a:xfrm>
          <a:prstGeom prst="rect">
            <a:avLst/>
          </a:prstGeom>
          <a:noFill/>
        </p:spPr>
        <p:txBody>
          <a:bodyPr wrap="none" rtlCol="0">
            <a:spAutoFit/>
          </a:bodyPr>
          <a:lstStyle/>
          <a:p>
            <a:r>
              <a:rPr lang="ja-JP" altLang="en-US" sz="2800" dirty="0"/>
              <a:t>②</a:t>
            </a:r>
            <a:r>
              <a:rPr lang="en-US" altLang="ja-JP" sz="2800" dirty="0"/>
              <a:t>【</a:t>
            </a:r>
            <a:r>
              <a:rPr lang="ja-JP" altLang="en-US" sz="2800" dirty="0"/>
              <a:t>相続登記だけパターン</a:t>
            </a:r>
            <a:r>
              <a:rPr lang="en-US" altLang="ja-JP" sz="2800" dirty="0"/>
              <a:t>】</a:t>
            </a:r>
            <a:endParaRPr kumimoji="1" lang="ja-JP" altLang="en-US" sz="2800" dirty="0"/>
          </a:p>
        </p:txBody>
      </p:sp>
    </p:spTree>
    <p:extLst>
      <p:ext uri="{BB962C8B-B14F-4D97-AF65-F5344CB8AC3E}">
        <p14:creationId xmlns:p14="http://schemas.microsoft.com/office/powerpoint/2010/main" val="1189696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0" y="1669950"/>
            <a:ext cx="9055684" cy="5016758"/>
          </a:xfrm>
          <a:prstGeom prst="rect">
            <a:avLst/>
          </a:prstGeom>
          <a:noFill/>
        </p:spPr>
        <p:txBody>
          <a:bodyPr wrap="none" rtlCol="0">
            <a:spAutoFit/>
          </a:bodyPr>
          <a:lstStyle/>
          <a:p>
            <a:pPr algn="ctr"/>
            <a:r>
              <a:rPr lang="ja-JP" altLang="en-US" sz="3200" dirty="0"/>
              <a:t>・詳細なヒアリング</a:t>
            </a:r>
            <a:endParaRPr lang="en-US" altLang="ja-JP" sz="3200" dirty="0"/>
          </a:p>
          <a:p>
            <a:pPr algn="ctr"/>
            <a:r>
              <a:rPr lang="ja-JP" altLang="en-US" sz="3200" dirty="0"/>
              <a:t>・問題点を整理して抽出</a:t>
            </a:r>
            <a:endParaRPr lang="en-US" altLang="ja-JP" sz="3200" dirty="0"/>
          </a:p>
          <a:p>
            <a:pPr algn="ctr"/>
            <a:r>
              <a:rPr lang="ja-JP" altLang="en-US" sz="3200" dirty="0"/>
              <a:t>・今回は相続登記だけを整えるということで合意</a:t>
            </a:r>
            <a:endParaRPr lang="en-US" altLang="ja-JP" sz="3200" dirty="0"/>
          </a:p>
          <a:p>
            <a:pPr algn="ctr"/>
            <a:r>
              <a:rPr kumimoji="1" lang="ja-JP" altLang="en-US" sz="3200" dirty="0"/>
              <a:t>・速やかに司法書士へ繋ぐ</a:t>
            </a:r>
            <a:endParaRPr kumimoji="1" lang="en-US" altLang="ja-JP" sz="3200" dirty="0"/>
          </a:p>
          <a:p>
            <a:pPr algn="ctr"/>
            <a:r>
              <a:rPr lang="ja-JP" altLang="en-US" sz="3200" dirty="0"/>
              <a:t>・司法書士のサポート</a:t>
            </a:r>
            <a:endParaRPr kumimoji="1" lang="en-US" altLang="ja-JP" sz="3200" dirty="0"/>
          </a:p>
          <a:p>
            <a:pPr algn="ctr"/>
            <a:r>
              <a:rPr lang="ja-JP" altLang="en-US" sz="3200" dirty="0"/>
              <a:t>・クライアントからの質問や相談を無制限に受ける</a:t>
            </a:r>
            <a:endParaRPr lang="en-US" altLang="ja-JP" sz="3200" dirty="0"/>
          </a:p>
          <a:p>
            <a:pPr algn="ctr"/>
            <a:r>
              <a:rPr kumimoji="1" lang="ja-JP" altLang="en-US" sz="3200" dirty="0"/>
              <a:t>・クライアントの不安を聞く</a:t>
            </a:r>
            <a:endParaRPr kumimoji="1" lang="en-US" altLang="ja-JP" sz="3200" dirty="0"/>
          </a:p>
          <a:p>
            <a:pPr algn="ctr"/>
            <a:r>
              <a:rPr lang="ja-JP" altLang="en-US" sz="3200" dirty="0"/>
              <a:t>・必要に応じクライアントの現状を司法書士に伝える</a:t>
            </a:r>
            <a:endParaRPr lang="en-US" altLang="ja-JP" sz="3200" dirty="0"/>
          </a:p>
          <a:p>
            <a:pPr algn="ctr"/>
            <a:endParaRPr lang="en-US" altLang="ja-JP" sz="3200" dirty="0"/>
          </a:p>
          <a:p>
            <a:pPr algn="ctr"/>
            <a:r>
              <a:rPr kumimoji="1" lang="ja-JP" altLang="en-US" sz="3200" dirty="0"/>
              <a:t>受任金額：相続コンサルティング契約　５万円</a:t>
            </a:r>
            <a:endParaRPr kumimoji="1" lang="en-US" altLang="ja-JP" sz="3200" dirty="0"/>
          </a:p>
        </p:txBody>
      </p:sp>
      <p:sp>
        <p:nvSpPr>
          <p:cNvPr id="6" name="テキスト ボックス 5"/>
          <p:cNvSpPr txBox="1"/>
          <p:nvPr/>
        </p:nvSpPr>
        <p:spPr>
          <a:xfrm rot="20229544">
            <a:off x="372659" y="1346829"/>
            <a:ext cx="1620957" cy="523220"/>
          </a:xfrm>
          <a:prstGeom prst="rect">
            <a:avLst/>
          </a:prstGeom>
          <a:solidFill>
            <a:schemeClr val="accent2"/>
          </a:solidFill>
        </p:spPr>
        <p:txBody>
          <a:bodyPr wrap="none" rtlCol="0">
            <a:spAutoFit/>
          </a:bodyPr>
          <a:lstStyle/>
          <a:p>
            <a:r>
              <a:rPr kumimoji="1" lang="ja-JP" altLang="en-US" sz="2800">
                <a:solidFill>
                  <a:schemeClr val="bg1"/>
                </a:solidFill>
              </a:rPr>
              <a:t>受任内容</a:t>
            </a:r>
          </a:p>
        </p:txBody>
      </p:sp>
      <p:sp>
        <p:nvSpPr>
          <p:cNvPr id="9" name="テキスト ボックス 8"/>
          <p:cNvSpPr txBox="1"/>
          <p:nvPr/>
        </p:nvSpPr>
        <p:spPr>
          <a:xfrm>
            <a:off x="1939454" y="633772"/>
            <a:ext cx="4390946" cy="523220"/>
          </a:xfrm>
          <a:prstGeom prst="rect">
            <a:avLst/>
          </a:prstGeom>
          <a:noFill/>
        </p:spPr>
        <p:txBody>
          <a:bodyPr wrap="none" rtlCol="0">
            <a:spAutoFit/>
          </a:bodyPr>
          <a:lstStyle/>
          <a:p>
            <a:r>
              <a:rPr lang="ja-JP" altLang="en-US" sz="2800" dirty="0"/>
              <a:t>②</a:t>
            </a:r>
            <a:r>
              <a:rPr lang="en-US" altLang="ja-JP" sz="2800" dirty="0"/>
              <a:t>【</a:t>
            </a:r>
            <a:r>
              <a:rPr lang="ja-JP" altLang="en-US" sz="2800" dirty="0"/>
              <a:t>相続</a:t>
            </a:r>
            <a:r>
              <a:rPr lang="ja-JP" altLang="en-US" sz="2800"/>
              <a:t>登記だけパターン</a:t>
            </a:r>
            <a:r>
              <a:rPr lang="en-US" altLang="ja-JP" sz="2800"/>
              <a:t>】</a:t>
            </a:r>
            <a:endParaRPr kumimoji="1" lang="ja-JP" altLang="en-US" sz="2800" dirty="0"/>
          </a:p>
        </p:txBody>
      </p:sp>
    </p:spTree>
    <p:extLst>
      <p:ext uri="{BB962C8B-B14F-4D97-AF65-F5344CB8AC3E}">
        <p14:creationId xmlns:p14="http://schemas.microsoft.com/office/powerpoint/2010/main" val="512721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755576" y="1380529"/>
            <a:ext cx="8064896" cy="5189177"/>
          </a:xfrm>
          <a:prstGeom prst="rect">
            <a:avLst/>
          </a:prstGeom>
          <a:noFill/>
        </p:spPr>
        <p:txBody>
          <a:bodyPr wrap="square" rtlCol="0">
            <a:spAutoFit/>
          </a:bodyPr>
          <a:lstStyle/>
          <a:p>
            <a:pPr>
              <a:lnSpc>
                <a:spcPct val="150000"/>
              </a:lnSpc>
            </a:pPr>
            <a:r>
              <a:rPr kumimoji="1" lang="ja-JP" altLang="en-US" sz="2800" dirty="0"/>
              <a:t>・相談者：４０歳</a:t>
            </a:r>
            <a:r>
              <a:rPr lang="ja-JP" altLang="en-US" sz="2800" dirty="0"/>
              <a:t>女</a:t>
            </a:r>
            <a:r>
              <a:rPr kumimoji="1" lang="ja-JP" altLang="en-US" sz="2800" dirty="0"/>
              <a:t>性</a:t>
            </a:r>
            <a:endParaRPr kumimoji="1" lang="en-US" altLang="ja-JP" sz="2800" dirty="0"/>
          </a:p>
          <a:p>
            <a:pPr>
              <a:lnSpc>
                <a:spcPct val="150000"/>
              </a:lnSpc>
            </a:pPr>
            <a:r>
              <a:rPr kumimoji="1" lang="ja-JP" altLang="en-US" sz="2800" dirty="0"/>
              <a:t>・ファーストコンタクト：２０１５年</a:t>
            </a:r>
            <a:r>
              <a:rPr lang="ja-JP" altLang="en-US" sz="2800" dirty="0"/>
              <a:t>７</a:t>
            </a:r>
            <a:r>
              <a:rPr kumimoji="1" lang="ja-JP" altLang="en-US" sz="2800" dirty="0"/>
              <a:t>月１１日</a:t>
            </a:r>
            <a:endParaRPr kumimoji="1" lang="en-US" altLang="ja-JP" sz="2800" dirty="0"/>
          </a:p>
          <a:p>
            <a:pPr>
              <a:lnSpc>
                <a:spcPct val="150000"/>
              </a:lnSpc>
            </a:pPr>
            <a:r>
              <a:rPr lang="ja-JP" altLang="en-US" sz="2800" dirty="0"/>
              <a:t>・受任日：２０１５年</a:t>
            </a:r>
            <a:r>
              <a:rPr lang="ja-JP" altLang="en-US" sz="2800"/>
              <a:t>７月１５日</a:t>
            </a:r>
            <a:br>
              <a:rPr lang="en-US" altLang="ja-JP" sz="2800" dirty="0"/>
            </a:br>
            <a:r>
              <a:rPr lang="ja-JP" altLang="en-US" sz="2800"/>
              <a:t>・受任までの面談回数：２回</a:t>
            </a:r>
            <a:endParaRPr kumimoji="1" lang="en-US" altLang="ja-JP" sz="2800" dirty="0"/>
          </a:p>
          <a:p>
            <a:pPr>
              <a:lnSpc>
                <a:spcPct val="150000"/>
              </a:lnSpc>
            </a:pPr>
            <a:r>
              <a:rPr lang="ja-JP" altLang="en-US" sz="2800" dirty="0"/>
              <a:t>・ソース：以前からの知り合い（</a:t>
            </a:r>
            <a:r>
              <a:rPr lang="en-US" altLang="ja-JP" sz="2800" dirty="0"/>
              <a:t>Facebook</a:t>
            </a:r>
            <a:r>
              <a:rPr lang="ja-JP" altLang="en-US" sz="2800" dirty="0"/>
              <a:t>でも友達）</a:t>
            </a:r>
            <a:endParaRPr lang="en-US" altLang="ja-JP" sz="2800" dirty="0"/>
          </a:p>
          <a:p>
            <a:pPr>
              <a:lnSpc>
                <a:spcPct val="150000"/>
              </a:lnSpc>
            </a:pPr>
            <a:r>
              <a:rPr kumimoji="1" lang="ja-JP" altLang="en-US" sz="2800"/>
              <a:t>・</a:t>
            </a:r>
            <a:r>
              <a:rPr kumimoji="1" lang="ja-JP" altLang="en-US" sz="2800" dirty="0"/>
              <a:t>相談内容</a:t>
            </a:r>
            <a:r>
              <a:rPr lang="ja-JP" altLang="en-US" sz="2800" dirty="0"/>
              <a:t>：祖母が３ヶ月前に亡くなり、母が唯一の相続人だが、相続税について何も分からないので教えて欲しい。</a:t>
            </a:r>
            <a:endParaRPr lang="en-US" altLang="ja-JP" sz="2800" dirty="0"/>
          </a:p>
        </p:txBody>
      </p:sp>
      <p:sp>
        <p:nvSpPr>
          <p:cNvPr id="6" name="テキスト ボックス 5"/>
          <p:cNvSpPr txBox="1"/>
          <p:nvPr/>
        </p:nvSpPr>
        <p:spPr>
          <a:xfrm>
            <a:off x="1939454" y="633772"/>
            <a:ext cx="4705134" cy="523220"/>
          </a:xfrm>
          <a:prstGeom prst="rect">
            <a:avLst/>
          </a:prstGeom>
          <a:noFill/>
        </p:spPr>
        <p:txBody>
          <a:bodyPr wrap="none" rtlCol="0">
            <a:spAutoFit/>
          </a:bodyPr>
          <a:lstStyle/>
          <a:p>
            <a:r>
              <a:rPr lang="ja-JP" altLang="en-US" sz="2800" dirty="0"/>
              <a:t>③</a:t>
            </a:r>
            <a:r>
              <a:rPr lang="en-US" altLang="ja-JP" sz="2800" dirty="0"/>
              <a:t>【</a:t>
            </a:r>
            <a:r>
              <a:rPr lang="ja-JP" altLang="en-US" sz="2800" dirty="0"/>
              <a:t>相続税申告中心パターン</a:t>
            </a:r>
            <a:r>
              <a:rPr lang="en-US" altLang="ja-JP" sz="2800" dirty="0"/>
              <a:t>】</a:t>
            </a:r>
            <a:endParaRPr kumimoji="1" lang="ja-JP" altLang="en-US" sz="2800" dirty="0"/>
          </a:p>
        </p:txBody>
      </p:sp>
    </p:spTree>
    <p:extLst>
      <p:ext uri="{BB962C8B-B14F-4D97-AF65-F5344CB8AC3E}">
        <p14:creationId xmlns:p14="http://schemas.microsoft.com/office/powerpoint/2010/main" val="2668249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093320" y="1412776"/>
            <a:ext cx="6957354" cy="3831818"/>
          </a:xfrm>
          <a:prstGeom prst="rect">
            <a:avLst/>
          </a:prstGeom>
          <a:noFill/>
        </p:spPr>
        <p:txBody>
          <a:bodyPr wrap="none" rtlCol="0">
            <a:spAutoFit/>
          </a:bodyPr>
          <a:lstStyle/>
          <a:p>
            <a:pPr algn="ctr">
              <a:lnSpc>
                <a:spcPct val="150000"/>
              </a:lnSpc>
            </a:pPr>
            <a:r>
              <a:rPr lang="ja-JP" altLang="en-US" sz="5400" dirty="0"/>
              <a:t>高収益商品の</a:t>
            </a:r>
            <a:endParaRPr lang="en-US" altLang="ja-JP" sz="5400" dirty="0"/>
          </a:p>
          <a:p>
            <a:pPr algn="ctr">
              <a:lnSpc>
                <a:spcPct val="150000"/>
              </a:lnSpc>
            </a:pPr>
            <a:r>
              <a:rPr kumimoji="1" lang="ja-JP" altLang="en-US" sz="5400" dirty="0"/>
              <a:t>バックエンドセールス</a:t>
            </a:r>
            <a:r>
              <a:rPr lang="ja-JP" altLang="en-US" sz="5400" dirty="0"/>
              <a:t>は</a:t>
            </a:r>
            <a:endParaRPr lang="en-US" altLang="ja-JP" sz="5400" dirty="0"/>
          </a:p>
          <a:p>
            <a:pPr algn="ctr">
              <a:lnSpc>
                <a:spcPct val="150000"/>
              </a:lnSpc>
            </a:pPr>
            <a:r>
              <a:rPr lang="ja-JP" altLang="en-US" sz="5400" dirty="0"/>
              <a:t>「◯◯◯◯」のあとで！</a:t>
            </a:r>
            <a:endParaRPr lang="en-US" altLang="ja-JP" sz="5400" dirty="0"/>
          </a:p>
        </p:txBody>
      </p:sp>
      <p:sp>
        <p:nvSpPr>
          <p:cNvPr id="3" name="テキスト ボックス 2"/>
          <p:cNvSpPr txBox="1"/>
          <p:nvPr/>
        </p:nvSpPr>
        <p:spPr>
          <a:xfrm rot="21126125">
            <a:off x="747643" y="4049782"/>
            <a:ext cx="3877985" cy="1200329"/>
          </a:xfrm>
          <a:prstGeom prst="rect">
            <a:avLst/>
          </a:prstGeom>
          <a:solidFill>
            <a:srgbClr val="0070C0"/>
          </a:solidFill>
        </p:spPr>
        <p:txBody>
          <a:bodyPr wrap="none" rtlCol="0">
            <a:spAutoFit/>
          </a:bodyPr>
          <a:lstStyle/>
          <a:p>
            <a:r>
              <a:rPr kumimoji="1" lang="ja-JP" altLang="en-US" sz="7200">
                <a:solidFill>
                  <a:schemeClr val="bg1"/>
                </a:solidFill>
              </a:rPr>
              <a:t>個別相談</a:t>
            </a:r>
          </a:p>
        </p:txBody>
      </p:sp>
    </p:spTree>
    <p:extLst>
      <p:ext uri="{BB962C8B-B14F-4D97-AF65-F5344CB8AC3E}">
        <p14:creationId xmlns:p14="http://schemas.microsoft.com/office/powerpoint/2010/main" val="374353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36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64195" y="1608439"/>
            <a:ext cx="9015610" cy="5016758"/>
          </a:xfrm>
          <a:prstGeom prst="rect">
            <a:avLst/>
          </a:prstGeom>
          <a:noFill/>
        </p:spPr>
        <p:txBody>
          <a:bodyPr wrap="none" rtlCol="0">
            <a:spAutoFit/>
          </a:bodyPr>
          <a:lstStyle/>
          <a:p>
            <a:pPr algn="ctr"/>
            <a:r>
              <a:rPr lang="ja-JP" altLang="en-US" sz="3200" dirty="0"/>
              <a:t>・詳細なヒアリング</a:t>
            </a:r>
            <a:endParaRPr lang="en-US" altLang="ja-JP" sz="3200" dirty="0"/>
          </a:p>
          <a:p>
            <a:pPr algn="ctr"/>
            <a:r>
              <a:rPr lang="ja-JP" altLang="en-US" sz="3200" dirty="0"/>
              <a:t>・問題点を整理して抽出</a:t>
            </a:r>
            <a:endParaRPr lang="en-US" altLang="ja-JP" sz="3200" dirty="0"/>
          </a:p>
          <a:p>
            <a:pPr algn="ctr"/>
            <a:r>
              <a:rPr lang="ja-JP" altLang="en-US" sz="3200" dirty="0"/>
              <a:t>・今回は相続税の申告が必要ということを伝える</a:t>
            </a:r>
            <a:endParaRPr lang="en-US" altLang="ja-JP" sz="3200" dirty="0"/>
          </a:p>
          <a:p>
            <a:pPr algn="ctr"/>
            <a:r>
              <a:rPr kumimoji="1" lang="ja-JP" altLang="en-US" sz="3200" dirty="0"/>
              <a:t>・速やかに税理士へ繋ぎ、協業</a:t>
            </a:r>
            <a:endParaRPr kumimoji="1" lang="en-US" altLang="ja-JP" sz="3200" dirty="0"/>
          </a:p>
          <a:p>
            <a:pPr algn="ctr"/>
            <a:r>
              <a:rPr lang="ja-JP" altLang="en-US" sz="3200" dirty="0"/>
              <a:t>・税理士のサポート（財産目録の整理）</a:t>
            </a:r>
            <a:endParaRPr kumimoji="1" lang="en-US" altLang="ja-JP" sz="3200" dirty="0"/>
          </a:p>
          <a:p>
            <a:pPr algn="ctr"/>
            <a:r>
              <a:rPr lang="ja-JP" altLang="en-US" sz="3200" dirty="0"/>
              <a:t>・クライアントからの質問や相談を無制限に受ける</a:t>
            </a:r>
            <a:endParaRPr lang="en-US" altLang="ja-JP" sz="3200" dirty="0"/>
          </a:p>
          <a:p>
            <a:pPr algn="ctr"/>
            <a:r>
              <a:rPr kumimoji="1" lang="ja-JP" altLang="en-US" sz="3200" dirty="0"/>
              <a:t>・クライアントの不安を聞く</a:t>
            </a:r>
            <a:endParaRPr kumimoji="1" lang="en-US" altLang="ja-JP" sz="3200" dirty="0"/>
          </a:p>
          <a:p>
            <a:pPr algn="ctr"/>
            <a:r>
              <a:rPr lang="ja-JP" altLang="en-US" sz="3200" dirty="0"/>
              <a:t>・必要に応じてクライアントの現状を税理士に伝える</a:t>
            </a:r>
            <a:endParaRPr lang="en-US" altLang="ja-JP" sz="3200" dirty="0"/>
          </a:p>
          <a:p>
            <a:pPr algn="ctr"/>
            <a:endParaRPr lang="en-US" altLang="ja-JP" sz="3200" dirty="0"/>
          </a:p>
          <a:p>
            <a:pPr algn="ctr"/>
            <a:r>
              <a:rPr kumimoji="1" lang="ja-JP" altLang="en-US" sz="3200" dirty="0"/>
              <a:t>受任金額：相続税申告サポート契約　１０万円</a:t>
            </a:r>
            <a:endParaRPr kumimoji="1" lang="en-US" altLang="ja-JP" sz="3200" dirty="0"/>
          </a:p>
        </p:txBody>
      </p:sp>
      <p:sp>
        <p:nvSpPr>
          <p:cNvPr id="6" name="テキスト ボックス 5"/>
          <p:cNvSpPr txBox="1"/>
          <p:nvPr/>
        </p:nvSpPr>
        <p:spPr>
          <a:xfrm rot="20229544">
            <a:off x="372659" y="1346829"/>
            <a:ext cx="1620957" cy="523220"/>
          </a:xfrm>
          <a:prstGeom prst="rect">
            <a:avLst/>
          </a:prstGeom>
          <a:solidFill>
            <a:schemeClr val="accent2"/>
          </a:solidFill>
        </p:spPr>
        <p:txBody>
          <a:bodyPr wrap="none" rtlCol="0">
            <a:spAutoFit/>
          </a:bodyPr>
          <a:lstStyle/>
          <a:p>
            <a:r>
              <a:rPr kumimoji="1" lang="ja-JP" altLang="en-US" sz="2800">
                <a:solidFill>
                  <a:schemeClr val="bg1"/>
                </a:solidFill>
              </a:rPr>
              <a:t>受任内容</a:t>
            </a:r>
          </a:p>
        </p:txBody>
      </p:sp>
      <p:sp>
        <p:nvSpPr>
          <p:cNvPr id="9" name="テキスト ボックス 8"/>
          <p:cNvSpPr txBox="1"/>
          <p:nvPr/>
        </p:nvSpPr>
        <p:spPr>
          <a:xfrm>
            <a:off x="1939454" y="633772"/>
            <a:ext cx="4705134" cy="523220"/>
          </a:xfrm>
          <a:prstGeom prst="rect">
            <a:avLst/>
          </a:prstGeom>
          <a:noFill/>
        </p:spPr>
        <p:txBody>
          <a:bodyPr wrap="none" rtlCol="0">
            <a:spAutoFit/>
          </a:bodyPr>
          <a:lstStyle/>
          <a:p>
            <a:r>
              <a:rPr lang="ja-JP" altLang="en-US" sz="2800" dirty="0"/>
              <a:t>③</a:t>
            </a:r>
            <a:r>
              <a:rPr lang="en-US" altLang="ja-JP" sz="2800" dirty="0"/>
              <a:t>【</a:t>
            </a:r>
            <a:r>
              <a:rPr lang="ja-JP" altLang="en-US" sz="2800" dirty="0"/>
              <a:t>相続税申告中心パターン</a:t>
            </a:r>
            <a:r>
              <a:rPr lang="en-US" altLang="ja-JP" sz="2800" dirty="0"/>
              <a:t>】</a:t>
            </a:r>
            <a:endParaRPr kumimoji="1" lang="ja-JP" altLang="en-US" sz="2800" dirty="0"/>
          </a:p>
        </p:txBody>
      </p:sp>
    </p:spTree>
    <p:extLst>
      <p:ext uri="{BB962C8B-B14F-4D97-AF65-F5344CB8AC3E}">
        <p14:creationId xmlns:p14="http://schemas.microsoft.com/office/powerpoint/2010/main" val="1955963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755576" y="1380529"/>
            <a:ext cx="8064896" cy="5189177"/>
          </a:xfrm>
          <a:prstGeom prst="rect">
            <a:avLst/>
          </a:prstGeom>
          <a:noFill/>
        </p:spPr>
        <p:txBody>
          <a:bodyPr wrap="square" rtlCol="0">
            <a:spAutoFit/>
          </a:bodyPr>
          <a:lstStyle/>
          <a:p>
            <a:pPr>
              <a:lnSpc>
                <a:spcPct val="150000"/>
              </a:lnSpc>
            </a:pPr>
            <a:r>
              <a:rPr kumimoji="1" lang="ja-JP" altLang="en-US" sz="2800" dirty="0"/>
              <a:t>・相談者：７６歳</a:t>
            </a:r>
            <a:r>
              <a:rPr lang="ja-JP" altLang="en-US" sz="2800" dirty="0"/>
              <a:t>男</a:t>
            </a:r>
            <a:r>
              <a:rPr kumimoji="1" lang="ja-JP" altLang="en-US" sz="2800" dirty="0"/>
              <a:t>性</a:t>
            </a:r>
            <a:endParaRPr kumimoji="1" lang="en-US" altLang="ja-JP" sz="2800" dirty="0"/>
          </a:p>
          <a:p>
            <a:pPr>
              <a:lnSpc>
                <a:spcPct val="150000"/>
              </a:lnSpc>
            </a:pPr>
            <a:r>
              <a:rPr kumimoji="1" lang="ja-JP" altLang="en-US" sz="2800" dirty="0"/>
              <a:t>・ファーストコンタクト：２０１７年</a:t>
            </a:r>
            <a:r>
              <a:rPr lang="ja-JP" altLang="en-US" sz="2800" dirty="0"/>
              <a:t>３</a:t>
            </a:r>
            <a:r>
              <a:rPr kumimoji="1" lang="ja-JP" altLang="en-US" sz="2800" dirty="0"/>
              <a:t>月２５日</a:t>
            </a:r>
            <a:endParaRPr kumimoji="1" lang="en-US" altLang="ja-JP" sz="2800" dirty="0"/>
          </a:p>
          <a:p>
            <a:pPr>
              <a:lnSpc>
                <a:spcPct val="150000"/>
              </a:lnSpc>
            </a:pPr>
            <a:r>
              <a:rPr lang="ja-JP" altLang="en-US" sz="2800" dirty="0"/>
              <a:t>・受任日：２０１７年</a:t>
            </a:r>
            <a:r>
              <a:rPr lang="ja-JP" altLang="en-US" sz="2800"/>
              <a:t>５月２日</a:t>
            </a:r>
            <a:br>
              <a:rPr lang="en-US" altLang="ja-JP" sz="2800" dirty="0"/>
            </a:br>
            <a:r>
              <a:rPr lang="ja-JP" altLang="en-US" sz="2800"/>
              <a:t>・受任までの面談回数：３回</a:t>
            </a:r>
            <a:endParaRPr kumimoji="1" lang="en-US" altLang="ja-JP" sz="2800" dirty="0"/>
          </a:p>
          <a:p>
            <a:pPr>
              <a:lnSpc>
                <a:spcPct val="150000"/>
              </a:lnSpc>
            </a:pPr>
            <a:r>
              <a:rPr lang="ja-JP" altLang="en-US" sz="2800" dirty="0"/>
              <a:t>・ソース：出演したラジオを聞いて</a:t>
            </a:r>
            <a:endParaRPr lang="en-US" altLang="ja-JP" sz="2800" dirty="0"/>
          </a:p>
          <a:p>
            <a:pPr>
              <a:lnSpc>
                <a:spcPct val="150000"/>
              </a:lnSpc>
            </a:pPr>
            <a:r>
              <a:rPr kumimoji="1" lang="ja-JP" altLang="en-US" sz="2800"/>
              <a:t>・</a:t>
            </a:r>
            <a:r>
              <a:rPr kumimoji="1" lang="ja-JP" altLang="en-US" sz="2800" dirty="0"/>
              <a:t>相談内容</a:t>
            </a:r>
            <a:r>
              <a:rPr lang="ja-JP" altLang="en-US" sz="2800" dirty="0"/>
              <a:t>：自分の相続の時に相続税がどのくらいかかるか心配。不動産を多数所有しており、これをどのように引き継いでいくのがいいか分からない。</a:t>
            </a:r>
            <a:endParaRPr lang="en-US" altLang="ja-JP" sz="2800" dirty="0"/>
          </a:p>
        </p:txBody>
      </p:sp>
      <p:sp>
        <p:nvSpPr>
          <p:cNvPr id="6" name="テキスト ボックス 5"/>
          <p:cNvSpPr txBox="1"/>
          <p:nvPr/>
        </p:nvSpPr>
        <p:spPr>
          <a:xfrm>
            <a:off x="1939454" y="633772"/>
            <a:ext cx="4153701" cy="523220"/>
          </a:xfrm>
          <a:prstGeom prst="rect">
            <a:avLst/>
          </a:prstGeom>
          <a:noFill/>
        </p:spPr>
        <p:txBody>
          <a:bodyPr wrap="none" rtlCol="0">
            <a:spAutoFit/>
          </a:bodyPr>
          <a:lstStyle/>
          <a:p>
            <a:r>
              <a:rPr lang="ja-JP" altLang="en-US" sz="2800" dirty="0"/>
              <a:t>④</a:t>
            </a:r>
            <a:r>
              <a:rPr lang="en-US" altLang="ja-JP" sz="2800" dirty="0"/>
              <a:t>【</a:t>
            </a:r>
            <a:r>
              <a:rPr lang="ja-JP" altLang="en-US" sz="2800" dirty="0"/>
              <a:t>フルコンサルパターン</a:t>
            </a:r>
            <a:r>
              <a:rPr lang="en-US" altLang="ja-JP" sz="2800" dirty="0"/>
              <a:t>】</a:t>
            </a:r>
            <a:endParaRPr kumimoji="1" lang="ja-JP" altLang="en-US" sz="2800" dirty="0"/>
          </a:p>
        </p:txBody>
      </p:sp>
    </p:spTree>
    <p:extLst>
      <p:ext uri="{BB962C8B-B14F-4D97-AF65-F5344CB8AC3E}">
        <p14:creationId xmlns:p14="http://schemas.microsoft.com/office/powerpoint/2010/main" val="2326103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755576" y="1388658"/>
            <a:ext cx="7261923" cy="5262979"/>
          </a:xfrm>
          <a:prstGeom prst="rect">
            <a:avLst/>
          </a:prstGeom>
          <a:noFill/>
        </p:spPr>
        <p:txBody>
          <a:bodyPr wrap="none" rtlCol="0">
            <a:spAutoFit/>
          </a:bodyPr>
          <a:lstStyle/>
          <a:p>
            <a:pPr algn="ctr"/>
            <a:r>
              <a:rPr lang="ja-JP" altLang="en-US" sz="2400" dirty="0"/>
              <a:t>・詳細なヒアリング</a:t>
            </a:r>
            <a:endParaRPr lang="en-US" altLang="ja-JP" sz="2400" dirty="0"/>
          </a:p>
          <a:p>
            <a:pPr algn="ctr"/>
            <a:r>
              <a:rPr lang="ja-JP" altLang="en-US" sz="2400" dirty="0"/>
              <a:t>・問題点を整理して抽出</a:t>
            </a:r>
            <a:endParaRPr lang="en-US" altLang="ja-JP" sz="2400" dirty="0"/>
          </a:p>
          <a:p>
            <a:pPr algn="ctr"/>
            <a:r>
              <a:rPr lang="ja-JP" altLang="en-US" sz="2400" dirty="0"/>
              <a:t>・フルコンサルティングの提案</a:t>
            </a:r>
            <a:endParaRPr lang="en-US" altLang="ja-JP" sz="2400" dirty="0"/>
          </a:p>
          <a:p>
            <a:pPr algn="ctr"/>
            <a:r>
              <a:rPr lang="ja-JP" altLang="en-US" sz="2400" dirty="0"/>
              <a:t>・相続対策プランニング</a:t>
            </a:r>
            <a:endParaRPr lang="en-US" altLang="ja-JP" sz="2400" dirty="0"/>
          </a:p>
          <a:p>
            <a:pPr algn="ctr"/>
            <a:r>
              <a:rPr kumimoji="1" lang="ja-JP" altLang="en-US" sz="2400" dirty="0"/>
              <a:t>・相続税事前調査→税理士と協業</a:t>
            </a:r>
            <a:endParaRPr kumimoji="1" lang="en-US" altLang="ja-JP" sz="2400" dirty="0"/>
          </a:p>
          <a:p>
            <a:pPr algn="ctr"/>
            <a:r>
              <a:rPr lang="ja-JP" altLang="en-US" sz="2400" dirty="0"/>
              <a:t>・生前贈与サポート</a:t>
            </a:r>
            <a:endParaRPr lang="en-US" altLang="ja-JP" sz="2400" dirty="0"/>
          </a:p>
          <a:p>
            <a:pPr algn="ctr"/>
            <a:r>
              <a:rPr kumimoji="1" lang="ja-JP" altLang="en-US" sz="2400" dirty="0"/>
              <a:t>・生命保険最適化サポート</a:t>
            </a:r>
            <a:endParaRPr kumimoji="1" lang="en-US" altLang="ja-JP" sz="2400" dirty="0"/>
          </a:p>
          <a:p>
            <a:pPr algn="ctr"/>
            <a:r>
              <a:rPr lang="ja-JP" altLang="en-US" sz="2400" dirty="0"/>
              <a:t>・家族会議支援</a:t>
            </a:r>
            <a:endParaRPr lang="en-US" altLang="ja-JP" sz="2400" dirty="0"/>
          </a:p>
          <a:p>
            <a:pPr algn="ctr"/>
            <a:r>
              <a:rPr kumimoji="1" lang="ja-JP" altLang="en-US" sz="2400" dirty="0"/>
              <a:t>・遺言書作成サポート</a:t>
            </a:r>
            <a:endParaRPr kumimoji="1" lang="en-US" altLang="ja-JP" sz="2400" dirty="0"/>
          </a:p>
          <a:p>
            <a:pPr algn="ctr"/>
            <a:r>
              <a:rPr lang="ja-JP" altLang="en-US" sz="2400" dirty="0"/>
              <a:t>・クライアントからの質問や相談を無制限に受ける</a:t>
            </a:r>
            <a:endParaRPr lang="en-US" altLang="ja-JP" sz="2400" dirty="0"/>
          </a:p>
          <a:p>
            <a:pPr algn="ctr"/>
            <a:r>
              <a:rPr kumimoji="1" lang="ja-JP" altLang="en-US" sz="2400" dirty="0"/>
              <a:t>・クライアントの不安を聞く</a:t>
            </a:r>
            <a:endParaRPr kumimoji="1" lang="en-US" altLang="ja-JP" sz="2400" dirty="0"/>
          </a:p>
          <a:p>
            <a:pPr algn="ctr"/>
            <a:r>
              <a:rPr lang="ja-JP" altLang="en-US" sz="2400" dirty="0"/>
              <a:t>・必要に応じてクライアントの現状を士業に伝える</a:t>
            </a:r>
            <a:endParaRPr lang="en-US" altLang="ja-JP" sz="2400" dirty="0"/>
          </a:p>
          <a:p>
            <a:pPr algn="ctr"/>
            <a:endParaRPr lang="en-US" altLang="ja-JP" sz="2400" dirty="0"/>
          </a:p>
          <a:p>
            <a:pPr algn="ctr"/>
            <a:r>
              <a:rPr kumimoji="1" lang="ja-JP" altLang="en-US" sz="2400" dirty="0"/>
              <a:t>受任金額：相続コンサルティング契約　３０万円（６ヶ月）</a:t>
            </a:r>
            <a:endParaRPr kumimoji="1" lang="en-US" altLang="ja-JP" sz="2400" dirty="0"/>
          </a:p>
        </p:txBody>
      </p:sp>
      <p:sp>
        <p:nvSpPr>
          <p:cNvPr id="6" name="テキスト ボックス 5"/>
          <p:cNvSpPr txBox="1"/>
          <p:nvPr/>
        </p:nvSpPr>
        <p:spPr>
          <a:xfrm rot="20229544">
            <a:off x="372659" y="1331187"/>
            <a:ext cx="1620957" cy="523220"/>
          </a:xfrm>
          <a:prstGeom prst="rect">
            <a:avLst/>
          </a:prstGeom>
          <a:solidFill>
            <a:schemeClr val="accent2"/>
          </a:solidFill>
        </p:spPr>
        <p:txBody>
          <a:bodyPr wrap="none" rtlCol="0">
            <a:spAutoFit/>
          </a:bodyPr>
          <a:lstStyle/>
          <a:p>
            <a:r>
              <a:rPr kumimoji="1" lang="ja-JP" altLang="en-US" sz="2800" dirty="0">
                <a:solidFill>
                  <a:schemeClr val="bg1"/>
                </a:solidFill>
              </a:rPr>
              <a:t>受任内容</a:t>
            </a:r>
          </a:p>
        </p:txBody>
      </p:sp>
      <p:sp>
        <p:nvSpPr>
          <p:cNvPr id="9" name="テキスト ボックス 8"/>
          <p:cNvSpPr txBox="1"/>
          <p:nvPr/>
        </p:nvSpPr>
        <p:spPr>
          <a:xfrm>
            <a:off x="1939454" y="633772"/>
            <a:ext cx="4153701" cy="523220"/>
          </a:xfrm>
          <a:prstGeom prst="rect">
            <a:avLst/>
          </a:prstGeom>
          <a:noFill/>
        </p:spPr>
        <p:txBody>
          <a:bodyPr wrap="none" rtlCol="0">
            <a:spAutoFit/>
          </a:bodyPr>
          <a:lstStyle/>
          <a:p>
            <a:r>
              <a:rPr lang="ja-JP" altLang="en-US" sz="2800" dirty="0"/>
              <a:t>④</a:t>
            </a:r>
            <a:r>
              <a:rPr lang="en-US" altLang="ja-JP" sz="2800" dirty="0"/>
              <a:t>【</a:t>
            </a:r>
            <a:r>
              <a:rPr lang="ja-JP" altLang="en-US" sz="2800"/>
              <a:t>フルコンサルパターン</a:t>
            </a:r>
            <a:r>
              <a:rPr lang="en-US" altLang="ja-JP" sz="2800" dirty="0"/>
              <a:t>】</a:t>
            </a:r>
            <a:endParaRPr kumimoji="1" lang="ja-JP" altLang="en-US" sz="2800" dirty="0"/>
          </a:p>
        </p:txBody>
      </p:sp>
    </p:spTree>
    <p:extLst>
      <p:ext uri="{BB962C8B-B14F-4D97-AF65-F5344CB8AC3E}">
        <p14:creationId xmlns:p14="http://schemas.microsoft.com/office/powerpoint/2010/main" val="3854883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755576" y="1380529"/>
            <a:ext cx="8064896" cy="5189177"/>
          </a:xfrm>
          <a:prstGeom prst="rect">
            <a:avLst/>
          </a:prstGeom>
          <a:noFill/>
        </p:spPr>
        <p:txBody>
          <a:bodyPr wrap="square" rtlCol="0">
            <a:spAutoFit/>
          </a:bodyPr>
          <a:lstStyle/>
          <a:p>
            <a:pPr>
              <a:lnSpc>
                <a:spcPct val="150000"/>
              </a:lnSpc>
            </a:pPr>
            <a:r>
              <a:rPr kumimoji="1" lang="ja-JP" altLang="en-US" sz="2800" dirty="0"/>
              <a:t>・相談者：６２歳</a:t>
            </a:r>
            <a:r>
              <a:rPr lang="ja-JP" altLang="en-US" sz="2800" dirty="0"/>
              <a:t>女性（医療法人理事長）</a:t>
            </a:r>
            <a:endParaRPr kumimoji="1" lang="en-US" altLang="ja-JP" sz="2800" dirty="0"/>
          </a:p>
          <a:p>
            <a:pPr>
              <a:lnSpc>
                <a:spcPct val="150000"/>
              </a:lnSpc>
            </a:pPr>
            <a:r>
              <a:rPr kumimoji="1" lang="ja-JP" altLang="en-US" sz="2800" dirty="0"/>
              <a:t>・ファーストコンタクト：２０１７年</a:t>
            </a:r>
            <a:r>
              <a:rPr lang="ja-JP" altLang="en-US" sz="2800" dirty="0"/>
              <a:t>９</a:t>
            </a:r>
            <a:r>
              <a:rPr kumimoji="1" lang="ja-JP" altLang="en-US" sz="2800" dirty="0"/>
              <a:t>月１日</a:t>
            </a:r>
            <a:endParaRPr kumimoji="1" lang="en-US" altLang="ja-JP" sz="2800" dirty="0"/>
          </a:p>
          <a:p>
            <a:pPr>
              <a:lnSpc>
                <a:spcPct val="150000"/>
              </a:lnSpc>
            </a:pPr>
            <a:r>
              <a:rPr lang="ja-JP" altLang="en-US" sz="2800" dirty="0"/>
              <a:t>・受任日：２０１７年</a:t>
            </a:r>
            <a:r>
              <a:rPr lang="ja-JP" altLang="en-US" sz="2800"/>
              <a:t>９月１４日</a:t>
            </a:r>
            <a:br>
              <a:rPr lang="en-US" altLang="ja-JP" sz="2800" dirty="0"/>
            </a:br>
            <a:r>
              <a:rPr lang="ja-JP" altLang="en-US" sz="2800"/>
              <a:t>・受任までの面談回数：２回</a:t>
            </a:r>
            <a:endParaRPr kumimoji="1" lang="en-US" altLang="ja-JP" sz="2800" dirty="0"/>
          </a:p>
          <a:p>
            <a:pPr>
              <a:lnSpc>
                <a:spcPct val="150000"/>
              </a:lnSpc>
            </a:pPr>
            <a:r>
              <a:rPr lang="ja-JP" altLang="en-US" sz="2800" dirty="0"/>
              <a:t>・ソース：同じ経営者団体に所属</a:t>
            </a:r>
            <a:endParaRPr lang="en-US" altLang="ja-JP" sz="2800" dirty="0"/>
          </a:p>
          <a:p>
            <a:pPr>
              <a:lnSpc>
                <a:spcPct val="150000"/>
              </a:lnSpc>
            </a:pPr>
            <a:r>
              <a:rPr kumimoji="1" lang="ja-JP" altLang="en-US" sz="2800"/>
              <a:t>・</a:t>
            </a:r>
            <a:r>
              <a:rPr kumimoji="1" lang="ja-JP" altLang="en-US" sz="2800" dirty="0"/>
              <a:t>相談内容</a:t>
            </a:r>
            <a:r>
              <a:rPr lang="ja-JP" altLang="en-US" sz="2800" dirty="0"/>
              <a:t>：子供がいない自分だが、そろそろ事業の承継について考えている。事業承継だけでなく、相続のことも心配。生命保険も沢山入りすぎてて・・・</a:t>
            </a:r>
            <a:endParaRPr lang="en-US" altLang="ja-JP" sz="2800" dirty="0"/>
          </a:p>
        </p:txBody>
      </p:sp>
      <p:sp>
        <p:nvSpPr>
          <p:cNvPr id="6" name="テキスト ボックス 5"/>
          <p:cNvSpPr txBox="1"/>
          <p:nvPr/>
        </p:nvSpPr>
        <p:spPr>
          <a:xfrm>
            <a:off x="1939454" y="633772"/>
            <a:ext cx="6141425" cy="523220"/>
          </a:xfrm>
          <a:prstGeom prst="rect">
            <a:avLst/>
          </a:prstGeom>
          <a:noFill/>
        </p:spPr>
        <p:txBody>
          <a:bodyPr wrap="none" rtlCol="0">
            <a:spAutoFit/>
          </a:bodyPr>
          <a:lstStyle/>
          <a:p>
            <a:r>
              <a:rPr lang="ja-JP" altLang="en-US" sz="2800" dirty="0"/>
              <a:t>⑤</a:t>
            </a:r>
            <a:r>
              <a:rPr lang="en-US" altLang="ja-JP" sz="2800" dirty="0"/>
              <a:t>【</a:t>
            </a:r>
            <a:r>
              <a:rPr lang="ja-JP" altLang="en-US" sz="2800" dirty="0"/>
              <a:t>経営者の「事業承継顧問」パターン</a:t>
            </a:r>
            <a:r>
              <a:rPr lang="en-US" altLang="ja-JP" sz="2800" dirty="0"/>
              <a:t>】</a:t>
            </a:r>
            <a:endParaRPr kumimoji="1" lang="ja-JP" altLang="en-US" sz="2800" dirty="0"/>
          </a:p>
        </p:txBody>
      </p:sp>
    </p:spTree>
    <p:extLst>
      <p:ext uri="{BB962C8B-B14F-4D97-AF65-F5344CB8AC3E}">
        <p14:creationId xmlns:p14="http://schemas.microsoft.com/office/powerpoint/2010/main" val="2778054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402219" y="1380529"/>
            <a:ext cx="6588663" cy="5262979"/>
          </a:xfrm>
          <a:prstGeom prst="rect">
            <a:avLst/>
          </a:prstGeom>
          <a:noFill/>
        </p:spPr>
        <p:txBody>
          <a:bodyPr wrap="none" rtlCol="0">
            <a:spAutoFit/>
          </a:bodyPr>
          <a:lstStyle/>
          <a:p>
            <a:pPr algn="ctr"/>
            <a:r>
              <a:rPr lang="ja-JP" altLang="en-US" sz="2400" dirty="0"/>
              <a:t>・詳細なヒアリング</a:t>
            </a:r>
            <a:endParaRPr lang="en-US" altLang="ja-JP" sz="2400" dirty="0"/>
          </a:p>
          <a:p>
            <a:pPr algn="ctr"/>
            <a:r>
              <a:rPr lang="ja-JP" altLang="en-US" sz="2400" dirty="0"/>
              <a:t>・問題点を整理して抽出</a:t>
            </a:r>
            <a:endParaRPr lang="en-US" altLang="ja-JP" sz="2400" dirty="0"/>
          </a:p>
          <a:p>
            <a:pPr algn="ctr"/>
            <a:r>
              <a:rPr lang="ja-JP" altLang="en-US" sz="2400" dirty="0"/>
              <a:t>・「相続・事業承継顧問契約」の提案</a:t>
            </a:r>
            <a:endParaRPr lang="en-US" altLang="ja-JP" sz="2400" dirty="0"/>
          </a:p>
          <a:p>
            <a:pPr algn="ctr"/>
            <a:r>
              <a:rPr lang="ja-JP" altLang="en-US" sz="2400" dirty="0"/>
              <a:t>・相続対策プランニング</a:t>
            </a:r>
            <a:endParaRPr lang="en-US" altLang="ja-JP" sz="2400" dirty="0"/>
          </a:p>
          <a:p>
            <a:pPr algn="ctr"/>
            <a:r>
              <a:rPr kumimoji="1" lang="ja-JP" altLang="en-US" sz="2400" dirty="0"/>
              <a:t>・相続税事前調査→税理士と協業</a:t>
            </a:r>
            <a:endParaRPr kumimoji="1" lang="en-US" altLang="ja-JP" sz="2400" dirty="0"/>
          </a:p>
          <a:p>
            <a:pPr algn="ctr"/>
            <a:r>
              <a:rPr lang="ja-JP" altLang="en-US" sz="2400" dirty="0"/>
              <a:t>・生前贈与サポート</a:t>
            </a:r>
            <a:endParaRPr lang="en-US" altLang="ja-JP" sz="2400" dirty="0"/>
          </a:p>
          <a:p>
            <a:pPr algn="ctr"/>
            <a:r>
              <a:rPr kumimoji="1" lang="ja-JP" altLang="en-US" sz="2400" dirty="0"/>
              <a:t>・生命保険最適化サポート</a:t>
            </a:r>
            <a:endParaRPr kumimoji="1" lang="en-US" altLang="ja-JP" sz="2400" dirty="0"/>
          </a:p>
          <a:p>
            <a:pPr algn="ctr"/>
            <a:r>
              <a:rPr lang="ja-JP" altLang="en-US" sz="2400" dirty="0"/>
              <a:t>・家族会議支援</a:t>
            </a:r>
            <a:endParaRPr lang="en-US" altLang="ja-JP" sz="2400" dirty="0"/>
          </a:p>
          <a:p>
            <a:pPr algn="ctr"/>
            <a:r>
              <a:rPr kumimoji="1" lang="ja-JP" altLang="en-US" sz="2400" dirty="0"/>
              <a:t>・遺言書作成サポート</a:t>
            </a:r>
            <a:endParaRPr kumimoji="1" lang="en-US" altLang="ja-JP" sz="2400" dirty="0"/>
          </a:p>
          <a:p>
            <a:pPr algn="ctr"/>
            <a:r>
              <a:rPr lang="ja-JP" altLang="en-US" sz="2400" dirty="0"/>
              <a:t>・クライアントからの質問や相談を無制限に受ける</a:t>
            </a:r>
            <a:endParaRPr lang="en-US" altLang="ja-JP" sz="2400" dirty="0"/>
          </a:p>
          <a:p>
            <a:pPr algn="ctr"/>
            <a:r>
              <a:rPr kumimoji="1" lang="ja-JP" altLang="en-US" sz="2400" dirty="0"/>
              <a:t>・クライアントの不安を聞く</a:t>
            </a:r>
            <a:endParaRPr kumimoji="1" lang="en-US" altLang="ja-JP" sz="2400" dirty="0"/>
          </a:p>
          <a:p>
            <a:pPr algn="ctr"/>
            <a:r>
              <a:rPr lang="ja-JP" altLang="en-US" sz="2400" dirty="0"/>
              <a:t>・必要に応じてクライアントの現状を士業に伝える</a:t>
            </a:r>
            <a:endParaRPr lang="en-US" altLang="ja-JP" sz="2400" dirty="0"/>
          </a:p>
          <a:p>
            <a:pPr algn="ctr"/>
            <a:endParaRPr lang="en-US" altLang="ja-JP" sz="2400" dirty="0"/>
          </a:p>
          <a:p>
            <a:pPr algn="ctr"/>
            <a:r>
              <a:rPr kumimoji="1" lang="ja-JP" altLang="en-US" sz="2400" dirty="0"/>
              <a:t>受任金額：相続・事業承継顧問契約　１ヶ月３万円</a:t>
            </a:r>
            <a:endParaRPr kumimoji="1" lang="en-US" altLang="ja-JP" sz="2400" dirty="0"/>
          </a:p>
        </p:txBody>
      </p:sp>
      <p:sp>
        <p:nvSpPr>
          <p:cNvPr id="6" name="テキスト ボックス 5"/>
          <p:cNvSpPr txBox="1"/>
          <p:nvPr/>
        </p:nvSpPr>
        <p:spPr>
          <a:xfrm rot="20229544">
            <a:off x="372659" y="1331187"/>
            <a:ext cx="1620957" cy="523220"/>
          </a:xfrm>
          <a:prstGeom prst="rect">
            <a:avLst/>
          </a:prstGeom>
          <a:solidFill>
            <a:schemeClr val="accent2"/>
          </a:solidFill>
        </p:spPr>
        <p:txBody>
          <a:bodyPr wrap="none" rtlCol="0">
            <a:spAutoFit/>
          </a:bodyPr>
          <a:lstStyle/>
          <a:p>
            <a:r>
              <a:rPr kumimoji="1" lang="ja-JP" altLang="en-US" sz="2800">
                <a:solidFill>
                  <a:schemeClr val="bg1"/>
                </a:solidFill>
              </a:rPr>
              <a:t>受任内容</a:t>
            </a:r>
          </a:p>
        </p:txBody>
      </p:sp>
      <p:sp>
        <p:nvSpPr>
          <p:cNvPr id="10" name="テキスト ボックス 9"/>
          <p:cNvSpPr txBox="1"/>
          <p:nvPr/>
        </p:nvSpPr>
        <p:spPr>
          <a:xfrm>
            <a:off x="1939454" y="633772"/>
            <a:ext cx="4346062" cy="523220"/>
          </a:xfrm>
          <a:prstGeom prst="rect">
            <a:avLst/>
          </a:prstGeom>
          <a:noFill/>
        </p:spPr>
        <p:txBody>
          <a:bodyPr wrap="none" rtlCol="0">
            <a:spAutoFit/>
          </a:bodyPr>
          <a:lstStyle/>
          <a:p>
            <a:r>
              <a:rPr lang="ja-JP" altLang="en-US" sz="2800" dirty="0"/>
              <a:t>⑤</a:t>
            </a:r>
            <a:r>
              <a:rPr lang="en-US" altLang="ja-JP" sz="2800" dirty="0"/>
              <a:t>【</a:t>
            </a:r>
            <a:r>
              <a:rPr lang="ja-JP" altLang="en-US" sz="2800"/>
              <a:t>経営者の顧問パターン</a:t>
            </a:r>
            <a:r>
              <a:rPr lang="en-US" altLang="ja-JP" sz="2800" dirty="0"/>
              <a:t>】</a:t>
            </a:r>
            <a:endParaRPr kumimoji="1" lang="ja-JP" altLang="en-US" sz="2800" dirty="0"/>
          </a:p>
        </p:txBody>
      </p:sp>
    </p:spTree>
    <p:extLst>
      <p:ext uri="{BB962C8B-B14F-4D97-AF65-F5344CB8AC3E}">
        <p14:creationId xmlns:p14="http://schemas.microsoft.com/office/powerpoint/2010/main" val="197637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115616" y="2367171"/>
            <a:ext cx="7192996" cy="2123658"/>
          </a:xfrm>
          <a:prstGeom prst="rect">
            <a:avLst/>
          </a:prstGeom>
          <a:solidFill>
            <a:srgbClr val="FFFF00"/>
          </a:solidFill>
        </p:spPr>
        <p:txBody>
          <a:bodyPr wrap="none" rtlCol="0">
            <a:spAutoFit/>
          </a:bodyPr>
          <a:lstStyle/>
          <a:p>
            <a:pPr algn="ctr"/>
            <a:endParaRPr lang="en-US" altLang="ja-JP" sz="4400" dirty="0"/>
          </a:p>
          <a:p>
            <a:pPr algn="ctr"/>
            <a:r>
              <a:rPr lang="ja-JP" altLang="en-US" sz="4400" dirty="0"/>
              <a:t>「相続顧問契約」という可能性</a:t>
            </a:r>
            <a:endParaRPr lang="en-US" altLang="ja-JP" sz="4400" dirty="0"/>
          </a:p>
          <a:p>
            <a:pPr algn="ctr"/>
            <a:endParaRPr kumimoji="1" lang="ja-JP" altLang="en-US" sz="4400" dirty="0"/>
          </a:p>
        </p:txBody>
      </p:sp>
    </p:spTree>
    <p:extLst>
      <p:ext uri="{BB962C8B-B14F-4D97-AF65-F5344CB8AC3E}">
        <p14:creationId xmlns:p14="http://schemas.microsoft.com/office/powerpoint/2010/main" val="1508189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角丸四角形 5"/>
          <p:cNvSpPr/>
          <p:nvPr/>
        </p:nvSpPr>
        <p:spPr>
          <a:xfrm>
            <a:off x="700354" y="1675464"/>
            <a:ext cx="7472046" cy="35592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b="1" dirty="0">
                <a:solidFill>
                  <a:schemeClr val="tx1"/>
                </a:solidFill>
              </a:rPr>
              <a:t>・毎年１回のライフプラン・資産一覧の修正</a:t>
            </a:r>
            <a:endParaRPr kumimoji="1" lang="en-US" altLang="ja-JP" sz="1600" b="1" dirty="0">
              <a:solidFill>
                <a:schemeClr val="tx1"/>
              </a:solidFill>
            </a:endParaRPr>
          </a:p>
          <a:p>
            <a:pPr algn="ctr"/>
            <a:endParaRPr lang="en-US" altLang="ja-JP" sz="1600" b="1" dirty="0">
              <a:solidFill>
                <a:schemeClr val="tx1"/>
              </a:solidFill>
            </a:endParaRPr>
          </a:p>
          <a:p>
            <a:pPr algn="ctr"/>
            <a:r>
              <a:rPr kumimoji="1" lang="ja-JP" altLang="en-US" sz="1600" b="1" dirty="0">
                <a:solidFill>
                  <a:schemeClr val="tx1"/>
                </a:solidFill>
              </a:rPr>
              <a:t>・半年に１回のレビューミーティング</a:t>
            </a:r>
            <a:endParaRPr kumimoji="1" lang="en-US" altLang="ja-JP" sz="1600" b="1" dirty="0">
              <a:solidFill>
                <a:schemeClr val="tx1"/>
              </a:solidFill>
            </a:endParaRPr>
          </a:p>
          <a:p>
            <a:pPr algn="ctr"/>
            <a:endParaRPr lang="en-US" altLang="ja-JP" sz="1600" b="1" dirty="0">
              <a:solidFill>
                <a:schemeClr val="tx1"/>
              </a:solidFill>
            </a:endParaRPr>
          </a:p>
          <a:p>
            <a:pPr algn="ctr"/>
            <a:r>
              <a:rPr kumimoji="1" lang="ja-JP" altLang="en-US" sz="1600" b="1" dirty="0">
                <a:solidFill>
                  <a:schemeClr val="tx1"/>
                </a:solidFill>
              </a:rPr>
              <a:t>・年間１０回までのご相談</a:t>
            </a:r>
            <a:endParaRPr kumimoji="1" lang="en-US" altLang="ja-JP" sz="1600" b="1" dirty="0">
              <a:solidFill>
                <a:schemeClr val="tx1"/>
              </a:solidFill>
            </a:endParaRPr>
          </a:p>
          <a:p>
            <a:pPr algn="ctr"/>
            <a:endParaRPr lang="en-US" altLang="ja-JP" sz="1600" b="1" dirty="0">
              <a:solidFill>
                <a:schemeClr val="tx1"/>
              </a:solidFill>
            </a:endParaRPr>
          </a:p>
          <a:p>
            <a:pPr algn="ctr"/>
            <a:r>
              <a:rPr kumimoji="1" lang="ja-JP" altLang="en-US" sz="1600" b="1" dirty="0">
                <a:solidFill>
                  <a:schemeClr val="tx1"/>
                </a:solidFill>
              </a:rPr>
              <a:t>・（１１回目以降の相談料金は基本料金の半額）</a:t>
            </a:r>
            <a:endParaRPr kumimoji="1" lang="en-US" altLang="ja-JP" sz="1600" b="1" dirty="0">
              <a:solidFill>
                <a:schemeClr val="tx1"/>
              </a:solidFill>
            </a:endParaRPr>
          </a:p>
          <a:p>
            <a:pPr algn="ctr"/>
            <a:endParaRPr lang="en-US" altLang="ja-JP" sz="1600" b="1" dirty="0">
              <a:solidFill>
                <a:schemeClr val="tx1"/>
              </a:solidFill>
            </a:endParaRPr>
          </a:p>
          <a:p>
            <a:pPr algn="ctr"/>
            <a:r>
              <a:rPr lang="ja-JP" altLang="en-US" sz="1600" b="1" dirty="0">
                <a:solidFill>
                  <a:schemeClr val="tx1"/>
                </a:solidFill>
              </a:rPr>
              <a:t>・電話</a:t>
            </a:r>
            <a:r>
              <a:rPr lang="en-US" altLang="ja-JP" sz="1600" b="1" dirty="0">
                <a:solidFill>
                  <a:schemeClr val="tx1"/>
                </a:solidFill>
              </a:rPr>
              <a:t>or</a:t>
            </a:r>
            <a:r>
              <a:rPr lang="ja-JP" altLang="en-US" sz="1600" b="1" dirty="0">
                <a:solidFill>
                  <a:schemeClr val="tx1"/>
                </a:solidFill>
              </a:rPr>
              <a:t>メールでのご相談（回数無制限）</a:t>
            </a:r>
            <a:endParaRPr lang="en-US" altLang="ja-JP" sz="1600" b="1" dirty="0">
              <a:solidFill>
                <a:schemeClr val="tx1"/>
              </a:solidFill>
            </a:endParaRPr>
          </a:p>
          <a:p>
            <a:pPr algn="ctr"/>
            <a:endParaRPr kumimoji="1" lang="en-US" altLang="ja-JP" sz="1600" b="1" dirty="0">
              <a:solidFill>
                <a:schemeClr val="tx1"/>
              </a:solidFill>
            </a:endParaRPr>
          </a:p>
          <a:p>
            <a:pPr algn="ctr"/>
            <a:r>
              <a:rPr lang="ja-JP" altLang="en-US" sz="1600" b="1" dirty="0">
                <a:solidFill>
                  <a:schemeClr val="tx1"/>
                </a:solidFill>
              </a:rPr>
              <a:t>・相談内容は個人・法人両方</a:t>
            </a:r>
            <a:r>
              <a:rPr lang="en-US" altLang="ja-JP" sz="1600" b="1" dirty="0">
                <a:solidFill>
                  <a:schemeClr val="tx1"/>
                </a:solidFill>
              </a:rPr>
              <a:t>OK</a:t>
            </a:r>
          </a:p>
          <a:p>
            <a:pPr algn="ctr"/>
            <a:endParaRPr lang="en-US" altLang="ja-JP" sz="1600" b="1" dirty="0">
              <a:solidFill>
                <a:schemeClr val="tx1"/>
              </a:solidFill>
            </a:endParaRPr>
          </a:p>
          <a:p>
            <a:pPr algn="ctr"/>
            <a:r>
              <a:rPr lang="ja-JP" altLang="en-US" sz="1600" b="1" dirty="0">
                <a:solidFill>
                  <a:schemeClr val="tx1"/>
                </a:solidFill>
              </a:rPr>
              <a:t>・相続・事業承継のために必要なことを長い期間で備えます。</a:t>
            </a:r>
            <a:endParaRPr kumimoji="1" lang="en-US" altLang="ja-JP" sz="1400" b="1" dirty="0">
              <a:solidFill>
                <a:schemeClr val="tx1"/>
              </a:solidFill>
            </a:endParaRPr>
          </a:p>
          <a:p>
            <a:pPr algn="ctr"/>
            <a:endParaRPr kumimoji="1" lang="en-US" altLang="ja-JP" sz="1400" b="1" dirty="0">
              <a:solidFill>
                <a:schemeClr val="tx1"/>
              </a:solidFill>
            </a:endParaRPr>
          </a:p>
          <a:p>
            <a:pPr algn="ctr"/>
            <a:endParaRPr lang="en-US" altLang="ja-JP" sz="1400" b="1" dirty="0">
              <a:solidFill>
                <a:schemeClr val="tx1"/>
              </a:solidFill>
            </a:endParaRPr>
          </a:p>
          <a:p>
            <a:pPr algn="ctr"/>
            <a:endParaRPr kumimoji="1" lang="ja-JP" altLang="en-US" sz="1400" b="1" dirty="0">
              <a:solidFill>
                <a:schemeClr val="tx1"/>
              </a:solidFill>
            </a:endParaRPr>
          </a:p>
        </p:txBody>
      </p:sp>
      <p:sp>
        <p:nvSpPr>
          <p:cNvPr id="3" name="正方形/長方形 2"/>
          <p:cNvSpPr/>
          <p:nvPr/>
        </p:nvSpPr>
        <p:spPr>
          <a:xfrm>
            <a:off x="700354" y="5877272"/>
            <a:ext cx="7328030" cy="7920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bg1"/>
                </a:solidFill>
              </a:rPr>
              <a:t>長期間・想定外の問題にも対応可能</a:t>
            </a:r>
            <a:endParaRPr kumimoji="1" lang="ja-JP" altLang="en-US" sz="2400" b="1" dirty="0">
              <a:solidFill>
                <a:schemeClr val="bg1"/>
              </a:solidFill>
            </a:endParaRPr>
          </a:p>
        </p:txBody>
      </p:sp>
      <p:sp>
        <p:nvSpPr>
          <p:cNvPr id="9" name="等号 8"/>
          <p:cNvSpPr/>
          <p:nvPr/>
        </p:nvSpPr>
        <p:spPr>
          <a:xfrm>
            <a:off x="3982709" y="5217522"/>
            <a:ext cx="828092" cy="627570"/>
          </a:xfrm>
          <a:prstGeom prst="mathEqual">
            <a:avLst>
              <a:gd name="adj1" fmla="val 17555"/>
              <a:gd name="adj2" fmla="val 28088"/>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p:cNvSpPr txBox="1"/>
          <p:nvPr/>
        </p:nvSpPr>
        <p:spPr>
          <a:xfrm>
            <a:off x="1666018" y="685871"/>
            <a:ext cx="6248827" cy="523220"/>
          </a:xfrm>
          <a:prstGeom prst="rect">
            <a:avLst/>
          </a:prstGeom>
          <a:noFill/>
        </p:spPr>
        <p:txBody>
          <a:bodyPr wrap="none" rtlCol="0">
            <a:spAutoFit/>
          </a:bodyPr>
          <a:lstStyle/>
          <a:p>
            <a:pPr algn="ctr"/>
            <a:r>
              <a:rPr kumimoji="1" lang="ja-JP" altLang="en-US" sz="2800" dirty="0"/>
              <a:t>相続・事業承継顧問　サービス内容（例）</a:t>
            </a:r>
          </a:p>
        </p:txBody>
      </p:sp>
    </p:spTree>
    <p:extLst>
      <p:ext uri="{BB962C8B-B14F-4D97-AF65-F5344CB8AC3E}">
        <p14:creationId xmlns:p14="http://schemas.microsoft.com/office/powerpoint/2010/main" val="26430394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517319" y="1844824"/>
            <a:ext cx="6109365" cy="4154984"/>
          </a:xfrm>
          <a:prstGeom prst="rect">
            <a:avLst/>
          </a:prstGeom>
          <a:solidFill>
            <a:srgbClr val="FFFF00"/>
          </a:solidFill>
        </p:spPr>
        <p:txBody>
          <a:bodyPr wrap="none" rtlCol="0">
            <a:spAutoFit/>
          </a:bodyPr>
          <a:lstStyle/>
          <a:p>
            <a:pPr algn="ctr"/>
            <a:r>
              <a:rPr lang="ja-JP" altLang="en-US" sz="4400" dirty="0"/>
              <a:t>川口式</a:t>
            </a:r>
            <a:endParaRPr lang="en-US" altLang="ja-JP" sz="4400" dirty="0"/>
          </a:p>
          <a:p>
            <a:pPr algn="ctr"/>
            <a:endParaRPr lang="en-US" altLang="ja-JP" sz="4400" dirty="0"/>
          </a:p>
          <a:p>
            <a:pPr algn="ctr"/>
            <a:r>
              <a:rPr lang="ja-JP" altLang="en-US" sz="4400" dirty="0"/>
              <a:t>相続・事業承継顧問契約</a:t>
            </a:r>
            <a:endParaRPr lang="en-US" altLang="ja-JP" sz="4400" dirty="0"/>
          </a:p>
          <a:p>
            <a:pPr algn="ctr"/>
            <a:endParaRPr lang="en-US" altLang="ja-JP" sz="4400" dirty="0"/>
          </a:p>
          <a:p>
            <a:pPr algn="ctr"/>
            <a:r>
              <a:rPr lang="ja-JP" altLang="en-US" sz="4400" dirty="0"/>
              <a:t>フィー設定の考え方</a:t>
            </a:r>
          </a:p>
          <a:p>
            <a:pPr algn="ctr"/>
            <a:endParaRPr kumimoji="1" lang="ja-JP" altLang="en-US" sz="4400" dirty="0"/>
          </a:p>
        </p:txBody>
      </p:sp>
    </p:spTree>
    <p:extLst>
      <p:ext uri="{BB962C8B-B14F-4D97-AF65-F5344CB8AC3E}">
        <p14:creationId xmlns:p14="http://schemas.microsoft.com/office/powerpoint/2010/main" val="1987250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1979712" y="1518553"/>
            <a:ext cx="4935967" cy="4647426"/>
          </a:xfrm>
          <a:prstGeom prst="rect">
            <a:avLst/>
          </a:prstGeom>
          <a:noFill/>
        </p:spPr>
        <p:txBody>
          <a:bodyPr wrap="none" rtlCol="0">
            <a:spAutoFit/>
          </a:bodyPr>
          <a:lstStyle/>
          <a:p>
            <a:pPr algn="ctr"/>
            <a:r>
              <a:rPr kumimoji="1" lang="ja-JP" altLang="en-US" sz="3200" dirty="0"/>
              <a:t>顧問料の設定（例）</a:t>
            </a:r>
            <a:endParaRPr kumimoji="1" lang="en-US" altLang="ja-JP" sz="3200" dirty="0"/>
          </a:p>
          <a:p>
            <a:pPr algn="ctr"/>
            <a:endParaRPr kumimoji="1" lang="en-US" altLang="ja-JP" sz="2400" dirty="0"/>
          </a:p>
          <a:p>
            <a:pPr algn="ctr"/>
            <a:r>
              <a:rPr kumimoji="1" lang="ja-JP" altLang="en-US" sz="4800" dirty="0"/>
              <a:t>個人＝１万円／月</a:t>
            </a:r>
            <a:endParaRPr kumimoji="1" lang="en-US" altLang="ja-JP" sz="4800" dirty="0"/>
          </a:p>
          <a:p>
            <a:pPr algn="ctr"/>
            <a:endParaRPr lang="en-US" altLang="ja-JP" sz="4800" dirty="0"/>
          </a:p>
          <a:p>
            <a:pPr algn="ctr"/>
            <a:r>
              <a:rPr kumimoji="1" lang="ja-JP" altLang="en-US" sz="4800" dirty="0"/>
              <a:t>法人＝</a:t>
            </a:r>
            <a:r>
              <a:rPr lang="ja-JP" altLang="en-US" sz="4800" dirty="0"/>
              <a:t>３万円／月</a:t>
            </a:r>
            <a:endParaRPr lang="en-US" altLang="ja-JP" sz="4800" dirty="0"/>
          </a:p>
          <a:p>
            <a:pPr algn="ctr"/>
            <a:endParaRPr kumimoji="1" lang="en-US" altLang="ja-JP" sz="2400" dirty="0"/>
          </a:p>
          <a:p>
            <a:pPr algn="ctr"/>
            <a:r>
              <a:rPr lang="en-US" altLang="ja-JP" sz="2400" dirty="0"/>
              <a:t>※</a:t>
            </a:r>
            <a:r>
              <a:rPr lang="ja-JP" altLang="en-US" sz="2400" dirty="0"/>
              <a:t>初年度のみ着手金を別途チャージ</a:t>
            </a:r>
            <a:br>
              <a:rPr lang="en-US" altLang="ja-JP" sz="2400" dirty="0"/>
            </a:br>
            <a:endParaRPr lang="en-US" altLang="ja-JP" sz="2400" dirty="0"/>
          </a:p>
          <a:p>
            <a:pPr algn="ctr"/>
            <a:r>
              <a:rPr lang="ja-JP" altLang="en-US" sz="2400" dirty="0"/>
              <a:t>（着手金：１０万円</a:t>
            </a:r>
            <a:r>
              <a:rPr lang="en-US" altLang="ja-JP" sz="2400" dirty="0"/>
              <a:t>〜</a:t>
            </a:r>
            <a:r>
              <a:rPr lang="ja-JP" altLang="en-US" sz="2400" dirty="0"/>
              <a:t>３０万円）</a:t>
            </a:r>
            <a:endParaRPr lang="en-US" altLang="ja-JP" sz="2400" dirty="0"/>
          </a:p>
        </p:txBody>
      </p:sp>
    </p:spTree>
    <p:extLst>
      <p:ext uri="{BB962C8B-B14F-4D97-AF65-F5344CB8AC3E}">
        <p14:creationId xmlns:p14="http://schemas.microsoft.com/office/powerpoint/2010/main" val="925782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165464" y="2132856"/>
            <a:ext cx="6813084" cy="3046988"/>
          </a:xfrm>
          <a:prstGeom prst="rect">
            <a:avLst/>
          </a:prstGeom>
          <a:solidFill>
            <a:srgbClr val="FFFF00"/>
          </a:solidFill>
        </p:spPr>
        <p:txBody>
          <a:bodyPr wrap="none" rtlCol="0">
            <a:spAutoFit/>
          </a:bodyPr>
          <a:lstStyle/>
          <a:p>
            <a:pPr algn="ctr"/>
            <a:endParaRPr lang="en-US" altLang="ja-JP" sz="4800" dirty="0"/>
          </a:p>
          <a:p>
            <a:pPr algn="ctr"/>
            <a:r>
              <a:rPr lang="ja-JP" altLang="en-US" sz="4800"/>
              <a:t>あなたの理想の見込み客</a:t>
            </a:r>
            <a:br>
              <a:rPr lang="en-US" altLang="ja-JP" sz="4800" dirty="0"/>
            </a:br>
            <a:endParaRPr lang="en-US" altLang="ja-JP" sz="4800" dirty="0"/>
          </a:p>
          <a:p>
            <a:pPr algn="ctr"/>
            <a:r>
              <a:rPr kumimoji="1" lang="ja-JP" altLang="en-US" sz="4800"/>
              <a:t>（パーフェクトカスタマー</a:t>
            </a:r>
            <a:r>
              <a:rPr lang="ja-JP" altLang="en-US" sz="4800"/>
              <a:t>）</a:t>
            </a:r>
            <a:endParaRPr kumimoji="1" lang="ja-JP" altLang="en-US" sz="4800" dirty="0"/>
          </a:p>
        </p:txBody>
      </p:sp>
    </p:spTree>
    <p:extLst>
      <p:ext uri="{BB962C8B-B14F-4D97-AF65-F5344CB8AC3E}">
        <p14:creationId xmlns:p14="http://schemas.microsoft.com/office/powerpoint/2010/main" val="3749720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491335" y="1749637"/>
            <a:ext cx="5009201" cy="646331"/>
          </a:xfrm>
          <a:prstGeom prst="rect">
            <a:avLst/>
          </a:prstGeom>
          <a:solidFill>
            <a:srgbClr val="FFFF00"/>
          </a:solidFill>
        </p:spPr>
        <p:txBody>
          <a:bodyPr wrap="square" rtlCol="0">
            <a:spAutoFit/>
          </a:bodyPr>
          <a:lstStyle/>
          <a:p>
            <a:pPr algn="ctr"/>
            <a:r>
              <a:rPr lang="en-US" altLang="ja-JP" sz="3600" dirty="0"/>
              <a:t>&lt;1st&gt; </a:t>
            </a:r>
            <a:r>
              <a:rPr kumimoji="1" lang="ja-JP" altLang="en-US" sz="3600"/>
              <a:t>相続セミナー</a:t>
            </a:r>
            <a:r>
              <a:rPr lang="ja-JP" altLang="en-US" sz="3600"/>
              <a:t>開催</a:t>
            </a:r>
            <a:r>
              <a:rPr kumimoji="1" lang="ja-JP" altLang="en-US" sz="3600" dirty="0"/>
              <a:t>　　　　　</a:t>
            </a:r>
          </a:p>
        </p:txBody>
      </p:sp>
      <p:sp>
        <p:nvSpPr>
          <p:cNvPr id="7" name="テキスト ボックス 6"/>
          <p:cNvSpPr txBox="1"/>
          <p:nvPr/>
        </p:nvSpPr>
        <p:spPr>
          <a:xfrm>
            <a:off x="1691680" y="3385452"/>
            <a:ext cx="3946406" cy="646331"/>
          </a:xfrm>
          <a:prstGeom prst="rect">
            <a:avLst/>
          </a:prstGeom>
          <a:solidFill>
            <a:srgbClr val="FFFF00"/>
          </a:solidFill>
        </p:spPr>
        <p:txBody>
          <a:bodyPr wrap="square" rtlCol="0">
            <a:spAutoFit/>
          </a:bodyPr>
          <a:lstStyle/>
          <a:p>
            <a:pPr algn="ctr"/>
            <a:r>
              <a:rPr lang="en-US" altLang="ja-JP" sz="3600" dirty="0"/>
              <a:t>&lt;</a:t>
            </a:r>
            <a:r>
              <a:rPr lang="ja-JP" altLang="en-US" sz="3600"/>
              <a:t> </a:t>
            </a:r>
            <a:r>
              <a:rPr lang="en-US" altLang="ja-JP" sz="3600" dirty="0"/>
              <a:t>2nd&gt; </a:t>
            </a:r>
            <a:r>
              <a:rPr lang="ja-JP" altLang="en-US" sz="3600"/>
              <a:t>個別相談</a:t>
            </a:r>
            <a:endParaRPr kumimoji="1" lang="ja-JP" altLang="en-US" sz="3600" dirty="0"/>
          </a:p>
        </p:txBody>
      </p:sp>
      <p:sp>
        <p:nvSpPr>
          <p:cNvPr id="9" name="テキスト ボックス 8"/>
          <p:cNvSpPr txBox="1"/>
          <p:nvPr/>
        </p:nvSpPr>
        <p:spPr>
          <a:xfrm>
            <a:off x="539552" y="4869159"/>
            <a:ext cx="7416304" cy="830997"/>
          </a:xfrm>
          <a:prstGeom prst="rect">
            <a:avLst/>
          </a:prstGeom>
          <a:solidFill>
            <a:srgbClr val="FF0000"/>
          </a:solidFill>
        </p:spPr>
        <p:txBody>
          <a:bodyPr wrap="square" rtlCol="0">
            <a:spAutoFit/>
          </a:bodyPr>
          <a:lstStyle/>
          <a:p>
            <a:r>
              <a:rPr lang="en-US" altLang="ja-JP" sz="4800" dirty="0">
                <a:solidFill>
                  <a:schemeClr val="bg1"/>
                </a:solidFill>
              </a:rPr>
              <a:t>&lt;3rd</a:t>
            </a:r>
            <a:r>
              <a:rPr lang="en-US" altLang="ja-JP" sz="4800" dirty="0"/>
              <a:t> </a:t>
            </a:r>
            <a:r>
              <a:rPr lang="en-US" altLang="ja-JP" sz="4800" dirty="0">
                <a:solidFill>
                  <a:schemeClr val="bg1"/>
                </a:solidFill>
              </a:rPr>
              <a:t>&gt; </a:t>
            </a:r>
            <a:r>
              <a:rPr lang="ja-JP" altLang="en-US" sz="4800">
                <a:solidFill>
                  <a:schemeClr val="bg1"/>
                </a:solidFill>
              </a:rPr>
              <a:t>コンサルティング</a:t>
            </a:r>
            <a:r>
              <a:rPr lang="ja-JP" altLang="en-US" sz="4800" dirty="0">
                <a:solidFill>
                  <a:schemeClr val="bg1"/>
                </a:solidFill>
              </a:rPr>
              <a:t>受任</a:t>
            </a:r>
            <a:endParaRPr kumimoji="1" lang="ja-JP" altLang="en-US" sz="4800" dirty="0">
              <a:solidFill>
                <a:schemeClr val="bg1"/>
              </a:solidFill>
            </a:endParaRPr>
          </a:p>
        </p:txBody>
      </p:sp>
      <p:sp>
        <p:nvSpPr>
          <p:cNvPr id="4" name="テキスト ボックス 3"/>
          <p:cNvSpPr txBox="1"/>
          <p:nvPr/>
        </p:nvSpPr>
        <p:spPr>
          <a:xfrm>
            <a:off x="2156465" y="596683"/>
            <a:ext cx="5046574" cy="523220"/>
          </a:xfrm>
          <a:prstGeom prst="rect">
            <a:avLst/>
          </a:prstGeom>
          <a:noFill/>
        </p:spPr>
        <p:txBody>
          <a:bodyPr wrap="none" rtlCol="0">
            <a:spAutoFit/>
          </a:bodyPr>
          <a:lstStyle/>
          <a:p>
            <a:r>
              <a:rPr kumimoji="1" lang="ja-JP" altLang="en-US" sz="2800" dirty="0"/>
              <a:t>相続ビジネス</a:t>
            </a:r>
            <a:r>
              <a:rPr kumimoji="1" lang="ja-JP" altLang="en-US" sz="2800"/>
              <a:t>の３ステップモデル</a:t>
            </a:r>
            <a:endParaRPr kumimoji="1" lang="ja-JP" altLang="en-US" sz="2800" dirty="0"/>
          </a:p>
        </p:txBody>
      </p:sp>
      <p:sp>
        <p:nvSpPr>
          <p:cNvPr id="6" name="下矢印 5"/>
          <p:cNvSpPr/>
          <p:nvPr/>
        </p:nvSpPr>
        <p:spPr>
          <a:xfrm>
            <a:off x="3203847" y="2672360"/>
            <a:ext cx="792088" cy="504056"/>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下矢印 10"/>
          <p:cNvSpPr/>
          <p:nvPr/>
        </p:nvSpPr>
        <p:spPr>
          <a:xfrm>
            <a:off x="3203847" y="4215495"/>
            <a:ext cx="792088" cy="504056"/>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631774" y="1690291"/>
            <a:ext cx="2512226" cy="830997"/>
          </a:xfrm>
          <a:prstGeom prst="rect">
            <a:avLst/>
          </a:prstGeom>
          <a:noFill/>
        </p:spPr>
        <p:txBody>
          <a:bodyPr wrap="none" rtlCol="0">
            <a:spAutoFit/>
          </a:bodyPr>
          <a:lstStyle/>
          <a:p>
            <a:r>
              <a:rPr kumimoji="1" lang="ja-JP" altLang="en-US" sz="1600" dirty="0"/>
              <a:t>セミナー開催のメリットは？</a:t>
            </a:r>
            <a:endParaRPr kumimoji="1" lang="en-US" altLang="ja-JP" sz="1600" dirty="0"/>
          </a:p>
          <a:p>
            <a:r>
              <a:rPr lang="ja-JP" altLang="en-US" sz="1600" dirty="0"/>
              <a:t>開催方法は？</a:t>
            </a:r>
            <a:endParaRPr lang="en-US" altLang="ja-JP" sz="1600" dirty="0"/>
          </a:p>
          <a:p>
            <a:r>
              <a:rPr kumimoji="1" lang="ja-JP" altLang="en-US" sz="1600" dirty="0"/>
              <a:t>継続開催するには？</a:t>
            </a:r>
          </a:p>
        </p:txBody>
      </p:sp>
      <p:sp>
        <p:nvSpPr>
          <p:cNvPr id="12" name="テキスト ボックス 11"/>
          <p:cNvSpPr txBox="1"/>
          <p:nvPr/>
        </p:nvSpPr>
        <p:spPr>
          <a:xfrm>
            <a:off x="5802194" y="3293119"/>
            <a:ext cx="2441694" cy="830997"/>
          </a:xfrm>
          <a:prstGeom prst="rect">
            <a:avLst/>
          </a:prstGeom>
          <a:noFill/>
        </p:spPr>
        <p:txBody>
          <a:bodyPr wrap="none" rtlCol="0">
            <a:spAutoFit/>
          </a:bodyPr>
          <a:lstStyle/>
          <a:p>
            <a:r>
              <a:rPr kumimoji="1" lang="ja-JP" altLang="en-US" sz="1600" dirty="0"/>
              <a:t>個別相談は無料？有料？</a:t>
            </a:r>
            <a:endParaRPr kumimoji="1" lang="en-US" altLang="ja-JP" sz="1600" dirty="0"/>
          </a:p>
          <a:p>
            <a:r>
              <a:rPr lang="ja-JP" altLang="en-US" sz="1600" dirty="0"/>
              <a:t>個別相談のやり方は？</a:t>
            </a:r>
            <a:endParaRPr lang="en-US" altLang="ja-JP" sz="1600" dirty="0"/>
          </a:p>
          <a:p>
            <a:r>
              <a:rPr kumimoji="1" lang="ja-JP" altLang="en-US" sz="1600" dirty="0"/>
              <a:t>ヒアリングのコツは？</a:t>
            </a:r>
          </a:p>
        </p:txBody>
      </p:sp>
      <p:sp>
        <p:nvSpPr>
          <p:cNvPr id="13" name="テキスト ボックス 12"/>
          <p:cNvSpPr txBox="1"/>
          <p:nvPr/>
        </p:nvSpPr>
        <p:spPr>
          <a:xfrm>
            <a:off x="3995936" y="5700156"/>
            <a:ext cx="4445448" cy="1107996"/>
          </a:xfrm>
          <a:prstGeom prst="rect">
            <a:avLst/>
          </a:prstGeom>
          <a:noFill/>
        </p:spPr>
        <p:txBody>
          <a:bodyPr wrap="none" rtlCol="0">
            <a:spAutoFit/>
          </a:bodyPr>
          <a:lstStyle/>
          <a:p>
            <a:r>
              <a:rPr kumimoji="1" lang="ja-JP" altLang="en-US" sz="1600" dirty="0"/>
              <a:t>コンサルティング受任のためのプレゼンテーション</a:t>
            </a:r>
            <a:endParaRPr kumimoji="1" lang="en-US" altLang="ja-JP" sz="1600" dirty="0"/>
          </a:p>
          <a:p>
            <a:r>
              <a:rPr kumimoji="1" lang="ja-JP" altLang="en-US" sz="1600" dirty="0"/>
              <a:t>使用する資料</a:t>
            </a:r>
            <a:endParaRPr kumimoji="1" lang="en-US" altLang="ja-JP" sz="1600" dirty="0"/>
          </a:p>
          <a:p>
            <a:r>
              <a:rPr kumimoji="1" lang="ja-JP" altLang="en-US" sz="1600" dirty="0"/>
              <a:t>契約の際に必要な「契約書」</a:t>
            </a:r>
            <a:endParaRPr kumimoji="1" lang="en-US" altLang="ja-JP" sz="1600" dirty="0"/>
          </a:p>
          <a:p>
            <a:r>
              <a:rPr lang="ja-JP" altLang="en-US" sz="1600" dirty="0"/>
              <a:t>契約後に最初に作る「工程表」</a:t>
            </a:r>
            <a:endParaRPr kumimoji="1" lang="ja-JP" altLang="en-US" sz="1600" dirty="0"/>
          </a:p>
        </p:txBody>
      </p:sp>
    </p:spTree>
    <p:extLst>
      <p:ext uri="{BB962C8B-B14F-4D97-AF65-F5344CB8AC3E}">
        <p14:creationId xmlns:p14="http://schemas.microsoft.com/office/powerpoint/2010/main" val="2600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6" grpId="0" animBg="1"/>
      <p:bldP spid="11" grpId="0" animBg="1"/>
      <p:bldP spid="10" grpId="0"/>
      <p:bldP spid="12"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0775" y="658103"/>
            <a:ext cx="4900701" cy="523220"/>
          </a:xfrm>
          <a:prstGeom prst="rect">
            <a:avLst/>
          </a:prstGeom>
          <a:noFill/>
        </p:spPr>
        <p:txBody>
          <a:bodyPr wrap="none" rtlCol="0">
            <a:spAutoFit/>
          </a:bodyPr>
          <a:lstStyle/>
          <a:p>
            <a:r>
              <a:rPr lang="ja-JP" altLang="en-US" sz="2800" dirty="0"/>
              <a:t>中井式</a:t>
            </a:r>
            <a:r>
              <a:rPr kumimoji="1" lang="ja-JP" altLang="en-US" sz="2800" dirty="0"/>
              <a:t>「</a:t>
            </a:r>
            <a:r>
              <a:rPr lang="ja-JP" altLang="en-US" sz="2800" dirty="0"/>
              <a:t>マーケティング</a:t>
            </a:r>
            <a:r>
              <a:rPr kumimoji="1" lang="ja-JP" altLang="en-US" sz="2800" dirty="0"/>
              <a:t>の定義」</a:t>
            </a:r>
          </a:p>
        </p:txBody>
      </p:sp>
      <p:sp>
        <p:nvSpPr>
          <p:cNvPr id="2" name="テキスト ボックス 1"/>
          <p:cNvSpPr txBox="1"/>
          <p:nvPr/>
        </p:nvSpPr>
        <p:spPr>
          <a:xfrm>
            <a:off x="2867972" y="1484784"/>
            <a:ext cx="3817071" cy="4524315"/>
          </a:xfrm>
          <a:prstGeom prst="rect">
            <a:avLst/>
          </a:prstGeom>
          <a:noFill/>
        </p:spPr>
        <p:txBody>
          <a:bodyPr wrap="none" rtlCol="0">
            <a:spAutoFit/>
          </a:bodyPr>
          <a:lstStyle/>
          <a:p>
            <a:pPr algn="ctr">
              <a:lnSpc>
                <a:spcPct val="200000"/>
              </a:lnSpc>
            </a:pPr>
            <a:r>
              <a:rPr kumimoji="1" lang="ja-JP" altLang="en-US" sz="3600" dirty="0">
                <a:solidFill>
                  <a:srgbClr val="FF0000"/>
                </a:solidFill>
              </a:rPr>
              <a:t>必要な人に</a:t>
            </a:r>
            <a:endParaRPr kumimoji="1" lang="en-US" altLang="ja-JP" sz="3600" dirty="0">
              <a:solidFill>
                <a:srgbClr val="FF0000"/>
              </a:solidFill>
            </a:endParaRPr>
          </a:p>
          <a:p>
            <a:pPr algn="ctr">
              <a:lnSpc>
                <a:spcPct val="200000"/>
              </a:lnSpc>
            </a:pPr>
            <a:r>
              <a:rPr lang="ja-JP" altLang="en-US" sz="3600" dirty="0">
                <a:solidFill>
                  <a:srgbClr val="FF0000"/>
                </a:solidFill>
              </a:rPr>
              <a:t>必要な情報を</a:t>
            </a:r>
            <a:endParaRPr lang="en-US" altLang="ja-JP" sz="3600" dirty="0">
              <a:solidFill>
                <a:srgbClr val="FF0000"/>
              </a:solidFill>
            </a:endParaRPr>
          </a:p>
          <a:p>
            <a:pPr algn="ctr">
              <a:lnSpc>
                <a:spcPct val="200000"/>
              </a:lnSpc>
            </a:pPr>
            <a:r>
              <a:rPr kumimoji="1" lang="ja-JP" altLang="en-US" sz="3600" dirty="0">
                <a:solidFill>
                  <a:srgbClr val="FF0000"/>
                </a:solidFill>
              </a:rPr>
              <a:t>必要なタイミングで</a:t>
            </a:r>
            <a:endParaRPr kumimoji="1" lang="en-US" altLang="ja-JP" sz="3600" dirty="0">
              <a:solidFill>
                <a:srgbClr val="FF0000"/>
              </a:solidFill>
            </a:endParaRPr>
          </a:p>
          <a:p>
            <a:pPr algn="ctr">
              <a:lnSpc>
                <a:spcPct val="200000"/>
              </a:lnSpc>
            </a:pPr>
            <a:r>
              <a:rPr kumimoji="1" lang="ja-JP" altLang="en-US" sz="3600" dirty="0">
                <a:solidFill>
                  <a:srgbClr val="FF0000"/>
                </a:solidFill>
              </a:rPr>
              <a:t>提供し</a:t>
            </a:r>
            <a:r>
              <a:rPr lang="ja-JP" altLang="en-US" sz="3600" dirty="0">
                <a:solidFill>
                  <a:srgbClr val="FF0000"/>
                </a:solidFill>
              </a:rPr>
              <a:t>続ける活動</a:t>
            </a:r>
            <a:endParaRPr kumimoji="1" lang="en-US" altLang="ja-JP" sz="3600" dirty="0">
              <a:solidFill>
                <a:srgbClr val="FF0000"/>
              </a:solidFill>
            </a:endParaRPr>
          </a:p>
        </p:txBody>
      </p:sp>
    </p:spTree>
    <p:extLst>
      <p:ext uri="{BB962C8B-B14F-4D97-AF65-F5344CB8AC3E}">
        <p14:creationId xmlns:p14="http://schemas.microsoft.com/office/powerpoint/2010/main" val="3378374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23728" y="605961"/>
            <a:ext cx="4052713" cy="523220"/>
          </a:xfrm>
          <a:prstGeom prst="rect">
            <a:avLst/>
          </a:prstGeom>
          <a:noFill/>
        </p:spPr>
        <p:txBody>
          <a:bodyPr wrap="none" rtlCol="0">
            <a:spAutoFit/>
          </a:bodyPr>
          <a:lstStyle/>
          <a:p>
            <a:r>
              <a:rPr lang="ja-JP" altLang="en-US" sz="2800" dirty="0"/>
              <a:t>２つのマーケティング戦略</a:t>
            </a:r>
            <a:endParaRPr kumimoji="1" lang="ja-JP" altLang="en-US" sz="2800" dirty="0"/>
          </a:p>
        </p:txBody>
      </p:sp>
      <p:sp>
        <p:nvSpPr>
          <p:cNvPr id="2" name="テキスト ボックス 1"/>
          <p:cNvSpPr txBox="1"/>
          <p:nvPr/>
        </p:nvSpPr>
        <p:spPr>
          <a:xfrm>
            <a:off x="179512" y="1770768"/>
            <a:ext cx="9147056" cy="3416320"/>
          </a:xfrm>
          <a:prstGeom prst="rect">
            <a:avLst/>
          </a:prstGeom>
          <a:noFill/>
        </p:spPr>
        <p:txBody>
          <a:bodyPr wrap="none" rtlCol="0">
            <a:spAutoFit/>
          </a:bodyPr>
          <a:lstStyle/>
          <a:p>
            <a:pPr algn="ctr">
              <a:lnSpc>
                <a:spcPct val="200000"/>
              </a:lnSpc>
            </a:pPr>
            <a:r>
              <a:rPr lang="en-US" altLang="ja-JP" sz="3600" dirty="0">
                <a:solidFill>
                  <a:srgbClr val="FF0000"/>
                </a:solidFill>
              </a:rPr>
              <a:t>A)</a:t>
            </a:r>
            <a:r>
              <a:rPr lang="ja-JP" altLang="en-US" sz="3600" dirty="0">
                <a:solidFill>
                  <a:srgbClr val="FF0000"/>
                </a:solidFill>
              </a:rPr>
              <a:t>プロダクトアウト（＝大企業）</a:t>
            </a:r>
            <a:endParaRPr lang="en-US" altLang="ja-JP" sz="3600" dirty="0">
              <a:solidFill>
                <a:srgbClr val="FF0000"/>
              </a:solidFill>
            </a:endParaRPr>
          </a:p>
          <a:p>
            <a:pPr algn="ctr">
              <a:lnSpc>
                <a:spcPct val="200000"/>
              </a:lnSpc>
            </a:pPr>
            <a:endParaRPr lang="en-US" altLang="ja-JP" sz="3600" dirty="0">
              <a:solidFill>
                <a:srgbClr val="FF0000"/>
              </a:solidFill>
            </a:endParaRPr>
          </a:p>
          <a:p>
            <a:pPr algn="ctr">
              <a:lnSpc>
                <a:spcPct val="200000"/>
              </a:lnSpc>
            </a:pPr>
            <a:r>
              <a:rPr lang="en-US" altLang="ja-JP" sz="3600" dirty="0">
                <a:solidFill>
                  <a:srgbClr val="0070C0"/>
                </a:solidFill>
              </a:rPr>
              <a:t>B</a:t>
            </a:r>
            <a:r>
              <a:rPr lang="ja-JP" altLang="en-US" sz="3600" dirty="0">
                <a:solidFill>
                  <a:srgbClr val="0070C0"/>
                </a:solidFill>
              </a:rPr>
              <a:t>）マーケットイン（＝小規模企業・個人事業主）</a:t>
            </a:r>
            <a:endParaRPr lang="en-US" altLang="ja-JP" sz="3600" dirty="0">
              <a:solidFill>
                <a:srgbClr val="0070C0"/>
              </a:solidFill>
            </a:endParaRPr>
          </a:p>
        </p:txBody>
      </p:sp>
    </p:spTree>
    <p:extLst>
      <p:ext uri="{BB962C8B-B14F-4D97-AF65-F5344CB8AC3E}">
        <p14:creationId xmlns:p14="http://schemas.microsoft.com/office/powerpoint/2010/main" val="33450111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913030" y="280097"/>
            <a:ext cx="4669868" cy="826445"/>
          </a:xfrm>
          <a:prstGeom prst="rect">
            <a:avLst/>
          </a:prstGeom>
          <a:noFill/>
        </p:spPr>
        <p:txBody>
          <a:bodyPr wrap="none" rtlCol="0">
            <a:spAutoFit/>
          </a:bodyPr>
          <a:lstStyle/>
          <a:p>
            <a:pPr algn="ctr">
              <a:lnSpc>
                <a:spcPct val="200000"/>
              </a:lnSpc>
            </a:pPr>
            <a:r>
              <a:rPr lang="en-US" altLang="ja-JP" sz="2800" dirty="0">
                <a:solidFill>
                  <a:srgbClr val="FF0000"/>
                </a:solidFill>
              </a:rPr>
              <a:t>A)</a:t>
            </a:r>
            <a:r>
              <a:rPr lang="ja-JP" altLang="en-US" sz="2800" dirty="0">
                <a:solidFill>
                  <a:srgbClr val="FF0000"/>
                </a:solidFill>
              </a:rPr>
              <a:t>プロダクトアウト（＝大企業）</a:t>
            </a:r>
            <a:endParaRPr lang="en-US" altLang="ja-JP" sz="2800" dirty="0">
              <a:solidFill>
                <a:srgbClr val="FF0000"/>
              </a:solidFill>
            </a:endParaRPr>
          </a:p>
        </p:txBody>
      </p:sp>
      <p:sp>
        <p:nvSpPr>
          <p:cNvPr id="2" name="テキスト ボックス 1"/>
          <p:cNvSpPr txBox="1"/>
          <p:nvPr/>
        </p:nvSpPr>
        <p:spPr>
          <a:xfrm>
            <a:off x="1763688" y="1662508"/>
            <a:ext cx="4288353" cy="4031873"/>
          </a:xfrm>
          <a:prstGeom prst="rect">
            <a:avLst/>
          </a:prstGeom>
          <a:noFill/>
        </p:spPr>
        <p:txBody>
          <a:bodyPr wrap="none" rtlCol="0">
            <a:spAutoFit/>
          </a:bodyPr>
          <a:lstStyle/>
          <a:p>
            <a:r>
              <a:rPr lang="ja-JP" altLang="en-US" sz="3200" dirty="0"/>
              <a:t>①商品企画立案（仮説）</a:t>
            </a:r>
            <a:endParaRPr lang="en-US" altLang="ja-JP" sz="3200" dirty="0"/>
          </a:p>
          <a:p>
            <a:r>
              <a:rPr lang="ja-JP" altLang="en-US" sz="3200" dirty="0"/>
              <a:t>②マーケット・リサーチ</a:t>
            </a:r>
            <a:endParaRPr lang="en-US" altLang="ja-JP" sz="3200" dirty="0"/>
          </a:p>
          <a:p>
            <a:r>
              <a:rPr lang="ja-JP" altLang="en-US" sz="3200" dirty="0"/>
              <a:t>③商品企画</a:t>
            </a:r>
            <a:endParaRPr lang="en-US" altLang="ja-JP" sz="3200" dirty="0"/>
          </a:p>
          <a:p>
            <a:r>
              <a:rPr lang="ja-JP" altLang="en-US" sz="3200" dirty="0"/>
              <a:t>④商品作成</a:t>
            </a:r>
            <a:endParaRPr lang="en-US" altLang="ja-JP" sz="3200" dirty="0"/>
          </a:p>
          <a:p>
            <a:r>
              <a:rPr lang="ja-JP" altLang="en-US" sz="3200" dirty="0"/>
              <a:t>⑤モニターテスト</a:t>
            </a:r>
            <a:endParaRPr lang="en-US" altLang="ja-JP" sz="3200" dirty="0"/>
          </a:p>
          <a:p>
            <a:r>
              <a:rPr lang="ja-JP" altLang="en-US" sz="3200" dirty="0"/>
              <a:t>⑥商品手直し</a:t>
            </a:r>
            <a:endParaRPr lang="en-US" altLang="ja-JP" sz="3200" dirty="0"/>
          </a:p>
          <a:p>
            <a:r>
              <a:rPr lang="ja-JP" altLang="en-US" sz="3200" dirty="0"/>
              <a:t>⑦</a:t>
            </a:r>
            <a:r>
              <a:rPr lang="en-US" altLang="ja-JP" sz="3200" dirty="0"/>
              <a:t>CM</a:t>
            </a:r>
            <a:r>
              <a:rPr lang="ja-JP" altLang="en-US" sz="3200" dirty="0"/>
              <a:t>・プロモーション</a:t>
            </a:r>
            <a:endParaRPr lang="en-US" altLang="ja-JP" sz="3200" dirty="0"/>
          </a:p>
          <a:p>
            <a:r>
              <a:rPr lang="ja-JP" altLang="en-US" sz="3200" dirty="0"/>
              <a:t>⑧セールス</a:t>
            </a:r>
            <a:endParaRPr lang="en-US" altLang="ja-JP" sz="3200" dirty="0"/>
          </a:p>
        </p:txBody>
      </p:sp>
      <p:sp>
        <p:nvSpPr>
          <p:cNvPr id="3" name="テキスト ボックス 2"/>
          <p:cNvSpPr txBox="1"/>
          <p:nvPr/>
        </p:nvSpPr>
        <p:spPr>
          <a:xfrm>
            <a:off x="2123728" y="5726337"/>
            <a:ext cx="4801314" cy="830997"/>
          </a:xfrm>
          <a:prstGeom prst="rect">
            <a:avLst/>
          </a:prstGeom>
          <a:noFill/>
        </p:spPr>
        <p:txBody>
          <a:bodyPr wrap="none" rtlCol="0">
            <a:spAutoFit/>
          </a:bodyPr>
          <a:lstStyle/>
          <a:p>
            <a:r>
              <a:rPr kumimoji="1" lang="ja-JP" altLang="en-US" sz="4800" u="sng" dirty="0">
                <a:solidFill>
                  <a:srgbClr val="FF0000"/>
                </a:solidFill>
              </a:rPr>
              <a:t>低単価・大量販売</a:t>
            </a:r>
          </a:p>
        </p:txBody>
      </p:sp>
    </p:spTree>
    <p:extLst>
      <p:ext uri="{BB962C8B-B14F-4D97-AF65-F5344CB8AC3E}">
        <p14:creationId xmlns:p14="http://schemas.microsoft.com/office/powerpoint/2010/main" val="392397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4155599" y="280097"/>
            <a:ext cx="184730" cy="833433"/>
          </a:xfrm>
          <a:prstGeom prst="rect">
            <a:avLst/>
          </a:prstGeom>
          <a:noFill/>
        </p:spPr>
        <p:txBody>
          <a:bodyPr wrap="none" rtlCol="0">
            <a:spAutoFit/>
          </a:bodyPr>
          <a:lstStyle/>
          <a:p>
            <a:pPr algn="ctr">
              <a:lnSpc>
                <a:spcPct val="200000"/>
              </a:lnSpc>
            </a:pPr>
            <a:endParaRPr lang="en-US" altLang="ja-JP" sz="2800" dirty="0">
              <a:solidFill>
                <a:srgbClr val="FF0000"/>
              </a:solidFill>
            </a:endParaRPr>
          </a:p>
        </p:txBody>
      </p:sp>
      <p:sp>
        <p:nvSpPr>
          <p:cNvPr id="2" name="テキスト ボックス 1"/>
          <p:cNvSpPr txBox="1"/>
          <p:nvPr/>
        </p:nvSpPr>
        <p:spPr>
          <a:xfrm>
            <a:off x="288140" y="1479335"/>
            <a:ext cx="9002786" cy="4031873"/>
          </a:xfrm>
          <a:prstGeom prst="rect">
            <a:avLst/>
          </a:prstGeom>
          <a:noFill/>
        </p:spPr>
        <p:txBody>
          <a:bodyPr wrap="none" rtlCol="0">
            <a:spAutoFit/>
          </a:bodyPr>
          <a:lstStyle/>
          <a:p>
            <a:r>
              <a:rPr lang="ja-JP" altLang="en-US" sz="3200" dirty="0"/>
              <a:t>①パーフェクトカスタマー（</a:t>
            </a:r>
            <a:r>
              <a:rPr lang="en-US" altLang="ja-JP" sz="3200" dirty="0"/>
              <a:t>PC</a:t>
            </a:r>
            <a:r>
              <a:rPr lang="ja-JP" altLang="en-US" sz="3200" dirty="0"/>
              <a:t>）のペルソナ設定</a:t>
            </a:r>
            <a:endParaRPr lang="en-US" altLang="ja-JP" sz="3200" dirty="0"/>
          </a:p>
          <a:p>
            <a:r>
              <a:rPr lang="ja-JP" altLang="en-US" sz="3200" dirty="0"/>
              <a:t>②</a:t>
            </a:r>
            <a:r>
              <a:rPr lang="en-US" altLang="ja-JP" sz="3200" dirty="0"/>
              <a:t>PC</a:t>
            </a:r>
            <a:r>
              <a:rPr lang="ja-JP" altLang="en-US" sz="3200" dirty="0"/>
              <a:t>のニーズ（需要）＆ウォンツ（欲求）のリサーチ</a:t>
            </a:r>
            <a:endParaRPr lang="en-US" altLang="ja-JP" sz="3200" dirty="0"/>
          </a:p>
          <a:p>
            <a:r>
              <a:rPr lang="ja-JP" altLang="en-US" sz="3200" dirty="0"/>
              <a:t>③ニーズ＆ウォンツの解決策のリサーチ</a:t>
            </a:r>
            <a:endParaRPr lang="en-US" altLang="ja-JP" sz="3200" dirty="0"/>
          </a:p>
          <a:p>
            <a:r>
              <a:rPr lang="ja-JP" altLang="en-US" sz="3200" dirty="0"/>
              <a:t>④解決策を商品としてパッケージ化（見える化）</a:t>
            </a:r>
            <a:endParaRPr lang="en-US" altLang="ja-JP" sz="3200" dirty="0"/>
          </a:p>
          <a:p>
            <a:r>
              <a:rPr lang="ja-JP" altLang="en-US" sz="3200" dirty="0"/>
              <a:t>⑤モニターテスト</a:t>
            </a:r>
            <a:endParaRPr lang="en-US" altLang="ja-JP" sz="3200" dirty="0"/>
          </a:p>
          <a:p>
            <a:r>
              <a:rPr lang="ja-JP" altLang="en-US" sz="3200" dirty="0"/>
              <a:t>⑥商品手直し</a:t>
            </a:r>
            <a:endParaRPr lang="en-US" altLang="ja-JP" sz="3200" dirty="0"/>
          </a:p>
          <a:p>
            <a:r>
              <a:rPr lang="ja-JP" altLang="en-US" sz="3200" dirty="0"/>
              <a:t>⑦プロモーション</a:t>
            </a:r>
            <a:endParaRPr lang="en-US" altLang="ja-JP" sz="3200" dirty="0"/>
          </a:p>
          <a:p>
            <a:r>
              <a:rPr lang="ja-JP" altLang="en-US" sz="3200" dirty="0"/>
              <a:t>⑧プラットフォーム・セリング（セミナー、</a:t>
            </a:r>
            <a:r>
              <a:rPr lang="en-US" altLang="ja-JP" sz="3200" dirty="0"/>
              <a:t>LP</a:t>
            </a:r>
            <a:r>
              <a:rPr lang="ja-JP" altLang="en-US" sz="3200" dirty="0"/>
              <a:t>など）</a:t>
            </a:r>
            <a:endParaRPr lang="en-US" altLang="ja-JP" sz="3200" dirty="0"/>
          </a:p>
        </p:txBody>
      </p:sp>
      <p:sp>
        <p:nvSpPr>
          <p:cNvPr id="3" name="テキスト ボックス 2"/>
          <p:cNvSpPr txBox="1"/>
          <p:nvPr/>
        </p:nvSpPr>
        <p:spPr>
          <a:xfrm>
            <a:off x="2123728" y="5726337"/>
            <a:ext cx="4801314" cy="830997"/>
          </a:xfrm>
          <a:prstGeom prst="rect">
            <a:avLst/>
          </a:prstGeom>
          <a:noFill/>
        </p:spPr>
        <p:txBody>
          <a:bodyPr wrap="none" rtlCol="0">
            <a:spAutoFit/>
          </a:bodyPr>
          <a:lstStyle/>
          <a:p>
            <a:r>
              <a:rPr lang="ja-JP" altLang="en-US" sz="4800" u="sng" dirty="0">
                <a:solidFill>
                  <a:srgbClr val="0070C0"/>
                </a:solidFill>
              </a:rPr>
              <a:t>高</a:t>
            </a:r>
            <a:r>
              <a:rPr kumimoji="1" lang="ja-JP" altLang="en-US" sz="4800" u="sng" dirty="0">
                <a:solidFill>
                  <a:srgbClr val="0070C0"/>
                </a:solidFill>
              </a:rPr>
              <a:t>単価・少量販売</a:t>
            </a:r>
          </a:p>
        </p:txBody>
      </p:sp>
      <p:sp>
        <p:nvSpPr>
          <p:cNvPr id="6" name="正方形/長方形 5"/>
          <p:cNvSpPr/>
          <p:nvPr/>
        </p:nvSpPr>
        <p:spPr>
          <a:xfrm>
            <a:off x="1475656" y="402351"/>
            <a:ext cx="7368386" cy="954107"/>
          </a:xfrm>
          <a:prstGeom prst="rect">
            <a:avLst/>
          </a:prstGeom>
        </p:spPr>
        <p:txBody>
          <a:bodyPr wrap="square">
            <a:spAutoFit/>
          </a:bodyPr>
          <a:lstStyle/>
          <a:p>
            <a:pPr algn="ctr">
              <a:lnSpc>
                <a:spcPct val="200000"/>
              </a:lnSpc>
            </a:pPr>
            <a:r>
              <a:rPr lang="en-US" altLang="ja-JP" sz="2800" dirty="0">
                <a:solidFill>
                  <a:srgbClr val="0070C0"/>
                </a:solidFill>
              </a:rPr>
              <a:t>B</a:t>
            </a:r>
            <a:r>
              <a:rPr lang="ja-JP" altLang="en-US" sz="2800" dirty="0">
                <a:solidFill>
                  <a:srgbClr val="0070C0"/>
                </a:solidFill>
              </a:rPr>
              <a:t>）マーケットイン（＝小規模企業・個人事業主）</a:t>
            </a:r>
            <a:endParaRPr lang="en-US" altLang="ja-JP" sz="2800" dirty="0">
              <a:solidFill>
                <a:srgbClr val="0070C0"/>
              </a:solidFill>
            </a:endParaRPr>
          </a:p>
        </p:txBody>
      </p:sp>
    </p:spTree>
    <p:extLst>
      <p:ext uri="{BB962C8B-B14F-4D97-AF65-F5344CB8AC3E}">
        <p14:creationId xmlns:p14="http://schemas.microsoft.com/office/powerpoint/2010/main" val="147304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23728" y="553161"/>
            <a:ext cx="5322291" cy="523220"/>
          </a:xfrm>
          <a:prstGeom prst="rect">
            <a:avLst/>
          </a:prstGeom>
          <a:noFill/>
        </p:spPr>
        <p:txBody>
          <a:bodyPr wrap="none" rtlCol="0">
            <a:spAutoFit/>
          </a:bodyPr>
          <a:lstStyle/>
          <a:p>
            <a:r>
              <a:rPr lang="ja-JP" altLang="en-US" sz="2800"/>
              <a:t>ヒット商品のコンセプト・メイキング</a:t>
            </a:r>
            <a:endParaRPr lang="en-US" altLang="ja-JP" sz="2800" dirty="0"/>
          </a:p>
        </p:txBody>
      </p:sp>
      <p:sp>
        <p:nvSpPr>
          <p:cNvPr id="2" name="テキスト ボックス 1"/>
          <p:cNvSpPr txBox="1"/>
          <p:nvPr/>
        </p:nvSpPr>
        <p:spPr>
          <a:xfrm>
            <a:off x="1547664" y="1489434"/>
            <a:ext cx="5727850" cy="2308324"/>
          </a:xfrm>
          <a:prstGeom prst="rect">
            <a:avLst/>
          </a:prstGeom>
          <a:noFill/>
        </p:spPr>
        <p:txBody>
          <a:bodyPr wrap="none" rtlCol="0">
            <a:spAutoFit/>
          </a:bodyPr>
          <a:lstStyle/>
          <a:p>
            <a:pPr algn="ctr">
              <a:lnSpc>
                <a:spcPct val="200000"/>
              </a:lnSpc>
            </a:pPr>
            <a:r>
              <a:rPr lang="ja-JP" altLang="en-US" sz="3600" dirty="0">
                <a:solidFill>
                  <a:srgbClr val="FF0000"/>
                </a:solidFill>
              </a:rPr>
              <a:t>人は「コンセプト」に集まり</a:t>
            </a:r>
            <a:endParaRPr lang="en-US" altLang="ja-JP" sz="3600" dirty="0">
              <a:solidFill>
                <a:srgbClr val="FF0000"/>
              </a:solidFill>
            </a:endParaRPr>
          </a:p>
          <a:p>
            <a:pPr algn="ctr">
              <a:lnSpc>
                <a:spcPct val="200000"/>
              </a:lnSpc>
            </a:pPr>
            <a:r>
              <a:rPr lang="ja-JP" altLang="en-US" sz="3600" dirty="0">
                <a:solidFill>
                  <a:srgbClr val="FF0000"/>
                </a:solidFill>
              </a:rPr>
              <a:t>「コンテンツ」で購入決定する</a:t>
            </a:r>
            <a:endParaRPr lang="en-US" altLang="ja-JP" sz="3600" dirty="0">
              <a:solidFill>
                <a:srgbClr val="FF0000"/>
              </a:solidFill>
            </a:endParaRPr>
          </a:p>
        </p:txBody>
      </p:sp>
      <p:sp>
        <p:nvSpPr>
          <p:cNvPr id="3" name="テキスト ボックス 2"/>
          <p:cNvSpPr txBox="1"/>
          <p:nvPr/>
        </p:nvSpPr>
        <p:spPr>
          <a:xfrm>
            <a:off x="4247964" y="5554106"/>
            <a:ext cx="4700326" cy="646331"/>
          </a:xfrm>
          <a:prstGeom prst="rect">
            <a:avLst/>
          </a:prstGeom>
          <a:noFill/>
        </p:spPr>
        <p:txBody>
          <a:bodyPr wrap="none" rtlCol="0">
            <a:spAutoFit/>
          </a:bodyPr>
          <a:lstStyle/>
          <a:p>
            <a:r>
              <a:rPr lang="ja-JP" altLang="en-US" dirty="0"/>
              <a:t>その商品を最も端的に言い表した言葉。</a:t>
            </a:r>
            <a:endParaRPr lang="en-US" altLang="ja-JP" dirty="0"/>
          </a:p>
          <a:p>
            <a:r>
              <a:rPr kumimoji="1" lang="ja-JP" altLang="en-US" dirty="0"/>
              <a:t>かつ、見込客がベネフィットを自然に感じるもの</a:t>
            </a:r>
          </a:p>
        </p:txBody>
      </p:sp>
      <p:sp>
        <p:nvSpPr>
          <p:cNvPr id="6" name="爆発 2 5"/>
          <p:cNvSpPr/>
          <p:nvPr/>
        </p:nvSpPr>
        <p:spPr>
          <a:xfrm>
            <a:off x="0" y="3462330"/>
            <a:ext cx="5616624" cy="279352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コンセプトとは</a:t>
            </a:r>
          </a:p>
        </p:txBody>
      </p:sp>
      <p:sp>
        <p:nvSpPr>
          <p:cNvPr id="7" name="右矢印 6"/>
          <p:cNvSpPr/>
          <p:nvPr/>
        </p:nvSpPr>
        <p:spPr>
          <a:xfrm>
            <a:off x="3563888" y="5589240"/>
            <a:ext cx="684076" cy="57606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73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23728" y="605961"/>
            <a:ext cx="5862502" cy="523220"/>
          </a:xfrm>
          <a:prstGeom prst="rect">
            <a:avLst/>
          </a:prstGeom>
          <a:noFill/>
        </p:spPr>
        <p:txBody>
          <a:bodyPr wrap="none" rtlCol="0">
            <a:spAutoFit/>
          </a:bodyPr>
          <a:lstStyle/>
          <a:p>
            <a:r>
              <a:rPr lang="ja-JP" altLang="en-US" sz="2800" dirty="0"/>
              <a:t>パーフェクト・カスタマー（理想の顧客）</a:t>
            </a:r>
            <a:endParaRPr kumimoji="1" lang="ja-JP" altLang="en-US" sz="2800" dirty="0"/>
          </a:p>
        </p:txBody>
      </p:sp>
      <p:sp>
        <p:nvSpPr>
          <p:cNvPr id="2" name="テキスト ボックス 1"/>
          <p:cNvSpPr txBox="1"/>
          <p:nvPr/>
        </p:nvSpPr>
        <p:spPr>
          <a:xfrm>
            <a:off x="-49618" y="1288801"/>
            <a:ext cx="9243236" cy="2585323"/>
          </a:xfrm>
          <a:prstGeom prst="rect">
            <a:avLst/>
          </a:prstGeom>
          <a:noFill/>
        </p:spPr>
        <p:txBody>
          <a:bodyPr wrap="none" rtlCol="0">
            <a:spAutoFit/>
          </a:bodyPr>
          <a:lstStyle/>
          <a:p>
            <a:pPr algn="ctr">
              <a:lnSpc>
                <a:spcPct val="150000"/>
              </a:lnSpc>
            </a:pPr>
            <a:r>
              <a:rPr lang="en-US" altLang="ja-JP" sz="3600" dirty="0">
                <a:solidFill>
                  <a:srgbClr val="0070C0"/>
                </a:solidFill>
              </a:rPr>
              <a:t>【</a:t>
            </a:r>
            <a:r>
              <a:rPr lang="ja-JP" altLang="en-US" sz="3600" dirty="0">
                <a:solidFill>
                  <a:srgbClr val="0070C0"/>
                </a:solidFill>
              </a:rPr>
              <a:t>顧客戦略の基本</a:t>
            </a:r>
            <a:r>
              <a:rPr lang="en-US" altLang="ja-JP" sz="3600" dirty="0">
                <a:solidFill>
                  <a:srgbClr val="0070C0"/>
                </a:solidFill>
              </a:rPr>
              <a:t>】</a:t>
            </a:r>
          </a:p>
          <a:p>
            <a:pPr algn="ctr">
              <a:lnSpc>
                <a:spcPct val="150000"/>
              </a:lnSpc>
            </a:pPr>
            <a:r>
              <a:rPr lang="ja-JP" altLang="en-US" sz="3600" dirty="0">
                <a:solidFill>
                  <a:srgbClr val="FF0000"/>
                </a:solidFill>
              </a:rPr>
              <a:t>顧客を選ぶ会社は、顧客に選ばれる。</a:t>
            </a:r>
            <a:endParaRPr lang="en-US" altLang="ja-JP" sz="3600" dirty="0">
              <a:solidFill>
                <a:srgbClr val="FF0000"/>
              </a:solidFill>
            </a:endParaRPr>
          </a:p>
          <a:p>
            <a:pPr algn="ctr">
              <a:lnSpc>
                <a:spcPct val="150000"/>
              </a:lnSpc>
            </a:pPr>
            <a:r>
              <a:rPr lang="ja-JP" altLang="en-US" sz="3600" dirty="0">
                <a:solidFill>
                  <a:srgbClr val="FF0000"/>
                </a:solidFill>
              </a:rPr>
              <a:t>顧客を選ばない会社は、顧客にも選ばれない。</a:t>
            </a:r>
            <a:endParaRPr lang="en-US" altLang="ja-JP" sz="3600" dirty="0">
              <a:solidFill>
                <a:srgbClr val="FF0000"/>
              </a:solidFill>
            </a:endParaRPr>
          </a:p>
        </p:txBody>
      </p:sp>
      <p:sp>
        <p:nvSpPr>
          <p:cNvPr id="3" name="テキスト ボックス 2"/>
          <p:cNvSpPr txBox="1"/>
          <p:nvPr/>
        </p:nvSpPr>
        <p:spPr>
          <a:xfrm>
            <a:off x="1202096" y="4293096"/>
            <a:ext cx="7042312" cy="1754326"/>
          </a:xfrm>
          <a:prstGeom prst="rect">
            <a:avLst/>
          </a:prstGeom>
          <a:noFill/>
        </p:spPr>
        <p:txBody>
          <a:bodyPr wrap="none" rtlCol="0">
            <a:spAutoFit/>
          </a:bodyPr>
          <a:lstStyle/>
          <a:p>
            <a:pPr>
              <a:lnSpc>
                <a:spcPct val="150000"/>
              </a:lnSpc>
            </a:pPr>
            <a:r>
              <a:rPr kumimoji="1" lang="ja-JP" altLang="en-US" dirty="0"/>
              <a:t>例）</a:t>
            </a:r>
            <a:endParaRPr kumimoji="1" lang="en-US" altLang="ja-JP" dirty="0"/>
          </a:p>
          <a:p>
            <a:pPr>
              <a:lnSpc>
                <a:spcPct val="150000"/>
              </a:lnSpc>
            </a:pPr>
            <a:r>
              <a:rPr lang="en-US" altLang="ja-JP" dirty="0"/>
              <a:t>A</a:t>
            </a:r>
            <a:r>
              <a:rPr lang="ja-JP" altLang="en-US" dirty="0"/>
              <a:t>：みなさんに、耳寄りなお知らせがあります。</a:t>
            </a:r>
            <a:endParaRPr lang="en-US" altLang="ja-JP" dirty="0"/>
          </a:p>
          <a:p>
            <a:pPr>
              <a:lnSpc>
                <a:spcPct val="150000"/>
              </a:lnSpc>
            </a:pPr>
            <a:r>
              <a:rPr lang="en-US" altLang="ja-JP" dirty="0"/>
              <a:t>B</a:t>
            </a:r>
            <a:r>
              <a:rPr lang="ja-JP" altLang="en-US" dirty="0"/>
              <a:t>：</a:t>
            </a:r>
            <a:r>
              <a:rPr lang="ja-JP" altLang="en-US" u="sng" dirty="0"/>
              <a:t>小学生のお子さん</a:t>
            </a:r>
            <a:r>
              <a:rPr lang="ja-JP" altLang="en-US" dirty="0"/>
              <a:t>　がいらっしゃる　</a:t>
            </a:r>
            <a:r>
              <a:rPr lang="ja-JP" altLang="en-US" u="sng" dirty="0"/>
              <a:t>教育に関心</a:t>
            </a:r>
            <a:r>
              <a:rPr lang="ja-JP" altLang="en-US" dirty="0"/>
              <a:t>　のある　</a:t>
            </a:r>
            <a:r>
              <a:rPr lang="ja-JP" altLang="en-US" u="sng" dirty="0"/>
              <a:t>お母様</a:t>
            </a:r>
            <a:r>
              <a:rPr lang="ja-JP" altLang="en-US" dirty="0"/>
              <a:t>　に</a:t>
            </a:r>
            <a:endParaRPr lang="en-US" altLang="ja-JP" dirty="0"/>
          </a:p>
          <a:p>
            <a:pPr>
              <a:lnSpc>
                <a:spcPct val="150000"/>
              </a:lnSpc>
            </a:pPr>
            <a:r>
              <a:rPr lang="ja-JP" altLang="en-US" dirty="0"/>
              <a:t>耳寄りなお知らせがあります。</a:t>
            </a:r>
            <a:endParaRPr lang="en-US" altLang="ja-JP" dirty="0"/>
          </a:p>
        </p:txBody>
      </p:sp>
    </p:spTree>
    <p:extLst>
      <p:ext uri="{BB962C8B-B14F-4D97-AF65-F5344CB8AC3E}">
        <p14:creationId xmlns:p14="http://schemas.microsoft.com/office/powerpoint/2010/main" val="269194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2000"/>
                                        <p:tgtEl>
                                          <p:spTgt spid="2">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dissolve">
                                      <p:cBhvr>
                                        <p:cTn id="10" dur="20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721341" y="1770768"/>
            <a:ext cx="8063426" cy="3539430"/>
          </a:xfrm>
          <a:prstGeom prst="rect">
            <a:avLst/>
          </a:prstGeom>
          <a:noFill/>
        </p:spPr>
        <p:txBody>
          <a:bodyPr wrap="none" rtlCol="0">
            <a:spAutoFit/>
          </a:bodyPr>
          <a:lstStyle/>
          <a:p>
            <a:pPr algn="ctr"/>
            <a:r>
              <a:rPr lang="ja-JP" altLang="en-US" sz="2800" dirty="0">
                <a:solidFill>
                  <a:srgbClr val="0070C0"/>
                </a:solidFill>
              </a:rPr>
              <a:t>顧客ターゲットを明確に設定しなければ、</a:t>
            </a:r>
            <a:endParaRPr lang="en-US" altLang="ja-JP" sz="2800" dirty="0">
              <a:solidFill>
                <a:srgbClr val="0070C0"/>
              </a:solidFill>
            </a:endParaRPr>
          </a:p>
          <a:p>
            <a:pPr algn="ctr"/>
            <a:r>
              <a:rPr lang="ja-JP" altLang="en-US" sz="2800" dirty="0">
                <a:solidFill>
                  <a:srgbClr val="0070C0"/>
                </a:solidFill>
              </a:rPr>
              <a:t>顧客と</a:t>
            </a:r>
            <a:r>
              <a:rPr lang="ja-JP" altLang="en-US" sz="2800" u="sng" dirty="0">
                <a:solidFill>
                  <a:srgbClr val="FF0000"/>
                </a:solidFill>
              </a:rPr>
              <a:t>感情的なつながり</a:t>
            </a:r>
            <a:r>
              <a:rPr lang="ja-JP" altLang="en-US" sz="2800" dirty="0">
                <a:solidFill>
                  <a:srgbClr val="0070C0"/>
                </a:solidFill>
              </a:rPr>
              <a:t>が持てない。</a:t>
            </a:r>
            <a:endParaRPr lang="en-US" altLang="ja-JP" sz="2800" dirty="0">
              <a:solidFill>
                <a:srgbClr val="0070C0"/>
              </a:solidFill>
            </a:endParaRPr>
          </a:p>
          <a:p>
            <a:pPr algn="ctr"/>
            <a:r>
              <a:rPr lang="ja-JP" altLang="en-US" sz="2800" dirty="0">
                <a:solidFill>
                  <a:srgbClr val="0070C0"/>
                </a:solidFill>
              </a:rPr>
              <a:t>この会社は自分にぴったりの会社だ、</a:t>
            </a:r>
            <a:endParaRPr lang="en-US" altLang="ja-JP" sz="2800" dirty="0">
              <a:solidFill>
                <a:srgbClr val="0070C0"/>
              </a:solidFill>
            </a:endParaRPr>
          </a:p>
          <a:p>
            <a:pPr algn="ctr"/>
            <a:r>
              <a:rPr lang="ja-JP" altLang="en-US" sz="2800" dirty="0">
                <a:solidFill>
                  <a:srgbClr val="0070C0"/>
                </a:solidFill>
              </a:rPr>
              <a:t>というコミュニティ意識が持てない。</a:t>
            </a:r>
            <a:endParaRPr lang="en-US" altLang="ja-JP" sz="2800" dirty="0">
              <a:solidFill>
                <a:srgbClr val="0070C0"/>
              </a:solidFill>
            </a:endParaRPr>
          </a:p>
          <a:p>
            <a:pPr algn="ctr"/>
            <a:endParaRPr lang="en-US" altLang="ja-JP" sz="2800" dirty="0">
              <a:solidFill>
                <a:srgbClr val="0070C0"/>
              </a:solidFill>
            </a:endParaRPr>
          </a:p>
          <a:p>
            <a:pPr algn="ctr"/>
            <a:r>
              <a:rPr lang="ja-JP" altLang="en-US" sz="2800" dirty="0">
                <a:solidFill>
                  <a:srgbClr val="0070C0"/>
                </a:solidFill>
              </a:rPr>
              <a:t>説得しないでも買ってくれる理想の顧客は？</a:t>
            </a:r>
            <a:endParaRPr lang="en-US" altLang="ja-JP" sz="2800" dirty="0">
              <a:solidFill>
                <a:srgbClr val="0070C0"/>
              </a:solidFill>
            </a:endParaRPr>
          </a:p>
          <a:p>
            <a:pPr algn="ctr"/>
            <a:r>
              <a:rPr lang="ja-JP" altLang="en-US" sz="2800" dirty="0">
                <a:solidFill>
                  <a:srgbClr val="0070C0"/>
                </a:solidFill>
              </a:rPr>
              <a:t>「理想の顧客像」というヴィジョンを明確に描くことで、</a:t>
            </a:r>
            <a:endParaRPr lang="en-US" altLang="ja-JP" sz="2800" dirty="0">
              <a:solidFill>
                <a:srgbClr val="0070C0"/>
              </a:solidFill>
            </a:endParaRPr>
          </a:p>
          <a:p>
            <a:pPr algn="ctr"/>
            <a:r>
              <a:rPr lang="ja-JP" altLang="en-US" sz="2800" dirty="0">
                <a:solidFill>
                  <a:srgbClr val="0070C0"/>
                </a:solidFill>
              </a:rPr>
              <a:t>それに近い人が引き寄せられてくる。</a:t>
            </a:r>
            <a:endParaRPr lang="en-US" altLang="ja-JP" sz="2800" dirty="0">
              <a:solidFill>
                <a:srgbClr val="0070C0"/>
              </a:solidFill>
            </a:endParaRPr>
          </a:p>
        </p:txBody>
      </p:sp>
      <p:sp>
        <p:nvSpPr>
          <p:cNvPr id="6" name="テキスト ボックス 5"/>
          <p:cNvSpPr txBox="1"/>
          <p:nvPr/>
        </p:nvSpPr>
        <p:spPr>
          <a:xfrm>
            <a:off x="2123728" y="605961"/>
            <a:ext cx="5862502" cy="523220"/>
          </a:xfrm>
          <a:prstGeom prst="rect">
            <a:avLst/>
          </a:prstGeom>
          <a:noFill/>
        </p:spPr>
        <p:txBody>
          <a:bodyPr wrap="none" rtlCol="0">
            <a:spAutoFit/>
          </a:bodyPr>
          <a:lstStyle/>
          <a:p>
            <a:r>
              <a:rPr lang="ja-JP" altLang="en-US" sz="2800" dirty="0"/>
              <a:t>パーフェクト・カスタマー（理想の顧客）</a:t>
            </a:r>
            <a:endParaRPr kumimoji="1" lang="ja-JP" altLang="en-US" sz="2800" dirty="0"/>
          </a:p>
        </p:txBody>
      </p:sp>
    </p:spTree>
    <p:extLst>
      <p:ext uri="{BB962C8B-B14F-4D97-AF65-F5344CB8AC3E}">
        <p14:creationId xmlns:p14="http://schemas.microsoft.com/office/powerpoint/2010/main" val="37275489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409145" y="1408340"/>
            <a:ext cx="4756430" cy="2862322"/>
          </a:xfrm>
          <a:prstGeom prst="rect">
            <a:avLst/>
          </a:prstGeom>
          <a:noFill/>
        </p:spPr>
        <p:txBody>
          <a:bodyPr wrap="none" rtlCol="0">
            <a:spAutoFit/>
          </a:bodyPr>
          <a:lstStyle/>
          <a:p>
            <a:r>
              <a:rPr lang="ja-JP" altLang="en-US" sz="2000" b="1" u="sng" dirty="0">
                <a:solidFill>
                  <a:srgbClr val="FF0000"/>
                </a:solidFill>
              </a:rPr>
              <a:t>①基本情報</a:t>
            </a:r>
            <a:endParaRPr lang="en-US" altLang="ja-JP" sz="2000" b="1" u="sng" dirty="0">
              <a:solidFill>
                <a:srgbClr val="FF0000"/>
              </a:solidFill>
            </a:endParaRPr>
          </a:p>
          <a:p>
            <a:pPr lvl="1"/>
            <a:r>
              <a:rPr lang="ja-JP" altLang="en-US" sz="1600" b="1" dirty="0"/>
              <a:t>・氏名</a:t>
            </a:r>
            <a:endParaRPr lang="en-US" altLang="ja-JP" sz="1600" b="1" dirty="0"/>
          </a:p>
          <a:p>
            <a:pPr lvl="1"/>
            <a:r>
              <a:rPr lang="ja-JP" altLang="en-US" sz="1600" b="1" dirty="0"/>
              <a:t>・年齢</a:t>
            </a:r>
            <a:endParaRPr lang="en-US" altLang="ja-JP" sz="1600" b="1" dirty="0"/>
          </a:p>
          <a:p>
            <a:pPr lvl="1"/>
            <a:r>
              <a:rPr lang="ja-JP" altLang="en-US" sz="1600" b="1" dirty="0"/>
              <a:t>・性別</a:t>
            </a:r>
            <a:endParaRPr lang="en-US" altLang="ja-JP" sz="1600" b="1" dirty="0"/>
          </a:p>
          <a:p>
            <a:pPr lvl="1"/>
            <a:r>
              <a:rPr lang="ja-JP" altLang="en-US" sz="1600" b="1" dirty="0"/>
              <a:t>・職業</a:t>
            </a:r>
            <a:endParaRPr lang="en-US" altLang="ja-JP" sz="1600" b="1" dirty="0"/>
          </a:p>
          <a:p>
            <a:pPr lvl="1"/>
            <a:r>
              <a:rPr lang="ja-JP" altLang="en-US" sz="1600" b="1" dirty="0"/>
              <a:t>・年収</a:t>
            </a:r>
            <a:endParaRPr lang="en-US" altLang="ja-JP" sz="1600" b="1" dirty="0"/>
          </a:p>
          <a:p>
            <a:pPr lvl="1"/>
            <a:r>
              <a:rPr lang="ja-JP" altLang="en-US" sz="1600" b="1" dirty="0"/>
              <a:t>・キャリア</a:t>
            </a:r>
            <a:endParaRPr lang="en-US" altLang="ja-JP" sz="1600" b="1" dirty="0"/>
          </a:p>
          <a:p>
            <a:pPr lvl="1"/>
            <a:r>
              <a:rPr lang="ja-JP" altLang="en-US" sz="1600" b="1" dirty="0"/>
              <a:t>・現住所</a:t>
            </a:r>
            <a:endParaRPr lang="en-US" altLang="ja-JP" sz="1600" b="1" dirty="0"/>
          </a:p>
          <a:p>
            <a:pPr lvl="1"/>
            <a:r>
              <a:rPr lang="ja-JP" altLang="en-US" sz="1600" b="1" dirty="0"/>
              <a:t>・性格</a:t>
            </a:r>
            <a:endParaRPr lang="en-US" altLang="ja-JP" sz="1600" b="1" dirty="0"/>
          </a:p>
          <a:p>
            <a:pPr lvl="1"/>
            <a:r>
              <a:rPr lang="ja-JP" altLang="en-US" sz="1600" b="1" dirty="0"/>
              <a:t>・仕事面の境遇</a:t>
            </a:r>
            <a:endParaRPr lang="en-US" altLang="ja-JP" sz="1600" b="1" dirty="0"/>
          </a:p>
          <a:p>
            <a:pPr lvl="1"/>
            <a:r>
              <a:rPr lang="ja-JP" altLang="en-US" sz="1600" b="1" dirty="0"/>
              <a:t>・プライベート（家庭・趣味・休日の過ごし方など）</a:t>
            </a:r>
            <a:endParaRPr lang="en-US" altLang="ja-JP" sz="1600" b="1" dirty="0"/>
          </a:p>
        </p:txBody>
      </p:sp>
      <p:sp>
        <p:nvSpPr>
          <p:cNvPr id="6" name="テキスト ボックス 5"/>
          <p:cNvSpPr txBox="1"/>
          <p:nvPr/>
        </p:nvSpPr>
        <p:spPr>
          <a:xfrm>
            <a:off x="2123728" y="605961"/>
            <a:ext cx="6110968" cy="523220"/>
          </a:xfrm>
          <a:prstGeom prst="rect">
            <a:avLst/>
          </a:prstGeom>
          <a:noFill/>
        </p:spPr>
        <p:txBody>
          <a:bodyPr wrap="none" rtlCol="0">
            <a:spAutoFit/>
          </a:bodyPr>
          <a:lstStyle/>
          <a:p>
            <a:r>
              <a:rPr lang="ja-JP" altLang="en-US" sz="2800" dirty="0"/>
              <a:t>パーフェクト・カスタマーのペルソナ設定</a:t>
            </a:r>
            <a:endParaRPr kumimoji="1" lang="ja-JP" altLang="en-US" sz="2800" dirty="0"/>
          </a:p>
        </p:txBody>
      </p:sp>
      <p:sp>
        <p:nvSpPr>
          <p:cNvPr id="7" name="テキスト ボックス 6"/>
          <p:cNvSpPr txBox="1"/>
          <p:nvPr/>
        </p:nvSpPr>
        <p:spPr>
          <a:xfrm>
            <a:off x="409145" y="4382895"/>
            <a:ext cx="6476453" cy="1138773"/>
          </a:xfrm>
          <a:prstGeom prst="rect">
            <a:avLst/>
          </a:prstGeom>
          <a:noFill/>
        </p:spPr>
        <p:txBody>
          <a:bodyPr wrap="none" rtlCol="0">
            <a:spAutoFit/>
          </a:bodyPr>
          <a:lstStyle/>
          <a:p>
            <a:r>
              <a:rPr lang="ja-JP" altLang="en-US" sz="2000" b="1" u="sng" dirty="0">
                <a:solidFill>
                  <a:srgbClr val="FF0000"/>
                </a:solidFill>
              </a:rPr>
              <a:t>②抱えている悩み・問題</a:t>
            </a:r>
            <a:endParaRPr lang="en-US" altLang="ja-JP" sz="2000" b="1" u="sng" dirty="0">
              <a:solidFill>
                <a:srgbClr val="FF0000"/>
              </a:solidFill>
            </a:endParaRPr>
          </a:p>
          <a:p>
            <a:pPr lvl="1"/>
            <a:r>
              <a:rPr lang="ja-JP" altLang="en-US" sz="1600" b="1" dirty="0"/>
              <a:t>・不安、焦り、怒りなど、どんな感情を抱いているか？</a:t>
            </a:r>
            <a:endParaRPr lang="en-US" altLang="ja-JP" sz="1600" b="1" dirty="0"/>
          </a:p>
          <a:p>
            <a:pPr lvl="1"/>
            <a:r>
              <a:rPr lang="ja-JP" altLang="en-US" sz="1600" b="1" dirty="0"/>
              <a:t>・その感情が顕著に現れた時の具体的な「行動」を描写する。</a:t>
            </a:r>
            <a:endParaRPr lang="en-US" altLang="ja-JP" sz="1600" b="1" dirty="0"/>
          </a:p>
          <a:p>
            <a:pPr lvl="1"/>
            <a:r>
              <a:rPr lang="ja-JP" altLang="en-US" sz="1600" b="1" dirty="0"/>
              <a:t>→常に頭の中でつぶやいている言葉やセリフで描写。（内的言語化）</a:t>
            </a:r>
            <a:endParaRPr lang="en-US" altLang="ja-JP" sz="1600" b="1" dirty="0"/>
          </a:p>
        </p:txBody>
      </p:sp>
      <p:sp>
        <p:nvSpPr>
          <p:cNvPr id="9" name="テキスト ボックス 8"/>
          <p:cNvSpPr txBox="1"/>
          <p:nvPr/>
        </p:nvSpPr>
        <p:spPr>
          <a:xfrm>
            <a:off x="323528" y="5661248"/>
            <a:ext cx="6476453" cy="892552"/>
          </a:xfrm>
          <a:prstGeom prst="rect">
            <a:avLst/>
          </a:prstGeom>
          <a:noFill/>
        </p:spPr>
        <p:txBody>
          <a:bodyPr wrap="none" rtlCol="0">
            <a:spAutoFit/>
          </a:bodyPr>
          <a:lstStyle/>
          <a:p>
            <a:r>
              <a:rPr lang="ja-JP" altLang="en-US" sz="2000" b="1" u="sng" dirty="0">
                <a:solidFill>
                  <a:srgbClr val="FF0000"/>
                </a:solidFill>
              </a:rPr>
              <a:t>③願望・理想の状態</a:t>
            </a:r>
            <a:endParaRPr lang="en-US" altLang="ja-JP" sz="2000" b="1" u="sng" dirty="0">
              <a:solidFill>
                <a:srgbClr val="FF0000"/>
              </a:solidFill>
            </a:endParaRPr>
          </a:p>
          <a:p>
            <a:pPr lvl="1"/>
            <a:r>
              <a:rPr lang="ja-JP" altLang="en-US" sz="1600" b="1" dirty="0"/>
              <a:t>・どうなりたいか？という強い願望を書く。</a:t>
            </a:r>
            <a:endParaRPr lang="en-US" altLang="ja-JP" sz="1600" b="1" dirty="0"/>
          </a:p>
          <a:p>
            <a:pPr lvl="1"/>
            <a:r>
              <a:rPr lang="ja-JP" altLang="en-US" sz="1600" b="1" dirty="0"/>
              <a:t>→常に頭の中でつぶやいている言葉やセリフで描写。（内的言語化）</a:t>
            </a:r>
            <a:endParaRPr lang="en-US" altLang="ja-JP" sz="1600" b="1" dirty="0"/>
          </a:p>
        </p:txBody>
      </p:sp>
    </p:spTree>
    <p:extLst>
      <p:ext uri="{BB962C8B-B14F-4D97-AF65-F5344CB8AC3E}">
        <p14:creationId xmlns:p14="http://schemas.microsoft.com/office/powerpoint/2010/main" val="3663672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323526" y="1911812"/>
            <a:ext cx="6476453" cy="1384995"/>
          </a:xfrm>
          <a:prstGeom prst="rect">
            <a:avLst/>
          </a:prstGeom>
          <a:noFill/>
        </p:spPr>
        <p:txBody>
          <a:bodyPr wrap="none" rtlCol="0">
            <a:spAutoFit/>
          </a:bodyPr>
          <a:lstStyle/>
          <a:p>
            <a:r>
              <a:rPr lang="ja-JP" altLang="en-US" sz="2000" b="1" u="sng" dirty="0">
                <a:solidFill>
                  <a:srgbClr val="FF0000"/>
                </a:solidFill>
              </a:rPr>
              <a:t>④ジレンマ・葛藤の様子</a:t>
            </a:r>
            <a:endParaRPr lang="en-US" altLang="ja-JP" sz="2000" b="1" u="sng" dirty="0">
              <a:solidFill>
                <a:srgbClr val="FF0000"/>
              </a:solidFill>
            </a:endParaRPr>
          </a:p>
          <a:p>
            <a:pPr lvl="1"/>
            <a:r>
              <a:rPr lang="ja-JP" altLang="en-US" sz="1600" b="1" dirty="0"/>
              <a:t>・願望を持っているがそれが実現できない様子を描く。</a:t>
            </a:r>
            <a:endParaRPr lang="en-US" altLang="ja-JP" sz="1600" b="1" dirty="0"/>
          </a:p>
          <a:p>
            <a:pPr lvl="1"/>
            <a:r>
              <a:rPr lang="ja-JP" altLang="en-US" sz="1600" b="1" dirty="0"/>
              <a:t>・実行に移せない理由、制限、言い訳を描く。</a:t>
            </a:r>
            <a:endParaRPr lang="en-US" altLang="ja-JP" sz="1600" b="1" dirty="0"/>
          </a:p>
          <a:p>
            <a:pPr lvl="1"/>
            <a:r>
              <a:rPr lang="ja-JP" altLang="en-US" sz="1600" b="1" dirty="0"/>
              <a:t>→常に頭の中でつぶやいている言葉やセリフで描写。（内的言語化）</a:t>
            </a:r>
            <a:endParaRPr lang="en-US" altLang="ja-JP" sz="1600" b="1" dirty="0"/>
          </a:p>
          <a:p>
            <a:pPr lvl="1"/>
            <a:endParaRPr lang="en-US" altLang="ja-JP" sz="1600" b="1" dirty="0"/>
          </a:p>
        </p:txBody>
      </p:sp>
      <p:sp>
        <p:nvSpPr>
          <p:cNvPr id="6" name="テキスト ボックス 5"/>
          <p:cNvSpPr txBox="1"/>
          <p:nvPr/>
        </p:nvSpPr>
        <p:spPr>
          <a:xfrm>
            <a:off x="2123728" y="605961"/>
            <a:ext cx="6110968" cy="523220"/>
          </a:xfrm>
          <a:prstGeom prst="rect">
            <a:avLst/>
          </a:prstGeom>
          <a:noFill/>
        </p:spPr>
        <p:txBody>
          <a:bodyPr wrap="none" rtlCol="0">
            <a:spAutoFit/>
          </a:bodyPr>
          <a:lstStyle/>
          <a:p>
            <a:r>
              <a:rPr lang="ja-JP" altLang="en-US" sz="2800" dirty="0"/>
              <a:t>パーフェクト・カスタマーのペルソナ設定</a:t>
            </a:r>
            <a:endParaRPr kumimoji="1" lang="ja-JP" altLang="en-US" sz="2800" dirty="0"/>
          </a:p>
        </p:txBody>
      </p:sp>
      <p:sp>
        <p:nvSpPr>
          <p:cNvPr id="7" name="テキスト ボックス 6"/>
          <p:cNvSpPr txBox="1"/>
          <p:nvPr/>
        </p:nvSpPr>
        <p:spPr>
          <a:xfrm>
            <a:off x="323527" y="3296807"/>
            <a:ext cx="6476453" cy="2862322"/>
          </a:xfrm>
          <a:prstGeom prst="rect">
            <a:avLst/>
          </a:prstGeom>
          <a:noFill/>
        </p:spPr>
        <p:txBody>
          <a:bodyPr wrap="none" rtlCol="0">
            <a:spAutoFit/>
          </a:bodyPr>
          <a:lstStyle/>
          <a:p>
            <a:r>
              <a:rPr lang="ja-JP" altLang="en-US" sz="2000" b="1" u="sng" dirty="0">
                <a:solidFill>
                  <a:srgbClr val="FF0000"/>
                </a:solidFill>
              </a:rPr>
              <a:t>⑤問題解決のために情報を探し出す場面</a:t>
            </a:r>
            <a:endParaRPr lang="en-US" altLang="ja-JP" sz="2000" b="1" u="sng" dirty="0">
              <a:solidFill>
                <a:srgbClr val="FF0000"/>
              </a:solidFill>
            </a:endParaRPr>
          </a:p>
          <a:p>
            <a:pPr lvl="1"/>
            <a:r>
              <a:rPr lang="ja-JP" altLang="en-US" sz="1600" b="1" dirty="0"/>
              <a:t>・遂にその問題を解決しようと動きだす瞬間を描写。</a:t>
            </a:r>
            <a:endParaRPr lang="en-US" altLang="ja-JP" sz="1600" b="1" dirty="0"/>
          </a:p>
          <a:p>
            <a:pPr lvl="1"/>
            <a:r>
              <a:rPr lang="ja-JP" altLang="en-US" sz="1600" b="1" dirty="0"/>
              <a:t>どうやってあなたとコンタクトをとって繋がるか？</a:t>
            </a:r>
            <a:endParaRPr lang="en-US" altLang="ja-JP" sz="1600" b="1" dirty="0"/>
          </a:p>
          <a:p>
            <a:pPr lvl="1"/>
            <a:r>
              <a:rPr lang="ja-JP" altLang="en-US" sz="1600" b="1" dirty="0"/>
              <a:t>具体的な銅線を想定して、行動を起こす最終局面を描く。</a:t>
            </a:r>
            <a:endParaRPr lang="en-US" altLang="ja-JP" sz="1600" b="1" dirty="0"/>
          </a:p>
          <a:p>
            <a:pPr lvl="1"/>
            <a:r>
              <a:rPr lang="ja-JP" altLang="en-US" sz="1600" b="1" dirty="0"/>
              <a:t>（例）</a:t>
            </a:r>
            <a:endParaRPr lang="en-US" altLang="ja-JP" sz="1600" b="1" dirty="0"/>
          </a:p>
          <a:p>
            <a:pPr lvl="1"/>
            <a:r>
              <a:rPr lang="ja-JP" altLang="en-US" sz="1600" b="1" dirty="0"/>
              <a:t>・ネットで調べる。（「検索キーワード」を３つ書く）</a:t>
            </a:r>
            <a:endParaRPr lang="en-US" altLang="ja-JP" sz="1600" b="1" dirty="0"/>
          </a:p>
          <a:p>
            <a:pPr lvl="1"/>
            <a:r>
              <a:rPr lang="ja-JP" altLang="en-US" sz="1600" b="1" dirty="0"/>
              <a:t>・ネット＆リアルの広告</a:t>
            </a:r>
            <a:endParaRPr lang="en-US" altLang="ja-JP" sz="1600" b="1" dirty="0"/>
          </a:p>
          <a:p>
            <a:pPr lvl="1"/>
            <a:r>
              <a:rPr lang="ja-JP" altLang="en-US" sz="1600" b="1" dirty="0"/>
              <a:t>・紹介</a:t>
            </a:r>
            <a:endParaRPr lang="en-US" altLang="ja-JP" sz="1600" b="1" dirty="0"/>
          </a:p>
          <a:p>
            <a:pPr lvl="1"/>
            <a:r>
              <a:rPr lang="ja-JP" altLang="en-US" sz="1600" b="1" dirty="0"/>
              <a:t>・チラシや名刺</a:t>
            </a:r>
            <a:endParaRPr lang="en-US" altLang="ja-JP" sz="1600" b="1" dirty="0"/>
          </a:p>
          <a:p>
            <a:pPr lvl="1"/>
            <a:r>
              <a:rPr lang="ja-JP" altLang="en-US" sz="1600" b="1" dirty="0"/>
              <a:t>・セミナーや説明会</a:t>
            </a:r>
            <a:endParaRPr lang="en-US" altLang="ja-JP" sz="1600" b="1" dirty="0"/>
          </a:p>
          <a:p>
            <a:pPr lvl="1"/>
            <a:r>
              <a:rPr lang="ja-JP" altLang="en-US" sz="1600" b="1" dirty="0"/>
              <a:t>→常に頭の中でつぶやいている言葉やセリフで描写。（内的言語化）</a:t>
            </a:r>
            <a:endParaRPr lang="en-US" altLang="ja-JP" sz="1600" b="1" dirty="0"/>
          </a:p>
        </p:txBody>
      </p:sp>
    </p:spTree>
    <p:extLst>
      <p:ext uri="{BB962C8B-B14F-4D97-AF65-F5344CB8AC3E}">
        <p14:creationId xmlns:p14="http://schemas.microsoft.com/office/powerpoint/2010/main" val="25247230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409145" y="1408340"/>
            <a:ext cx="1467068" cy="400110"/>
          </a:xfrm>
          <a:prstGeom prst="rect">
            <a:avLst/>
          </a:prstGeom>
          <a:noFill/>
        </p:spPr>
        <p:txBody>
          <a:bodyPr wrap="none" rtlCol="0">
            <a:spAutoFit/>
          </a:bodyPr>
          <a:lstStyle/>
          <a:p>
            <a:r>
              <a:rPr lang="ja-JP" altLang="en-US" sz="2000" b="1" u="sng" dirty="0">
                <a:solidFill>
                  <a:srgbClr val="FF0000"/>
                </a:solidFill>
              </a:rPr>
              <a:t>①基本情報</a:t>
            </a:r>
            <a:endParaRPr lang="en-US" altLang="ja-JP" sz="2000" b="1" u="sng" dirty="0">
              <a:solidFill>
                <a:srgbClr val="FF0000"/>
              </a:solidFill>
            </a:endParaRPr>
          </a:p>
        </p:txBody>
      </p:sp>
      <p:sp>
        <p:nvSpPr>
          <p:cNvPr id="6" name="テキスト ボックス 5"/>
          <p:cNvSpPr txBox="1"/>
          <p:nvPr/>
        </p:nvSpPr>
        <p:spPr>
          <a:xfrm>
            <a:off x="2123728" y="605961"/>
            <a:ext cx="6110968" cy="523220"/>
          </a:xfrm>
          <a:prstGeom prst="rect">
            <a:avLst/>
          </a:prstGeom>
          <a:noFill/>
        </p:spPr>
        <p:txBody>
          <a:bodyPr wrap="none" rtlCol="0">
            <a:spAutoFit/>
          </a:bodyPr>
          <a:lstStyle/>
          <a:p>
            <a:r>
              <a:rPr lang="ja-JP" altLang="en-US" sz="2800" dirty="0"/>
              <a:t>パーフェクト・カスタマーのペルソナ設定</a:t>
            </a:r>
            <a:endParaRPr kumimoji="1" lang="ja-JP" altLang="en-US" sz="2800" dirty="0"/>
          </a:p>
        </p:txBody>
      </p:sp>
      <p:sp>
        <p:nvSpPr>
          <p:cNvPr id="7" name="テキスト ボックス 6"/>
          <p:cNvSpPr txBox="1"/>
          <p:nvPr/>
        </p:nvSpPr>
        <p:spPr>
          <a:xfrm>
            <a:off x="323528" y="3145926"/>
            <a:ext cx="2776722" cy="400110"/>
          </a:xfrm>
          <a:prstGeom prst="rect">
            <a:avLst/>
          </a:prstGeom>
          <a:noFill/>
        </p:spPr>
        <p:txBody>
          <a:bodyPr wrap="none" rtlCol="0">
            <a:spAutoFit/>
          </a:bodyPr>
          <a:lstStyle/>
          <a:p>
            <a:r>
              <a:rPr lang="ja-JP" altLang="en-US" sz="2000" b="1" u="sng" dirty="0">
                <a:solidFill>
                  <a:srgbClr val="FF0000"/>
                </a:solidFill>
              </a:rPr>
              <a:t>②抱えている悩み・問題</a:t>
            </a:r>
            <a:endParaRPr lang="en-US" altLang="ja-JP" sz="2000" b="1" u="sng" dirty="0">
              <a:solidFill>
                <a:srgbClr val="FF0000"/>
              </a:solidFill>
            </a:endParaRPr>
          </a:p>
        </p:txBody>
      </p:sp>
      <p:sp>
        <p:nvSpPr>
          <p:cNvPr id="9" name="テキスト ボックス 8"/>
          <p:cNvSpPr txBox="1"/>
          <p:nvPr/>
        </p:nvSpPr>
        <p:spPr>
          <a:xfrm>
            <a:off x="323528" y="4565424"/>
            <a:ext cx="2364750" cy="400110"/>
          </a:xfrm>
          <a:prstGeom prst="rect">
            <a:avLst/>
          </a:prstGeom>
          <a:noFill/>
        </p:spPr>
        <p:txBody>
          <a:bodyPr wrap="none" rtlCol="0">
            <a:spAutoFit/>
          </a:bodyPr>
          <a:lstStyle/>
          <a:p>
            <a:r>
              <a:rPr lang="ja-JP" altLang="en-US" sz="2000" b="1" u="sng" dirty="0">
                <a:solidFill>
                  <a:srgbClr val="FF0000"/>
                </a:solidFill>
              </a:rPr>
              <a:t>③願望・理想</a:t>
            </a:r>
            <a:r>
              <a:rPr lang="ja-JP" altLang="en-US" sz="2000" b="1" u="sng">
                <a:solidFill>
                  <a:srgbClr val="FF0000"/>
                </a:solidFill>
              </a:rPr>
              <a:t>の状態</a:t>
            </a:r>
            <a:endParaRPr lang="en-US" altLang="ja-JP" sz="2000" b="1" u="sng" dirty="0">
              <a:solidFill>
                <a:srgbClr val="FF0000"/>
              </a:solidFill>
            </a:endParaRPr>
          </a:p>
        </p:txBody>
      </p:sp>
    </p:spTree>
    <p:extLst>
      <p:ext uri="{BB962C8B-B14F-4D97-AF65-F5344CB8AC3E}">
        <p14:creationId xmlns:p14="http://schemas.microsoft.com/office/powerpoint/2010/main" val="2150810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2274975" y="551161"/>
            <a:ext cx="4903668" cy="523220"/>
          </a:xfrm>
          <a:prstGeom prst="rect">
            <a:avLst/>
          </a:prstGeom>
          <a:solidFill>
            <a:srgbClr val="FFFF00"/>
          </a:solidFill>
        </p:spPr>
        <p:txBody>
          <a:bodyPr wrap="square" rtlCol="0">
            <a:spAutoFit/>
          </a:bodyPr>
          <a:lstStyle/>
          <a:p>
            <a:pPr algn="ctr"/>
            <a:r>
              <a:rPr lang="en-US" altLang="ja-JP" sz="2800" dirty="0"/>
              <a:t>&lt;1st&gt;</a:t>
            </a:r>
            <a:r>
              <a:rPr kumimoji="1" lang="ja-JP" altLang="en-US" sz="2800"/>
              <a:t>相続セミナー開催</a:t>
            </a:r>
            <a:endParaRPr kumimoji="1" lang="ja-JP" altLang="en-US" sz="2800" dirty="0"/>
          </a:p>
        </p:txBody>
      </p:sp>
      <p:sp>
        <p:nvSpPr>
          <p:cNvPr id="2" name="テキスト ボックス 1"/>
          <p:cNvSpPr txBox="1"/>
          <p:nvPr/>
        </p:nvSpPr>
        <p:spPr>
          <a:xfrm>
            <a:off x="1965356" y="1268413"/>
            <a:ext cx="5213287" cy="1200329"/>
          </a:xfrm>
          <a:prstGeom prst="rect">
            <a:avLst/>
          </a:prstGeom>
          <a:noFill/>
        </p:spPr>
        <p:txBody>
          <a:bodyPr wrap="none" rtlCol="0">
            <a:spAutoFit/>
          </a:bodyPr>
          <a:lstStyle/>
          <a:p>
            <a:pPr algn="ctr"/>
            <a:r>
              <a:rPr lang="en-US" altLang="ja-JP" sz="2400" dirty="0">
                <a:solidFill>
                  <a:srgbClr val="0070C0"/>
                </a:solidFill>
              </a:rPr>
              <a:t>【</a:t>
            </a:r>
            <a:r>
              <a:rPr lang="ja-JP" altLang="en-US" sz="2400" dirty="0">
                <a:solidFill>
                  <a:srgbClr val="0070C0"/>
                </a:solidFill>
              </a:rPr>
              <a:t>鉄則</a:t>
            </a:r>
            <a:r>
              <a:rPr lang="en-US" altLang="ja-JP" sz="2400" dirty="0">
                <a:solidFill>
                  <a:srgbClr val="0070C0"/>
                </a:solidFill>
              </a:rPr>
              <a:t>】</a:t>
            </a:r>
          </a:p>
          <a:p>
            <a:pPr algn="ctr"/>
            <a:r>
              <a:rPr kumimoji="1" lang="ja-JP" altLang="en-US" sz="2400" dirty="0">
                <a:solidFill>
                  <a:srgbClr val="0070C0"/>
                </a:solidFill>
              </a:rPr>
              <a:t>相続セミナーは「自主開催」せよ！</a:t>
            </a:r>
            <a:endParaRPr kumimoji="1" lang="en-US" altLang="ja-JP" sz="2400" dirty="0">
              <a:solidFill>
                <a:srgbClr val="0070C0"/>
              </a:solidFill>
            </a:endParaRPr>
          </a:p>
          <a:p>
            <a:pPr algn="ctr"/>
            <a:r>
              <a:rPr kumimoji="1" lang="ja-JP" altLang="en-US" sz="2400" dirty="0">
                <a:solidFill>
                  <a:srgbClr val="0070C0"/>
                </a:solidFill>
              </a:rPr>
              <a:t>相続セミナー「自主開催」のメリットは？</a:t>
            </a:r>
          </a:p>
        </p:txBody>
      </p:sp>
      <p:sp>
        <p:nvSpPr>
          <p:cNvPr id="9" name="正方形/長方形 8"/>
          <p:cNvSpPr/>
          <p:nvPr/>
        </p:nvSpPr>
        <p:spPr>
          <a:xfrm>
            <a:off x="107504" y="2548559"/>
            <a:ext cx="8640960" cy="3970318"/>
          </a:xfrm>
          <a:prstGeom prst="rect">
            <a:avLst/>
          </a:prstGeom>
        </p:spPr>
        <p:txBody>
          <a:bodyPr wrap="square">
            <a:spAutoFit/>
          </a:bodyPr>
          <a:lstStyle/>
          <a:p>
            <a:pPr algn="ctr">
              <a:lnSpc>
                <a:spcPct val="150000"/>
              </a:lnSpc>
            </a:pPr>
            <a:r>
              <a:rPr lang="ja-JP" altLang="en-US" sz="2400" dirty="0">
                <a:solidFill>
                  <a:srgbClr val="000000"/>
                </a:solidFill>
                <a:latin typeface="Helvetica" charset="0"/>
              </a:rPr>
              <a:t>・集客がしやすい→集客は「少ないほど</a:t>
            </a:r>
            <a:r>
              <a:rPr lang="en-US" altLang="ja-JP" sz="2400" dirty="0">
                <a:solidFill>
                  <a:srgbClr val="000000"/>
                </a:solidFill>
                <a:latin typeface="Helvetica" charset="0"/>
              </a:rPr>
              <a:t>GOOD</a:t>
            </a:r>
            <a:r>
              <a:rPr lang="ja-JP" altLang="en-US" sz="2400" dirty="0">
                <a:solidFill>
                  <a:srgbClr val="000000"/>
                </a:solidFill>
                <a:latin typeface="Helvetica" charset="0"/>
              </a:rPr>
              <a:t>」</a:t>
            </a:r>
            <a:endParaRPr lang="en-US" altLang="ja-JP" sz="2400" dirty="0">
              <a:solidFill>
                <a:srgbClr val="000000"/>
              </a:solidFill>
              <a:latin typeface="Helvetica" charset="0"/>
            </a:endParaRPr>
          </a:p>
          <a:p>
            <a:pPr algn="ctr">
              <a:lnSpc>
                <a:spcPct val="150000"/>
              </a:lnSpc>
            </a:pPr>
            <a:r>
              <a:rPr lang="ja-JP" altLang="en-US" sz="2400" dirty="0">
                <a:solidFill>
                  <a:srgbClr val="000000"/>
                </a:solidFill>
                <a:latin typeface="Helvetica" charset="0"/>
              </a:rPr>
              <a:t>・理想の見込み客だけを集められる</a:t>
            </a:r>
            <a:endParaRPr lang="en-US" altLang="ja-JP" sz="2400" dirty="0">
              <a:solidFill>
                <a:srgbClr val="000000"/>
              </a:solidFill>
              <a:latin typeface="Helvetica" charset="0"/>
            </a:endParaRPr>
          </a:p>
          <a:p>
            <a:pPr algn="ctr">
              <a:lnSpc>
                <a:spcPct val="150000"/>
              </a:lnSpc>
            </a:pPr>
            <a:r>
              <a:rPr lang="ja-JP" altLang="en-US" sz="2400" dirty="0">
                <a:solidFill>
                  <a:srgbClr val="000000"/>
                </a:solidFill>
                <a:latin typeface="Helvetica" charset="0"/>
              </a:rPr>
              <a:t>・出会った時から「先生ポジション」確立</a:t>
            </a:r>
            <a:endParaRPr lang="en-US" altLang="ja-JP" sz="2400" dirty="0">
              <a:solidFill>
                <a:srgbClr val="000000"/>
              </a:solidFill>
              <a:latin typeface="Helvetica" charset="0"/>
            </a:endParaRPr>
          </a:p>
          <a:p>
            <a:pPr algn="ctr">
              <a:lnSpc>
                <a:spcPct val="150000"/>
              </a:lnSpc>
            </a:pPr>
            <a:r>
              <a:rPr lang="ja-JP" altLang="en-US" sz="2400" dirty="0">
                <a:solidFill>
                  <a:srgbClr val="000000"/>
                </a:solidFill>
                <a:latin typeface="Helvetica" charset="0"/>
              </a:rPr>
              <a:t>・信頼の構築、専門性を伝えることができる</a:t>
            </a:r>
            <a:endParaRPr lang="en-US" altLang="ja-JP" sz="2400" dirty="0">
              <a:solidFill>
                <a:srgbClr val="000000"/>
              </a:solidFill>
              <a:latin typeface="Helvetica" charset="0"/>
            </a:endParaRPr>
          </a:p>
          <a:p>
            <a:pPr algn="ctr">
              <a:lnSpc>
                <a:spcPct val="150000"/>
              </a:lnSpc>
            </a:pPr>
            <a:r>
              <a:rPr lang="ja-JP" altLang="en-US" sz="2400" dirty="0">
                <a:solidFill>
                  <a:srgbClr val="000000"/>
                </a:solidFill>
                <a:latin typeface="Helvetica" charset="0"/>
              </a:rPr>
              <a:t>・見込み客を教育、啓蒙できる</a:t>
            </a:r>
            <a:endParaRPr lang="en-US" altLang="ja-JP" sz="2400" dirty="0">
              <a:solidFill>
                <a:srgbClr val="000000"/>
              </a:solidFill>
              <a:latin typeface="Helvetica" charset="0"/>
            </a:endParaRPr>
          </a:p>
          <a:p>
            <a:pPr algn="ctr">
              <a:lnSpc>
                <a:spcPct val="150000"/>
              </a:lnSpc>
            </a:pPr>
            <a:r>
              <a:rPr lang="ja-JP" altLang="en-US" sz="2400" dirty="0">
                <a:solidFill>
                  <a:srgbClr val="000000"/>
                </a:solidFill>
                <a:latin typeface="Helvetica" charset="0"/>
              </a:rPr>
              <a:t>・価格以外の判断基準を与えることができる</a:t>
            </a:r>
          </a:p>
          <a:p>
            <a:pPr algn="ctr">
              <a:lnSpc>
                <a:spcPct val="150000"/>
              </a:lnSpc>
            </a:pPr>
            <a:r>
              <a:rPr lang="ja-JP" altLang="en-US" sz="2400" dirty="0">
                <a:solidFill>
                  <a:srgbClr val="000000"/>
                </a:solidFill>
                <a:latin typeface="Helvetica" charset="0"/>
              </a:rPr>
              <a:t>・次のステップ（個別相談）への移行率が格段に上がる</a:t>
            </a:r>
            <a:endParaRPr lang="ja-JP" altLang="en-US" sz="2400" b="0" i="0" dirty="0">
              <a:solidFill>
                <a:srgbClr val="000000"/>
              </a:solidFill>
              <a:effectLst/>
              <a:latin typeface="Helvetica" charset="0"/>
            </a:endParaRPr>
          </a:p>
        </p:txBody>
      </p:sp>
    </p:spTree>
    <p:extLst>
      <p:ext uri="{BB962C8B-B14F-4D97-AF65-F5344CB8AC3E}">
        <p14:creationId xmlns:p14="http://schemas.microsoft.com/office/powerpoint/2010/main" val="272381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323526" y="1911812"/>
            <a:ext cx="2752677" cy="646331"/>
          </a:xfrm>
          <a:prstGeom prst="rect">
            <a:avLst/>
          </a:prstGeom>
          <a:noFill/>
        </p:spPr>
        <p:txBody>
          <a:bodyPr wrap="none" rtlCol="0">
            <a:spAutoFit/>
          </a:bodyPr>
          <a:lstStyle/>
          <a:p>
            <a:r>
              <a:rPr lang="ja-JP" altLang="en-US" sz="2000" b="1" u="sng" dirty="0">
                <a:solidFill>
                  <a:srgbClr val="FF0000"/>
                </a:solidFill>
              </a:rPr>
              <a:t>④ジレンマ・葛藤の様子</a:t>
            </a:r>
            <a:endParaRPr lang="en-US" altLang="ja-JP" sz="2000" b="1" u="sng" dirty="0">
              <a:solidFill>
                <a:srgbClr val="FF0000"/>
              </a:solidFill>
            </a:endParaRPr>
          </a:p>
          <a:p>
            <a:pPr lvl="1"/>
            <a:endParaRPr lang="en-US" altLang="ja-JP" sz="1600" b="1" dirty="0"/>
          </a:p>
        </p:txBody>
      </p:sp>
      <p:sp>
        <p:nvSpPr>
          <p:cNvPr id="6" name="テキスト ボックス 5"/>
          <p:cNvSpPr txBox="1"/>
          <p:nvPr/>
        </p:nvSpPr>
        <p:spPr>
          <a:xfrm>
            <a:off x="2123728" y="605961"/>
            <a:ext cx="6110968" cy="523220"/>
          </a:xfrm>
          <a:prstGeom prst="rect">
            <a:avLst/>
          </a:prstGeom>
          <a:noFill/>
        </p:spPr>
        <p:txBody>
          <a:bodyPr wrap="none" rtlCol="0">
            <a:spAutoFit/>
          </a:bodyPr>
          <a:lstStyle/>
          <a:p>
            <a:r>
              <a:rPr lang="ja-JP" altLang="en-US" sz="2800" dirty="0"/>
              <a:t>パーフェクト・カスタマーのペルソナ設定</a:t>
            </a:r>
            <a:endParaRPr kumimoji="1" lang="ja-JP" altLang="en-US" sz="2800" dirty="0"/>
          </a:p>
        </p:txBody>
      </p:sp>
      <p:sp>
        <p:nvSpPr>
          <p:cNvPr id="7" name="テキスト ボックス 6"/>
          <p:cNvSpPr txBox="1"/>
          <p:nvPr/>
        </p:nvSpPr>
        <p:spPr>
          <a:xfrm>
            <a:off x="323526" y="3789040"/>
            <a:ext cx="4657044" cy="400110"/>
          </a:xfrm>
          <a:prstGeom prst="rect">
            <a:avLst/>
          </a:prstGeom>
          <a:noFill/>
        </p:spPr>
        <p:txBody>
          <a:bodyPr wrap="none" rtlCol="0">
            <a:spAutoFit/>
          </a:bodyPr>
          <a:lstStyle/>
          <a:p>
            <a:r>
              <a:rPr lang="ja-JP" altLang="en-US" sz="2000" b="1" u="sng" dirty="0">
                <a:solidFill>
                  <a:srgbClr val="FF0000"/>
                </a:solidFill>
              </a:rPr>
              <a:t>⑤問題解決のために情報を</a:t>
            </a:r>
            <a:r>
              <a:rPr lang="ja-JP" altLang="en-US" sz="2000" b="1" u="sng">
                <a:solidFill>
                  <a:srgbClr val="FF0000"/>
                </a:solidFill>
              </a:rPr>
              <a:t>探し出す場面</a:t>
            </a:r>
            <a:endParaRPr lang="en-US" altLang="ja-JP" sz="2000" b="1" u="sng" dirty="0">
              <a:solidFill>
                <a:srgbClr val="FF0000"/>
              </a:solidFill>
            </a:endParaRPr>
          </a:p>
        </p:txBody>
      </p:sp>
    </p:spTree>
    <p:extLst>
      <p:ext uri="{BB962C8B-B14F-4D97-AF65-F5344CB8AC3E}">
        <p14:creationId xmlns:p14="http://schemas.microsoft.com/office/powerpoint/2010/main" val="34302048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9392" y="0"/>
            <a:ext cx="2664296" cy="2792317"/>
          </a:xfrm>
          <a:prstGeom prst="rect">
            <a:avLst/>
          </a:prstGeom>
        </p:spPr>
      </p:pic>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9852" y="116632"/>
            <a:ext cx="2664296" cy="2792317"/>
          </a:xfrm>
          <a:prstGeom prst="rect">
            <a:avLst/>
          </a:prstGeom>
        </p:spPr>
      </p:pic>
      <p:sp>
        <p:nvSpPr>
          <p:cNvPr id="3" name="タイトル 2"/>
          <p:cNvSpPr>
            <a:spLocks noGrp="1"/>
          </p:cNvSpPr>
          <p:nvPr>
            <p:ph type="ctrTitle"/>
          </p:nvPr>
        </p:nvSpPr>
        <p:spPr>
          <a:xfrm>
            <a:off x="635390" y="4134954"/>
            <a:ext cx="7852300" cy="687713"/>
          </a:xfrm>
        </p:spPr>
        <p:txBody>
          <a:bodyPr>
            <a:noAutofit/>
          </a:bodyPr>
          <a:lstStyle/>
          <a:p>
            <a:r>
              <a:rPr lang="ja-JP" altLang="en-US" sz="2800">
                <a:effectLst>
                  <a:outerShdw blurRad="38100" dist="38100" dir="2700000" algn="tl">
                    <a:srgbClr val="000000">
                      <a:alpha val="43137"/>
                    </a:srgbClr>
                  </a:outerShdw>
                </a:effectLst>
              </a:rPr>
              <a:t>選ばれる相続</a:t>
            </a:r>
            <a:r>
              <a:rPr lang="ja-JP" altLang="en-US" sz="2800" dirty="0">
                <a:effectLst>
                  <a:outerShdw blurRad="38100" dist="38100" dir="2700000" algn="tl">
                    <a:srgbClr val="000000">
                      <a:alpha val="43137"/>
                    </a:srgbClr>
                  </a:outerShdw>
                </a:effectLst>
              </a:rPr>
              <a:t>コンサルタント養成講座</a:t>
            </a:r>
            <a:br>
              <a:rPr lang="en-US" altLang="ja-JP" sz="2800" dirty="0">
                <a:effectLst>
                  <a:outerShdw blurRad="38100" dist="38100" dir="2700000" algn="tl">
                    <a:srgbClr val="000000">
                      <a:alpha val="43137"/>
                    </a:srgbClr>
                  </a:outerShdw>
                </a:effectLst>
              </a:rPr>
            </a:br>
            <a:br>
              <a:rPr lang="en-US" altLang="ja-JP" sz="2800" dirty="0">
                <a:effectLst>
                  <a:outerShdw blurRad="38100" dist="38100" dir="2700000" algn="tl">
                    <a:srgbClr val="000000">
                      <a:alpha val="43137"/>
                    </a:srgbClr>
                  </a:outerShdw>
                </a:effectLst>
              </a:rPr>
            </a:br>
            <a:r>
              <a:rPr lang="ja-JP" altLang="en-US" sz="2800">
                <a:effectLst>
                  <a:outerShdw blurRad="38100" dist="38100" dir="2700000" algn="tl">
                    <a:srgbClr val="000000">
                      <a:alpha val="43137"/>
                    </a:srgbClr>
                  </a:outerShdw>
                </a:effectLst>
              </a:rPr>
              <a:t>＜第５講＞</a:t>
            </a:r>
            <a:br>
              <a:rPr lang="en-US" altLang="ja-JP" sz="3200" dirty="0">
                <a:effectLst>
                  <a:outerShdw blurRad="38100" dist="38100" dir="2700000" algn="tl">
                    <a:srgbClr val="000000">
                      <a:alpha val="43137"/>
                    </a:srgbClr>
                  </a:outerShdw>
                </a:effectLst>
              </a:rPr>
            </a:br>
            <a:br>
              <a:rPr lang="en-US" altLang="ja-JP" sz="3600" dirty="0">
                <a:solidFill>
                  <a:srgbClr val="FF0000"/>
                </a:solidFill>
                <a:effectLst>
                  <a:outerShdw blurRad="38100" dist="38100" dir="2700000" algn="tl">
                    <a:srgbClr val="000000">
                      <a:alpha val="43137"/>
                    </a:srgbClr>
                  </a:outerShdw>
                </a:effectLst>
              </a:rPr>
            </a:br>
            <a:r>
              <a:rPr lang="ja-JP" altLang="en-US" sz="6000">
                <a:solidFill>
                  <a:srgbClr val="FF0000"/>
                </a:solidFill>
                <a:effectLst>
                  <a:outerShdw blurRad="38100" dist="38100" dir="2700000" algn="tl">
                    <a:srgbClr val="000000">
                      <a:alpha val="43137"/>
                    </a:srgbClr>
                  </a:outerShdw>
                </a:effectLst>
              </a:rPr>
              <a:t>家族会議支援</a:t>
            </a:r>
            <a:r>
              <a:rPr lang="en-US" altLang="ja-JP" sz="6000" dirty="0">
                <a:solidFill>
                  <a:srgbClr val="FF0000"/>
                </a:solidFill>
                <a:effectLst>
                  <a:outerShdw blurRad="38100" dist="38100" dir="2700000" algn="tl">
                    <a:srgbClr val="000000">
                      <a:alpha val="43137"/>
                    </a:srgbClr>
                  </a:outerShdw>
                </a:effectLst>
              </a:rPr>
              <a:t>®︎</a:t>
            </a:r>
            <a:br>
              <a:rPr lang="en-US" altLang="ja-JP" sz="6000" dirty="0">
                <a:solidFill>
                  <a:srgbClr val="FF0000"/>
                </a:solidFill>
                <a:effectLst>
                  <a:outerShdw blurRad="38100" dist="38100" dir="2700000" algn="tl">
                    <a:srgbClr val="000000">
                      <a:alpha val="43137"/>
                    </a:srgbClr>
                  </a:outerShdw>
                </a:effectLst>
              </a:rPr>
            </a:br>
            <a:r>
              <a:rPr lang="ja-JP" altLang="en-US" sz="6000">
                <a:solidFill>
                  <a:srgbClr val="FF0000"/>
                </a:solidFill>
                <a:effectLst>
                  <a:outerShdw blurRad="38100" dist="38100" dir="2700000" algn="tl">
                    <a:srgbClr val="000000">
                      <a:alpha val="43137"/>
                    </a:srgbClr>
                  </a:outerShdw>
                </a:effectLst>
              </a:rPr>
              <a:t>徹底解説</a:t>
            </a:r>
            <a:br>
              <a:rPr lang="en-US" altLang="ja-JP" dirty="0">
                <a:solidFill>
                  <a:srgbClr val="FF0000"/>
                </a:solidFill>
                <a:effectLst>
                  <a:outerShdw blurRad="38100" dist="38100" dir="2700000" algn="tl">
                    <a:srgbClr val="000000">
                      <a:alpha val="43137"/>
                    </a:srgbClr>
                  </a:outerShdw>
                </a:effectLst>
              </a:rPr>
            </a:br>
            <a:br>
              <a:rPr lang="en-US" altLang="ja-JP" sz="5400" dirty="0">
                <a:effectLst>
                  <a:outerShdw blurRad="38100" dist="38100" dir="2700000" algn="tl">
                    <a:srgbClr val="000000">
                      <a:alpha val="43137"/>
                    </a:srgbClr>
                  </a:outerShdw>
                </a:effectLst>
              </a:rPr>
            </a:br>
            <a:endParaRPr kumimoji="1" lang="ja-JP" altLang="en-US" sz="2000" dirty="0">
              <a:effectLst>
                <a:outerShdw blurRad="38100" dist="38100" dir="2700000" algn="tl">
                  <a:srgbClr val="000000">
                    <a:alpha val="43137"/>
                  </a:srgbClr>
                </a:outerShdw>
              </a:effectLst>
            </a:endParaRPr>
          </a:p>
        </p:txBody>
      </p:sp>
      <p:sp>
        <p:nvSpPr>
          <p:cNvPr id="5" name="テキスト ボックス 4"/>
          <p:cNvSpPr txBox="1"/>
          <p:nvPr/>
        </p:nvSpPr>
        <p:spPr>
          <a:xfrm>
            <a:off x="2411760" y="6165304"/>
            <a:ext cx="6377067" cy="461665"/>
          </a:xfrm>
          <a:prstGeom prst="rect">
            <a:avLst/>
          </a:prstGeom>
          <a:noFill/>
        </p:spPr>
        <p:txBody>
          <a:bodyPr wrap="none" rtlCol="0">
            <a:spAutoFit/>
          </a:bodyPr>
          <a:lstStyle/>
          <a:p>
            <a:r>
              <a:rPr lang="ja-JP" altLang="en-US" sz="2400" b="1" dirty="0"/>
              <a:t>　</a:t>
            </a:r>
            <a:r>
              <a:rPr lang="ja-JP" altLang="en-US" sz="2400" b="1"/>
              <a:t>相続ビジネス成功プロデューサー</a:t>
            </a:r>
            <a:r>
              <a:rPr lang="ja-JP" altLang="en-US" sz="2400" b="1" dirty="0"/>
              <a:t>　川口宗治　</a:t>
            </a:r>
            <a:endParaRPr kumimoji="1" lang="ja-JP" altLang="en-US" sz="2400" b="1" dirty="0"/>
          </a:p>
        </p:txBody>
      </p:sp>
    </p:spTree>
    <p:extLst>
      <p:ext uri="{BB962C8B-B14F-4D97-AF65-F5344CB8AC3E}">
        <p14:creationId xmlns:p14="http://schemas.microsoft.com/office/powerpoint/2010/main" val="3827420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7C56281-D48B-1841-AC1C-AAF0CB12D6CA}"/>
              </a:ext>
            </a:extLst>
          </p:cNvPr>
          <p:cNvSpPr txBox="1"/>
          <p:nvPr/>
        </p:nvSpPr>
        <p:spPr>
          <a:xfrm>
            <a:off x="11023" y="260648"/>
            <a:ext cx="9180718" cy="646331"/>
          </a:xfrm>
          <a:prstGeom prst="rect">
            <a:avLst/>
          </a:prstGeom>
          <a:noFill/>
        </p:spPr>
        <p:txBody>
          <a:bodyPr wrap="none" rtlCol="0">
            <a:spAutoFit/>
          </a:bodyPr>
          <a:lstStyle/>
          <a:p>
            <a:r>
              <a:rPr kumimoji="1" lang="ja-JP" altLang="en-US" sz="3600">
                <a:solidFill>
                  <a:schemeClr val="bg1"/>
                </a:solidFill>
                <a:highlight>
                  <a:srgbClr val="FF0000"/>
                </a:highlight>
              </a:rPr>
              <a:t>第</a:t>
            </a:r>
            <a:r>
              <a:rPr kumimoji="1" lang="en-US" altLang="ja-JP" sz="3600" dirty="0">
                <a:solidFill>
                  <a:schemeClr val="bg1"/>
                </a:solidFill>
                <a:highlight>
                  <a:srgbClr val="FF0000"/>
                </a:highlight>
              </a:rPr>
              <a:t>10</a:t>
            </a:r>
            <a:r>
              <a:rPr kumimoji="1" lang="ja-JP" altLang="en-US" sz="3600">
                <a:solidFill>
                  <a:schemeClr val="bg1"/>
                </a:solidFill>
                <a:highlight>
                  <a:srgbClr val="FF0000"/>
                </a:highlight>
              </a:rPr>
              <a:t>期　選ばれる相続コンサルタント養成講座</a:t>
            </a:r>
          </a:p>
        </p:txBody>
      </p:sp>
      <p:sp>
        <p:nvSpPr>
          <p:cNvPr id="10" name="テキスト ボックス 9">
            <a:extLst>
              <a:ext uri="{FF2B5EF4-FFF2-40B4-BE49-F238E27FC236}">
                <a16:creationId xmlns:a16="http://schemas.microsoft.com/office/drawing/2014/main" id="{EB65EB08-6B14-5C44-94BB-88326AAF5E6A}"/>
              </a:ext>
            </a:extLst>
          </p:cNvPr>
          <p:cNvSpPr txBox="1"/>
          <p:nvPr/>
        </p:nvSpPr>
        <p:spPr>
          <a:xfrm>
            <a:off x="3131840" y="881934"/>
            <a:ext cx="2608406" cy="369332"/>
          </a:xfrm>
          <a:prstGeom prst="rect">
            <a:avLst/>
          </a:prstGeom>
          <a:noFill/>
        </p:spPr>
        <p:txBody>
          <a:bodyPr wrap="none" rtlCol="0">
            <a:spAutoFit/>
          </a:bodyPr>
          <a:lstStyle/>
          <a:p>
            <a:r>
              <a:rPr kumimoji="1" lang="ja-JP" altLang="en-US">
                <a:solidFill>
                  <a:srgbClr val="FF0000"/>
                </a:solidFill>
              </a:rPr>
              <a:t>時間は全て</a:t>
            </a:r>
            <a:r>
              <a:rPr kumimoji="1" lang="en-US" altLang="ja-JP" dirty="0">
                <a:solidFill>
                  <a:srgbClr val="FF0000"/>
                </a:solidFill>
              </a:rPr>
              <a:t>13:00〜</a:t>
            </a:r>
            <a:r>
              <a:rPr lang="en-US" altLang="ja-JP" dirty="0">
                <a:solidFill>
                  <a:srgbClr val="FF0000"/>
                </a:solidFill>
              </a:rPr>
              <a:t>16:00</a:t>
            </a:r>
          </a:p>
        </p:txBody>
      </p:sp>
      <p:sp>
        <p:nvSpPr>
          <p:cNvPr id="11" name="テキスト ボックス 10">
            <a:extLst>
              <a:ext uri="{FF2B5EF4-FFF2-40B4-BE49-F238E27FC236}">
                <a16:creationId xmlns:a16="http://schemas.microsoft.com/office/drawing/2014/main" id="{3AB460CF-586C-0C41-B576-20A08F65EF92}"/>
              </a:ext>
            </a:extLst>
          </p:cNvPr>
          <p:cNvSpPr txBox="1"/>
          <p:nvPr/>
        </p:nvSpPr>
        <p:spPr>
          <a:xfrm>
            <a:off x="381382" y="1337382"/>
            <a:ext cx="2563522" cy="5262979"/>
          </a:xfrm>
          <a:prstGeom prst="rect">
            <a:avLst/>
          </a:prstGeom>
          <a:solidFill>
            <a:srgbClr val="0070C0"/>
          </a:solidFill>
        </p:spPr>
        <p:txBody>
          <a:bodyPr wrap="none" rtlCol="0">
            <a:spAutoFit/>
          </a:bodyPr>
          <a:lstStyle/>
          <a:p>
            <a:pPr algn="ctr"/>
            <a:r>
              <a:rPr kumimoji="1" lang="ja-JP" altLang="en-US" sz="2400">
                <a:solidFill>
                  <a:schemeClr val="bg1"/>
                </a:solidFill>
              </a:rPr>
              <a:t>＜東京校＞</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①</a:t>
            </a:r>
            <a:r>
              <a:rPr kumimoji="1" lang="ja-JP" altLang="en-US" sz="2400">
                <a:solidFill>
                  <a:schemeClr val="bg1"/>
                </a:solidFill>
              </a:rPr>
              <a:t>１０月１６日（水）</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②</a:t>
            </a:r>
            <a:r>
              <a:rPr kumimoji="1" lang="ja-JP" altLang="en-US" sz="2400">
                <a:solidFill>
                  <a:schemeClr val="bg1"/>
                </a:solidFill>
              </a:rPr>
              <a:t>１０月３０日（水）</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③</a:t>
            </a:r>
            <a:r>
              <a:rPr kumimoji="1" lang="ja-JP" altLang="en-US" sz="2400">
                <a:solidFill>
                  <a:schemeClr val="bg1"/>
                </a:solidFill>
              </a:rPr>
              <a:t>１１月７日（木）</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④</a:t>
            </a:r>
            <a:r>
              <a:rPr kumimoji="1" lang="ja-JP" altLang="en-US" sz="2400">
                <a:solidFill>
                  <a:schemeClr val="bg1"/>
                </a:solidFill>
              </a:rPr>
              <a:t>１１月１９日（火）</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⑤</a:t>
            </a:r>
            <a:r>
              <a:rPr kumimoji="1" lang="ja-JP" altLang="en-US" sz="2400">
                <a:solidFill>
                  <a:schemeClr val="bg1"/>
                </a:solidFill>
              </a:rPr>
              <a:t>１２月３日（火）</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⑥</a:t>
            </a:r>
            <a:r>
              <a:rPr kumimoji="1" lang="ja-JP" altLang="en-US" sz="2400">
                <a:solidFill>
                  <a:schemeClr val="bg1"/>
                </a:solidFill>
              </a:rPr>
              <a:t>１２月２０日（金）</a:t>
            </a:r>
            <a:endParaRPr kumimoji="1" lang="en-US" altLang="ja-JP" sz="2400" dirty="0">
              <a:solidFill>
                <a:schemeClr val="bg1"/>
              </a:solidFill>
            </a:endParaRPr>
          </a:p>
          <a:p>
            <a:endParaRPr kumimoji="1" lang="ja-JP" altLang="en-US" sz="2400">
              <a:solidFill>
                <a:schemeClr val="bg1"/>
              </a:solidFill>
            </a:endParaRPr>
          </a:p>
        </p:txBody>
      </p:sp>
      <p:sp>
        <p:nvSpPr>
          <p:cNvPr id="12" name="テキスト ボックス 11">
            <a:extLst>
              <a:ext uri="{FF2B5EF4-FFF2-40B4-BE49-F238E27FC236}">
                <a16:creationId xmlns:a16="http://schemas.microsoft.com/office/drawing/2014/main" id="{1C5EB703-55D9-1448-A8A2-680AFC16A61A}"/>
              </a:ext>
            </a:extLst>
          </p:cNvPr>
          <p:cNvSpPr txBox="1"/>
          <p:nvPr/>
        </p:nvSpPr>
        <p:spPr>
          <a:xfrm>
            <a:off x="3376790" y="1357891"/>
            <a:ext cx="2563522" cy="5262979"/>
          </a:xfrm>
          <a:prstGeom prst="rect">
            <a:avLst/>
          </a:prstGeom>
          <a:solidFill>
            <a:srgbClr val="00B050"/>
          </a:solidFill>
          <a:ln>
            <a:solidFill>
              <a:srgbClr val="00B050"/>
            </a:solidFill>
          </a:ln>
        </p:spPr>
        <p:txBody>
          <a:bodyPr wrap="none" rtlCol="0">
            <a:spAutoFit/>
          </a:bodyPr>
          <a:lstStyle/>
          <a:p>
            <a:pPr algn="ctr"/>
            <a:r>
              <a:rPr kumimoji="1" lang="ja-JP" altLang="en-US" sz="2400">
                <a:solidFill>
                  <a:schemeClr val="bg1"/>
                </a:solidFill>
              </a:rPr>
              <a:t>＜</a:t>
            </a:r>
            <a:r>
              <a:rPr kumimoji="1" lang="en-US" altLang="ja-JP" sz="2400" dirty="0">
                <a:solidFill>
                  <a:schemeClr val="bg1"/>
                </a:solidFill>
              </a:rPr>
              <a:t>Zoom</a:t>
            </a:r>
            <a:r>
              <a:rPr kumimoji="1" lang="ja-JP" altLang="en-US" sz="2400">
                <a:solidFill>
                  <a:schemeClr val="bg1"/>
                </a:solidFill>
              </a:rPr>
              <a:t>校＞</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①</a:t>
            </a:r>
            <a:r>
              <a:rPr kumimoji="1" lang="ja-JP" altLang="en-US" sz="2400">
                <a:solidFill>
                  <a:schemeClr val="bg1"/>
                </a:solidFill>
              </a:rPr>
              <a:t>１０月１５日（火）</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②</a:t>
            </a:r>
            <a:r>
              <a:rPr kumimoji="1" lang="ja-JP" altLang="en-US" sz="2400">
                <a:solidFill>
                  <a:schemeClr val="bg1"/>
                </a:solidFill>
              </a:rPr>
              <a:t>１０月２８日（月）</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③</a:t>
            </a:r>
            <a:r>
              <a:rPr kumimoji="1" lang="ja-JP" altLang="en-US" sz="2400">
                <a:solidFill>
                  <a:schemeClr val="bg1"/>
                </a:solidFill>
              </a:rPr>
              <a:t>１１月７日（木）</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④</a:t>
            </a:r>
            <a:r>
              <a:rPr kumimoji="1" lang="ja-JP" altLang="en-US" sz="2400">
                <a:solidFill>
                  <a:schemeClr val="bg1"/>
                </a:solidFill>
              </a:rPr>
              <a:t>１１月２１日（木）</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⑤</a:t>
            </a:r>
            <a:r>
              <a:rPr kumimoji="1" lang="ja-JP" altLang="en-US" sz="2400">
                <a:solidFill>
                  <a:schemeClr val="bg1"/>
                </a:solidFill>
              </a:rPr>
              <a:t>１２月４日（水）</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⑥</a:t>
            </a:r>
            <a:r>
              <a:rPr kumimoji="1" lang="ja-JP" altLang="en-US" sz="2400">
                <a:solidFill>
                  <a:schemeClr val="bg1"/>
                </a:solidFill>
              </a:rPr>
              <a:t>１２月１９日（木）</a:t>
            </a:r>
            <a:endParaRPr kumimoji="1" lang="en-US" altLang="ja-JP" sz="2400" dirty="0">
              <a:solidFill>
                <a:schemeClr val="bg1"/>
              </a:solidFill>
            </a:endParaRPr>
          </a:p>
          <a:p>
            <a:endParaRPr kumimoji="1" lang="ja-JP" altLang="en-US" sz="2400">
              <a:solidFill>
                <a:schemeClr val="bg1"/>
              </a:solidFill>
            </a:endParaRPr>
          </a:p>
        </p:txBody>
      </p:sp>
      <p:sp>
        <p:nvSpPr>
          <p:cNvPr id="13" name="テキスト ボックス 12">
            <a:extLst>
              <a:ext uri="{FF2B5EF4-FFF2-40B4-BE49-F238E27FC236}">
                <a16:creationId xmlns:a16="http://schemas.microsoft.com/office/drawing/2014/main" id="{12355C77-8797-5642-AF96-9185D7582F7B}"/>
              </a:ext>
            </a:extLst>
          </p:cNvPr>
          <p:cNvSpPr txBox="1"/>
          <p:nvPr/>
        </p:nvSpPr>
        <p:spPr>
          <a:xfrm>
            <a:off x="6372199" y="1328448"/>
            <a:ext cx="2563522" cy="5262979"/>
          </a:xfrm>
          <a:prstGeom prst="rect">
            <a:avLst/>
          </a:prstGeom>
          <a:solidFill>
            <a:srgbClr val="7030A0"/>
          </a:solidFill>
          <a:ln>
            <a:solidFill>
              <a:srgbClr val="7030A0"/>
            </a:solidFill>
          </a:ln>
        </p:spPr>
        <p:txBody>
          <a:bodyPr wrap="none" rtlCol="0">
            <a:spAutoFit/>
          </a:bodyPr>
          <a:lstStyle/>
          <a:p>
            <a:pPr algn="ctr"/>
            <a:r>
              <a:rPr kumimoji="1" lang="ja-JP" altLang="en-US" sz="2400">
                <a:solidFill>
                  <a:schemeClr val="bg1"/>
                </a:solidFill>
              </a:rPr>
              <a:t>＜大阪校＞</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①</a:t>
            </a:r>
            <a:r>
              <a:rPr kumimoji="1" lang="ja-JP" altLang="en-US" sz="2400">
                <a:solidFill>
                  <a:schemeClr val="bg1"/>
                </a:solidFill>
              </a:rPr>
              <a:t>１０月１７日（木）</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②</a:t>
            </a:r>
            <a:r>
              <a:rPr kumimoji="1" lang="ja-JP" altLang="en-US" sz="2400">
                <a:solidFill>
                  <a:schemeClr val="bg1"/>
                </a:solidFill>
              </a:rPr>
              <a:t>１０月２９日（火）</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③</a:t>
            </a:r>
            <a:r>
              <a:rPr kumimoji="1" lang="ja-JP" altLang="en-US" sz="2400">
                <a:solidFill>
                  <a:schemeClr val="bg1"/>
                </a:solidFill>
              </a:rPr>
              <a:t>１１月７日（木）</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④</a:t>
            </a:r>
            <a:r>
              <a:rPr kumimoji="1" lang="ja-JP" altLang="en-US" sz="2400">
                <a:solidFill>
                  <a:schemeClr val="bg1"/>
                </a:solidFill>
              </a:rPr>
              <a:t>１１月２０日（水）</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⑤</a:t>
            </a:r>
            <a:r>
              <a:rPr kumimoji="1" lang="ja-JP" altLang="en-US" sz="2400">
                <a:solidFill>
                  <a:schemeClr val="bg1"/>
                </a:solidFill>
              </a:rPr>
              <a:t>１２月５日（木）</a:t>
            </a:r>
            <a:endParaRPr kumimoji="1"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⑥</a:t>
            </a:r>
            <a:r>
              <a:rPr kumimoji="1" lang="ja-JP" altLang="en-US" sz="2400">
                <a:solidFill>
                  <a:schemeClr val="bg1"/>
                </a:solidFill>
              </a:rPr>
              <a:t>１２月２１日（土）</a:t>
            </a:r>
            <a:endParaRPr kumimoji="1" lang="en-US" altLang="ja-JP" sz="2400" dirty="0">
              <a:solidFill>
                <a:schemeClr val="bg1"/>
              </a:solidFill>
            </a:endParaRPr>
          </a:p>
          <a:p>
            <a:endParaRPr kumimoji="1" lang="ja-JP" altLang="en-US" sz="2400">
              <a:solidFill>
                <a:schemeClr val="bg1"/>
              </a:solidFill>
            </a:endParaRPr>
          </a:p>
        </p:txBody>
      </p:sp>
      <p:sp>
        <p:nvSpPr>
          <p:cNvPr id="14" name="テキスト ボックス 13">
            <a:extLst>
              <a:ext uri="{FF2B5EF4-FFF2-40B4-BE49-F238E27FC236}">
                <a16:creationId xmlns:a16="http://schemas.microsoft.com/office/drawing/2014/main" id="{B2CF9A4D-F81E-454F-B7E3-A08D660E9A0B}"/>
              </a:ext>
            </a:extLst>
          </p:cNvPr>
          <p:cNvSpPr txBox="1"/>
          <p:nvPr/>
        </p:nvSpPr>
        <p:spPr>
          <a:xfrm>
            <a:off x="-152484" y="3573016"/>
            <a:ext cx="9344225" cy="523220"/>
          </a:xfrm>
          <a:prstGeom prst="rect">
            <a:avLst/>
          </a:prstGeom>
          <a:solidFill>
            <a:srgbClr val="FFFF00"/>
          </a:solidFill>
        </p:spPr>
        <p:txBody>
          <a:bodyPr wrap="none" rtlCol="0">
            <a:spAutoFit/>
          </a:bodyPr>
          <a:lstStyle/>
          <a:p>
            <a:r>
              <a:rPr kumimoji="1" lang="ja-JP" altLang="en-US" sz="2800"/>
              <a:t>　</a:t>
            </a:r>
            <a:r>
              <a:rPr kumimoji="1" lang="en-US" altLang="ja-JP" sz="2800" dirty="0"/>
              <a:t>③</a:t>
            </a:r>
            <a:r>
              <a:rPr lang="ja-JP" altLang="en-US" sz="2800"/>
              <a:t>１１月７日（木）　合同開催　東京</a:t>
            </a:r>
            <a:r>
              <a:rPr lang="en-US" altLang="ja-JP" sz="2800" dirty="0"/>
              <a:t>or</a:t>
            </a:r>
            <a:r>
              <a:rPr lang="ja-JP" altLang="en-US" sz="2800"/>
              <a:t>大阪　</a:t>
            </a:r>
            <a:r>
              <a:rPr lang="en-US" altLang="ja-JP" sz="2800" dirty="0"/>
              <a:t>16:30</a:t>
            </a:r>
            <a:r>
              <a:rPr lang="ja-JP" altLang="en-US" sz="2800"/>
              <a:t>から懇親会</a:t>
            </a:r>
            <a:endParaRPr lang="en-US" altLang="ja-JP" sz="2800" dirty="0"/>
          </a:p>
        </p:txBody>
      </p:sp>
      <p:pic>
        <p:nvPicPr>
          <p:cNvPr id="2" name="図 1">
            <a:extLst>
              <a:ext uri="{FF2B5EF4-FFF2-40B4-BE49-F238E27FC236}">
                <a16:creationId xmlns:a16="http://schemas.microsoft.com/office/drawing/2014/main" id="{E6E46ABA-156A-B64A-A2EC-F35B8C40F2A9}"/>
              </a:ext>
            </a:extLst>
          </p:cNvPr>
          <p:cNvPicPr>
            <a:picLocks noChangeAspect="1"/>
          </p:cNvPicPr>
          <p:nvPr/>
        </p:nvPicPr>
        <p:blipFill>
          <a:blip r:embed="rId3"/>
          <a:stretch>
            <a:fillRect/>
          </a:stretch>
        </p:blipFill>
        <p:spPr>
          <a:xfrm>
            <a:off x="0" y="12622"/>
            <a:ext cx="9144000" cy="6832756"/>
          </a:xfrm>
          <a:prstGeom prst="rect">
            <a:avLst/>
          </a:prstGeom>
        </p:spPr>
      </p:pic>
    </p:spTree>
    <p:extLst>
      <p:ext uri="{BB962C8B-B14F-4D97-AF65-F5344CB8AC3E}">
        <p14:creationId xmlns:p14="http://schemas.microsoft.com/office/powerpoint/2010/main" val="1274366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849139" y="1699515"/>
            <a:ext cx="5445723" cy="6124754"/>
          </a:xfrm>
          <a:prstGeom prst="rect">
            <a:avLst/>
          </a:prstGeom>
          <a:noFill/>
        </p:spPr>
        <p:txBody>
          <a:bodyPr wrap="none" rtlCol="0">
            <a:spAutoFit/>
          </a:bodyPr>
          <a:lstStyle/>
          <a:p>
            <a:pPr algn="ctr"/>
            <a:r>
              <a:rPr lang="ja-JP" altLang="en-US" sz="2800" dirty="0">
                <a:solidFill>
                  <a:srgbClr val="0070C0"/>
                </a:solidFill>
              </a:rPr>
              <a:t>相続セミナーなどを開催する目的</a:t>
            </a:r>
            <a:endParaRPr lang="en-US" altLang="ja-JP" sz="2800" dirty="0">
              <a:solidFill>
                <a:srgbClr val="0070C0"/>
              </a:solidFill>
            </a:endParaRPr>
          </a:p>
          <a:p>
            <a:pPr algn="ctr"/>
            <a:endParaRPr lang="en-US" altLang="ja-JP" sz="2800" dirty="0">
              <a:solidFill>
                <a:srgbClr val="0070C0"/>
              </a:solidFill>
            </a:endParaRPr>
          </a:p>
          <a:p>
            <a:pPr algn="ctr"/>
            <a:r>
              <a:rPr lang="ja-JP" altLang="en-US" sz="2800" dirty="0">
                <a:solidFill>
                  <a:srgbClr val="0070C0"/>
                </a:solidFill>
              </a:rPr>
              <a:t>一番のオススメは「相続セミナー」</a:t>
            </a:r>
            <a:endParaRPr lang="en-US" altLang="ja-JP" sz="2800" dirty="0">
              <a:solidFill>
                <a:srgbClr val="0070C0"/>
              </a:solidFill>
            </a:endParaRPr>
          </a:p>
          <a:p>
            <a:pPr algn="ctr"/>
            <a:endParaRPr lang="en-US" altLang="ja-JP" sz="2800" dirty="0">
              <a:solidFill>
                <a:srgbClr val="0070C0"/>
              </a:solidFill>
            </a:endParaRPr>
          </a:p>
          <a:p>
            <a:pPr algn="ctr"/>
            <a:r>
              <a:rPr lang="ja-JP" altLang="en-US" sz="2800" dirty="0">
                <a:solidFill>
                  <a:srgbClr val="0070C0"/>
                </a:solidFill>
              </a:rPr>
              <a:t>「エンディングノート作成セミナー」</a:t>
            </a:r>
            <a:endParaRPr lang="en-US" altLang="ja-JP" sz="2800" dirty="0">
              <a:solidFill>
                <a:srgbClr val="0070C0"/>
              </a:solidFill>
            </a:endParaRPr>
          </a:p>
          <a:p>
            <a:pPr algn="ctr"/>
            <a:endParaRPr lang="en-US" altLang="ja-JP" sz="2800" dirty="0">
              <a:solidFill>
                <a:srgbClr val="0070C0"/>
              </a:solidFill>
            </a:endParaRPr>
          </a:p>
          <a:p>
            <a:pPr algn="ctr"/>
            <a:r>
              <a:rPr lang="ja-JP" altLang="en-US" sz="2800" dirty="0">
                <a:solidFill>
                  <a:srgbClr val="0070C0"/>
                </a:solidFill>
              </a:rPr>
              <a:t>「個別相談会」</a:t>
            </a:r>
            <a:endParaRPr lang="en-US" altLang="ja-JP" sz="2800" dirty="0">
              <a:solidFill>
                <a:srgbClr val="0070C0"/>
              </a:solidFill>
            </a:endParaRPr>
          </a:p>
          <a:p>
            <a:pPr algn="ctr"/>
            <a:endParaRPr lang="en-US" altLang="ja-JP" sz="2800" dirty="0">
              <a:solidFill>
                <a:srgbClr val="0070C0"/>
              </a:solidFill>
            </a:endParaRPr>
          </a:p>
          <a:p>
            <a:pPr algn="ctr"/>
            <a:r>
              <a:rPr lang="ja-JP" altLang="en-US" sz="2800" dirty="0">
                <a:solidFill>
                  <a:srgbClr val="0070C0"/>
                </a:solidFill>
              </a:rPr>
              <a:t>でも</a:t>
            </a:r>
            <a:r>
              <a:rPr lang="en-US" altLang="ja-JP" sz="2800" dirty="0">
                <a:solidFill>
                  <a:srgbClr val="0070C0"/>
                </a:solidFill>
              </a:rPr>
              <a:t>OK</a:t>
            </a:r>
            <a:r>
              <a:rPr lang="ja-JP" altLang="en-US" sz="2800" dirty="0">
                <a:solidFill>
                  <a:srgbClr val="0070C0"/>
                </a:solidFill>
              </a:rPr>
              <a:t>。</a:t>
            </a:r>
            <a:endParaRPr lang="en-US" altLang="ja-JP" sz="2800" dirty="0">
              <a:solidFill>
                <a:srgbClr val="0070C0"/>
              </a:solidFill>
            </a:endParaRPr>
          </a:p>
          <a:p>
            <a:pPr algn="ctr"/>
            <a:endParaRPr lang="en-US" altLang="ja-JP" sz="2800" dirty="0">
              <a:solidFill>
                <a:srgbClr val="0070C0"/>
              </a:solidFill>
            </a:endParaRPr>
          </a:p>
          <a:p>
            <a:pPr algn="ctr"/>
            <a:r>
              <a:rPr lang="ja-JP" altLang="en-US" sz="2800" dirty="0">
                <a:solidFill>
                  <a:srgbClr val="0070C0"/>
                </a:solidFill>
              </a:rPr>
              <a:t>目的は「先生ポジションのキャッチ」</a:t>
            </a:r>
            <a:endParaRPr lang="en-US" altLang="ja-JP" sz="2800" dirty="0">
              <a:solidFill>
                <a:srgbClr val="0070C0"/>
              </a:solidFill>
            </a:endParaRPr>
          </a:p>
          <a:p>
            <a:pPr algn="ctr"/>
            <a:endParaRPr lang="en-US" altLang="ja-JP" sz="2800" dirty="0">
              <a:solidFill>
                <a:srgbClr val="0070C0"/>
              </a:solidFill>
            </a:endParaRPr>
          </a:p>
          <a:p>
            <a:pPr algn="ctr"/>
            <a:endParaRPr lang="en-US" altLang="ja-JP" sz="2800" dirty="0">
              <a:solidFill>
                <a:srgbClr val="0070C0"/>
              </a:solidFill>
            </a:endParaRPr>
          </a:p>
          <a:p>
            <a:pPr algn="ctr"/>
            <a:endParaRPr lang="en-US" altLang="ja-JP" sz="2800" dirty="0">
              <a:solidFill>
                <a:srgbClr val="0070C0"/>
              </a:solidFill>
            </a:endParaRPr>
          </a:p>
        </p:txBody>
      </p:sp>
      <p:sp>
        <p:nvSpPr>
          <p:cNvPr id="7" name="テキスト ボックス 6"/>
          <p:cNvSpPr txBox="1"/>
          <p:nvPr/>
        </p:nvSpPr>
        <p:spPr>
          <a:xfrm>
            <a:off x="2274975" y="551161"/>
            <a:ext cx="3944761" cy="523220"/>
          </a:xfrm>
          <a:prstGeom prst="rect">
            <a:avLst/>
          </a:prstGeom>
          <a:solidFill>
            <a:srgbClr val="FFFF00"/>
          </a:solidFill>
        </p:spPr>
        <p:txBody>
          <a:bodyPr wrap="square" rtlCol="0">
            <a:spAutoFit/>
          </a:bodyPr>
          <a:lstStyle/>
          <a:p>
            <a:r>
              <a:rPr kumimoji="1" lang="ja-JP" altLang="en-US" sz="2800" dirty="0"/>
              <a:t>①</a:t>
            </a:r>
            <a:r>
              <a:rPr kumimoji="1" lang="ja-JP" altLang="en-US" sz="2800"/>
              <a:t>相続セミナーなど開催</a:t>
            </a:r>
            <a:endParaRPr kumimoji="1" lang="ja-JP" altLang="en-US" sz="2800" dirty="0"/>
          </a:p>
        </p:txBody>
      </p:sp>
      <p:sp>
        <p:nvSpPr>
          <p:cNvPr id="6" name="テキスト ボックス 5">
            <a:extLst>
              <a:ext uri="{FF2B5EF4-FFF2-40B4-BE49-F238E27FC236}">
                <a16:creationId xmlns:a16="http://schemas.microsoft.com/office/drawing/2014/main" id="{4A9D7FAB-4836-5A47-AF9E-0B03085251F8}"/>
              </a:ext>
            </a:extLst>
          </p:cNvPr>
          <p:cNvSpPr txBox="1"/>
          <p:nvPr/>
        </p:nvSpPr>
        <p:spPr>
          <a:xfrm>
            <a:off x="2274975" y="551161"/>
            <a:ext cx="4903668" cy="523220"/>
          </a:xfrm>
          <a:prstGeom prst="rect">
            <a:avLst/>
          </a:prstGeom>
          <a:solidFill>
            <a:srgbClr val="FFFF00"/>
          </a:solidFill>
        </p:spPr>
        <p:txBody>
          <a:bodyPr wrap="square" rtlCol="0">
            <a:spAutoFit/>
          </a:bodyPr>
          <a:lstStyle/>
          <a:p>
            <a:pPr algn="ctr"/>
            <a:r>
              <a:rPr lang="en-US" altLang="ja-JP" sz="2800" dirty="0"/>
              <a:t>&lt;1st&gt;</a:t>
            </a:r>
            <a:r>
              <a:rPr kumimoji="1" lang="ja-JP" altLang="en-US" sz="2800"/>
              <a:t>相続セミナー開催</a:t>
            </a:r>
            <a:endParaRPr kumimoji="1" lang="ja-JP" altLang="en-US" sz="2800" dirty="0"/>
          </a:p>
        </p:txBody>
      </p:sp>
    </p:spTree>
    <p:extLst>
      <p:ext uri="{BB962C8B-B14F-4D97-AF65-F5344CB8AC3E}">
        <p14:creationId xmlns:p14="http://schemas.microsoft.com/office/powerpoint/2010/main" val="140706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027072" y="1664072"/>
            <a:ext cx="5089855" cy="4524315"/>
          </a:xfrm>
          <a:prstGeom prst="rect">
            <a:avLst/>
          </a:prstGeom>
          <a:noFill/>
        </p:spPr>
        <p:txBody>
          <a:bodyPr wrap="none" rtlCol="0">
            <a:spAutoFit/>
          </a:bodyPr>
          <a:lstStyle/>
          <a:p>
            <a:pPr algn="ctr"/>
            <a:r>
              <a:rPr lang="ja-JP" altLang="en-US" sz="3600" dirty="0"/>
              <a:t>個別相談</a:t>
            </a:r>
            <a:r>
              <a:rPr kumimoji="1" lang="ja-JP" altLang="en-US" sz="3600" dirty="0"/>
              <a:t>は基本的に２回</a:t>
            </a:r>
            <a:endParaRPr kumimoji="1" lang="en-US" altLang="ja-JP" sz="3600" dirty="0"/>
          </a:p>
          <a:p>
            <a:pPr algn="ctr"/>
            <a:endParaRPr lang="en-US" altLang="ja-JP" sz="3600" dirty="0"/>
          </a:p>
          <a:p>
            <a:pPr algn="ctr"/>
            <a:r>
              <a:rPr kumimoji="1" lang="ja-JP" altLang="en-US" sz="3600"/>
              <a:t>面談①</a:t>
            </a:r>
            <a:r>
              <a:rPr lang="ja-JP" altLang="en-US" sz="3600" dirty="0"/>
              <a:t>ヒアリング</a:t>
            </a:r>
            <a:endParaRPr kumimoji="1" lang="en-US" altLang="ja-JP" sz="3600" dirty="0"/>
          </a:p>
          <a:p>
            <a:pPr algn="ctr"/>
            <a:endParaRPr lang="en-US" altLang="ja-JP" sz="3600" dirty="0"/>
          </a:p>
          <a:p>
            <a:pPr algn="ctr"/>
            <a:r>
              <a:rPr kumimoji="1" lang="ja-JP" altLang="en-US" sz="3600"/>
              <a:t>面談②</a:t>
            </a:r>
            <a:r>
              <a:rPr kumimoji="1" lang="ja-JP" altLang="en-US" sz="3600" dirty="0"/>
              <a:t>解決策提示</a:t>
            </a:r>
            <a:endParaRPr kumimoji="1" lang="en-US" altLang="ja-JP" sz="3600" dirty="0"/>
          </a:p>
          <a:p>
            <a:pPr algn="ctr"/>
            <a:r>
              <a:rPr kumimoji="1" lang="ja-JP" altLang="en-US" sz="3600" dirty="0"/>
              <a:t>（</a:t>
            </a:r>
            <a:r>
              <a:rPr lang="ja-JP" altLang="en-US" sz="3600" dirty="0"/>
              <a:t>プレゼンテーション</a:t>
            </a:r>
            <a:r>
              <a:rPr kumimoji="1" lang="ja-JP" altLang="en-US" sz="3600" dirty="0"/>
              <a:t>）</a:t>
            </a:r>
            <a:endParaRPr kumimoji="1" lang="en-US" altLang="ja-JP" sz="3600" dirty="0"/>
          </a:p>
          <a:p>
            <a:pPr algn="ctr"/>
            <a:r>
              <a:rPr lang="ja-JP" altLang="en-US" sz="3600" dirty="0"/>
              <a:t>＆</a:t>
            </a:r>
            <a:endParaRPr lang="en-US" altLang="ja-JP" sz="3600" dirty="0"/>
          </a:p>
          <a:p>
            <a:pPr algn="ctr"/>
            <a:r>
              <a:rPr kumimoji="1" lang="ja-JP" altLang="en-US" sz="3600" dirty="0"/>
              <a:t>クロージング</a:t>
            </a:r>
          </a:p>
        </p:txBody>
      </p:sp>
      <p:sp>
        <p:nvSpPr>
          <p:cNvPr id="6" name="テキスト ボックス 5"/>
          <p:cNvSpPr txBox="1"/>
          <p:nvPr/>
        </p:nvSpPr>
        <p:spPr>
          <a:xfrm>
            <a:off x="2555776" y="424773"/>
            <a:ext cx="3672408" cy="646331"/>
          </a:xfrm>
          <a:prstGeom prst="rect">
            <a:avLst/>
          </a:prstGeom>
          <a:solidFill>
            <a:srgbClr val="FFFF00"/>
          </a:solidFill>
        </p:spPr>
        <p:txBody>
          <a:bodyPr wrap="square" rtlCol="0">
            <a:spAutoFit/>
          </a:bodyPr>
          <a:lstStyle/>
          <a:p>
            <a:r>
              <a:rPr lang="en-US" altLang="ja-JP" sz="3600" dirty="0"/>
              <a:t>&lt;</a:t>
            </a:r>
            <a:r>
              <a:rPr lang="ja-JP" altLang="en-US" sz="3600"/>
              <a:t> </a:t>
            </a:r>
            <a:r>
              <a:rPr lang="en-US" altLang="ja-JP" sz="3600" dirty="0"/>
              <a:t>2nd&gt;</a:t>
            </a:r>
            <a:r>
              <a:rPr kumimoji="1" lang="ja-JP" altLang="en-US" sz="3600"/>
              <a:t>個別相談</a:t>
            </a:r>
            <a:endParaRPr kumimoji="1" lang="ja-JP" altLang="en-US" sz="3600" dirty="0"/>
          </a:p>
        </p:txBody>
      </p:sp>
    </p:spTree>
    <p:extLst>
      <p:ext uri="{BB962C8B-B14F-4D97-AF65-F5344CB8AC3E}">
        <p14:creationId xmlns:p14="http://schemas.microsoft.com/office/powerpoint/2010/main" val="2815309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759898" y="1993014"/>
            <a:ext cx="7624203" cy="4524315"/>
          </a:xfrm>
          <a:prstGeom prst="rect">
            <a:avLst/>
          </a:prstGeom>
          <a:noFill/>
        </p:spPr>
        <p:txBody>
          <a:bodyPr wrap="none" rtlCol="0">
            <a:spAutoFit/>
          </a:bodyPr>
          <a:lstStyle/>
          <a:p>
            <a:pPr algn="ctr">
              <a:lnSpc>
                <a:spcPct val="200000"/>
              </a:lnSpc>
            </a:pPr>
            <a:r>
              <a:rPr kumimoji="1" lang="en-US" altLang="ja-JP" sz="2400" dirty="0"/>
              <a:t>【</a:t>
            </a:r>
            <a:r>
              <a:rPr lang="ja-JP" altLang="en-US" sz="2400" dirty="0"/>
              <a:t>なぜならば・・・</a:t>
            </a:r>
            <a:r>
              <a:rPr kumimoji="1" lang="en-US" altLang="ja-JP" sz="2400" dirty="0"/>
              <a:t>】</a:t>
            </a:r>
          </a:p>
          <a:p>
            <a:pPr>
              <a:lnSpc>
                <a:spcPct val="200000"/>
              </a:lnSpc>
            </a:pPr>
            <a:r>
              <a:rPr kumimoji="1" lang="ja-JP" altLang="en-US" sz="2400" dirty="0"/>
              <a:t>・相続において悩みが顕在化していることはほとんど無い</a:t>
            </a:r>
            <a:endParaRPr kumimoji="1" lang="en-US" altLang="ja-JP" sz="2400" dirty="0"/>
          </a:p>
          <a:p>
            <a:pPr>
              <a:lnSpc>
                <a:spcPct val="200000"/>
              </a:lnSpc>
            </a:pPr>
            <a:r>
              <a:rPr lang="ja-JP" altLang="en-US" sz="2400" dirty="0"/>
              <a:t>・ミスリードをしないためには「情報は多いほどいい」</a:t>
            </a:r>
            <a:endParaRPr lang="en-US" altLang="ja-JP" sz="2400" dirty="0"/>
          </a:p>
          <a:p>
            <a:pPr>
              <a:lnSpc>
                <a:spcPct val="200000"/>
              </a:lnSpc>
            </a:pPr>
            <a:r>
              <a:rPr kumimoji="1" lang="ja-JP" altLang="en-US" sz="2400" dirty="0"/>
              <a:t>・様々な情報を話してもらうためには「自己開示ファースト」</a:t>
            </a:r>
            <a:endParaRPr kumimoji="1" lang="en-US" altLang="ja-JP" sz="2400" dirty="0"/>
          </a:p>
          <a:p>
            <a:pPr>
              <a:lnSpc>
                <a:spcPct val="200000"/>
              </a:lnSpc>
            </a:pPr>
            <a:r>
              <a:rPr lang="ja-JP" altLang="en-US" sz="2400" dirty="0"/>
              <a:t>・脱線上等！</a:t>
            </a:r>
            <a:endParaRPr lang="en-US" altLang="ja-JP" sz="2400" dirty="0"/>
          </a:p>
          <a:p>
            <a:pPr>
              <a:lnSpc>
                <a:spcPct val="200000"/>
              </a:lnSpc>
            </a:pPr>
            <a:r>
              <a:rPr kumimoji="1" lang="ja-JP" altLang="en-US" sz="2400" dirty="0"/>
              <a:t>・想像力</a:t>
            </a:r>
            <a:r>
              <a:rPr kumimoji="1" lang="en-US" altLang="ja-JP" sz="2400" dirty="0"/>
              <a:t>MAX</a:t>
            </a:r>
            <a:r>
              <a:rPr kumimoji="1" lang="ja-JP" altLang="en-US" sz="2400" dirty="0"/>
              <a:t>で聞く</a:t>
            </a:r>
            <a:endParaRPr kumimoji="1" lang="en-US" altLang="ja-JP" sz="2400" dirty="0"/>
          </a:p>
        </p:txBody>
      </p:sp>
      <p:sp>
        <p:nvSpPr>
          <p:cNvPr id="7" name="テキスト ボックス 6"/>
          <p:cNvSpPr txBox="1"/>
          <p:nvPr/>
        </p:nvSpPr>
        <p:spPr>
          <a:xfrm>
            <a:off x="1711283" y="1439217"/>
            <a:ext cx="5721439" cy="461665"/>
          </a:xfrm>
          <a:prstGeom prst="rect">
            <a:avLst/>
          </a:prstGeom>
          <a:noFill/>
        </p:spPr>
        <p:txBody>
          <a:bodyPr wrap="none" rtlCol="0">
            <a:spAutoFit/>
          </a:bodyPr>
          <a:lstStyle/>
          <a:p>
            <a:pPr algn="ctr"/>
            <a:r>
              <a:rPr lang="ja-JP" altLang="en-US" sz="2400" dirty="0">
                <a:solidFill>
                  <a:srgbClr val="0070C0"/>
                </a:solidFill>
              </a:rPr>
              <a:t>個別相談（面談①）は「ヒアリング」に徹する</a:t>
            </a:r>
            <a:endParaRPr lang="en-US" altLang="ja-JP" sz="2400" dirty="0">
              <a:solidFill>
                <a:srgbClr val="0070C0"/>
              </a:solidFill>
            </a:endParaRPr>
          </a:p>
        </p:txBody>
      </p:sp>
      <p:sp>
        <p:nvSpPr>
          <p:cNvPr id="10" name="テキスト ボックス 9">
            <a:extLst>
              <a:ext uri="{FF2B5EF4-FFF2-40B4-BE49-F238E27FC236}">
                <a16:creationId xmlns:a16="http://schemas.microsoft.com/office/drawing/2014/main" id="{4D678231-FA92-F149-BD16-24B1F3341908}"/>
              </a:ext>
            </a:extLst>
          </p:cNvPr>
          <p:cNvSpPr txBox="1"/>
          <p:nvPr/>
        </p:nvSpPr>
        <p:spPr>
          <a:xfrm>
            <a:off x="2555776" y="424773"/>
            <a:ext cx="3672408" cy="646331"/>
          </a:xfrm>
          <a:prstGeom prst="rect">
            <a:avLst/>
          </a:prstGeom>
          <a:solidFill>
            <a:srgbClr val="FFFF00"/>
          </a:solidFill>
        </p:spPr>
        <p:txBody>
          <a:bodyPr wrap="square" rtlCol="0">
            <a:spAutoFit/>
          </a:bodyPr>
          <a:lstStyle/>
          <a:p>
            <a:r>
              <a:rPr lang="en-US" altLang="ja-JP" sz="3600" dirty="0"/>
              <a:t>&lt;</a:t>
            </a:r>
            <a:r>
              <a:rPr lang="ja-JP" altLang="en-US" sz="3600"/>
              <a:t> </a:t>
            </a:r>
            <a:r>
              <a:rPr lang="en-US" altLang="ja-JP" sz="3600" dirty="0"/>
              <a:t>2nd&gt;</a:t>
            </a:r>
            <a:r>
              <a:rPr kumimoji="1" lang="ja-JP" altLang="en-US" sz="3600"/>
              <a:t>個別相談</a:t>
            </a:r>
            <a:endParaRPr kumimoji="1" lang="ja-JP" altLang="en-US" sz="3600" dirty="0"/>
          </a:p>
        </p:txBody>
      </p:sp>
    </p:spTree>
    <p:extLst>
      <p:ext uri="{BB962C8B-B14F-4D97-AF65-F5344CB8AC3E}">
        <p14:creationId xmlns:p14="http://schemas.microsoft.com/office/powerpoint/2010/main" val="403871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55543</TotalTime>
  <Words>3688</Words>
  <Application>Microsoft Macintosh PowerPoint</Application>
  <PresentationFormat>画面に合わせる (4:3)</PresentationFormat>
  <Paragraphs>635</Paragraphs>
  <Slides>62</Slides>
  <Notes>17</Notes>
  <HiddenSlides>1</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62</vt:i4>
      </vt:variant>
    </vt:vector>
  </HeadingPairs>
  <TitlesOfParts>
    <vt:vector size="66" baseType="lpstr">
      <vt:lpstr>Arial</vt:lpstr>
      <vt:lpstr>Calibri</vt:lpstr>
      <vt:lpstr>Helvetica</vt:lpstr>
      <vt:lpstr>Office ​​テーマ</vt:lpstr>
      <vt:lpstr>選ばれる相続コンサルタント養成講座  ＜第４講＞  相続ビジネス・価格決定の考え方と事例  あなたの理想の見込客 （パーフェクトカスタマー）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　様 相続対策資料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選ばれる相続コンサルタント養成講座  ＜第５講＞  家族会議支援®︎ 徹底解説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2016年　自己実現計画 　　　　　　　 富山実践行動塾 　 2015.12.24（火）</dc:title>
  <dc:creator>川口宗治</dc:creator>
  <cp:lastModifiedBy>川口 宗治</cp:lastModifiedBy>
  <cp:revision>114</cp:revision>
  <cp:lastPrinted>2018-12-12T04:50:57Z</cp:lastPrinted>
  <dcterms:created xsi:type="dcterms:W3CDTF">2015-12-20T02:05:57Z</dcterms:created>
  <dcterms:modified xsi:type="dcterms:W3CDTF">2020-02-25T22:30:41Z</dcterms:modified>
</cp:coreProperties>
</file>