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857" r:id="rId2"/>
    <p:sldId id="385" r:id="rId3"/>
    <p:sldId id="453" r:id="rId4"/>
    <p:sldId id="359" r:id="rId5"/>
    <p:sldId id="458" r:id="rId6"/>
    <p:sldId id="459" r:id="rId7"/>
    <p:sldId id="461" r:id="rId8"/>
    <p:sldId id="460" r:id="rId9"/>
    <p:sldId id="769" r:id="rId10"/>
    <p:sldId id="554" r:id="rId11"/>
    <p:sldId id="767" r:id="rId12"/>
    <p:sldId id="762" r:id="rId13"/>
    <p:sldId id="654" r:id="rId14"/>
    <p:sldId id="470" r:id="rId15"/>
    <p:sldId id="764" r:id="rId16"/>
    <p:sldId id="766" r:id="rId17"/>
    <p:sldId id="483" r:id="rId18"/>
    <p:sldId id="861" r:id="rId19"/>
    <p:sldId id="859" r:id="rId20"/>
    <p:sldId id="858" r:id="rId21"/>
    <p:sldId id="462" r:id="rId22"/>
    <p:sldId id="503" r:id="rId23"/>
    <p:sldId id="504" r:id="rId24"/>
    <p:sldId id="506" r:id="rId25"/>
    <p:sldId id="508" r:id="rId26"/>
    <p:sldId id="505" r:id="rId27"/>
    <p:sldId id="864" r:id="rId28"/>
    <p:sldId id="509" r:id="rId29"/>
    <p:sldId id="517" r:id="rId30"/>
    <p:sldId id="552" r:id="rId31"/>
    <p:sldId id="863" r:id="rId32"/>
    <p:sldId id="514" r:id="rId33"/>
    <p:sldId id="518" r:id="rId34"/>
    <p:sldId id="519" r:id="rId35"/>
    <p:sldId id="529" r:id="rId36"/>
    <p:sldId id="530" r:id="rId37"/>
    <p:sldId id="531" r:id="rId38"/>
    <p:sldId id="532" r:id="rId39"/>
    <p:sldId id="533" r:id="rId40"/>
    <p:sldId id="534" r:id="rId41"/>
    <p:sldId id="535" r:id="rId42"/>
    <p:sldId id="537" r:id="rId43"/>
    <p:sldId id="538" r:id="rId44"/>
    <p:sldId id="539" r:id="rId45"/>
    <p:sldId id="542" r:id="rId46"/>
    <p:sldId id="543" r:id="rId47"/>
    <p:sldId id="544" r:id="rId48"/>
    <p:sldId id="545" r:id="rId49"/>
    <p:sldId id="547" r:id="rId50"/>
    <p:sldId id="548" r:id="rId51"/>
    <p:sldId id="768" r:id="rId52"/>
  </p:sldIdLst>
  <p:sldSz cx="9144000" cy="6858000" type="screen4x3"/>
  <p:notesSz cx="6794500" cy="99187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口宗治" initials="川口宗治"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5635"/>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6"/>
    <p:restoredTop sz="93188"/>
  </p:normalViewPr>
  <p:slideViewPr>
    <p:cSldViewPr showGuides="1">
      <p:cViewPr varScale="1">
        <p:scale>
          <a:sx n="115" d="100"/>
          <a:sy n="115" d="100"/>
        </p:scale>
        <p:origin x="55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9A40AD1B-AA6C-3847-9882-7992C0E50200}" type="datetimeFigureOut">
              <a:rPr kumimoji="1" lang="ja-JP" altLang="en-US" smtClean="0"/>
              <a:t>2020/7/22</a:t>
            </a:fld>
            <a:endParaRPr kumimoji="1" lang="ja-JP" altLang="en-US"/>
          </a:p>
        </p:txBody>
      </p:sp>
      <p:sp>
        <p:nvSpPr>
          <p:cNvPr id="4" name="フッター プレースホルダー 3"/>
          <p:cNvSpPr>
            <a:spLocks noGrp="1"/>
          </p:cNvSpPr>
          <p:nvPr>
            <p:ph type="ftr" sz="quarter" idx="2"/>
          </p:nvPr>
        </p:nvSpPr>
        <p:spPr>
          <a:xfrm>
            <a:off x="0" y="9421813"/>
            <a:ext cx="294481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8100" y="9421813"/>
            <a:ext cx="2944813" cy="496887"/>
          </a:xfrm>
          <a:prstGeom prst="rect">
            <a:avLst/>
          </a:prstGeom>
        </p:spPr>
        <p:txBody>
          <a:bodyPr vert="horz" lIns="91440" tIns="45720" rIns="91440" bIns="45720" rtlCol="0" anchor="b"/>
          <a:lstStyle>
            <a:lvl1pPr algn="r">
              <a:defRPr sz="1200"/>
            </a:lvl1pPr>
          </a:lstStyle>
          <a:p>
            <a:fld id="{72DAD8FD-C6FE-FD4A-9ABD-D69A5DFAF986}" type="slidenum">
              <a:rPr kumimoji="1" lang="ja-JP" altLang="en-US" smtClean="0"/>
              <a:t>‹#›</a:t>
            </a:fld>
            <a:endParaRPr kumimoji="1" lang="ja-JP" altLang="en-US"/>
          </a:p>
        </p:txBody>
      </p:sp>
    </p:spTree>
    <p:extLst>
      <p:ext uri="{BB962C8B-B14F-4D97-AF65-F5344CB8AC3E}">
        <p14:creationId xmlns:p14="http://schemas.microsoft.com/office/powerpoint/2010/main" val="659091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8050FE3A-AE75-EE4A-BB56-11C188A1D08D}" type="datetimeFigureOut">
              <a:rPr kumimoji="1" lang="ja-JP" altLang="en-US" smtClean="0"/>
              <a:t>2020/7/22</a:t>
            </a:fld>
            <a:endParaRPr kumimoji="1" lang="ja-JP" altLang="en-US"/>
          </a:p>
        </p:txBody>
      </p:sp>
      <p:sp>
        <p:nvSpPr>
          <p:cNvPr id="4" name="スライド イメージ プレースホルダー 3"/>
          <p:cNvSpPr>
            <a:spLocks noGrp="1" noRot="1" noChangeAspect="1"/>
          </p:cNvSpPr>
          <p:nvPr>
            <p:ph type="sldImg" idx="2"/>
          </p:nvPr>
        </p:nvSpPr>
        <p:spPr>
          <a:xfrm>
            <a:off x="1165225" y="1239838"/>
            <a:ext cx="4464050" cy="33480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3613"/>
            <a:ext cx="5435600" cy="39052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1813"/>
            <a:ext cx="294481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100" y="9421813"/>
            <a:ext cx="2944813" cy="496887"/>
          </a:xfrm>
          <a:prstGeom prst="rect">
            <a:avLst/>
          </a:prstGeom>
        </p:spPr>
        <p:txBody>
          <a:bodyPr vert="horz" lIns="91440" tIns="45720" rIns="91440" bIns="45720" rtlCol="0" anchor="b"/>
          <a:lstStyle>
            <a:lvl1pPr algn="r">
              <a:defRPr sz="1200"/>
            </a:lvl1pPr>
          </a:lstStyle>
          <a:p>
            <a:fld id="{338AF32A-6E7C-DB4D-84B2-CD03F1981541}" type="slidenum">
              <a:rPr kumimoji="1" lang="ja-JP" altLang="en-US" smtClean="0"/>
              <a:t>‹#›</a:t>
            </a:fld>
            <a:endParaRPr kumimoji="1" lang="ja-JP" altLang="en-US"/>
          </a:p>
        </p:txBody>
      </p:sp>
    </p:spTree>
    <p:extLst>
      <p:ext uri="{BB962C8B-B14F-4D97-AF65-F5344CB8AC3E}">
        <p14:creationId xmlns:p14="http://schemas.microsoft.com/office/powerpoint/2010/main" val="1279755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15</a:t>
            </a:fld>
            <a:endParaRPr kumimoji="1" lang="ja-JP" altLang="en-US"/>
          </a:p>
        </p:txBody>
      </p:sp>
    </p:spTree>
    <p:extLst>
      <p:ext uri="{BB962C8B-B14F-4D97-AF65-F5344CB8AC3E}">
        <p14:creationId xmlns:p14="http://schemas.microsoft.com/office/powerpoint/2010/main" val="187519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38AF32A-6E7C-DB4D-84B2-CD03F1981541}" type="slidenum">
              <a:rPr kumimoji="1" lang="ja-JP" altLang="en-US" smtClean="0"/>
              <a:t>36</a:t>
            </a:fld>
            <a:endParaRPr kumimoji="1" lang="ja-JP" altLang="en-US"/>
          </a:p>
        </p:txBody>
      </p:sp>
    </p:spTree>
    <p:extLst>
      <p:ext uri="{BB962C8B-B14F-4D97-AF65-F5344CB8AC3E}">
        <p14:creationId xmlns:p14="http://schemas.microsoft.com/office/powerpoint/2010/main" val="323825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0457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08455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81933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36406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72960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68417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5654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4401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6249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28616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2020/7/22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23133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F03B3-1D1F-4432-BF8C-5E92EE43FB17}" type="datetimeFigureOut">
              <a:rPr kumimoji="1" lang="ja-JP" altLang="en-US" smtClean="0"/>
              <a:t>2020/7/22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26356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9392" y="0"/>
            <a:ext cx="2664296" cy="2792317"/>
          </a:xfrm>
          <a:prstGeom prst="rect">
            <a:avLst/>
          </a:prstGeom>
        </p:spPr>
      </p:pic>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852" y="116632"/>
            <a:ext cx="2664296" cy="2792317"/>
          </a:xfrm>
          <a:prstGeom prst="rect">
            <a:avLst/>
          </a:prstGeom>
        </p:spPr>
      </p:pic>
      <p:sp>
        <p:nvSpPr>
          <p:cNvPr id="3" name="タイトル 2"/>
          <p:cNvSpPr>
            <a:spLocks noGrp="1"/>
          </p:cNvSpPr>
          <p:nvPr>
            <p:ph type="ctrTitle"/>
          </p:nvPr>
        </p:nvSpPr>
        <p:spPr>
          <a:xfrm>
            <a:off x="645850" y="4065684"/>
            <a:ext cx="7852300" cy="687713"/>
          </a:xfrm>
        </p:spPr>
        <p:txBody>
          <a:bodyPr>
            <a:noAutofit/>
          </a:bodyPr>
          <a:lstStyle/>
          <a:p>
            <a:r>
              <a:rPr lang="ja-JP" altLang="en-US" sz="2800">
                <a:effectLst>
                  <a:outerShdw blurRad="38100" dist="38100" dir="2700000" algn="tl">
                    <a:srgbClr val="000000">
                      <a:alpha val="43137"/>
                    </a:srgbClr>
                  </a:outerShdw>
                </a:effectLst>
              </a:rPr>
              <a:t>選ばれる相続</a:t>
            </a:r>
            <a:r>
              <a:rPr lang="ja-JP" altLang="en-US" sz="2800" dirty="0">
                <a:effectLst>
                  <a:outerShdw blurRad="38100" dist="38100" dir="2700000" algn="tl">
                    <a:srgbClr val="000000">
                      <a:alpha val="43137"/>
                    </a:srgbClr>
                  </a:outerShdw>
                </a:effectLst>
              </a:rPr>
              <a:t>コンサルタント養成講座</a:t>
            </a:r>
            <a:br>
              <a:rPr lang="en-US" altLang="ja-JP" sz="2800" dirty="0">
                <a:effectLst>
                  <a:outerShdw blurRad="38100" dist="38100" dir="2700000" algn="tl">
                    <a:srgbClr val="000000">
                      <a:alpha val="43137"/>
                    </a:srgbClr>
                  </a:outerShdw>
                </a:effectLst>
              </a:rPr>
            </a:br>
            <a:br>
              <a:rPr lang="en-US" altLang="ja-JP" sz="2800" dirty="0">
                <a:effectLst>
                  <a:outerShdw blurRad="38100" dist="38100" dir="2700000" algn="tl">
                    <a:srgbClr val="000000">
                      <a:alpha val="43137"/>
                    </a:srgbClr>
                  </a:outerShdw>
                </a:effectLst>
              </a:rPr>
            </a:br>
            <a:r>
              <a:rPr lang="ja-JP" altLang="en-US" sz="2800">
                <a:effectLst>
                  <a:outerShdw blurRad="38100" dist="38100" dir="2700000" algn="tl">
                    <a:srgbClr val="000000">
                      <a:alpha val="43137"/>
                    </a:srgbClr>
                  </a:outerShdw>
                </a:effectLst>
              </a:rPr>
              <a:t>＜第２講＞</a:t>
            </a:r>
            <a:br>
              <a:rPr lang="en-US" altLang="ja-JP" sz="3200" dirty="0">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相続コンサルティングの真の価値とは？</a:t>
            </a:r>
            <a:br>
              <a:rPr lang="en-US" altLang="ja-JP" sz="3600" dirty="0">
                <a:solidFill>
                  <a:srgbClr val="FF0000"/>
                </a:solidFill>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ブランディング確立</a:t>
            </a:r>
            <a:br>
              <a:rPr lang="en-US" altLang="ja-JP" dirty="0">
                <a:solidFill>
                  <a:srgbClr val="FF0000"/>
                </a:solidFill>
                <a:effectLst>
                  <a:outerShdw blurRad="38100" dist="38100" dir="2700000" algn="tl">
                    <a:srgbClr val="000000">
                      <a:alpha val="43137"/>
                    </a:srgbClr>
                  </a:outerShdw>
                </a:effectLst>
              </a:rPr>
            </a:br>
            <a:br>
              <a:rPr lang="en-US" altLang="ja-JP" sz="5400" dirty="0">
                <a:effectLst>
                  <a:outerShdw blurRad="38100" dist="38100" dir="2700000" algn="tl">
                    <a:srgbClr val="000000">
                      <a:alpha val="43137"/>
                    </a:srgbClr>
                  </a:outerShdw>
                </a:effectLst>
              </a:rPr>
            </a:br>
            <a:endParaRPr kumimoji="1" lang="ja-JP" altLang="en-US" sz="2000" dirty="0">
              <a:effectLst>
                <a:outerShdw blurRad="38100" dist="38100" dir="2700000" algn="tl">
                  <a:srgbClr val="000000">
                    <a:alpha val="43137"/>
                  </a:srgbClr>
                </a:outerShdw>
              </a:effectLst>
            </a:endParaRPr>
          </a:p>
        </p:txBody>
      </p:sp>
      <p:sp>
        <p:nvSpPr>
          <p:cNvPr id="5" name="テキスト ボックス 4"/>
          <p:cNvSpPr txBox="1"/>
          <p:nvPr/>
        </p:nvSpPr>
        <p:spPr>
          <a:xfrm>
            <a:off x="2411760" y="6165304"/>
            <a:ext cx="6377067" cy="461665"/>
          </a:xfrm>
          <a:prstGeom prst="rect">
            <a:avLst/>
          </a:prstGeom>
          <a:noFill/>
        </p:spPr>
        <p:txBody>
          <a:bodyPr wrap="none" rtlCol="0">
            <a:spAutoFit/>
          </a:bodyPr>
          <a:lstStyle/>
          <a:p>
            <a:r>
              <a:rPr lang="ja-JP" altLang="en-US" sz="2400" b="1" dirty="0"/>
              <a:t>　</a:t>
            </a:r>
            <a:r>
              <a:rPr lang="ja-JP" altLang="en-US" sz="2400" b="1"/>
              <a:t>相続ビジネス成功プロデューサー</a:t>
            </a:r>
            <a:r>
              <a:rPr lang="ja-JP" altLang="en-US" sz="2400" b="1" dirty="0"/>
              <a:t>　川口宗治　</a:t>
            </a:r>
            <a:endParaRPr kumimoji="1" lang="ja-JP" altLang="en-US" sz="2400" b="1" dirty="0"/>
          </a:p>
        </p:txBody>
      </p:sp>
    </p:spTree>
    <p:extLst>
      <p:ext uri="{BB962C8B-B14F-4D97-AF65-F5344CB8AC3E}">
        <p14:creationId xmlns:p14="http://schemas.microsoft.com/office/powerpoint/2010/main" val="361668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4458" y="1295105"/>
            <a:ext cx="9144000" cy="5373330"/>
          </a:xfrm>
          <a:prstGeom prst="rect">
            <a:avLst/>
          </a:prstGeom>
        </p:spPr>
        <p:txBody>
          <a:bodyPr wrap="square">
            <a:spAutoFit/>
          </a:bodyPr>
          <a:lstStyle/>
          <a:p>
            <a:pPr algn="ctr">
              <a:lnSpc>
                <a:spcPct val="150000"/>
              </a:lnSpc>
            </a:pPr>
            <a:r>
              <a:rPr lang="ja-JP" altLang="en-US" sz="5400">
                <a:latin typeface="Helvetica" charset="0"/>
              </a:rPr>
              <a:t>私たちが提供する</a:t>
            </a:r>
            <a:endParaRPr lang="en-US" altLang="ja-JP" sz="5400" dirty="0">
              <a:latin typeface="Helvetica" charset="0"/>
            </a:endParaRPr>
          </a:p>
          <a:p>
            <a:pPr algn="ctr">
              <a:lnSpc>
                <a:spcPct val="150000"/>
              </a:lnSpc>
            </a:pPr>
            <a:r>
              <a:rPr lang="ja-JP" altLang="en-US" sz="7200">
                <a:solidFill>
                  <a:srgbClr val="FF0000"/>
                </a:solidFill>
                <a:latin typeface="Helvetica" charset="0"/>
              </a:rPr>
              <a:t>相続コンサルティング</a:t>
            </a:r>
            <a:endParaRPr lang="en-US" altLang="ja-JP" sz="7200" dirty="0">
              <a:solidFill>
                <a:srgbClr val="FF0000"/>
              </a:solidFill>
              <a:latin typeface="Helvetica" charset="0"/>
            </a:endParaRPr>
          </a:p>
          <a:p>
            <a:pPr algn="ctr">
              <a:lnSpc>
                <a:spcPct val="150000"/>
              </a:lnSpc>
            </a:pPr>
            <a:r>
              <a:rPr lang="ja-JP" altLang="en-US" sz="5400">
                <a:solidFill>
                  <a:srgbClr val="000000"/>
                </a:solidFill>
                <a:latin typeface="Helvetica" charset="0"/>
              </a:rPr>
              <a:t>の真の価値を</a:t>
            </a:r>
            <a:br>
              <a:rPr lang="en-US" altLang="ja-JP" sz="5400" dirty="0">
                <a:solidFill>
                  <a:srgbClr val="000000"/>
                </a:solidFill>
                <a:latin typeface="Helvetica" charset="0"/>
              </a:rPr>
            </a:br>
            <a:r>
              <a:rPr lang="ja-JP" altLang="en-US" sz="5400">
                <a:solidFill>
                  <a:srgbClr val="000000"/>
                </a:solidFill>
                <a:latin typeface="Helvetica" charset="0"/>
              </a:rPr>
              <a:t>徹底的に考える</a:t>
            </a:r>
            <a:endParaRPr lang="en-US" altLang="ja-JP" sz="5400" b="0" i="0" dirty="0">
              <a:solidFill>
                <a:srgbClr val="000000"/>
              </a:solidFill>
              <a:effectLst/>
              <a:latin typeface="Helvetica" charset="0"/>
            </a:endParaRPr>
          </a:p>
        </p:txBody>
      </p:sp>
    </p:spTree>
    <p:extLst>
      <p:ext uri="{BB962C8B-B14F-4D97-AF65-F5344CB8AC3E}">
        <p14:creationId xmlns:p14="http://schemas.microsoft.com/office/powerpoint/2010/main" val="276999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129930" cy="523220"/>
          </a:xfrm>
          <a:prstGeom prst="rect">
            <a:avLst/>
          </a:prstGeom>
          <a:noFill/>
        </p:spPr>
        <p:txBody>
          <a:bodyPr wrap="none" rtlCol="0">
            <a:spAutoFit/>
          </a:bodyPr>
          <a:lstStyle/>
          <a:p>
            <a:r>
              <a:rPr kumimoji="1" lang="ja-JP" altLang="en-US" sz="2800" dirty="0"/>
              <a:t>相続コンサルティングとは何か？</a:t>
            </a:r>
          </a:p>
        </p:txBody>
      </p:sp>
      <p:sp>
        <p:nvSpPr>
          <p:cNvPr id="2" name="テキスト ボックス 1"/>
          <p:cNvSpPr txBox="1"/>
          <p:nvPr/>
        </p:nvSpPr>
        <p:spPr>
          <a:xfrm>
            <a:off x="938067" y="1420161"/>
            <a:ext cx="5158785" cy="646331"/>
          </a:xfrm>
          <a:prstGeom prst="rect">
            <a:avLst/>
          </a:prstGeom>
          <a:noFill/>
        </p:spPr>
        <p:txBody>
          <a:bodyPr wrap="none" rtlCol="0">
            <a:spAutoFit/>
          </a:bodyPr>
          <a:lstStyle/>
          <a:p>
            <a:r>
              <a:rPr kumimoji="1" lang="ja-JP" altLang="en-US" sz="3600"/>
              <a:t>相続コンサルティングとは</a:t>
            </a:r>
            <a:endParaRPr kumimoji="1" lang="ja-JP" altLang="en-US" sz="3600" dirty="0"/>
          </a:p>
        </p:txBody>
      </p:sp>
      <p:sp>
        <p:nvSpPr>
          <p:cNvPr id="6" name="正方形/長方形 5"/>
          <p:cNvSpPr/>
          <p:nvPr/>
        </p:nvSpPr>
        <p:spPr>
          <a:xfrm>
            <a:off x="959992" y="2066492"/>
            <a:ext cx="7284416" cy="314329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3200" b="1" dirty="0">
                <a:solidFill>
                  <a:schemeClr val="tx1"/>
                </a:solidFill>
              </a:rPr>
              <a:t>◯◯◯◯◯◯◯◯◯◯◯◯◯◯◯◯◯◯◯◯◯◯◯◯◯◯◯◯◯◯◯◯◯◯</a:t>
            </a:r>
            <a:endParaRPr lang="en-US" altLang="ja-JP" sz="3200" b="1" dirty="0">
              <a:solidFill>
                <a:schemeClr val="tx1"/>
              </a:solidFill>
            </a:endParaRPr>
          </a:p>
          <a:p>
            <a:pPr algn="ctr">
              <a:lnSpc>
                <a:spcPct val="150000"/>
              </a:lnSpc>
            </a:pPr>
            <a:r>
              <a:rPr lang="ja-JP" altLang="en-US" sz="3200" b="1" dirty="0">
                <a:solidFill>
                  <a:schemeClr val="tx1"/>
                </a:solidFill>
              </a:rPr>
              <a:t>◯◯◯◯◯◯◯◯◯◯◯◯◯◯◯◯◯◯◯◯◯◯◯◯◯◯◯◯◯◯◯◯◯◯</a:t>
            </a:r>
            <a:endParaRPr lang="ja-JP" altLang="en-US" sz="3200" dirty="0">
              <a:solidFill>
                <a:schemeClr val="tx1"/>
              </a:solidFill>
            </a:endParaRPr>
          </a:p>
          <a:p>
            <a:pPr algn="ctr"/>
            <a:endParaRPr lang="ja-JP" altLang="en-US" dirty="0">
              <a:solidFill>
                <a:schemeClr val="tx1"/>
              </a:solidFill>
            </a:endParaRPr>
          </a:p>
        </p:txBody>
      </p:sp>
      <p:sp>
        <p:nvSpPr>
          <p:cNvPr id="7" name="テキスト ボックス 6"/>
          <p:cNvSpPr txBox="1"/>
          <p:nvPr/>
        </p:nvSpPr>
        <p:spPr>
          <a:xfrm>
            <a:off x="6999010" y="5168592"/>
            <a:ext cx="1568058" cy="584775"/>
          </a:xfrm>
          <a:prstGeom prst="rect">
            <a:avLst/>
          </a:prstGeom>
          <a:noFill/>
        </p:spPr>
        <p:txBody>
          <a:bodyPr wrap="none" rtlCol="0">
            <a:spAutoFit/>
          </a:bodyPr>
          <a:lstStyle/>
          <a:p>
            <a:r>
              <a:rPr lang="ja-JP" altLang="en-US" sz="3200" dirty="0"/>
              <a:t>である。</a:t>
            </a:r>
            <a:endParaRPr kumimoji="1" lang="ja-JP" altLang="en-US" sz="3200" dirty="0"/>
          </a:p>
        </p:txBody>
      </p:sp>
      <p:sp>
        <p:nvSpPr>
          <p:cNvPr id="10" name="テキスト ボックス 9"/>
          <p:cNvSpPr txBox="1"/>
          <p:nvPr/>
        </p:nvSpPr>
        <p:spPr>
          <a:xfrm>
            <a:off x="1580655" y="5938287"/>
            <a:ext cx="5775940" cy="523220"/>
          </a:xfrm>
          <a:prstGeom prst="rect">
            <a:avLst/>
          </a:prstGeom>
          <a:noFill/>
        </p:spPr>
        <p:txBody>
          <a:bodyPr wrap="none" rtlCol="0">
            <a:spAutoFit/>
          </a:bodyPr>
          <a:lstStyle/>
          <a:p>
            <a:r>
              <a:rPr lang="ja-JP" altLang="en-US" sz="2800">
                <a:solidFill>
                  <a:srgbClr val="00B050"/>
                </a:solidFill>
              </a:rPr>
              <a:t>自分なりに考えて文字にしてみよう！</a:t>
            </a:r>
            <a:endParaRPr kumimoji="1" lang="en-US" altLang="ja-JP" sz="2800" dirty="0">
              <a:solidFill>
                <a:srgbClr val="00B050"/>
              </a:solidFill>
            </a:endParaRPr>
          </a:p>
        </p:txBody>
      </p:sp>
    </p:spTree>
    <p:extLst>
      <p:ext uri="{BB962C8B-B14F-4D97-AF65-F5344CB8AC3E}">
        <p14:creationId xmlns:p14="http://schemas.microsoft.com/office/powerpoint/2010/main" val="119133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500"/>
                                        <p:tgtEl>
                                          <p:spTgt spid="6"/>
                                        </p:tgtEl>
                                      </p:cBhvr>
                                    </p:animEffect>
                                    <p:anim calcmode="lin" valueType="num">
                                      <p:cBhvr>
                                        <p:cTn id="13" dur="1500" fill="hold"/>
                                        <p:tgtEl>
                                          <p:spTgt spid="6"/>
                                        </p:tgtEl>
                                        <p:attrNameLst>
                                          <p:attrName>ppt_x</p:attrName>
                                        </p:attrNameLst>
                                      </p:cBhvr>
                                      <p:tavLst>
                                        <p:tav tm="0">
                                          <p:val>
                                            <p:strVal val="#ppt_x"/>
                                          </p:val>
                                        </p:tav>
                                        <p:tav tm="100000">
                                          <p:val>
                                            <p:strVal val="#ppt_x"/>
                                          </p:val>
                                        </p:tav>
                                      </p:tavLst>
                                    </p:anim>
                                    <p:anim calcmode="lin" valueType="num">
                                      <p:cBhvr>
                                        <p:cTn id="14" dur="15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500"/>
                                        <p:tgtEl>
                                          <p:spTgt spid="7"/>
                                        </p:tgtEl>
                                      </p:cBhvr>
                                    </p:animEffect>
                                    <p:anim calcmode="lin" valueType="num">
                                      <p:cBhvr>
                                        <p:cTn id="18" dur="1500" fill="hold"/>
                                        <p:tgtEl>
                                          <p:spTgt spid="7"/>
                                        </p:tgtEl>
                                        <p:attrNameLst>
                                          <p:attrName>ppt_x</p:attrName>
                                        </p:attrNameLst>
                                      </p:cBhvr>
                                      <p:tavLst>
                                        <p:tav tm="0">
                                          <p:val>
                                            <p:strVal val="#ppt_x"/>
                                          </p:val>
                                        </p:tav>
                                        <p:tav tm="100000">
                                          <p:val>
                                            <p:strVal val="#ppt_x"/>
                                          </p:val>
                                        </p:tav>
                                      </p:tavLst>
                                    </p:anim>
                                    <p:anim calcmode="lin" valueType="num">
                                      <p:cBhvr>
                                        <p:cTn id="1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grpSp>
        <p:nvGrpSpPr>
          <p:cNvPr id="10" name="図形グループ 9"/>
          <p:cNvGrpSpPr/>
          <p:nvPr/>
        </p:nvGrpSpPr>
        <p:grpSpPr>
          <a:xfrm>
            <a:off x="30871" y="2004707"/>
            <a:ext cx="2123357" cy="3697691"/>
            <a:chOff x="30871" y="2004707"/>
            <a:chExt cx="2123357" cy="3697691"/>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71" y="2004707"/>
              <a:ext cx="2123357" cy="3047329"/>
            </a:xfrm>
            <a:prstGeom prst="rect">
              <a:avLst/>
            </a:prstGeom>
          </p:spPr>
        </p:pic>
        <p:sp>
          <p:nvSpPr>
            <p:cNvPr id="3" name="テキスト ボックス 2"/>
            <p:cNvSpPr txBox="1"/>
            <p:nvPr/>
          </p:nvSpPr>
          <p:spPr>
            <a:xfrm>
              <a:off x="653967" y="5333066"/>
              <a:ext cx="877163" cy="369332"/>
            </a:xfrm>
            <a:prstGeom prst="rect">
              <a:avLst/>
            </a:prstGeom>
            <a:noFill/>
          </p:spPr>
          <p:txBody>
            <a:bodyPr wrap="none" rtlCol="0">
              <a:spAutoFit/>
            </a:bodyPr>
            <a:lstStyle/>
            <a:p>
              <a:r>
                <a:rPr kumimoji="1" lang="ja-JP" altLang="en-US"/>
                <a:t>相談者</a:t>
              </a:r>
              <a:endParaRPr kumimoji="1" lang="ja-JP" altLang="en-US" dirty="0"/>
            </a:p>
          </p:txBody>
        </p:sp>
      </p:grpSp>
      <p:grpSp>
        <p:nvGrpSpPr>
          <p:cNvPr id="11" name="図形グループ 10"/>
          <p:cNvGrpSpPr/>
          <p:nvPr/>
        </p:nvGrpSpPr>
        <p:grpSpPr>
          <a:xfrm>
            <a:off x="6216614" y="1810499"/>
            <a:ext cx="3131171" cy="3891899"/>
            <a:chOff x="6216614" y="1810499"/>
            <a:chExt cx="3131171" cy="3891899"/>
          </a:xfrm>
        </p:grpSpPr>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6614" y="1810499"/>
              <a:ext cx="3131171" cy="3522567"/>
            </a:xfrm>
            <a:prstGeom prst="rect">
              <a:avLst/>
            </a:prstGeom>
          </p:spPr>
        </p:pic>
        <p:sp>
          <p:nvSpPr>
            <p:cNvPr id="9" name="テキスト ボックス 8"/>
            <p:cNvSpPr txBox="1"/>
            <p:nvPr/>
          </p:nvSpPr>
          <p:spPr>
            <a:xfrm>
              <a:off x="7112785" y="5333066"/>
              <a:ext cx="1338828" cy="369332"/>
            </a:xfrm>
            <a:prstGeom prst="rect">
              <a:avLst/>
            </a:prstGeom>
            <a:noFill/>
          </p:spPr>
          <p:txBody>
            <a:bodyPr wrap="none" rtlCol="0">
              <a:spAutoFit/>
            </a:bodyPr>
            <a:lstStyle/>
            <a:p>
              <a:r>
                <a:rPr kumimoji="1" lang="ja-JP" altLang="en-US"/>
                <a:t>相談者一家</a:t>
              </a:r>
              <a:endParaRPr kumimoji="1" lang="ja-JP" altLang="en-US" dirty="0"/>
            </a:p>
          </p:txBody>
        </p:sp>
      </p:grpSp>
      <p:sp>
        <p:nvSpPr>
          <p:cNvPr id="7" name="ストライプ矢印 6"/>
          <p:cNvSpPr/>
          <p:nvPr/>
        </p:nvSpPr>
        <p:spPr>
          <a:xfrm>
            <a:off x="1868678" y="1268760"/>
            <a:ext cx="5256584" cy="5185810"/>
          </a:xfrm>
          <a:prstGeom prst="stripedRightArrow">
            <a:avLst>
              <a:gd name="adj1" fmla="val 66517"/>
              <a:gd name="adj2" fmla="val 3058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a:solidFill>
                  <a:schemeClr val="tx1"/>
                </a:solidFill>
              </a:rPr>
              <a:t>相続</a:t>
            </a:r>
            <a:endParaRPr kumimoji="1" lang="en-US" altLang="ja-JP" sz="5400" dirty="0">
              <a:solidFill>
                <a:schemeClr val="tx1"/>
              </a:solidFill>
            </a:endParaRPr>
          </a:p>
          <a:p>
            <a:pPr algn="ctr"/>
            <a:r>
              <a:rPr kumimoji="1" lang="ja-JP" altLang="en-US" sz="5400" dirty="0">
                <a:solidFill>
                  <a:schemeClr val="tx1"/>
                </a:solidFill>
              </a:rPr>
              <a:t>コンサルティング</a:t>
            </a:r>
          </a:p>
        </p:txBody>
      </p:sp>
      <p:sp>
        <p:nvSpPr>
          <p:cNvPr id="12" name="テキスト ボックス 11"/>
          <p:cNvSpPr txBox="1"/>
          <p:nvPr/>
        </p:nvSpPr>
        <p:spPr>
          <a:xfrm>
            <a:off x="1810775" y="658103"/>
            <a:ext cx="5931432" cy="523220"/>
          </a:xfrm>
          <a:prstGeom prst="rect">
            <a:avLst/>
          </a:prstGeom>
          <a:noFill/>
        </p:spPr>
        <p:txBody>
          <a:bodyPr wrap="none" rtlCol="0">
            <a:spAutoFit/>
          </a:bodyPr>
          <a:lstStyle/>
          <a:p>
            <a:r>
              <a:rPr kumimoji="1" lang="ja-JP" altLang="en-US" sz="2800" dirty="0"/>
              <a:t>川口式「相続コンサルティングの定義」</a:t>
            </a:r>
          </a:p>
        </p:txBody>
      </p:sp>
    </p:spTree>
    <p:extLst>
      <p:ext uri="{BB962C8B-B14F-4D97-AF65-F5344CB8AC3E}">
        <p14:creationId xmlns:p14="http://schemas.microsoft.com/office/powerpoint/2010/main" val="166722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500" fill="hold"/>
                                        <p:tgtEl>
                                          <p:spTgt spid="7"/>
                                        </p:tgtEl>
                                        <p:attrNameLst>
                                          <p:attrName>ppt_x</p:attrName>
                                        </p:attrNameLst>
                                      </p:cBhvr>
                                      <p:tavLst>
                                        <p:tav tm="0">
                                          <p:val>
                                            <p:strVal val="0-#ppt_w/2"/>
                                          </p:val>
                                        </p:tav>
                                        <p:tav tm="100000">
                                          <p:val>
                                            <p:strVal val="#ppt_x"/>
                                          </p:val>
                                        </p:tav>
                                      </p:tavLst>
                                    </p:anim>
                                    <p:anim calcmode="lin" valueType="num">
                                      <p:cBhvr additive="base">
                                        <p:cTn id="18" dur="1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円/楕円 4"/>
          <p:cNvSpPr/>
          <p:nvPr/>
        </p:nvSpPr>
        <p:spPr>
          <a:xfrm>
            <a:off x="611560" y="1018318"/>
            <a:ext cx="2880320" cy="5697551"/>
          </a:xfrm>
          <a:prstGeom prst="ellipse">
            <a:avLst/>
          </a:prstGeom>
          <a:solidFill>
            <a:srgbClr val="FF563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schemeClr val="tx1"/>
                </a:solidFill>
              </a:rPr>
              <a:t>相談者</a:t>
            </a:r>
            <a:endParaRPr lang="en-US" altLang="ja-JP" sz="4000" dirty="0">
              <a:solidFill>
                <a:schemeClr val="tx1"/>
              </a:solidFill>
            </a:endParaRPr>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ja-JP" altLang="en-US" dirty="0"/>
          </a:p>
        </p:txBody>
      </p:sp>
      <p:sp>
        <p:nvSpPr>
          <p:cNvPr id="6" name="円/楕円 5"/>
          <p:cNvSpPr/>
          <p:nvPr/>
        </p:nvSpPr>
        <p:spPr>
          <a:xfrm>
            <a:off x="1379252" y="2624629"/>
            <a:ext cx="1272928" cy="1061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相談者の家族</a:t>
            </a:r>
            <a:r>
              <a:rPr lang="en-US" altLang="ja-JP" dirty="0"/>
              <a:t>A</a:t>
            </a:r>
            <a:endParaRPr kumimoji="1" lang="ja-JP" altLang="en-US" dirty="0"/>
          </a:p>
        </p:txBody>
      </p:sp>
      <p:sp>
        <p:nvSpPr>
          <p:cNvPr id="7" name="円/楕円 6"/>
          <p:cNvSpPr/>
          <p:nvPr/>
        </p:nvSpPr>
        <p:spPr>
          <a:xfrm>
            <a:off x="1379252" y="3984449"/>
            <a:ext cx="1272928" cy="1061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相談者の家族</a:t>
            </a:r>
            <a:r>
              <a:rPr lang="en-US" altLang="ja-JP" dirty="0"/>
              <a:t>B</a:t>
            </a:r>
            <a:endParaRPr kumimoji="1" lang="ja-JP" altLang="en-US" dirty="0"/>
          </a:p>
        </p:txBody>
      </p:sp>
      <p:sp>
        <p:nvSpPr>
          <p:cNvPr id="9" name="円/楕円 8"/>
          <p:cNvSpPr/>
          <p:nvPr/>
        </p:nvSpPr>
        <p:spPr>
          <a:xfrm>
            <a:off x="1379252" y="5284238"/>
            <a:ext cx="1272928" cy="1061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相談者の家族</a:t>
            </a:r>
            <a:r>
              <a:rPr lang="en-US" altLang="ja-JP" dirty="0"/>
              <a:t>C</a:t>
            </a:r>
            <a:endParaRPr kumimoji="1" lang="ja-JP" altLang="en-US" dirty="0"/>
          </a:p>
        </p:txBody>
      </p:sp>
      <p:sp>
        <p:nvSpPr>
          <p:cNvPr id="3" name="正方形/長方形 2"/>
          <p:cNvSpPr/>
          <p:nvPr/>
        </p:nvSpPr>
        <p:spPr>
          <a:xfrm>
            <a:off x="7522442" y="75555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A</a:t>
            </a:r>
            <a:endParaRPr kumimoji="1" lang="ja-JP" altLang="en-US" dirty="0"/>
          </a:p>
        </p:txBody>
      </p:sp>
      <p:sp>
        <p:nvSpPr>
          <p:cNvPr id="10" name="正方形/長方形 9"/>
          <p:cNvSpPr/>
          <p:nvPr/>
        </p:nvSpPr>
        <p:spPr>
          <a:xfrm>
            <a:off x="7522442" y="204197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B</a:t>
            </a:r>
            <a:endParaRPr kumimoji="1" lang="ja-JP" altLang="en-US" dirty="0"/>
          </a:p>
        </p:txBody>
      </p:sp>
      <p:sp>
        <p:nvSpPr>
          <p:cNvPr id="11" name="正方形/長方形 10"/>
          <p:cNvSpPr/>
          <p:nvPr/>
        </p:nvSpPr>
        <p:spPr>
          <a:xfrm>
            <a:off x="7522442" y="3228627"/>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C</a:t>
            </a:r>
            <a:endParaRPr kumimoji="1" lang="ja-JP" altLang="en-US" dirty="0"/>
          </a:p>
        </p:txBody>
      </p:sp>
      <p:sp>
        <p:nvSpPr>
          <p:cNvPr id="12" name="正方形/長方形 11"/>
          <p:cNvSpPr/>
          <p:nvPr/>
        </p:nvSpPr>
        <p:spPr>
          <a:xfrm>
            <a:off x="7522442" y="451504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D</a:t>
            </a:r>
            <a:endParaRPr kumimoji="1" lang="ja-JP" altLang="en-US" dirty="0"/>
          </a:p>
        </p:txBody>
      </p:sp>
      <p:sp>
        <p:nvSpPr>
          <p:cNvPr id="13" name="正方形/長方形 12"/>
          <p:cNvSpPr/>
          <p:nvPr/>
        </p:nvSpPr>
        <p:spPr>
          <a:xfrm>
            <a:off x="7522442" y="5801469"/>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E</a:t>
            </a:r>
            <a:endParaRPr kumimoji="1" lang="ja-JP" altLang="en-US" dirty="0"/>
          </a:p>
        </p:txBody>
      </p:sp>
      <p:cxnSp>
        <p:nvCxnSpPr>
          <p:cNvPr id="16" name="直線コネクタ 15"/>
          <p:cNvCxnSpPr>
            <a:cxnSpLocks/>
            <a:stCxn id="2" idx="2"/>
          </p:cNvCxnSpPr>
          <p:nvPr/>
        </p:nvCxnSpPr>
        <p:spPr>
          <a:xfrm flipH="1" flipV="1">
            <a:off x="2915816" y="1844826"/>
            <a:ext cx="1161562" cy="184213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7" name="直線コネクタ 16"/>
          <p:cNvCxnSpPr>
            <a:cxnSpLocks/>
            <a:stCxn id="2" idx="2"/>
          </p:cNvCxnSpPr>
          <p:nvPr/>
        </p:nvCxnSpPr>
        <p:spPr>
          <a:xfrm flipH="1" flipV="1">
            <a:off x="2619400" y="3169834"/>
            <a:ext cx="1457978" cy="51712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9" name="直線コネクタ 18"/>
          <p:cNvCxnSpPr>
            <a:cxnSpLocks/>
            <a:stCxn id="2" idx="2"/>
            <a:endCxn id="7" idx="6"/>
          </p:cNvCxnSpPr>
          <p:nvPr/>
        </p:nvCxnSpPr>
        <p:spPr>
          <a:xfrm flipH="1">
            <a:off x="2652180" y="3686956"/>
            <a:ext cx="1425198" cy="82809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21" name="直線コネクタ 20"/>
          <p:cNvCxnSpPr>
            <a:cxnSpLocks/>
            <a:stCxn id="2" idx="2"/>
            <a:endCxn id="9" idx="6"/>
          </p:cNvCxnSpPr>
          <p:nvPr/>
        </p:nvCxnSpPr>
        <p:spPr>
          <a:xfrm flipH="1">
            <a:off x="2652180" y="3686956"/>
            <a:ext cx="1425198" cy="2127881"/>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2" name="円/楕円 1"/>
          <p:cNvSpPr/>
          <p:nvPr/>
        </p:nvSpPr>
        <p:spPr>
          <a:xfrm>
            <a:off x="4077378" y="2858864"/>
            <a:ext cx="1286710"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あなた</a:t>
            </a:r>
            <a:endParaRPr lang="en-US" altLang="ja-JP" dirty="0"/>
          </a:p>
        </p:txBody>
      </p:sp>
      <p:cxnSp>
        <p:nvCxnSpPr>
          <p:cNvPr id="26" name="直線コネクタ 25"/>
          <p:cNvCxnSpPr>
            <a:cxnSpLocks/>
            <a:stCxn id="2" idx="6"/>
            <a:endCxn id="3" idx="1"/>
          </p:cNvCxnSpPr>
          <p:nvPr/>
        </p:nvCxnSpPr>
        <p:spPr>
          <a:xfrm flipV="1">
            <a:off x="5364088" y="1212750"/>
            <a:ext cx="2158354" cy="2474206"/>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29" name="直線コネクタ 28"/>
          <p:cNvCxnSpPr>
            <a:cxnSpLocks/>
            <a:stCxn id="2" idx="6"/>
            <a:endCxn id="10" idx="1"/>
          </p:cNvCxnSpPr>
          <p:nvPr/>
        </p:nvCxnSpPr>
        <p:spPr>
          <a:xfrm flipV="1">
            <a:off x="5364088" y="2499171"/>
            <a:ext cx="2158354" cy="1187785"/>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2" name="直線コネクタ 31"/>
          <p:cNvCxnSpPr>
            <a:cxnSpLocks/>
            <a:stCxn id="2" idx="6"/>
          </p:cNvCxnSpPr>
          <p:nvPr/>
        </p:nvCxnSpPr>
        <p:spPr>
          <a:xfrm flipV="1">
            <a:off x="5364088" y="3685828"/>
            <a:ext cx="2088232" cy="1128"/>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5" name="直線コネクタ 34"/>
          <p:cNvCxnSpPr>
            <a:cxnSpLocks/>
            <a:stCxn id="2" idx="6"/>
          </p:cNvCxnSpPr>
          <p:nvPr/>
        </p:nvCxnSpPr>
        <p:spPr>
          <a:xfrm>
            <a:off x="5364088" y="3686956"/>
            <a:ext cx="2088232" cy="125421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8" name="直線コネクタ 37"/>
          <p:cNvCxnSpPr>
            <a:cxnSpLocks/>
            <a:stCxn id="2" idx="6"/>
            <a:endCxn id="13" idx="1"/>
          </p:cNvCxnSpPr>
          <p:nvPr/>
        </p:nvCxnSpPr>
        <p:spPr>
          <a:xfrm>
            <a:off x="5364088" y="3686956"/>
            <a:ext cx="2158354" cy="2571713"/>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2232873" y="449881"/>
            <a:ext cx="4314001" cy="523220"/>
          </a:xfrm>
          <a:prstGeom prst="rect">
            <a:avLst/>
          </a:prstGeom>
          <a:noFill/>
        </p:spPr>
        <p:txBody>
          <a:bodyPr wrap="none" rtlCol="0">
            <a:spAutoFit/>
          </a:bodyPr>
          <a:lstStyle/>
          <a:p>
            <a:r>
              <a:rPr kumimoji="1" lang="ja-JP" altLang="en-US" sz="2800"/>
              <a:t>相続</a:t>
            </a:r>
            <a:r>
              <a:rPr lang="ja-JP" altLang="en-US" sz="2800"/>
              <a:t>診断士の役割・</a:t>
            </a:r>
            <a:r>
              <a:rPr kumimoji="1" lang="ja-JP" altLang="en-US" sz="2800"/>
              <a:t>概念図</a:t>
            </a:r>
            <a:endParaRPr kumimoji="1" lang="ja-JP" altLang="en-US" sz="2800" dirty="0"/>
          </a:p>
        </p:txBody>
      </p:sp>
      <p:sp>
        <p:nvSpPr>
          <p:cNvPr id="14" name="テキスト ボックス 13">
            <a:extLst>
              <a:ext uri="{FF2B5EF4-FFF2-40B4-BE49-F238E27FC236}">
                <a16:creationId xmlns:a16="http://schemas.microsoft.com/office/drawing/2014/main" id="{041CAAA7-7B95-4940-9438-C8D96937A4B4}"/>
              </a:ext>
            </a:extLst>
          </p:cNvPr>
          <p:cNvSpPr txBox="1"/>
          <p:nvPr/>
        </p:nvSpPr>
        <p:spPr>
          <a:xfrm>
            <a:off x="1322995" y="2048023"/>
            <a:ext cx="1457450" cy="369332"/>
          </a:xfrm>
          <a:prstGeom prst="rect">
            <a:avLst/>
          </a:prstGeom>
          <a:noFill/>
        </p:spPr>
        <p:txBody>
          <a:bodyPr wrap="none" rtlCol="0">
            <a:spAutoFit/>
          </a:bodyPr>
          <a:lstStyle/>
          <a:p>
            <a:r>
              <a:rPr kumimoji="1" lang="ja-JP" altLang="en-US"/>
              <a:t>例）長男</a:t>
            </a:r>
            <a:r>
              <a:rPr kumimoji="1" lang="en-US" altLang="ja-JP" dirty="0"/>
              <a:t>40</a:t>
            </a:r>
            <a:r>
              <a:rPr kumimoji="1" lang="ja-JP" altLang="en-US"/>
              <a:t>代</a:t>
            </a:r>
          </a:p>
        </p:txBody>
      </p:sp>
      <p:sp>
        <p:nvSpPr>
          <p:cNvPr id="25" name="テキスト ボックス 24">
            <a:extLst>
              <a:ext uri="{FF2B5EF4-FFF2-40B4-BE49-F238E27FC236}">
                <a16:creationId xmlns:a16="http://schemas.microsoft.com/office/drawing/2014/main" id="{17D80D15-5B0C-9047-B43F-6607FA5B064D}"/>
              </a:ext>
            </a:extLst>
          </p:cNvPr>
          <p:cNvSpPr txBox="1"/>
          <p:nvPr/>
        </p:nvSpPr>
        <p:spPr>
          <a:xfrm>
            <a:off x="1375349" y="3662869"/>
            <a:ext cx="1226618" cy="369332"/>
          </a:xfrm>
          <a:prstGeom prst="rect">
            <a:avLst/>
          </a:prstGeom>
          <a:noFill/>
        </p:spPr>
        <p:txBody>
          <a:bodyPr wrap="none" rtlCol="0">
            <a:spAutoFit/>
          </a:bodyPr>
          <a:lstStyle/>
          <a:p>
            <a:r>
              <a:rPr kumimoji="1" lang="ja-JP" altLang="en-US"/>
              <a:t>例）父</a:t>
            </a:r>
            <a:r>
              <a:rPr kumimoji="1" lang="en-US" altLang="ja-JP" dirty="0"/>
              <a:t>70</a:t>
            </a:r>
            <a:r>
              <a:rPr kumimoji="1" lang="ja-JP" altLang="en-US"/>
              <a:t>代</a:t>
            </a:r>
          </a:p>
        </p:txBody>
      </p:sp>
      <p:sp>
        <p:nvSpPr>
          <p:cNvPr id="27" name="テキスト ボックス 26">
            <a:extLst>
              <a:ext uri="{FF2B5EF4-FFF2-40B4-BE49-F238E27FC236}">
                <a16:creationId xmlns:a16="http://schemas.microsoft.com/office/drawing/2014/main" id="{77F21A0F-9934-344A-92AD-B2FC364E581D}"/>
              </a:ext>
            </a:extLst>
          </p:cNvPr>
          <p:cNvSpPr txBox="1"/>
          <p:nvPr/>
        </p:nvSpPr>
        <p:spPr>
          <a:xfrm>
            <a:off x="1286991" y="4980276"/>
            <a:ext cx="1457450" cy="369332"/>
          </a:xfrm>
          <a:prstGeom prst="rect">
            <a:avLst/>
          </a:prstGeom>
          <a:noFill/>
        </p:spPr>
        <p:txBody>
          <a:bodyPr wrap="none" rtlCol="0">
            <a:spAutoFit/>
          </a:bodyPr>
          <a:lstStyle/>
          <a:p>
            <a:r>
              <a:rPr kumimoji="1" lang="ja-JP" altLang="en-US"/>
              <a:t>例）次男</a:t>
            </a:r>
            <a:r>
              <a:rPr kumimoji="1" lang="en-US" altLang="ja-JP" dirty="0"/>
              <a:t>40</a:t>
            </a:r>
            <a:r>
              <a:rPr kumimoji="1" lang="ja-JP" altLang="en-US"/>
              <a:t>代</a:t>
            </a:r>
          </a:p>
        </p:txBody>
      </p:sp>
      <p:sp>
        <p:nvSpPr>
          <p:cNvPr id="28" name="テキスト ボックス 27">
            <a:extLst>
              <a:ext uri="{FF2B5EF4-FFF2-40B4-BE49-F238E27FC236}">
                <a16:creationId xmlns:a16="http://schemas.microsoft.com/office/drawing/2014/main" id="{266561FE-0A60-A040-A372-D79CA676F394}"/>
              </a:ext>
            </a:extLst>
          </p:cNvPr>
          <p:cNvSpPr txBox="1"/>
          <p:nvPr/>
        </p:nvSpPr>
        <p:spPr>
          <a:xfrm>
            <a:off x="1286991" y="6322346"/>
            <a:ext cx="1457450" cy="369332"/>
          </a:xfrm>
          <a:prstGeom prst="rect">
            <a:avLst/>
          </a:prstGeom>
          <a:noFill/>
        </p:spPr>
        <p:txBody>
          <a:bodyPr wrap="none" rtlCol="0">
            <a:spAutoFit/>
          </a:bodyPr>
          <a:lstStyle/>
          <a:p>
            <a:r>
              <a:rPr kumimoji="1" lang="ja-JP" altLang="en-US"/>
              <a:t>例）長女</a:t>
            </a:r>
            <a:r>
              <a:rPr lang="en-US" altLang="ja-JP" dirty="0"/>
              <a:t>3</a:t>
            </a:r>
            <a:r>
              <a:rPr kumimoji="1" lang="en-US" altLang="ja-JP" dirty="0"/>
              <a:t>0</a:t>
            </a:r>
            <a:r>
              <a:rPr kumimoji="1" lang="ja-JP" altLang="en-US"/>
              <a:t>代</a:t>
            </a:r>
          </a:p>
        </p:txBody>
      </p:sp>
    </p:spTree>
    <p:extLst>
      <p:ext uri="{BB962C8B-B14F-4D97-AF65-F5344CB8AC3E}">
        <p14:creationId xmlns:p14="http://schemas.microsoft.com/office/powerpoint/2010/main" val="2567599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483712" y="1377465"/>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6110968" cy="523220"/>
          </a:xfrm>
          <a:prstGeom prst="rect">
            <a:avLst/>
          </a:prstGeom>
          <a:noFill/>
        </p:spPr>
        <p:txBody>
          <a:bodyPr wrap="none" rtlCol="0">
            <a:spAutoFit/>
          </a:bodyPr>
          <a:lstStyle/>
          <a:p>
            <a:r>
              <a:rPr lang="ja-JP" altLang="en-US" sz="2800" dirty="0"/>
              <a:t>相続コンサルティングの理想の着地点</a:t>
            </a:r>
            <a:endParaRPr kumimoji="1" lang="ja-JP" altLang="en-US" sz="2800" dirty="0"/>
          </a:p>
        </p:txBody>
      </p:sp>
      <p:sp>
        <p:nvSpPr>
          <p:cNvPr id="2" name="テキスト ボックス 1"/>
          <p:cNvSpPr txBox="1"/>
          <p:nvPr/>
        </p:nvSpPr>
        <p:spPr>
          <a:xfrm>
            <a:off x="1115615" y="1304194"/>
            <a:ext cx="6506909" cy="1061829"/>
          </a:xfrm>
          <a:prstGeom prst="rect">
            <a:avLst/>
          </a:prstGeom>
          <a:noFill/>
        </p:spPr>
        <p:txBody>
          <a:bodyPr wrap="none" rtlCol="0">
            <a:spAutoFit/>
          </a:bodyPr>
          <a:lstStyle/>
          <a:p>
            <a:pPr algn="ctr">
              <a:lnSpc>
                <a:spcPct val="150000"/>
              </a:lnSpc>
            </a:pPr>
            <a:r>
              <a:rPr kumimoji="1" lang="ja-JP" altLang="en-US" sz="2400" dirty="0"/>
              <a:t>「笑顔相続の実現」</a:t>
            </a:r>
            <a:endParaRPr kumimoji="1" lang="en-US" altLang="ja-JP" sz="2400" dirty="0"/>
          </a:p>
          <a:p>
            <a:pPr>
              <a:lnSpc>
                <a:spcPct val="150000"/>
              </a:lnSpc>
            </a:pPr>
            <a:r>
              <a:rPr kumimoji="1" lang="ja-JP" altLang="en-US" dirty="0"/>
              <a:t>・・・これも良いが、より自らの言葉で言語化しておくことが望ましい</a:t>
            </a:r>
            <a:endParaRPr kumimoji="1" lang="en-US" altLang="ja-JP" dirty="0"/>
          </a:p>
        </p:txBody>
      </p:sp>
      <p:sp>
        <p:nvSpPr>
          <p:cNvPr id="3" name="角丸四角形 2"/>
          <p:cNvSpPr/>
          <p:nvPr/>
        </p:nvSpPr>
        <p:spPr>
          <a:xfrm>
            <a:off x="120598" y="2605836"/>
            <a:ext cx="4248472" cy="409302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3200" dirty="0"/>
              <a:t>法的に有効な</a:t>
            </a:r>
            <a:endParaRPr lang="en-US" altLang="ja-JP" sz="3200" dirty="0"/>
          </a:p>
          <a:p>
            <a:pPr algn="ctr">
              <a:lnSpc>
                <a:spcPct val="150000"/>
              </a:lnSpc>
            </a:pPr>
            <a:r>
              <a:rPr lang="ja-JP" altLang="en-US" sz="3200" dirty="0"/>
              <a:t>書類の作成</a:t>
            </a:r>
            <a:endParaRPr lang="en-US" altLang="ja-JP" sz="3200" dirty="0"/>
          </a:p>
          <a:p>
            <a:pPr algn="ctr">
              <a:lnSpc>
                <a:spcPct val="150000"/>
              </a:lnSpc>
            </a:pPr>
            <a:r>
              <a:rPr lang="ja-JP" altLang="en-US" sz="3200" dirty="0">
                <a:solidFill>
                  <a:schemeClr val="bg1"/>
                </a:solidFill>
              </a:rPr>
              <a:t>↓</a:t>
            </a:r>
            <a:endParaRPr lang="en-US" altLang="ja-JP" sz="3200" dirty="0">
              <a:solidFill>
                <a:schemeClr val="bg1"/>
              </a:solidFill>
            </a:endParaRPr>
          </a:p>
          <a:p>
            <a:pPr algn="ctr">
              <a:lnSpc>
                <a:spcPct val="150000"/>
              </a:lnSpc>
            </a:pPr>
            <a:r>
              <a:rPr lang="ja-JP" altLang="en-US" sz="4800" u="sng" dirty="0">
                <a:solidFill>
                  <a:schemeClr val="bg1"/>
                </a:solidFill>
              </a:rPr>
              <a:t>遺言書の作成</a:t>
            </a:r>
            <a:endParaRPr lang="en-US" altLang="ja-JP" sz="4800" u="sng" dirty="0">
              <a:solidFill>
                <a:schemeClr val="bg1"/>
              </a:solidFill>
            </a:endParaRPr>
          </a:p>
        </p:txBody>
      </p:sp>
      <p:sp>
        <p:nvSpPr>
          <p:cNvPr id="9" name="角丸四角形 8"/>
          <p:cNvSpPr/>
          <p:nvPr/>
        </p:nvSpPr>
        <p:spPr>
          <a:xfrm>
            <a:off x="4788024" y="2576333"/>
            <a:ext cx="4248472" cy="4093027"/>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tLang="ja-JP" sz="3200" dirty="0"/>
          </a:p>
          <a:p>
            <a:pPr algn="ctr">
              <a:lnSpc>
                <a:spcPct val="150000"/>
              </a:lnSpc>
            </a:pPr>
            <a:r>
              <a:rPr lang="ja-JP" altLang="en-US" sz="3200" dirty="0"/>
              <a:t>家族間（関係者間）の合意形成</a:t>
            </a:r>
            <a:endParaRPr lang="en-US" altLang="ja-JP" sz="3200" dirty="0"/>
          </a:p>
          <a:p>
            <a:pPr algn="ctr">
              <a:lnSpc>
                <a:spcPct val="150000"/>
              </a:lnSpc>
            </a:pPr>
            <a:r>
              <a:rPr lang="ja-JP" altLang="en-US" sz="3200" dirty="0">
                <a:solidFill>
                  <a:schemeClr val="bg1"/>
                </a:solidFill>
              </a:rPr>
              <a:t>↓</a:t>
            </a:r>
            <a:endParaRPr lang="en-US" altLang="ja-JP" sz="3200" dirty="0">
              <a:solidFill>
                <a:schemeClr val="bg1"/>
              </a:solidFill>
            </a:endParaRPr>
          </a:p>
          <a:p>
            <a:pPr algn="ctr">
              <a:lnSpc>
                <a:spcPct val="150000"/>
              </a:lnSpc>
            </a:pPr>
            <a:r>
              <a:rPr lang="ja-JP" altLang="en-US" sz="5400" u="sng" dirty="0">
                <a:solidFill>
                  <a:schemeClr val="bg1"/>
                </a:solidFill>
              </a:rPr>
              <a:t>家族会議</a:t>
            </a:r>
            <a:endParaRPr lang="en-US" altLang="ja-JP" sz="5400" u="sng" dirty="0">
              <a:solidFill>
                <a:schemeClr val="bg1"/>
              </a:solidFill>
            </a:endParaRPr>
          </a:p>
          <a:p>
            <a:pPr algn="ctr">
              <a:lnSpc>
                <a:spcPct val="150000"/>
              </a:lnSpc>
            </a:pPr>
            <a:endParaRPr lang="en-US" altLang="ja-JP" sz="3200" dirty="0">
              <a:solidFill>
                <a:schemeClr val="bg1"/>
              </a:solidFill>
            </a:endParaRPr>
          </a:p>
        </p:txBody>
      </p:sp>
      <p:sp>
        <p:nvSpPr>
          <p:cNvPr id="10" name="十字形 9"/>
          <p:cNvSpPr/>
          <p:nvPr/>
        </p:nvSpPr>
        <p:spPr>
          <a:xfrm>
            <a:off x="3815898" y="4005064"/>
            <a:ext cx="1512168" cy="1440160"/>
          </a:xfrm>
          <a:prstGeom prst="plus">
            <a:avLst>
              <a:gd name="adj" fmla="val 2982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959992" y="1907232"/>
            <a:ext cx="7840608" cy="3154710"/>
          </a:xfrm>
          <a:prstGeom prst="rect">
            <a:avLst/>
          </a:prstGeom>
          <a:solidFill>
            <a:srgbClr val="FFFF00"/>
          </a:solidFill>
        </p:spPr>
        <p:txBody>
          <a:bodyPr wrap="none" rtlCol="0">
            <a:spAutoFit/>
          </a:bodyPr>
          <a:lstStyle/>
          <a:p>
            <a:r>
              <a:rPr kumimoji="1" lang="ja-JP" altLang="en-US" sz="19900"/>
              <a:t>両立！</a:t>
            </a:r>
            <a:endParaRPr kumimoji="1" lang="ja-JP" altLang="en-US" sz="19900" dirty="0"/>
          </a:p>
        </p:txBody>
      </p:sp>
    </p:spTree>
    <p:extLst>
      <p:ext uri="{BB962C8B-B14F-4D97-AF65-F5344CB8AC3E}">
        <p14:creationId xmlns:p14="http://schemas.microsoft.com/office/powerpoint/2010/main" val="116202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931432" cy="523220"/>
          </a:xfrm>
          <a:prstGeom prst="rect">
            <a:avLst/>
          </a:prstGeom>
          <a:noFill/>
        </p:spPr>
        <p:txBody>
          <a:bodyPr wrap="none" rtlCol="0">
            <a:spAutoFit/>
          </a:bodyPr>
          <a:lstStyle/>
          <a:p>
            <a:r>
              <a:rPr kumimoji="1" lang="ja-JP" altLang="en-US" sz="2800" dirty="0"/>
              <a:t>川口式「相続コンサルティングの定義」</a:t>
            </a:r>
          </a:p>
        </p:txBody>
      </p:sp>
      <p:sp>
        <p:nvSpPr>
          <p:cNvPr id="2" name="テキスト ボックス 1"/>
          <p:cNvSpPr txBox="1"/>
          <p:nvPr/>
        </p:nvSpPr>
        <p:spPr>
          <a:xfrm>
            <a:off x="117094" y="1295861"/>
            <a:ext cx="8909811" cy="5135317"/>
          </a:xfrm>
          <a:prstGeom prst="rect">
            <a:avLst/>
          </a:prstGeom>
          <a:noFill/>
        </p:spPr>
        <p:txBody>
          <a:bodyPr wrap="none" rtlCol="0">
            <a:spAutoFit/>
          </a:bodyPr>
          <a:lstStyle/>
          <a:p>
            <a:pPr algn="ctr">
              <a:lnSpc>
                <a:spcPct val="200000"/>
              </a:lnSpc>
            </a:pPr>
            <a:r>
              <a:rPr kumimoji="1" lang="ja-JP" altLang="en-US" sz="2800" dirty="0">
                <a:solidFill>
                  <a:srgbClr val="FF0000"/>
                </a:solidFill>
              </a:rPr>
              <a:t>相続におけるクライアントの悩みや困りごとの相談に乗り、</a:t>
            </a:r>
            <a:endParaRPr kumimoji="1" lang="en-US" altLang="ja-JP" sz="2800" dirty="0">
              <a:solidFill>
                <a:srgbClr val="FF0000"/>
              </a:solidFill>
            </a:endParaRPr>
          </a:p>
          <a:p>
            <a:pPr algn="ctr">
              <a:lnSpc>
                <a:spcPct val="200000"/>
              </a:lnSpc>
            </a:pPr>
            <a:r>
              <a:rPr kumimoji="1" lang="ja-JP" altLang="en-US" sz="2800" dirty="0">
                <a:solidFill>
                  <a:srgbClr val="FF0000"/>
                </a:solidFill>
              </a:rPr>
              <a:t>心の奥にある想いや希望を聞き、</a:t>
            </a:r>
            <a:endParaRPr kumimoji="1" lang="en-US" altLang="ja-JP" sz="2800" dirty="0">
              <a:solidFill>
                <a:srgbClr val="FF0000"/>
              </a:solidFill>
            </a:endParaRPr>
          </a:p>
          <a:p>
            <a:pPr algn="ctr">
              <a:lnSpc>
                <a:spcPct val="200000"/>
              </a:lnSpc>
            </a:pPr>
            <a:r>
              <a:rPr lang="ja-JP" altLang="en-US" sz="2800" dirty="0">
                <a:solidFill>
                  <a:srgbClr val="FF0000"/>
                </a:solidFill>
              </a:rPr>
              <a:t>本当の問題を抽出し、</a:t>
            </a:r>
            <a:endParaRPr lang="en-US" altLang="ja-JP" sz="2800" dirty="0">
              <a:solidFill>
                <a:srgbClr val="FF0000"/>
              </a:solidFill>
            </a:endParaRPr>
          </a:p>
          <a:p>
            <a:pPr algn="ctr">
              <a:lnSpc>
                <a:spcPct val="200000"/>
              </a:lnSpc>
            </a:pPr>
            <a:r>
              <a:rPr kumimoji="1" lang="ja-JP" altLang="en-US" sz="2800" dirty="0">
                <a:solidFill>
                  <a:srgbClr val="FF0000"/>
                </a:solidFill>
              </a:rPr>
              <a:t>その問題を解決するために然るべき専門家と協業し、</a:t>
            </a:r>
            <a:endParaRPr kumimoji="1" lang="en-US" altLang="ja-JP" sz="2800" dirty="0">
              <a:solidFill>
                <a:srgbClr val="FF0000"/>
              </a:solidFill>
            </a:endParaRPr>
          </a:p>
          <a:p>
            <a:pPr algn="ctr">
              <a:lnSpc>
                <a:spcPct val="200000"/>
              </a:lnSpc>
            </a:pPr>
            <a:r>
              <a:rPr lang="ja-JP" altLang="en-US" sz="2800" dirty="0">
                <a:solidFill>
                  <a:srgbClr val="FF0000"/>
                </a:solidFill>
              </a:rPr>
              <a:t>クライアントとその一家にとって最適な状況に至るための</a:t>
            </a:r>
            <a:endParaRPr lang="en-US" altLang="ja-JP" sz="2800" dirty="0">
              <a:solidFill>
                <a:srgbClr val="FF0000"/>
              </a:solidFill>
            </a:endParaRPr>
          </a:p>
          <a:p>
            <a:pPr algn="ctr">
              <a:lnSpc>
                <a:spcPct val="200000"/>
              </a:lnSpc>
            </a:pPr>
            <a:r>
              <a:rPr lang="ja-JP" altLang="en-US" sz="2800" dirty="0">
                <a:solidFill>
                  <a:srgbClr val="FF0000"/>
                </a:solidFill>
              </a:rPr>
              <a:t>全方位的なサポートをすることである。</a:t>
            </a:r>
            <a:endParaRPr kumimoji="1" lang="en-US" altLang="ja-JP" sz="2800" dirty="0">
              <a:solidFill>
                <a:srgbClr val="FF0000"/>
              </a:solidFill>
            </a:endParaRPr>
          </a:p>
        </p:txBody>
      </p:sp>
    </p:spTree>
    <p:extLst>
      <p:ext uri="{BB962C8B-B14F-4D97-AF65-F5344CB8AC3E}">
        <p14:creationId xmlns:p14="http://schemas.microsoft.com/office/powerpoint/2010/main" val="2523130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0" y="1768379"/>
            <a:ext cx="9180718" cy="3911135"/>
          </a:xfrm>
          <a:prstGeom prst="rect">
            <a:avLst/>
          </a:prstGeom>
          <a:noFill/>
        </p:spPr>
        <p:txBody>
          <a:bodyPr wrap="none" rtlCol="0">
            <a:spAutoFit/>
          </a:bodyPr>
          <a:lstStyle/>
          <a:p>
            <a:pPr algn="ctr">
              <a:lnSpc>
                <a:spcPct val="150000"/>
              </a:lnSpc>
            </a:pPr>
            <a:r>
              <a:rPr lang="ja-JP" altLang="en-US" sz="4000"/>
              <a:t>あなたの言葉で</a:t>
            </a:r>
            <a:endParaRPr lang="en-US" altLang="ja-JP" sz="4000" dirty="0"/>
          </a:p>
          <a:p>
            <a:pPr algn="ctr">
              <a:lnSpc>
                <a:spcPct val="150000"/>
              </a:lnSpc>
            </a:pPr>
            <a:r>
              <a:rPr lang="ja-JP" altLang="en-US" sz="4000"/>
              <a:t>　</a:t>
            </a:r>
            <a:r>
              <a:rPr lang="ja-JP" altLang="en-US" sz="7200">
                <a:solidFill>
                  <a:srgbClr val="FF0000"/>
                </a:solidFill>
              </a:rPr>
              <a:t>相続コンサルティング</a:t>
            </a:r>
            <a:r>
              <a:rPr lang="ja-JP" altLang="en-US" sz="4000" dirty="0"/>
              <a:t>　</a:t>
            </a:r>
            <a:endParaRPr lang="en-US" altLang="ja-JP" sz="4000" dirty="0"/>
          </a:p>
          <a:p>
            <a:pPr algn="ctr">
              <a:lnSpc>
                <a:spcPct val="150000"/>
              </a:lnSpc>
            </a:pPr>
            <a:endParaRPr lang="en-US" altLang="ja-JP" dirty="0"/>
          </a:p>
          <a:p>
            <a:pPr algn="ctr">
              <a:lnSpc>
                <a:spcPct val="150000"/>
              </a:lnSpc>
            </a:pPr>
            <a:r>
              <a:rPr lang="ja-JP" altLang="en-US" sz="4000"/>
              <a:t>を定義づけてみよう！</a:t>
            </a:r>
            <a:endParaRPr lang="en-US" altLang="ja-JP" sz="2400" dirty="0"/>
          </a:p>
        </p:txBody>
      </p:sp>
      <p:sp>
        <p:nvSpPr>
          <p:cNvPr id="3" name="テキスト ボックス 2"/>
          <p:cNvSpPr txBox="1"/>
          <p:nvPr/>
        </p:nvSpPr>
        <p:spPr>
          <a:xfrm>
            <a:off x="3491880" y="575102"/>
            <a:ext cx="1874231" cy="523220"/>
          </a:xfrm>
          <a:prstGeom prst="rect">
            <a:avLst/>
          </a:prstGeom>
          <a:noFill/>
        </p:spPr>
        <p:txBody>
          <a:bodyPr wrap="none" rtlCol="0">
            <a:spAutoFit/>
          </a:bodyPr>
          <a:lstStyle/>
          <a:p>
            <a:r>
              <a:rPr kumimoji="1" lang="ja-JP" altLang="en-US" sz="2800"/>
              <a:t>＜ワーク＞</a:t>
            </a:r>
          </a:p>
        </p:txBody>
      </p:sp>
    </p:spTree>
    <p:extLst>
      <p:ext uri="{BB962C8B-B14F-4D97-AF65-F5344CB8AC3E}">
        <p14:creationId xmlns:p14="http://schemas.microsoft.com/office/powerpoint/2010/main" val="1606680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5576" y="2705725"/>
            <a:ext cx="7755649" cy="1446550"/>
          </a:xfrm>
          <a:prstGeom prst="rect">
            <a:avLst/>
          </a:prstGeom>
          <a:solidFill>
            <a:srgbClr val="FFFF00"/>
          </a:solidFill>
        </p:spPr>
        <p:txBody>
          <a:bodyPr wrap="none" rtlCol="0">
            <a:spAutoFit/>
          </a:bodyPr>
          <a:lstStyle/>
          <a:p>
            <a:pPr algn="ctr"/>
            <a:r>
              <a:rPr kumimoji="1" lang="ja-JP" altLang="en-US" sz="8800"/>
              <a:t>強み発見ワーク</a:t>
            </a:r>
            <a:endParaRPr kumimoji="1" lang="en-US" altLang="ja-JP" sz="8800" dirty="0"/>
          </a:p>
        </p:txBody>
      </p:sp>
    </p:spTree>
    <p:extLst>
      <p:ext uri="{BB962C8B-B14F-4D97-AF65-F5344CB8AC3E}">
        <p14:creationId xmlns:p14="http://schemas.microsoft.com/office/powerpoint/2010/main" val="677869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EE0BE3A5-DDFC-7243-80FC-B4DA29AFF34C}"/>
              </a:ext>
            </a:extLst>
          </p:cNvPr>
          <p:cNvSpPr txBox="1"/>
          <p:nvPr/>
        </p:nvSpPr>
        <p:spPr>
          <a:xfrm>
            <a:off x="221695" y="2553744"/>
            <a:ext cx="9187130" cy="2554545"/>
          </a:xfrm>
          <a:prstGeom prst="rect">
            <a:avLst/>
          </a:prstGeom>
          <a:noFill/>
        </p:spPr>
        <p:txBody>
          <a:bodyPr wrap="none" rtlCol="0">
            <a:spAutoFit/>
          </a:bodyPr>
          <a:lstStyle/>
          <a:p>
            <a:pPr algn="ctr"/>
            <a:r>
              <a:rPr kumimoji="1" lang="ja-JP" altLang="en-US" sz="3200"/>
              <a:t>彼を知り、己を知れば、百戦して危うからず。</a:t>
            </a:r>
            <a:endParaRPr kumimoji="1" lang="en-US" altLang="ja-JP" sz="3200" dirty="0"/>
          </a:p>
          <a:p>
            <a:pPr algn="ctr"/>
            <a:endParaRPr lang="en-US" altLang="ja-JP" sz="3200" dirty="0"/>
          </a:p>
          <a:p>
            <a:pPr algn="ctr"/>
            <a:r>
              <a:rPr kumimoji="1" lang="ja-JP" altLang="en-US" sz="3200"/>
              <a:t>彼を知らずして、己を知れば、一戦一勝す。</a:t>
            </a:r>
            <a:endParaRPr kumimoji="1" lang="en-US" altLang="ja-JP" sz="3200" dirty="0"/>
          </a:p>
          <a:p>
            <a:pPr algn="ctr"/>
            <a:endParaRPr lang="en-US" altLang="ja-JP" sz="3200" dirty="0"/>
          </a:p>
          <a:p>
            <a:pPr algn="ctr"/>
            <a:r>
              <a:rPr kumimoji="1" lang="ja-JP" altLang="en-US" sz="3200"/>
              <a:t>彼を知らず、己を知らざれば、戦うごとに必ず危うし。</a:t>
            </a:r>
            <a:endParaRPr kumimoji="1" lang="en-US" altLang="ja-JP" sz="3200" dirty="0"/>
          </a:p>
        </p:txBody>
      </p:sp>
      <p:sp>
        <p:nvSpPr>
          <p:cNvPr id="5" name="テキスト ボックス 4">
            <a:extLst>
              <a:ext uri="{FF2B5EF4-FFF2-40B4-BE49-F238E27FC236}">
                <a16:creationId xmlns:a16="http://schemas.microsoft.com/office/drawing/2014/main" id="{B3ABDDE9-25E1-2A43-8398-3B20AD89B7E8}"/>
              </a:ext>
            </a:extLst>
          </p:cNvPr>
          <p:cNvSpPr txBox="1"/>
          <p:nvPr/>
        </p:nvSpPr>
        <p:spPr>
          <a:xfrm>
            <a:off x="3347864" y="605961"/>
            <a:ext cx="1980029" cy="523220"/>
          </a:xfrm>
          <a:prstGeom prst="rect">
            <a:avLst/>
          </a:prstGeom>
          <a:noFill/>
        </p:spPr>
        <p:txBody>
          <a:bodyPr wrap="none" rtlCol="0">
            <a:spAutoFit/>
          </a:bodyPr>
          <a:lstStyle/>
          <a:p>
            <a:r>
              <a:rPr kumimoji="1" lang="ja-JP" altLang="en-US" sz="2800"/>
              <a:t>孫子の兵法</a:t>
            </a:r>
          </a:p>
        </p:txBody>
      </p:sp>
    </p:spTree>
    <p:extLst>
      <p:ext uri="{BB962C8B-B14F-4D97-AF65-F5344CB8AC3E}">
        <p14:creationId xmlns:p14="http://schemas.microsoft.com/office/powerpoint/2010/main" val="97032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A0A0D1CA-D12F-1E49-AD96-7896948E6444}"/>
              </a:ext>
            </a:extLst>
          </p:cNvPr>
          <p:cNvSpPr txBox="1"/>
          <p:nvPr/>
        </p:nvSpPr>
        <p:spPr>
          <a:xfrm>
            <a:off x="2951776" y="605961"/>
            <a:ext cx="2592376" cy="523220"/>
          </a:xfrm>
          <a:prstGeom prst="rect">
            <a:avLst/>
          </a:prstGeom>
          <a:noFill/>
        </p:spPr>
        <p:txBody>
          <a:bodyPr wrap="none" rtlCol="0">
            <a:spAutoFit/>
          </a:bodyPr>
          <a:lstStyle/>
          <a:p>
            <a:r>
              <a:rPr kumimoji="1" lang="ja-JP" altLang="en-US" sz="2800"/>
              <a:t>強み発見ワーク</a:t>
            </a:r>
          </a:p>
        </p:txBody>
      </p:sp>
      <p:sp>
        <p:nvSpPr>
          <p:cNvPr id="5" name="テキスト ボックス 4">
            <a:extLst>
              <a:ext uri="{FF2B5EF4-FFF2-40B4-BE49-F238E27FC236}">
                <a16:creationId xmlns:a16="http://schemas.microsoft.com/office/drawing/2014/main" id="{FB06EDA5-6CF2-444D-BAC2-B1293FFE8077}"/>
              </a:ext>
            </a:extLst>
          </p:cNvPr>
          <p:cNvSpPr txBox="1"/>
          <p:nvPr/>
        </p:nvSpPr>
        <p:spPr>
          <a:xfrm>
            <a:off x="2628198" y="1388640"/>
            <a:ext cx="3887603" cy="584775"/>
          </a:xfrm>
          <a:prstGeom prst="rect">
            <a:avLst/>
          </a:prstGeom>
          <a:noFill/>
        </p:spPr>
        <p:txBody>
          <a:bodyPr wrap="none" rtlCol="0">
            <a:spAutoFit/>
          </a:bodyPr>
          <a:lstStyle/>
          <a:p>
            <a:r>
              <a:rPr kumimoji="1" lang="ja-JP" altLang="en-US" sz="3200"/>
              <a:t>◯◯さんのいいところ</a:t>
            </a:r>
          </a:p>
        </p:txBody>
      </p:sp>
      <p:sp>
        <p:nvSpPr>
          <p:cNvPr id="6" name="テキスト ボックス 5">
            <a:extLst>
              <a:ext uri="{FF2B5EF4-FFF2-40B4-BE49-F238E27FC236}">
                <a16:creationId xmlns:a16="http://schemas.microsoft.com/office/drawing/2014/main" id="{A75EFA1C-D6D6-174F-AC88-2DDD0016ECE9}"/>
              </a:ext>
            </a:extLst>
          </p:cNvPr>
          <p:cNvSpPr txBox="1"/>
          <p:nvPr/>
        </p:nvSpPr>
        <p:spPr>
          <a:xfrm>
            <a:off x="107504" y="2779423"/>
            <a:ext cx="9522159" cy="3416320"/>
          </a:xfrm>
          <a:prstGeom prst="rect">
            <a:avLst/>
          </a:prstGeom>
          <a:noFill/>
        </p:spPr>
        <p:txBody>
          <a:bodyPr wrap="none" rtlCol="0">
            <a:spAutoFit/>
          </a:bodyPr>
          <a:lstStyle/>
          <a:p>
            <a:r>
              <a:rPr kumimoji="1" lang="en-US" altLang="ja-JP" sz="2400" dirty="0"/>
              <a:t>①</a:t>
            </a:r>
            <a:r>
              <a:rPr lang="ja-JP" altLang="en-US" sz="2400" u="sng"/>
              <a:t>                                          </a:t>
            </a:r>
            <a:r>
              <a:rPr lang="ja-JP" altLang="en-US" sz="2400"/>
              <a:t>                 </a:t>
            </a:r>
            <a:r>
              <a:rPr lang="ja-JP" altLang="en-US" sz="2400" u="sng"/>
              <a:t>                                                                  </a:t>
            </a:r>
            <a:r>
              <a:rPr lang="ja-JP" altLang="en-US" sz="2400"/>
              <a:t> </a:t>
            </a:r>
            <a:endParaRPr kumimoji="1" lang="en-US" altLang="ja-JP" sz="2400" dirty="0"/>
          </a:p>
          <a:p>
            <a:endParaRPr lang="en-US" altLang="ja-JP" sz="2400" dirty="0"/>
          </a:p>
          <a:p>
            <a:r>
              <a:rPr kumimoji="1" lang="en-US" altLang="ja-JP" sz="2400" dirty="0"/>
              <a:t>②</a:t>
            </a:r>
            <a:r>
              <a:rPr kumimoji="1" lang="ja-JP" altLang="en-US" sz="2400" u="sng"/>
              <a:t>                                           </a:t>
            </a:r>
            <a:r>
              <a:rPr kumimoji="1" lang="ja-JP" altLang="en-US" sz="2400"/>
              <a:t>                </a:t>
            </a:r>
            <a:r>
              <a:rPr kumimoji="1" lang="ja-JP" altLang="en-US" sz="2400" u="sng"/>
              <a:t>                                                                  </a:t>
            </a:r>
            <a:endParaRPr kumimoji="1" lang="en-US" altLang="ja-JP" sz="2400" dirty="0"/>
          </a:p>
          <a:p>
            <a:endParaRPr lang="en-US" altLang="ja-JP" sz="2400" dirty="0"/>
          </a:p>
          <a:p>
            <a:r>
              <a:rPr kumimoji="1" lang="en-US" altLang="ja-JP" sz="2400" dirty="0"/>
              <a:t>③</a:t>
            </a:r>
            <a:r>
              <a:rPr lang="ja-JP" altLang="en-US" sz="2400" u="sng"/>
              <a:t>                                          </a:t>
            </a:r>
            <a:r>
              <a:rPr lang="ja-JP" altLang="en-US" sz="2400"/>
              <a:t>                 </a:t>
            </a:r>
            <a:r>
              <a:rPr lang="ja-JP" altLang="en-US" sz="2400" u="sng"/>
              <a:t>                                                                  </a:t>
            </a:r>
            <a:endParaRPr kumimoji="1" lang="en-US" altLang="ja-JP" sz="2400" dirty="0"/>
          </a:p>
          <a:p>
            <a:endParaRPr lang="en-US" altLang="ja-JP" sz="2400" dirty="0"/>
          </a:p>
          <a:p>
            <a:r>
              <a:rPr kumimoji="1" lang="en-US" altLang="ja-JP" sz="2400" dirty="0"/>
              <a:t>④</a:t>
            </a:r>
            <a:r>
              <a:rPr kumimoji="1" lang="ja-JP" altLang="en-US" sz="2400" u="sng"/>
              <a:t>                                          </a:t>
            </a:r>
            <a:r>
              <a:rPr kumimoji="1" lang="ja-JP" altLang="en-US" sz="2400"/>
              <a:t>                 </a:t>
            </a:r>
            <a:r>
              <a:rPr kumimoji="1" lang="ja-JP" altLang="en-US" sz="2400" u="sng"/>
              <a:t>                                                                  </a:t>
            </a:r>
            <a:endParaRPr kumimoji="1" lang="en-US" altLang="ja-JP" sz="2400" dirty="0"/>
          </a:p>
          <a:p>
            <a:endParaRPr lang="en-US" altLang="ja-JP" sz="2400" dirty="0"/>
          </a:p>
          <a:p>
            <a:r>
              <a:rPr kumimoji="1" lang="en-US" altLang="ja-JP" sz="2400" dirty="0"/>
              <a:t>⑤</a:t>
            </a:r>
            <a:r>
              <a:rPr lang="ja-JP" altLang="en-US" sz="2400" u="sng"/>
              <a:t>                                          </a:t>
            </a:r>
            <a:r>
              <a:rPr kumimoji="1" lang="ja-JP" altLang="en-US" sz="2400"/>
              <a:t>                 </a:t>
            </a:r>
            <a:r>
              <a:rPr kumimoji="1" lang="ja-JP" altLang="en-US" sz="2400" u="sng"/>
              <a:t>                                                                  </a:t>
            </a:r>
            <a:endParaRPr kumimoji="1" lang="ja-JP" altLang="en-US" sz="2400"/>
          </a:p>
        </p:txBody>
      </p:sp>
      <p:sp>
        <p:nvSpPr>
          <p:cNvPr id="7" name="テキスト ボックス 6">
            <a:extLst>
              <a:ext uri="{FF2B5EF4-FFF2-40B4-BE49-F238E27FC236}">
                <a16:creationId xmlns:a16="http://schemas.microsoft.com/office/drawing/2014/main" id="{DC6959C1-88D5-4642-8984-DF72CA549F05}"/>
              </a:ext>
            </a:extLst>
          </p:cNvPr>
          <p:cNvSpPr txBox="1"/>
          <p:nvPr/>
        </p:nvSpPr>
        <p:spPr>
          <a:xfrm>
            <a:off x="6372200" y="2007087"/>
            <a:ext cx="1107996" cy="369332"/>
          </a:xfrm>
          <a:prstGeom prst="rect">
            <a:avLst/>
          </a:prstGeom>
          <a:noFill/>
        </p:spPr>
        <p:txBody>
          <a:bodyPr wrap="none" rtlCol="0">
            <a:spAutoFit/>
          </a:bodyPr>
          <a:lstStyle/>
          <a:p>
            <a:r>
              <a:rPr kumimoji="1" lang="ja-JP" altLang="en-US"/>
              <a:t>＜理由＞</a:t>
            </a:r>
          </a:p>
        </p:txBody>
      </p:sp>
    </p:spTree>
    <p:extLst>
      <p:ext uri="{BB962C8B-B14F-4D97-AF65-F5344CB8AC3E}">
        <p14:creationId xmlns:p14="http://schemas.microsoft.com/office/powerpoint/2010/main" val="80868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a:spLocks noChangeArrowheads="1"/>
          </p:cNvSpPr>
          <p:nvPr/>
        </p:nvSpPr>
        <p:spPr bwMode="auto">
          <a:xfrm>
            <a:off x="3436877" y="575003"/>
            <a:ext cx="16209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Gothic" charset="0"/>
                <a:ea typeface="ＭＳ ゴシック" charset="-128"/>
                <a:cs typeface="ＭＳ ゴシック" charset="-128"/>
              </a:defRPr>
            </a:lvl1pPr>
            <a:lvl2pPr marL="742950" indent="-285750">
              <a:defRPr kumimoji="1">
                <a:solidFill>
                  <a:schemeClr val="tx1"/>
                </a:solidFill>
                <a:latin typeface="Century Gothic" charset="0"/>
                <a:ea typeface="ＭＳ ゴシック" charset="-128"/>
                <a:cs typeface="ＭＳ ゴシック" charset="-128"/>
              </a:defRPr>
            </a:lvl2pPr>
            <a:lvl3pPr marL="1143000" indent="-228600">
              <a:defRPr kumimoji="1">
                <a:solidFill>
                  <a:schemeClr val="tx1"/>
                </a:solidFill>
                <a:latin typeface="Century Gothic" charset="0"/>
                <a:ea typeface="ＭＳ ゴシック" charset="-128"/>
                <a:cs typeface="ＭＳ ゴシック" charset="-128"/>
              </a:defRPr>
            </a:lvl3pPr>
            <a:lvl4pPr marL="1600200" indent="-228600">
              <a:defRPr kumimoji="1">
                <a:solidFill>
                  <a:schemeClr val="tx1"/>
                </a:solidFill>
                <a:latin typeface="Century Gothic" charset="0"/>
                <a:ea typeface="ＭＳ ゴシック" charset="-128"/>
                <a:cs typeface="ＭＳ ゴシック" charset="-128"/>
              </a:defRPr>
            </a:lvl4pPr>
            <a:lvl5pPr marL="2057400" indent="-228600">
              <a:defRPr kumimoji="1">
                <a:solidFill>
                  <a:schemeClr val="tx1"/>
                </a:solidFill>
                <a:latin typeface="Century Gothic" charset="0"/>
                <a:ea typeface="ＭＳ ゴシック" charset="-128"/>
                <a:cs typeface="ＭＳ ゴシック" charset="-128"/>
              </a:defRPr>
            </a:lvl5pPr>
            <a:lvl6pPr marL="25146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6pPr>
            <a:lvl7pPr marL="29718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7pPr>
            <a:lvl8pPr marL="34290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8pPr>
            <a:lvl9pPr marL="38862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9pPr>
          </a:lstStyle>
          <a:p>
            <a:pPr algn="ctr" eaLnBrk="1" hangingPunct="1"/>
            <a:r>
              <a:rPr lang="ja-JP" altLang="en-US" sz="2800" dirty="0"/>
              <a:t>はじめに</a:t>
            </a:r>
            <a:endParaRPr lang="ja-JP" altLang="en-US" sz="2400" dirty="0"/>
          </a:p>
        </p:txBody>
      </p:sp>
      <p:sp>
        <p:nvSpPr>
          <p:cNvPr id="5" name="テキスト ボックス 4"/>
          <p:cNvSpPr txBox="1">
            <a:spLocks noChangeArrowheads="1"/>
          </p:cNvSpPr>
          <p:nvPr/>
        </p:nvSpPr>
        <p:spPr bwMode="auto">
          <a:xfrm>
            <a:off x="324684" y="1816310"/>
            <a:ext cx="8494634" cy="4137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Gothic" charset="0"/>
                <a:ea typeface="ＭＳ ゴシック" charset="-128"/>
                <a:cs typeface="ＭＳ ゴシック" charset="-128"/>
              </a:defRPr>
            </a:lvl1pPr>
            <a:lvl2pPr marL="742950" indent="-285750">
              <a:defRPr kumimoji="1">
                <a:solidFill>
                  <a:schemeClr val="tx1"/>
                </a:solidFill>
                <a:latin typeface="Century Gothic" charset="0"/>
                <a:ea typeface="ＭＳ ゴシック" charset="-128"/>
                <a:cs typeface="ＭＳ ゴシック" charset="-128"/>
              </a:defRPr>
            </a:lvl2pPr>
            <a:lvl3pPr marL="1143000" indent="-228600">
              <a:defRPr kumimoji="1">
                <a:solidFill>
                  <a:schemeClr val="tx1"/>
                </a:solidFill>
                <a:latin typeface="Century Gothic" charset="0"/>
                <a:ea typeface="ＭＳ ゴシック" charset="-128"/>
                <a:cs typeface="ＭＳ ゴシック" charset="-128"/>
              </a:defRPr>
            </a:lvl3pPr>
            <a:lvl4pPr marL="1600200" indent="-228600">
              <a:defRPr kumimoji="1">
                <a:solidFill>
                  <a:schemeClr val="tx1"/>
                </a:solidFill>
                <a:latin typeface="Century Gothic" charset="0"/>
                <a:ea typeface="ＭＳ ゴシック" charset="-128"/>
                <a:cs typeface="ＭＳ ゴシック" charset="-128"/>
              </a:defRPr>
            </a:lvl4pPr>
            <a:lvl5pPr marL="2057400" indent="-228600">
              <a:defRPr kumimoji="1">
                <a:solidFill>
                  <a:schemeClr val="tx1"/>
                </a:solidFill>
                <a:latin typeface="Century Gothic" charset="0"/>
                <a:ea typeface="ＭＳ ゴシック" charset="-128"/>
                <a:cs typeface="ＭＳ ゴシック" charset="-128"/>
              </a:defRPr>
            </a:lvl5pPr>
            <a:lvl6pPr marL="25146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6pPr>
            <a:lvl7pPr marL="29718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7pPr>
            <a:lvl8pPr marL="34290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8pPr>
            <a:lvl9pPr marL="38862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9pPr>
          </a:lstStyle>
          <a:p>
            <a:pPr algn="ctr" eaLnBrk="1" hangingPunct="1">
              <a:lnSpc>
                <a:spcPct val="150000"/>
              </a:lnSpc>
            </a:pPr>
            <a:r>
              <a:rPr lang="ja-JP" altLang="en-US" sz="3600"/>
              <a:t>今の気持ちを</a:t>
            </a:r>
            <a:r>
              <a:rPr lang="en-US" altLang="ja-JP" sz="3600" dirty="0"/>
              <a:t>1</a:t>
            </a:r>
            <a:r>
              <a:rPr lang="ja-JP" altLang="en-US" sz="3600"/>
              <a:t>人ひとこと。</a:t>
            </a:r>
            <a:endParaRPr lang="en-US" altLang="ja-JP" sz="3600" dirty="0"/>
          </a:p>
          <a:p>
            <a:pPr algn="ctr" eaLnBrk="1" hangingPunct="1">
              <a:lnSpc>
                <a:spcPct val="150000"/>
              </a:lnSpc>
            </a:pPr>
            <a:r>
              <a:rPr lang="ja-JP" altLang="en-US" sz="3600"/>
              <a:t>・今日のゴールイメージ共有</a:t>
            </a:r>
            <a:endParaRPr lang="en-US" altLang="ja-JP" sz="3600" dirty="0"/>
          </a:p>
          <a:p>
            <a:pPr algn="ctr" eaLnBrk="1" hangingPunct="1">
              <a:lnSpc>
                <a:spcPct val="150000"/>
              </a:lnSpc>
            </a:pPr>
            <a:r>
              <a:rPr lang="ja-JP" altLang="en-US" sz="3600"/>
              <a:t>「今日の講義終了後、</a:t>
            </a:r>
            <a:endParaRPr lang="en-US" altLang="ja-JP" sz="3600" dirty="0"/>
          </a:p>
          <a:p>
            <a:pPr algn="ctr" eaLnBrk="1" hangingPunct="1">
              <a:lnSpc>
                <a:spcPct val="150000"/>
              </a:lnSpc>
            </a:pPr>
            <a:r>
              <a:rPr lang="ja-JP" altLang="en-US" sz="3600"/>
              <a:t>どのような気持ちだったらいいですか？</a:t>
            </a:r>
            <a:endParaRPr lang="en-US" altLang="ja-JP" sz="3600" dirty="0"/>
          </a:p>
          <a:p>
            <a:pPr algn="ctr" eaLnBrk="1" hangingPunct="1">
              <a:lnSpc>
                <a:spcPct val="150000"/>
              </a:lnSpc>
            </a:pPr>
            <a:r>
              <a:rPr lang="ja-JP" altLang="en-US" sz="3600"/>
              <a:t>何を学んで帰りますか？」</a:t>
            </a:r>
            <a:endParaRPr lang="ja-JP" altLang="en-US" sz="3600" dirty="0"/>
          </a:p>
        </p:txBody>
      </p:sp>
    </p:spTree>
    <p:extLst>
      <p:ext uri="{BB962C8B-B14F-4D97-AF65-F5344CB8AC3E}">
        <p14:creationId xmlns:p14="http://schemas.microsoft.com/office/powerpoint/2010/main" val="92667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83568" y="1916832"/>
            <a:ext cx="8060220" cy="3910751"/>
          </a:xfrm>
          <a:prstGeom prst="rect">
            <a:avLst/>
          </a:prstGeom>
          <a:solidFill>
            <a:srgbClr val="FFFF00"/>
          </a:solidFill>
        </p:spPr>
        <p:txBody>
          <a:bodyPr wrap="none" rtlCol="0">
            <a:spAutoFit/>
          </a:bodyPr>
          <a:lstStyle/>
          <a:p>
            <a:pPr algn="ctr">
              <a:lnSpc>
                <a:spcPct val="250000"/>
              </a:lnSpc>
            </a:pPr>
            <a:r>
              <a:rPr kumimoji="1" lang="ja-JP" altLang="en-US" sz="5400"/>
              <a:t>相続コンサルタントとしての</a:t>
            </a:r>
            <a:endParaRPr kumimoji="1" lang="en-US" altLang="ja-JP" sz="5400" dirty="0"/>
          </a:p>
          <a:p>
            <a:pPr algn="ctr">
              <a:lnSpc>
                <a:spcPct val="250000"/>
              </a:lnSpc>
            </a:pPr>
            <a:r>
              <a:rPr lang="ja-JP" altLang="en-US" sz="5400"/>
              <a:t>ブランディング戦略</a:t>
            </a:r>
            <a:endParaRPr kumimoji="1" lang="en-US" altLang="ja-JP" sz="5400" dirty="0"/>
          </a:p>
        </p:txBody>
      </p:sp>
    </p:spTree>
    <p:extLst>
      <p:ext uri="{BB962C8B-B14F-4D97-AF65-F5344CB8AC3E}">
        <p14:creationId xmlns:p14="http://schemas.microsoft.com/office/powerpoint/2010/main" val="606002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189823" y="576637"/>
            <a:ext cx="2327881" cy="523220"/>
          </a:xfrm>
          <a:prstGeom prst="rect">
            <a:avLst/>
          </a:prstGeom>
          <a:noFill/>
        </p:spPr>
        <p:txBody>
          <a:bodyPr wrap="none" rtlCol="0">
            <a:spAutoFit/>
          </a:bodyPr>
          <a:lstStyle/>
          <a:p>
            <a:r>
              <a:rPr lang="ja-JP" altLang="en-US" sz="2800" dirty="0"/>
              <a:t>ブランディング</a:t>
            </a:r>
            <a:endParaRPr kumimoji="1" lang="ja-JP" altLang="en-US" sz="2800" dirty="0"/>
          </a:p>
        </p:txBody>
      </p:sp>
      <p:sp>
        <p:nvSpPr>
          <p:cNvPr id="3" name="テキスト ボックス 2"/>
          <p:cNvSpPr txBox="1"/>
          <p:nvPr/>
        </p:nvSpPr>
        <p:spPr>
          <a:xfrm>
            <a:off x="1243774" y="1509161"/>
            <a:ext cx="7000634" cy="707886"/>
          </a:xfrm>
          <a:prstGeom prst="rect">
            <a:avLst/>
          </a:prstGeom>
          <a:noFill/>
        </p:spPr>
        <p:txBody>
          <a:bodyPr wrap="none" rtlCol="0">
            <a:spAutoFit/>
          </a:bodyPr>
          <a:lstStyle/>
          <a:p>
            <a:r>
              <a:rPr lang="ja-JP" altLang="en-US" sz="2000"/>
              <a:t>これからあるテーマについてそれぞれ２つの言葉を提示します。</a:t>
            </a:r>
            <a:br>
              <a:rPr lang="ja-JP" altLang="en-US" sz="2000"/>
            </a:br>
            <a:r>
              <a:rPr lang="ja-JP" altLang="en-US" sz="2000"/>
              <a:t>どんなイメージ、どんな感情が沸き起こりますか？</a:t>
            </a:r>
            <a:endParaRPr kumimoji="1" lang="ja-JP" altLang="en-US" sz="2000"/>
          </a:p>
        </p:txBody>
      </p:sp>
      <p:sp>
        <p:nvSpPr>
          <p:cNvPr id="9" name="テキスト ボックス 8"/>
          <p:cNvSpPr txBox="1"/>
          <p:nvPr/>
        </p:nvSpPr>
        <p:spPr>
          <a:xfrm>
            <a:off x="1810775" y="2420888"/>
            <a:ext cx="1303562" cy="746743"/>
          </a:xfrm>
          <a:prstGeom prst="rect">
            <a:avLst/>
          </a:prstGeom>
          <a:noFill/>
        </p:spPr>
        <p:txBody>
          <a:bodyPr wrap="none" rtlCol="0">
            <a:spAutoFit/>
          </a:bodyPr>
          <a:lstStyle/>
          <a:p>
            <a:pPr>
              <a:lnSpc>
                <a:spcPct val="150000"/>
              </a:lnSpc>
            </a:pPr>
            <a:r>
              <a:rPr lang="ja-JP" altLang="en-US" sz="3200"/>
              <a:t>スマホ</a:t>
            </a:r>
            <a:endParaRPr kumimoji="1" lang="ja-JP" altLang="en-US" sz="3200" dirty="0"/>
          </a:p>
        </p:txBody>
      </p:sp>
      <p:sp>
        <p:nvSpPr>
          <p:cNvPr id="12" name="テキスト ボックス 11"/>
          <p:cNvSpPr txBox="1"/>
          <p:nvPr/>
        </p:nvSpPr>
        <p:spPr>
          <a:xfrm>
            <a:off x="5508104" y="2386928"/>
            <a:ext cx="1343638" cy="754694"/>
          </a:xfrm>
          <a:prstGeom prst="rect">
            <a:avLst/>
          </a:prstGeom>
          <a:noFill/>
        </p:spPr>
        <p:txBody>
          <a:bodyPr wrap="none" rtlCol="0">
            <a:spAutoFit/>
          </a:bodyPr>
          <a:lstStyle/>
          <a:p>
            <a:pPr>
              <a:lnSpc>
                <a:spcPct val="150000"/>
              </a:lnSpc>
            </a:pPr>
            <a:r>
              <a:rPr lang="en-US" altLang="ja-JP" sz="3200" dirty="0"/>
              <a:t>iPhone</a:t>
            </a:r>
          </a:p>
        </p:txBody>
      </p:sp>
      <p:sp>
        <p:nvSpPr>
          <p:cNvPr id="13" name="テキスト ボックス 12"/>
          <p:cNvSpPr txBox="1"/>
          <p:nvPr/>
        </p:nvSpPr>
        <p:spPr>
          <a:xfrm>
            <a:off x="1793076" y="3124370"/>
            <a:ext cx="1261884" cy="746743"/>
          </a:xfrm>
          <a:prstGeom prst="rect">
            <a:avLst/>
          </a:prstGeom>
          <a:noFill/>
        </p:spPr>
        <p:txBody>
          <a:bodyPr wrap="none" rtlCol="0">
            <a:spAutoFit/>
          </a:bodyPr>
          <a:lstStyle/>
          <a:p>
            <a:pPr>
              <a:lnSpc>
                <a:spcPct val="150000"/>
              </a:lnSpc>
            </a:pPr>
            <a:r>
              <a:rPr lang="ja-JP" altLang="en-US" sz="3200" dirty="0"/>
              <a:t>アイス</a:t>
            </a:r>
            <a:endParaRPr kumimoji="1" lang="ja-JP" altLang="en-US" sz="3200" dirty="0"/>
          </a:p>
        </p:txBody>
      </p:sp>
      <p:sp>
        <p:nvSpPr>
          <p:cNvPr id="14" name="テキスト ボックス 13"/>
          <p:cNvSpPr txBox="1"/>
          <p:nvPr/>
        </p:nvSpPr>
        <p:spPr>
          <a:xfrm>
            <a:off x="1801087" y="3827851"/>
            <a:ext cx="2448106" cy="746743"/>
          </a:xfrm>
          <a:prstGeom prst="rect">
            <a:avLst/>
          </a:prstGeom>
          <a:noFill/>
        </p:spPr>
        <p:txBody>
          <a:bodyPr wrap="none" rtlCol="0">
            <a:spAutoFit/>
          </a:bodyPr>
          <a:lstStyle/>
          <a:p>
            <a:pPr>
              <a:lnSpc>
                <a:spcPct val="150000"/>
              </a:lnSpc>
            </a:pPr>
            <a:r>
              <a:rPr lang="ja-JP" altLang="en-US" sz="3200" dirty="0"/>
              <a:t>テーマパーク</a:t>
            </a:r>
            <a:endParaRPr kumimoji="1" lang="ja-JP" altLang="en-US" sz="3200" dirty="0"/>
          </a:p>
        </p:txBody>
      </p:sp>
      <p:sp>
        <p:nvSpPr>
          <p:cNvPr id="15" name="テキスト ボックス 14"/>
          <p:cNvSpPr txBox="1"/>
          <p:nvPr/>
        </p:nvSpPr>
        <p:spPr>
          <a:xfrm>
            <a:off x="1793076" y="4531332"/>
            <a:ext cx="1005403" cy="746743"/>
          </a:xfrm>
          <a:prstGeom prst="rect">
            <a:avLst/>
          </a:prstGeom>
          <a:noFill/>
        </p:spPr>
        <p:txBody>
          <a:bodyPr wrap="none" rtlCol="0">
            <a:spAutoFit/>
          </a:bodyPr>
          <a:lstStyle/>
          <a:p>
            <a:pPr>
              <a:lnSpc>
                <a:spcPct val="150000"/>
              </a:lnSpc>
            </a:pPr>
            <a:r>
              <a:rPr lang="ja-JP" altLang="en-US" sz="3200" dirty="0"/>
              <a:t>時計</a:t>
            </a:r>
            <a:endParaRPr kumimoji="1" lang="ja-JP" altLang="en-US" sz="3200" dirty="0"/>
          </a:p>
        </p:txBody>
      </p:sp>
      <p:sp>
        <p:nvSpPr>
          <p:cNvPr id="16" name="テキスト ボックス 15"/>
          <p:cNvSpPr txBox="1"/>
          <p:nvPr/>
        </p:nvSpPr>
        <p:spPr>
          <a:xfrm>
            <a:off x="1793076" y="5234813"/>
            <a:ext cx="595035" cy="746743"/>
          </a:xfrm>
          <a:prstGeom prst="rect">
            <a:avLst/>
          </a:prstGeom>
          <a:noFill/>
        </p:spPr>
        <p:txBody>
          <a:bodyPr wrap="none" rtlCol="0">
            <a:spAutoFit/>
          </a:bodyPr>
          <a:lstStyle/>
          <a:p>
            <a:pPr>
              <a:lnSpc>
                <a:spcPct val="150000"/>
              </a:lnSpc>
            </a:pPr>
            <a:r>
              <a:rPr lang="ja-JP" altLang="en-US" sz="3200" dirty="0"/>
              <a:t>車</a:t>
            </a:r>
            <a:endParaRPr kumimoji="1" lang="ja-JP" altLang="en-US" sz="3200" dirty="0"/>
          </a:p>
        </p:txBody>
      </p:sp>
      <p:sp>
        <p:nvSpPr>
          <p:cNvPr id="17" name="テキスト ボックス 16"/>
          <p:cNvSpPr txBox="1"/>
          <p:nvPr/>
        </p:nvSpPr>
        <p:spPr>
          <a:xfrm>
            <a:off x="5508104" y="3070842"/>
            <a:ext cx="2771913" cy="746743"/>
          </a:xfrm>
          <a:prstGeom prst="rect">
            <a:avLst/>
          </a:prstGeom>
          <a:noFill/>
        </p:spPr>
        <p:txBody>
          <a:bodyPr wrap="none" rtlCol="0">
            <a:spAutoFit/>
          </a:bodyPr>
          <a:lstStyle/>
          <a:p>
            <a:pPr>
              <a:lnSpc>
                <a:spcPct val="150000"/>
              </a:lnSpc>
            </a:pPr>
            <a:r>
              <a:rPr lang="ja-JP" altLang="en-US" sz="3200" dirty="0"/>
              <a:t>ハーゲンダッツ</a:t>
            </a:r>
            <a:endParaRPr lang="en-US" altLang="ja-JP" sz="3200" dirty="0"/>
          </a:p>
        </p:txBody>
      </p:sp>
      <p:sp>
        <p:nvSpPr>
          <p:cNvPr id="18" name="テキスト ボックス 17"/>
          <p:cNvSpPr txBox="1"/>
          <p:nvPr/>
        </p:nvSpPr>
        <p:spPr>
          <a:xfrm>
            <a:off x="5517704" y="3776638"/>
            <a:ext cx="2986715" cy="746743"/>
          </a:xfrm>
          <a:prstGeom prst="rect">
            <a:avLst/>
          </a:prstGeom>
          <a:noFill/>
        </p:spPr>
        <p:txBody>
          <a:bodyPr wrap="none" rtlCol="0">
            <a:spAutoFit/>
          </a:bodyPr>
          <a:lstStyle/>
          <a:p>
            <a:pPr>
              <a:lnSpc>
                <a:spcPct val="150000"/>
              </a:lnSpc>
            </a:pPr>
            <a:r>
              <a:rPr lang="ja-JP" altLang="en-US" sz="3200" dirty="0"/>
              <a:t>ディズニーランド</a:t>
            </a:r>
            <a:endParaRPr lang="en-US" altLang="ja-JP" sz="3200" dirty="0"/>
          </a:p>
        </p:txBody>
      </p:sp>
      <p:sp>
        <p:nvSpPr>
          <p:cNvPr id="19" name="テキスト ボックス 18"/>
          <p:cNvSpPr txBox="1"/>
          <p:nvPr/>
        </p:nvSpPr>
        <p:spPr>
          <a:xfrm>
            <a:off x="5508104" y="4475751"/>
            <a:ext cx="1907895" cy="746743"/>
          </a:xfrm>
          <a:prstGeom prst="rect">
            <a:avLst/>
          </a:prstGeom>
          <a:noFill/>
        </p:spPr>
        <p:txBody>
          <a:bodyPr wrap="none" rtlCol="0">
            <a:spAutoFit/>
          </a:bodyPr>
          <a:lstStyle/>
          <a:p>
            <a:pPr>
              <a:lnSpc>
                <a:spcPct val="150000"/>
              </a:lnSpc>
            </a:pPr>
            <a:r>
              <a:rPr lang="ja-JP" altLang="en-US" sz="3200" dirty="0"/>
              <a:t>ロレックス</a:t>
            </a:r>
            <a:endParaRPr lang="en-US" altLang="ja-JP" sz="3200" dirty="0"/>
          </a:p>
        </p:txBody>
      </p:sp>
      <p:sp>
        <p:nvSpPr>
          <p:cNvPr id="20" name="テキスト ボックス 19"/>
          <p:cNvSpPr txBox="1"/>
          <p:nvPr/>
        </p:nvSpPr>
        <p:spPr>
          <a:xfrm>
            <a:off x="5517704" y="5181547"/>
            <a:ext cx="1124026" cy="754694"/>
          </a:xfrm>
          <a:prstGeom prst="rect">
            <a:avLst/>
          </a:prstGeom>
          <a:noFill/>
        </p:spPr>
        <p:txBody>
          <a:bodyPr wrap="none" rtlCol="0">
            <a:spAutoFit/>
          </a:bodyPr>
          <a:lstStyle/>
          <a:p>
            <a:pPr>
              <a:lnSpc>
                <a:spcPct val="150000"/>
              </a:lnSpc>
            </a:pPr>
            <a:r>
              <a:rPr lang="en-US" altLang="ja-JP" sz="3200" dirty="0"/>
              <a:t>BMW</a:t>
            </a:r>
          </a:p>
        </p:txBody>
      </p:sp>
      <p:sp>
        <p:nvSpPr>
          <p:cNvPr id="21" name="テキスト ボックス 20"/>
          <p:cNvSpPr txBox="1"/>
          <p:nvPr/>
        </p:nvSpPr>
        <p:spPr>
          <a:xfrm>
            <a:off x="476167" y="6216314"/>
            <a:ext cx="8191666" cy="461665"/>
          </a:xfrm>
          <a:prstGeom prst="rect">
            <a:avLst/>
          </a:prstGeom>
          <a:noFill/>
        </p:spPr>
        <p:txBody>
          <a:bodyPr wrap="none" rtlCol="0">
            <a:spAutoFit/>
          </a:bodyPr>
          <a:lstStyle/>
          <a:p>
            <a:r>
              <a:rPr lang="ja-JP" altLang="en-US" sz="2400" dirty="0">
                <a:solidFill>
                  <a:srgbClr val="00B050"/>
                </a:solidFill>
              </a:rPr>
              <a:t>右側の言葉の方が「具体的な感情」</a:t>
            </a:r>
            <a:r>
              <a:rPr lang="ja-JP" altLang="en-US" sz="2400">
                <a:solidFill>
                  <a:srgbClr val="00B050"/>
                </a:solidFill>
              </a:rPr>
              <a:t>を伴って聞こえませんか？</a:t>
            </a:r>
            <a:endParaRPr kumimoji="1" lang="ja-JP" altLang="en-US" sz="2400" dirty="0">
              <a:solidFill>
                <a:srgbClr val="00B050"/>
              </a:solidFill>
            </a:endParaRPr>
          </a:p>
        </p:txBody>
      </p:sp>
    </p:spTree>
    <p:extLst>
      <p:ext uri="{BB962C8B-B14F-4D97-AF65-F5344CB8AC3E}">
        <p14:creationId xmlns:p14="http://schemas.microsoft.com/office/powerpoint/2010/main" val="85005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dissolv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dissolv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dissolve">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P spid="15" grpId="0"/>
      <p:bldP spid="16" grpId="0"/>
      <p:bldP spid="17" grpId="0"/>
      <p:bldP spid="18" grpId="0"/>
      <p:bldP spid="19" grpId="0"/>
      <p:bldP spid="20" grpId="0"/>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5297" y="2106367"/>
            <a:ext cx="8693405" cy="3416320"/>
          </a:xfrm>
          <a:prstGeom prst="rect">
            <a:avLst/>
          </a:prstGeom>
          <a:noFill/>
        </p:spPr>
        <p:txBody>
          <a:bodyPr wrap="none" rtlCol="0">
            <a:spAutoFit/>
          </a:bodyPr>
          <a:lstStyle/>
          <a:p>
            <a:pPr algn="ctr"/>
            <a:r>
              <a:rPr lang="ja-JP" altLang="en-US" sz="3600" dirty="0"/>
              <a:t>ブランディングとは・・・</a:t>
            </a:r>
            <a:endParaRPr lang="en-US" altLang="ja-JP" sz="3600" dirty="0"/>
          </a:p>
          <a:p>
            <a:pPr algn="ctr"/>
            <a:br>
              <a:rPr lang="ja-JP" altLang="en-US" sz="3600" dirty="0"/>
            </a:br>
            <a:br>
              <a:rPr lang="ja-JP" altLang="en-US" sz="3600" dirty="0"/>
            </a:br>
            <a:r>
              <a:rPr lang="ja-JP" altLang="en-US" sz="3600" dirty="0"/>
              <a:t>その「言葉」や「商品」や「人」を見たときに、</a:t>
            </a:r>
            <a:endParaRPr lang="en-US" altLang="ja-JP" sz="3600" dirty="0"/>
          </a:p>
          <a:p>
            <a:pPr algn="ctr"/>
            <a:endParaRPr lang="en-US" altLang="ja-JP" sz="3600" dirty="0"/>
          </a:p>
          <a:p>
            <a:pPr algn="ctr"/>
            <a:r>
              <a:rPr lang="ja-JP" altLang="en-US" sz="3600" dirty="0"/>
              <a:t>ポジティブな感情を伴って認識してくれること</a:t>
            </a:r>
            <a:endParaRPr kumimoji="1" lang="ja-JP" altLang="en-US" sz="3600" dirty="0"/>
          </a:p>
        </p:txBody>
      </p:sp>
    </p:spTree>
    <p:extLst>
      <p:ext uri="{BB962C8B-B14F-4D97-AF65-F5344CB8AC3E}">
        <p14:creationId xmlns:p14="http://schemas.microsoft.com/office/powerpoint/2010/main" val="195368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1000"/>
                                        <p:tgtEl>
                                          <p:spTgt spid="2">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dissolve">
                                      <p:cBhvr>
                                        <p:cTn id="10"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577" y="1268760"/>
            <a:ext cx="9207970" cy="6494085"/>
          </a:xfrm>
          <a:prstGeom prst="rect">
            <a:avLst/>
          </a:prstGeom>
          <a:noFill/>
        </p:spPr>
        <p:txBody>
          <a:bodyPr wrap="none" rtlCol="0">
            <a:spAutoFit/>
          </a:bodyPr>
          <a:lstStyle/>
          <a:p>
            <a:pPr algn="ctr">
              <a:lnSpc>
                <a:spcPct val="150000"/>
              </a:lnSpc>
            </a:pPr>
            <a:r>
              <a:rPr kumimoji="1" lang="ja-JP" altLang="en-US" sz="3200" dirty="0"/>
              <a:t>相続コンサルタントにとっての</a:t>
            </a:r>
            <a:endParaRPr kumimoji="1" lang="en-US" altLang="ja-JP" sz="3200" dirty="0"/>
          </a:p>
          <a:p>
            <a:pPr algn="ctr">
              <a:lnSpc>
                <a:spcPct val="150000"/>
              </a:lnSpc>
            </a:pPr>
            <a:r>
              <a:rPr kumimoji="1" lang="ja-JP" altLang="en-US" sz="3200" dirty="0"/>
              <a:t>ブランディングの成功とは・・・</a:t>
            </a:r>
            <a:endParaRPr kumimoji="1" lang="en-US" altLang="ja-JP" sz="3200" dirty="0"/>
          </a:p>
          <a:p>
            <a:pPr algn="ctr"/>
            <a:endParaRPr lang="en-US" altLang="ja-JP" sz="4000" dirty="0"/>
          </a:p>
          <a:p>
            <a:pPr algn="ctr"/>
            <a:r>
              <a:rPr kumimoji="1" lang="ja-JP" altLang="en-US" sz="4000" dirty="0">
                <a:solidFill>
                  <a:srgbClr val="FF0000"/>
                </a:solidFill>
              </a:rPr>
              <a:t>見込客が「相続」のことで困っている時に</a:t>
            </a:r>
            <a:endParaRPr kumimoji="1" lang="en-US" altLang="ja-JP" sz="4000" dirty="0">
              <a:solidFill>
                <a:srgbClr val="FF0000"/>
              </a:solidFill>
            </a:endParaRPr>
          </a:p>
          <a:p>
            <a:pPr algn="ctr"/>
            <a:endParaRPr lang="en-US" altLang="ja-JP" sz="4000" dirty="0">
              <a:solidFill>
                <a:srgbClr val="FF0000"/>
              </a:solidFill>
            </a:endParaRPr>
          </a:p>
          <a:p>
            <a:pPr algn="ctr"/>
            <a:r>
              <a:rPr lang="ja-JP" altLang="en-US" sz="4000" dirty="0">
                <a:solidFill>
                  <a:srgbClr val="FF0000"/>
                </a:solidFill>
              </a:rPr>
              <a:t>あなたのことを思い出して</a:t>
            </a:r>
            <a:endParaRPr lang="en-US" altLang="ja-JP" sz="4000" dirty="0">
              <a:solidFill>
                <a:srgbClr val="FF0000"/>
              </a:solidFill>
            </a:endParaRPr>
          </a:p>
          <a:p>
            <a:pPr algn="ctr"/>
            <a:endParaRPr lang="en-US" altLang="ja-JP" sz="4000" dirty="0">
              <a:solidFill>
                <a:srgbClr val="FF0000"/>
              </a:solidFill>
            </a:endParaRPr>
          </a:p>
          <a:p>
            <a:pPr algn="ctr"/>
            <a:r>
              <a:rPr lang="ja-JP" altLang="en-US" sz="4000" dirty="0">
                <a:solidFill>
                  <a:srgbClr val="FF0000"/>
                </a:solidFill>
              </a:rPr>
              <a:t>ポジティブな感情が湧き上がること</a:t>
            </a:r>
            <a:endParaRPr lang="en-US" altLang="ja-JP" sz="4000" dirty="0">
              <a:solidFill>
                <a:srgbClr val="FF0000"/>
              </a:solidFill>
            </a:endParaRPr>
          </a:p>
          <a:p>
            <a:pPr algn="ctr"/>
            <a:endParaRPr lang="en-US" altLang="ja-JP" sz="4000" dirty="0">
              <a:solidFill>
                <a:srgbClr val="FF0000"/>
              </a:solidFill>
            </a:endParaRPr>
          </a:p>
          <a:p>
            <a:pPr algn="ctr"/>
            <a:endParaRPr kumimoji="1" lang="ja-JP" altLang="en-US" sz="4000" dirty="0">
              <a:solidFill>
                <a:srgbClr val="FF0000"/>
              </a:solidFill>
            </a:endParaRPr>
          </a:p>
        </p:txBody>
      </p:sp>
    </p:spTree>
    <p:extLst>
      <p:ext uri="{BB962C8B-B14F-4D97-AF65-F5344CB8AC3E}">
        <p14:creationId xmlns:p14="http://schemas.microsoft.com/office/powerpoint/2010/main" val="49177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left)">
                                      <p:cBhvr>
                                        <p:cTn id="7" dur="2500"/>
                                        <p:tgtEl>
                                          <p:spTgt spid="2">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wipe(left)">
                                      <p:cBhvr>
                                        <p:cTn id="10" dur="2500"/>
                                        <p:tgtEl>
                                          <p:spTgt spid="2">
                                            <p:txEl>
                                              <p:pRg st="5" end="5"/>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wipe(left)">
                                      <p:cBhvr>
                                        <p:cTn id="13" dur="2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4482317" cy="523220"/>
          </a:xfrm>
          <a:prstGeom prst="rect">
            <a:avLst/>
          </a:prstGeom>
          <a:noFill/>
        </p:spPr>
        <p:txBody>
          <a:bodyPr wrap="none" rtlCol="0">
            <a:spAutoFit/>
          </a:bodyPr>
          <a:lstStyle/>
          <a:p>
            <a:r>
              <a:rPr lang="ja-JP" altLang="en-US" sz="2800" dirty="0"/>
              <a:t>ブランディングの究極の目的</a:t>
            </a:r>
            <a:endParaRPr kumimoji="1" lang="ja-JP" altLang="en-US" sz="2800" dirty="0"/>
          </a:p>
        </p:txBody>
      </p:sp>
      <p:sp>
        <p:nvSpPr>
          <p:cNvPr id="2" name="テキスト ボックス 1"/>
          <p:cNvSpPr txBox="1"/>
          <p:nvPr/>
        </p:nvSpPr>
        <p:spPr>
          <a:xfrm>
            <a:off x="677344" y="1308407"/>
            <a:ext cx="7789312" cy="5539978"/>
          </a:xfrm>
          <a:prstGeom prst="rect">
            <a:avLst/>
          </a:prstGeom>
          <a:noFill/>
        </p:spPr>
        <p:txBody>
          <a:bodyPr wrap="none" rtlCol="0">
            <a:spAutoFit/>
          </a:bodyPr>
          <a:lstStyle/>
          <a:p>
            <a:pPr algn="ctr">
              <a:lnSpc>
                <a:spcPct val="150000"/>
              </a:lnSpc>
            </a:pPr>
            <a:r>
              <a:rPr lang="ja-JP" altLang="en-US" sz="3200" dirty="0"/>
              <a:t>ある問題で困っている人に</a:t>
            </a:r>
            <a:endParaRPr lang="en-US" altLang="ja-JP" sz="3200" dirty="0"/>
          </a:p>
          <a:p>
            <a:pPr algn="ctr">
              <a:lnSpc>
                <a:spcPct val="150000"/>
              </a:lnSpc>
            </a:pPr>
            <a:r>
              <a:rPr lang="ja-JP" altLang="en-US" sz="3200" dirty="0"/>
              <a:t>「</a:t>
            </a:r>
            <a:r>
              <a:rPr lang="ja-JP" altLang="en-US" sz="3200"/>
              <a:t>このようサービス</a:t>
            </a:r>
            <a:r>
              <a:rPr lang="ja-JP" altLang="en-US" sz="3200" dirty="0"/>
              <a:t>がありますよ」</a:t>
            </a:r>
            <a:br>
              <a:rPr lang="ja-JP" altLang="en-US" sz="3200" dirty="0"/>
            </a:br>
            <a:r>
              <a:rPr lang="ja-JP" altLang="en-US" sz="3200" dirty="0"/>
              <a:t>と伝えたら</a:t>
            </a:r>
            <a:br>
              <a:rPr lang="ja-JP" altLang="en-US" sz="3200" dirty="0"/>
            </a:br>
            <a:r>
              <a:rPr lang="ja-JP" altLang="en-US" sz="5400" dirty="0">
                <a:solidFill>
                  <a:srgbClr val="FF0000"/>
                </a:solidFill>
              </a:rPr>
              <a:t>「話を聞かせてください！」</a:t>
            </a:r>
            <a:endParaRPr lang="en-US" altLang="ja-JP" sz="5400" dirty="0">
              <a:solidFill>
                <a:srgbClr val="FF0000"/>
              </a:solidFill>
            </a:endParaRPr>
          </a:p>
          <a:p>
            <a:pPr algn="ctr">
              <a:lnSpc>
                <a:spcPct val="150000"/>
              </a:lnSpc>
            </a:pPr>
            <a:r>
              <a:rPr lang="ja-JP" altLang="en-US" sz="5400" dirty="0">
                <a:solidFill>
                  <a:srgbClr val="FF0000"/>
                </a:solidFill>
              </a:rPr>
              <a:t>「ぜひお願いします！」</a:t>
            </a:r>
            <a:br>
              <a:rPr lang="ja-JP" altLang="en-US" sz="3200" dirty="0"/>
            </a:br>
            <a:r>
              <a:rPr lang="ja-JP" altLang="en-US" sz="3200" dirty="0"/>
              <a:t>と即答する状態ができていること</a:t>
            </a:r>
            <a:endParaRPr kumimoji="1" lang="ja-JP" altLang="en-US" sz="3200" dirty="0"/>
          </a:p>
        </p:txBody>
      </p:sp>
    </p:spTree>
    <p:extLst>
      <p:ext uri="{BB962C8B-B14F-4D97-AF65-F5344CB8AC3E}">
        <p14:creationId xmlns:p14="http://schemas.microsoft.com/office/powerpoint/2010/main" val="5877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636479" cy="523220"/>
          </a:xfrm>
          <a:prstGeom prst="rect">
            <a:avLst/>
          </a:prstGeom>
          <a:noFill/>
        </p:spPr>
        <p:txBody>
          <a:bodyPr wrap="none" rtlCol="0">
            <a:spAutoFit/>
          </a:bodyPr>
          <a:lstStyle/>
          <a:p>
            <a:r>
              <a:rPr kumimoji="1" lang="ja-JP" altLang="en-US" sz="2800" dirty="0"/>
              <a:t>相続コンサルタントのブランディング</a:t>
            </a:r>
          </a:p>
        </p:txBody>
      </p:sp>
      <p:sp>
        <p:nvSpPr>
          <p:cNvPr id="2" name="テキスト ボックス 1"/>
          <p:cNvSpPr txBox="1"/>
          <p:nvPr/>
        </p:nvSpPr>
        <p:spPr>
          <a:xfrm>
            <a:off x="1368238" y="1356198"/>
            <a:ext cx="6407524" cy="4717061"/>
          </a:xfrm>
          <a:prstGeom prst="rect">
            <a:avLst/>
          </a:prstGeom>
          <a:noFill/>
        </p:spPr>
        <p:txBody>
          <a:bodyPr wrap="none" rtlCol="0">
            <a:spAutoFit/>
          </a:bodyPr>
          <a:lstStyle/>
          <a:p>
            <a:pPr algn="ctr">
              <a:lnSpc>
                <a:spcPct val="150000"/>
              </a:lnSpc>
            </a:pPr>
            <a:r>
              <a:rPr kumimoji="1" lang="ja-JP" altLang="en-US" sz="6600" dirty="0"/>
              <a:t>大企業</a:t>
            </a:r>
            <a:endParaRPr kumimoji="1" lang="en-US" altLang="ja-JP" sz="6600" dirty="0"/>
          </a:p>
          <a:p>
            <a:pPr algn="ctr">
              <a:lnSpc>
                <a:spcPct val="150000"/>
              </a:lnSpc>
            </a:pPr>
            <a:r>
              <a:rPr kumimoji="1" lang="ja-JP" altLang="en-US" sz="3200"/>
              <a:t>と</a:t>
            </a:r>
            <a:endParaRPr lang="en-US" altLang="ja-JP" sz="3200" dirty="0"/>
          </a:p>
          <a:p>
            <a:pPr algn="ctr">
              <a:lnSpc>
                <a:spcPct val="150000"/>
              </a:lnSpc>
            </a:pPr>
            <a:r>
              <a:rPr kumimoji="1" lang="ja-JP" altLang="en-US" sz="6600"/>
              <a:t>スモールビジネス</a:t>
            </a:r>
            <a:endParaRPr kumimoji="1" lang="en-US" altLang="ja-JP" sz="13800" dirty="0"/>
          </a:p>
          <a:p>
            <a:pPr algn="ctr">
              <a:lnSpc>
                <a:spcPct val="200000"/>
              </a:lnSpc>
            </a:pPr>
            <a:r>
              <a:rPr kumimoji="1" lang="ja-JP" altLang="en-US" sz="3200" dirty="0"/>
              <a:t>ブランディングは決定的に違う！</a:t>
            </a:r>
          </a:p>
        </p:txBody>
      </p:sp>
    </p:spTree>
    <p:extLst>
      <p:ext uri="{BB962C8B-B14F-4D97-AF65-F5344CB8AC3E}">
        <p14:creationId xmlns:p14="http://schemas.microsoft.com/office/powerpoint/2010/main" val="103576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4834978" cy="523220"/>
          </a:xfrm>
          <a:prstGeom prst="rect">
            <a:avLst/>
          </a:prstGeom>
          <a:noFill/>
        </p:spPr>
        <p:txBody>
          <a:bodyPr wrap="none" rtlCol="0">
            <a:spAutoFit/>
          </a:bodyPr>
          <a:lstStyle/>
          <a:p>
            <a:r>
              <a:rPr lang="ja-JP" altLang="en-US" sz="2800" dirty="0"/>
              <a:t>ブランディングの進め方の基本</a:t>
            </a:r>
            <a:endParaRPr kumimoji="1" lang="ja-JP" altLang="en-US" sz="2800" dirty="0"/>
          </a:p>
        </p:txBody>
      </p:sp>
      <p:sp>
        <p:nvSpPr>
          <p:cNvPr id="2" name="テキスト ボックス 1"/>
          <p:cNvSpPr txBox="1"/>
          <p:nvPr/>
        </p:nvSpPr>
        <p:spPr>
          <a:xfrm>
            <a:off x="1089885" y="1268760"/>
            <a:ext cx="7154523" cy="5455661"/>
          </a:xfrm>
          <a:prstGeom prst="rect">
            <a:avLst/>
          </a:prstGeom>
          <a:noFill/>
        </p:spPr>
        <p:txBody>
          <a:bodyPr wrap="none" rtlCol="0">
            <a:spAutoFit/>
          </a:bodyPr>
          <a:lstStyle/>
          <a:p>
            <a:pPr algn="ctr">
              <a:lnSpc>
                <a:spcPct val="150000"/>
              </a:lnSpc>
            </a:pPr>
            <a:r>
              <a:rPr lang="ja-JP" altLang="en-US" sz="3200" dirty="0"/>
              <a:t>ブランディングは</a:t>
            </a:r>
            <a:endParaRPr lang="en-US" altLang="ja-JP" sz="3200" dirty="0"/>
          </a:p>
          <a:p>
            <a:pPr algn="ctr">
              <a:lnSpc>
                <a:spcPct val="150000"/>
              </a:lnSpc>
            </a:pPr>
            <a:r>
              <a:rPr lang="ja-JP" altLang="en-US" sz="4400" u="sng" dirty="0">
                <a:solidFill>
                  <a:srgbClr val="FF0000"/>
                </a:solidFill>
              </a:rPr>
              <a:t>「情報のアウトプット」</a:t>
            </a:r>
            <a:endParaRPr lang="en-US" altLang="ja-JP" sz="4400" u="sng" dirty="0">
              <a:solidFill>
                <a:srgbClr val="FF0000"/>
              </a:solidFill>
            </a:endParaRPr>
          </a:p>
          <a:p>
            <a:pPr algn="ctr">
              <a:lnSpc>
                <a:spcPct val="150000"/>
              </a:lnSpc>
            </a:pPr>
            <a:r>
              <a:rPr lang="ja-JP" altLang="en-US" sz="3200" dirty="0"/>
              <a:t>を通してのみ成り立つ。その結果、</a:t>
            </a:r>
            <a:br>
              <a:rPr lang="ja-JP" altLang="en-US" sz="3200" dirty="0"/>
            </a:br>
            <a:r>
              <a:rPr lang="ja-JP" altLang="en-US" sz="3200" dirty="0"/>
              <a:t>「信頼できる！」　「頼りになる！」</a:t>
            </a:r>
            <a:endParaRPr lang="en-US" altLang="ja-JP" sz="3200" dirty="0"/>
          </a:p>
          <a:p>
            <a:pPr algn="ctr">
              <a:lnSpc>
                <a:spcPct val="150000"/>
              </a:lnSpc>
            </a:pPr>
            <a:r>
              <a:rPr lang="ja-JP" altLang="en-US" sz="3200" dirty="0"/>
              <a:t>「この人は私が求めている専門家だ！」</a:t>
            </a:r>
            <a:endParaRPr lang="en-US" altLang="ja-JP" sz="3200" dirty="0"/>
          </a:p>
          <a:p>
            <a:pPr algn="ctr">
              <a:lnSpc>
                <a:spcPct val="150000"/>
              </a:lnSpc>
            </a:pPr>
            <a:r>
              <a:rPr lang="ja-JP" altLang="en-US" sz="3200" dirty="0"/>
              <a:t>「この人に任せたい！」</a:t>
            </a:r>
            <a:br>
              <a:rPr lang="ja-JP" altLang="en-US" sz="3200" dirty="0"/>
            </a:br>
            <a:r>
              <a:rPr lang="ja-JP" altLang="en-US" sz="3200" dirty="0"/>
              <a:t>という気持ちになってもらうことができる。</a:t>
            </a:r>
            <a:endParaRPr kumimoji="1" lang="ja-JP" altLang="en-US" sz="3200" dirty="0"/>
          </a:p>
        </p:txBody>
      </p:sp>
    </p:spTree>
    <p:extLst>
      <p:ext uri="{BB962C8B-B14F-4D97-AF65-F5344CB8AC3E}">
        <p14:creationId xmlns:p14="http://schemas.microsoft.com/office/powerpoint/2010/main" val="170232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520568" y="559140"/>
            <a:ext cx="3454792" cy="523220"/>
          </a:xfrm>
          <a:prstGeom prst="rect">
            <a:avLst/>
          </a:prstGeom>
          <a:noFill/>
        </p:spPr>
        <p:txBody>
          <a:bodyPr wrap="none" rtlCol="0">
            <a:spAutoFit/>
          </a:bodyPr>
          <a:lstStyle/>
          <a:p>
            <a:r>
              <a:rPr kumimoji="1" lang="ja-JP" altLang="en-US" sz="2800"/>
              <a:t>学びを定着させるコツ</a:t>
            </a:r>
            <a:endParaRPr kumimoji="1" lang="ja-JP" altLang="en-US" sz="2800" dirty="0"/>
          </a:p>
        </p:txBody>
      </p:sp>
      <p:sp>
        <p:nvSpPr>
          <p:cNvPr id="2" name="テキスト ボックス 1"/>
          <p:cNvSpPr txBox="1"/>
          <p:nvPr/>
        </p:nvSpPr>
        <p:spPr>
          <a:xfrm>
            <a:off x="731152" y="1695227"/>
            <a:ext cx="7795724" cy="4603633"/>
          </a:xfrm>
          <a:prstGeom prst="rect">
            <a:avLst/>
          </a:prstGeom>
          <a:noFill/>
        </p:spPr>
        <p:txBody>
          <a:bodyPr wrap="none" rtlCol="0">
            <a:spAutoFit/>
          </a:bodyPr>
          <a:lstStyle/>
          <a:p>
            <a:pPr algn="ctr">
              <a:lnSpc>
                <a:spcPct val="150000"/>
              </a:lnSpc>
            </a:pPr>
            <a:r>
              <a:rPr kumimoji="1" lang="ja-JP" altLang="en-US" sz="8000"/>
              <a:t>アウトプットが先、</a:t>
            </a:r>
            <a:endParaRPr kumimoji="1" lang="en-US" altLang="ja-JP" sz="8000" dirty="0"/>
          </a:p>
          <a:p>
            <a:pPr algn="ctr">
              <a:lnSpc>
                <a:spcPct val="150000"/>
              </a:lnSpc>
            </a:pPr>
            <a:r>
              <a:rPr lang="ja-JP" altLang="en-US" sz="8000"/>
              <a:t>インプットが後。</a:t>
            </a:r>
            <a:endParaRPr kumimoji="1" lang="en-US" altLang="ja-JP" sz="8000" dirty="0"/>
          </a:p>
          <a:p>
            <a:pPr algn="ctr">
              <a:lnSpc>
                <a:spcPct val="150000"/>
              </a:lnSpc>
            </a:pPr>
            <a:r>
              <a:rPr kumimoji="1" lang="en-US" altLang="ja-JP" sz="3200" dirty="0"/>
              <a:t>※</a:t>
            </a:r>
            <a:r>
              <a:rPr kumimoji="1" lang="ja-JP" altLang="en-US" sz="3200"/>
              <a:t>和仁達也先生の教えより</a:t>
            </a:r>
            <a:endParaRPr kumimoji="1" lang="ja-JP" altLang="en-US" sz="3200" dirty="0"/>
          </a:p>
        </p:txBody>
      </p:sp>
    </p:spTree>
    <p:extLst>
      <p:ext uri="{BB962C8B-B14F-4D97-AF65-F5344CB8AC3E}">
        <p14:creationId xmlns:p14="http://schemas.microsoft.com/office/powerpoint/2010/main" val="254552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3650358" cy="523220"/>
          </a:xfrm>
          <a:prstGeom prst="rect">
            <a:avLst/>
          </a:prstGeom>
          <a:noFill/>
        </p:spPr>
        <p:txBody>
          <a:bodyPr wrap="none" rtlCol="0">
            <a:spAutoFit/>
          </a:bodyPr>
          <a:lstStyle/>
          <a:p>
            <a:r>
              <a:rPr lang="ja-JP" altLang="en-US" sz="2800"/>
              <a:t>３階層の</a:t>
            </a:r>
            <a:r>
              <a:rPr lang="ja-JP" altLang="en-US" sz="2800" dirty="0"/>
              <a:t>ブランディング</a:t>
            </a:r>
            <a:endParaRPr kumimoji="1" lang="ja-JP" altLang="en-US" sz="2800" dirty="0"/>
          </a:p>
        </p:txBody>
      </p:sp>
      <p:sp>
        <p:nvSpPr>
          <p:cNvPr id="2" name="円/楕円 1"/>
          <p:cNvSpPr/>
          <p:nvPr/>
        </p:nvSpPr>
        <p:spPr>
          <a:xfrm>
            <a:off x="3196471" y="2755593"/>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見込</a:t>
            </a:r>
            <a:r>
              <a:rPr kumimoji="1" lang="ja-JP" altLang="en-US" sz="3200" dirty="0"/>
              <a:t>客</a:t>
            </a:r>
          </a:p>
        </p:txBody>
      </p:sp>
      <p:sp>
        <p:nvSpPr>
          <p:cNvPr id="6" name="円/楕円 5"/>
          <p:cNvSpPr/>
          <p:nvPr/>
        </p:nvSpPr>
        <p:spPr>
          <a:xfrm>
            <a:off x="674773" y="4365104"/>
            <a:ext cx="2889107"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a:t>既存顧客</a:t>
            </a:r>
            <a:br>
              <a:rPr kumimoji="1" lang="en-US" altLang="ja-JP" sz="3200" dirty="0"/>
            </a:br>
            <a:r>
              <a:rPr kumimoji="1" lang="ja-JP" altLang="en-US" sz="3200"/>
              <a:t>友人・知人</a:t>
            </a:r>
            <a:endParaRPr kumimoji="1" lang="ja-JP" altLang="en-US" sz="3200" dirty="0"/>
          </a:p>
        </p:txBody>
      </p:sp>
      <p:sp>
        <p:nvSpPr>
          <p:cNvPr id="7" name="円/楕円 6"/>
          <p:cNvSpPr/>
          <p:nvPr/>
        </p:nvSpPr>
        <p:spPr>
          <a:xfrm>
            <a:off x="5976156" y="1322139"/>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一般　マーケット</a:t>
            </a:r>
            <a:endParaRPr kumimoji="1" lang="ja-JP" altLang="en-US" sz="3200" dirty="0"/>
          </a:p>
        </p:txBody>
      </p:sp>
      <p:cxnSp>
        <p:nvCxnSpPr>
          <p:cNvPr id="9" name="直線矢印コネクタ 8"/>
          <p:cNvCxnSpPr/>
          <p:nvPr/>
        </p:nvCxnSpPr>
        <p:spPr>
          <a:xfrm>
            <a:off x="395536" y="6453336"/>
            <a:ext cx="8568952" cy="0"/>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395536" y="1268761"/>
            <a:ext cx="0" cy="5184575"/>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116155" y="5642084"/>
            <a:ext cx="1027845" cy="523220"/>
          </a:xfrm>
          <a:prstGeom prst="rect">
            <a:avLst/>
          </a:prstGeom>
          <a:noFill/>
        </p:spPr>
        <p:txBody>
          <a:bodyPr wrap="none" rtlCol="0">
            <a:spAutoFit/>
          </a:bodyPr>
          <a:lstStyle/>
          <a:p>
            <a:r>
              <a:rPr lang="ja-JP" altLang="en-US" sz="2800"/>
              <a:t>コスト</a:t>
            </a:r>
            <a:endParaRPr kumimoji="1" lang="ja-JP" altLang="en-US" sz="2800" dirty="0"/>
          </a:p>
        </p:txBody>
      </p:sp>
      <p:sp>
        <p:nvSpPr>
          <p:cNvPr id="18" name="テキスト ボックス 17"/>
          <p:cNvSpPr txBox="1"/>
          <p:nvPr/>
        </p:nvSpPr>
        <p:spPr>
          <a:xfrm>
            <a:off x="674774" y="1356198"/>
            <a:ext cx="553998" cy="1015663"/>
          </a:xfrm>
          <a:prstGeom prst="rect">
            <a:avLst/>
          </a:prstGeom>
          <a:noFill/>
        </p:spPr>
        <p:txBody>
          <a:bodyPr vert="eaVert" wrap="none" rtlCol="0">
            <a:spAutoFit/>
          </a:bodyPr>
          <a:lstStyle/>
          <a:p>
            <a:r>
              <a:rPr kumimoji="1" lang="ja-JP" altLang="en-US" sz="2400"/>
              <a:t>難易度</a:t>
            </a:r>
            <a:endParaRPr kumimoji="1" lang="ja-JP" altLang="en-US" sz="2400" dirty="0"/>
          </a:p>
        </p:txBody>
      </p:sp>
      <p:sp>
        <p:nvSpPr>
          <p:cNvPr id="20" name="右矢印 19"/>
          <p:cNvSpPr/>
          <p:nvPr/>
        </p:nvSpPr>
        <p:spPr>
          <a:xfrm rot="19713226">
            <a:off x="2368378" y="4033610"/>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rot="19713226">
            <a:off x="5005088" y="2489811"/>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3187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dissolv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dissolve">
                                      <p:cBhvr>
                                        <p:cTn id="4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17" grpId="0"/>
      <p:bldP spid="18" grpId="0"/>
      <p:bldP spid="20" grpId="0" animBg="1"/>
      <p:bldP spid="2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476179" cy="523220"/>
          </a:xfrm>
          <a:prstGeom prst="rect">
            <a:avLst/>
          </a:prstGeom>
          <a:noFill/>
        </p:spPr>
        <p:txBody>
          <a:bodyPr wrap="none" rtlCol="0">
            <a:spAutoFit/>
          </a:bodyPr>
          <a:lstStyle/>
          <a:p>
            <a:r>
              <a:rPr lang="ja-JP" altLang="en-US" sz="2800" dirty="0"/>
              <a:t>我々が効果的に取るべきアクション</a:t>
            </a:r>
            <a:endParaRPr kumimoji="1" lang="ja-JP" altLang="en-US" sz="2800" dirty="0"/>
          </a:p>
        </p:txBody>
      </p:sp>
      <p:sp>
        <p:nvSpPr>
          <p:cNvPr id="2" name="正方形/長方形 1"/>
          <p:cNvSpPr/>
          <p:nvPr/>
        </p:nvSpPr>
        <p:spPr>
          <a:xfrm>
            <a:off x="107504" y="1037307"/>
            <a:ext cx="8928992" cy="5755422"/>
          </a:xfrm>
          <a:prstGeom prst="rect">
            <a:avLst/>
          </a:prstGeom>
        </p:spPr>
        <p:txBody>
          <a:bodyPr wrap="square">
            <a:spAutoFit/>
          </a:bodyPr>
          <a:lstStyle/>
          <a:p>
            <a:pPr algn="ctr">
              <a:lnSpc>
                <a:spcPct val="200000"/>
              </a:lnSpc>
            </a:pPr>
            <a:r>
              <a:rPr lang="en-US" altLang="ja-JP" sz="6000" dirty="0">
                <a:solidFill>
                  <a:srgbClr val="000000"/>
                </a:solidFill>
                <a:latin typeface="Helvetica" charset="0"/>
              </a:rPr>
              <a:t>【</a:t>
            </a:r>
            <a:r>
              <a:rPr lang="ja-JP" altLang="en-US" sz="6000">
                <a:solidFill>
                  <a:srgbClr val="000000"/>
                </a:solidFill>
                <a:latin typeface="Helvetica" charset="0"/>
              </a:rPr>
              <a:t>既存顧客</a:t>
            </a:r>
            <a:r>
              <a:rPr lang="en-US" altLang="ja-JP" sz="6000" dirty="0">
                <a:solidFill>
                  <a:srgbClr val="000000"/>
                </a:solidFill>
                <a:latin typeface="Helvetica" charset="0"/>
              </a:rPr>
              <a:t>or</a:t>
            </a:r>
            <a:r>
              <a:rPr lang="ja-JP" altLang="en-US" sz="6000">
                <a:solidFill>
                  <a:srgbClr val="000000"/>
                </a:solidFill>
                <a:latin typeface="Helvetica" charset="0"/>
              </a:rPr>
              <a:t>友人知人</a:t>
            </a:r>
            <a:r>
              <a:rPr lang="en-US" altLang="ja-JP" sz="6000" dirty="0">
                <a:solidFill>
                  <a:srgbClr val="000000"/>
                </a:solidFill>
                <a:latin typeface="Helvetica" charset="0"/>
              </a:rPr>
              <a:t>】</a:t>
            </a:r>
            <a:r>
              <a:rPr lang="ja-JP" altLang="en-US" sz="6000">
                <a:solidFill>
                  <a:srgbClr val="000000"/>
                </a:solidFill>
                <a:latin typeface="Helvetica" charset="0"/>
              </a:rPr>
              <a:t>　</a:t>
            </a:r>
            <a:r>
              <a:rPr lang="ja-JP" altLang="en-US" dirty="0">
                <a:solidFill>
                  <a:srgbClr val="000000"/>
                </a:solidFill>
                <a:latin typeface="Helvetica" charset="0"/>
              </a:rPr>
              <a:t>　</a:t>
            </a:r>
            <a:br>
              <a:rPr lang="ja-JP" altLang="en-US" dirty="0"/>
            </a:br>
            <a:r>
              <a:rPr lang="ja-JP" altLang="en-US" sz="2800" dirty="0">
                <a:solidFill>
                  <a:srgbClr val="000000"/>
                </a:solidFill>
                <a:latin typeface="Helvetica" charset="0"/>
              </a:rPr>
              <a:t>との関係を強化する。ここに対して情報発信。</a:t>
            </a:r>
            <a:endParaRPr lang="en-US" altLang="ja-JP" sz="2800" dirty="0">
              <a:solidFill>
                <a:srgbClr val="000000"/>
              </a:solidFill>
              <a:latin typeface="Helvetica" charset="0"/>
            </a:endParaRPr>
          </a:p>
          <a:p>
            <a:pPr algn="ctr">
              <a:lnSpc>
                <a:spcPct val="200000"/>
              </a:lnSpc>
            </a:pPr>
            <a:r>
              <a:rPr lang="ja-JP" altLang="en-US" sz="2800" dirty="0"/>
              <a:t>限りある「時間」「お金」「エネルギー」を集中投下。</a:t>
            </a:r>
            <a:br>
              <a:rPr lang="ja-JP" altLang="en-US" sz="2800" dirty="0"/>
            </a:br>
            <a:r>
              <a:rPr lang="ja-JP" altLang="en-US" sz="2800" dirty="0">
                <a:solidFill>
                  <a:srgbClr val="000000"/>
                </a:solidFill>
                <a:latin typeface="Helvetica" charset="0"/>
              </a:rPr>
              <a:t>メルマガ、ニュースレター、ブログ、</a:t>
            </a:r>
            <a:endParaRPr lang="en-US" altLang="ja-JP" sz="2800" dirty="0">
              <a:solidFill>
                <a:srgbClr val="000000"/>
              </a:solidFill>
              <a:latin typeface="Helvetica" charset="0"/>
            </a:endParaRPr>
          </a:p>
          <a:p>
            <a:pPr algn="ctr">
              <a:lnSpc>
                <a:spcPct val="200000"/>
              </a:lnSpc>
            </a:pPr>
            <a:r>
              <a:rPr lang="en-US" altLang="ja-JP" sz="2800" dirty="0">
                <a:solidFill>
                  <a:srgbClr val="000000"/>
                </a:solidFill>
                <a:latin typeface="Helvetica" charset="0"/>
              </a:rPr>
              <a:t>Facebook</a:t>
            </a:r>
            <a:r>
              <a:rPr lang="ja-JP" altLang="en-US" sz="2800" dirty="0">
                <a:solidFill>
                  <a:srgbClr val="000000"/>
                </a:solidFill>
                <a:latin typeface="Helvetica" charset="0"/>
              </a:rPr>
              <a:t>、</a:t>
            </a:r>
            <a:r>
              <a:rPr lang="ja-JP" altLang="en-US" sz="4000" dirty="0">
                <a:solidFill>
                  <a:srgbClr val="FF0000"/>
                </a:solidFill>
                <a:latin typeface="Helvetica" charset="0"/>
              </a:rPr>
              <a:t>セミナー</a:t>
            </a:r>
            <a:r>
              <a:rPr lang="ja-JP" altLang="en-US" sz="2800" dirty="0">
                <a:solidFill>
                  <a:srgbClr val="000000"/>
                </a:solidFill>
                <a:latin typeface="Helvetica" charset="0"/>
              </a:rPr>
              <a:t>、リアルで面談、など。</a:t>
            </a:r>
            <a:endParaRPr lang="ja-JP" altLang="en-US" sz="2800" dirty="0"/>
          </a:p>
        </p:txBody>
      </p:sp>
    </p:spTree>
    <p:extLst>
      <p:ext uri="{BB962C8B-B14F-4D97-AF65-F5344CB8AC3E}">
        <p14:creationId xmlns:p14="http://schemas.microsoft.com/office/powerpoint/2010/main" val="92450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057187" y="1556792"/>
            <a:ext cx="7263528" cy="5016758"/>
          </a:xfrm>
          <a:prstGeom prst="rect">
            <a:avLst/>
          </a:prstGeom>
          <a:solidFill>
            <a:srgbClr val="FFFF00"/>
          </a:solidFill>
          <a:ln w="76200">
            <a:solidFill>
              <a:srgbClr val="FF0000"/>
            </a:solidFill>
          </a:ln>
        </p:spPr>
        <p:txBody>
          <a:bodyPr wrap="none" rtlCol="0">
            <a:spAutoFit/>
          </a:bodyPr>
          <a:lstStyle/>
          <a:p>
            <a:pPr algn="ctr"/>
            <a:r>
              <a:rPr lang="ja-JP" altLang="en-US" sz="4000" dirty="0"/>
              <a:t>・在り方</a:t>
            </a:r>
            <a:endParaRPr lang="en-US" altLang="ja-JP" sz="4000" dirty="0"/>
          </a:p>
          <a:p>
            <a:pPr algn="ctr"/>
            <a:r>
              <a:rPr lang="ja-JP" altLang="en-US" sz="4000" dirty="0"/>
              <a:t>　　　　（モラルと存在価値）　　　　</a:t>
            </a:r>
            <a:endParaRPr lang="en-US" altLang="ja-JP" sz="4000" dirty="0"/>
          </a:p>
          <a:p>
            <a:pPr algn="ctr"/>
            <a:endParaRPr lang="en-US" altLang="ja-JP" sz="4000" dirty="0"/>
          </a:p>
          <a:p>
            <a:pPr algn="ctr"/>
            <a:r>
              <a:rPr kumimoji="1" lang="ja-JP" altLang="en-US" sz="4000" dirty="0"/>
              <a:t>・やり方</a:t>
            </a:r>
            <a:endParaRPr kumimoji="1" lang="en-US" altLang="ja-JP" sz="4000" dirty="0"/>
          </a:p>
          <a:p>
            <a:pPr algn="ctr"/>
            <a:r>
              <a:rPr kumimoji="1" lang="ja-JP" altLang="en-US" sz="4000" dirty="0"/>
              <a:t>（</a:t>
            </a:r>
            <a:r>
              <a:rPr lang="en-US" altLang="ja-JP" sz="4000" dirty="0"/>
              <a:t>K</a:t>
            </a:r>
            <a:r>
              <a:rPr kumimoji="1" lang="en-US" altLang="ja-JP" sz="4000" dirty="0"/>
              <a:t>now how</a:t>
            </a:r>
            <a:r>
              <a:rPr kumimoji="1" lang="ja-JP" altLang="en-US" sz="4000" dirty="0"/>
              <a:t>と</a:t>
            </a:r>
            <a:r>
              <a:rPr lang="en-US" altLang="ja-JP" sz="4000" dirty="0"/>
              <a:t>Do how</a:t>
            </a:r>
            <a:r>
              <a:rPr lang="ja-JP" altLang="en-US" sz="4000" dirty="0"/>
              <a:t>）</a:t>
            </a:r>
            <a:endParaRPr lang="en-US" altLang="ja-JP" sz="4000" dirty="0"/>
          </a:p>
          <a:p>
            <a:pPr algn="ctr"/>
            <a:endParaRPr lang="en-US" altLang="ja-JP" sz="4000" dirty="0"/>
          </a:p>
          <a:p>
            <a:pPr algn="ctr"/>
            <a:r>
              <a:rPr kumimoji="1" lang="ja-JP" altLang="en-US" sz="4000" dirty="0"/>
              <a:t>・売り方←ここ重要！</a:t>
            </a:r>
            <a:endParaRPr kumimoji="1" lang="en-US" altLang="ja-JP" sz="4000" dirty="0"/>
          </a:p>
          <a:p>
            <a:pPr algn="ctr"/>
            <a:r>
              <a:rPr lang="ja-JP" altLang="en-US" sz="4000" dirty="0"/>
              <a:t>（戦略と戦術）</a:t>
            </a:r>
            <a:endParaRPr kumimoji="1" lang="en-US" altLang="ja-JP" sz="4000" dirty="0"/>
          </a:p>
        </p:txBody>
      </p:sp>
      <p:sp>
        <p:nvSpPr>
          <p:cNvPr id="3" name="テキスト ボックス 2"/>
          <p:cNvSpPr txBox="1"/>
          <p:nvPr/>
        </p:nvSpPr>
        <p:spPr>
          <a:xfrm>
            <a:off x="1914794" y="707743"/>
            <a:ext cx="5548314" cy="461665"/>
          </a:xfrm>
          <a:prstGeom prst="rect">
            <a:avLst/>
          </a:prstGeom>
          <a:noFill/>
        </p:spPr>
        <p:txBody>
          <a:bodyPr wrap="none" rtlCol="0">
            <a:spAutoFit/>
          </a:bodyPr>
          <a:lstStyle/>
          <a:p>
            <a:r>
              <a:rPr kumimoji="1" lang="ja-JP" altLang="en-US" sz="2400" dirty="0"/>
              <a:t>このプログラムに参加</a:t>
            </a:r>
            <a:r>
              <a:rPr kumimoji="1" lang="ja-JP" altLang="en-US" sz="2400"/>
              <a:t>すると手に入るもの</a:t>
            </a:r>
          </a:p>
        </p:txBody>
      </p:sp>
    </p:spTree>
    <p:extLst>
      <p:ext uri="{BB962C8B-B14F-4D97-AF65-F5344CB8AC3E}">
        <p14:creationId xmlns:p14="http://schemas.microsoft.com/office/powerpoint/2010/main" val="172575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3650358" cy="523220"/>
          </a:xfrm>
          <a:prstGeom prst="rect">
            <a:avLst/>
          </a:prstGeom>
          <a:noFill/>
        </p:spPr>
        <p:txBody>
          <a:bodyPr wrap="none" rtlCol="0">
            <a:spAutoFit/>
          </a:bodyPr>
          <a:lstStyle/>
          <a:p>
            <a:r>
              <a:rPr lang="ja-JP" altLang="en-US" sz="2800"/>
              <a:t>３階層の</a:t>
            </a:r>
            <a:r>
              <a:rPr lang="ja-JP" altLang="en-US" sz="2800" dirty="0"/>
              <a:t>ブランディング</a:t>
            </a:r>
            <a:endParaRPr kumimoji="1" lang="ja-JP" altLang="en-US" sz="2800" dirty="0"/>
          </a:p>
        </p:txBody>
      </p:sp>
      <p:sp>
        <p:nvSpPr>
          <p:cNvPr id="2" name="円/楕円 1"/>
          <p:cNvSpPr/>
          <p:nvPr/>
        </p:nvSpPr>
        <p:spPr>
          <a:xfrm>
            <a:off x="3196471" y="2755593"/>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見込</a:t>
            </a:r>
            <a:r>
              <a:rPr kumimoji="1" lang="ja-JP" altLang="en-US" sz="3200" dirty="0"/>
              <a:t>客</a:t>
            </a:r>
          </a:p>
        </p:txBody>
      </p:sp>
      <p:sp>
        <p:nvSpPr>
          <p:cNvPr id="6" name="円/楕円 5"/>
          <p:cNvSpPr/>
          <p:nvPr/>
        </p:nvSpPr>
        <p:spPr>
          <a:xfrm>
            <a:off x="674774" y="4365104"/>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既存顧客</a:t>
            </a:r>
          </a:p>
        </p:txBody>
      </p:sp>
      <p:sp>
        <p:nvSpPr>
          <p:cNvPr id="7" name="円/楕円 6"/>
          <p:cNvSpPr/>
          <p:nvPr/>
        </p:nvSpPr>
        <p:spPr>
          <a:xfrm>
            <a:off x="6267769" y="988274"/>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一般　マーケット</a:t>
            </a:r>
            <a:endParaRPr kumimoji="1" lang="ja-JP" altLang="en-US" sz="3200" dirty="0"/>
          </a:p>
        </p:txBody>
      </p:sp>
      <p:cxnSp>
        <p:nvCxnSpPr>
          <p:cNvPr id="9" name="直線矢印コネクタ 8"/>
          <p:cNvCxnSpPr/>
          <p:nvPr/>
        </p:nvCxnSpPr>
        <p:spPr>
          <a:xfrm>
            <a:off x="395536" y="6453336"/>
            <a:ext cx="8568952" cy="0"/>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395536" y="1268761"/>
            <a:ext cx="0" cy="5184575"/>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116155" y="5642084"/>
            <a:ext cx="1027845" cy="523220"/>
          </a:xfrm>
          <a:prstGeom prst="rect">
            <a:avLst/>
          </a:prstGeom>
          <a:noFill/>
        </p:spPr>
        <p:txBody>
          <a:bodyPr wrap="none" rtlCol="0">
            <a:spAutoFit/>
          </a:bodyPr>
          <a:lstStyle/>
          <a:p>
            <a:r>
              <a:rPr lang="ja-JP" altLang="en-US" sz="2800"/>
              <a:t>コスト</a:t>
            </a:r>
            <a:endParaRPr kumimoji="1" lang="ja-JP" altLang="en-US" sz="2800" dirty="0"/>
          </a:p>
        </p:txBody>
      </p:sp>
      <p:sp>
        <p:nvSpPr>
          <p:cNvPr id="18" name="テキスト ボックス 17"/>
          <p:cNvSpPr txBox="1"/>
          <p:nvPr/>
        </p:nvSpPr>
        <p:spPr>
          <a:xfrm>
            <a:off x="674774" y="1356198"/>
            <a:ext cx="553998" cy="1015663"/>
          </a:xfrm>
          <a:prstGeom prst="rect">
            <a:avLst/>
          </a:prstGeom>
          <a:noFill/>
        </p:spPr>
        <p:txBody>
          <a:bodyPr vert="eaVert" wrap="none" rtlCol="0">
            <a:spAutoFit/>
          </a:bodyPr>
          <a:lstStyle/>
          <a:p>
            <a:r>
              <a:rPr kumimoji="1" lang="ja-JP" altLang="en-US" sz="2400"/>
              <a:t>難易度</a:t>
            </a:r>
            <a:endParaRPr kumimoji="1" lang="ja-JP" altLang="en-US" sz="2400" dirty="0"/>
          </a:p>
        </p:txBody>
      </p:sp>
      <p:sp>
        <p:nvSpPr>
          <p:cNvPr id="20" name="右矢印 19"/>
          <p:cNvSpPr/>
          <p:nvPr/>
        </p:nvSpPr>
        <p:spPr>
          <a:xfrm rot="19713226">
            <a:off x="2368378" y="4033610"/>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rot="19713226">
            <a:off x="4977403" y="2391473"/>
            <a:ext cx="2033177"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62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75000" y="175000"/>
                                    </p:animScale>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1" nodeType="clickEffect">
                                  <p:stCondLst>
                                    <p:cond delay="0"/>
                                  </p:stCondLst>
                                  <p:childTnLst>
                                    <p:animClr clrSpc="hsl" dir="cw">
                                      <p:cBhvr override="childStyle">
                                        <p:cTn id="10" dur="500" fill="hold"/>
                                        <p:tgtEl>
                                          <p:spTgt spid="6"/>
                                        </p:tgtEl>
                                        <p:attrNameLst>
                                          <p:attrName>style.color</p:attrName>
                                        </p:attrNameLst>
                                      </p:cBhvr>
                                      <p:by>
                                        <p:hsl h="7200000" s="0" l="0"/>
                                      </p:by>
                                    </p:animClr>
                                    <p:animClr clrSpc="hsl" dir="cw">
                                      <p:cBhvr>
                                        <p:cTn id="11" dur="500" fill="hold"/>
                                        <p:tgtEl>
                                          <p:spTgt spid="6"/>
                                        </p:tgtEl>
                                        <p:attrNameLst>
                                          <p:attrName>fillcolor</p:attrName>
                                        </p:attrNameLst>
                                      </p:cBhvr>
                                      <p:by>
                                        <p:hsl h="7200000" s="0" l="0"/>
                                      </p:by>
                                    </p:animClr>
                                    <p:animClr clrSpc="hsl" dir="cw">
                                      <p:cBhvr>
                                        <p:cTn id="12" dur="500" fill="hold"/>
                                        <p:tgtEl>
                                          <p:spTgt spid="6"/>
                                        </p:tgtEl>
                                        <p:attrNameLst>
                                          <p:attrName>stroke.color</p:attrName>
                                        </p:attrNameLst>
                                      </p:cBhvr>
                                      <p:by>
                                        <p:hsl h="7200000" s="0" l="0"/>
                                      </p:by>
                                    </p:animClr>
                                    <p:set>
                                      <p:cBhvr>
                                        <p:cTn id="13" dur="500" fill="hold"/>
                                        <p:tgtEl>
                                          <p:spTgt spid="6"/>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0" nodeType="clickEffect">
                                  <p:stCondLst>
                                    <p:cond delay="0"/>
                                  </p:stCondLst>
                                  <p:childTnLst>
                                    <p:animScale>
                                      <p:cBhvr>
                                        <p:cTn id="17" dur="2000" fill="hold"/>
                                        <p:tgtEl>
                                          <p:spTgt spid="2"/>
                                        </p:tgtEl>
                                      </p:cBhvr>
                                      <p:by x="175000" y="175000"/>
                                    </p:animScale>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1" nodeType="clickEffect">
                                  <p:stCondLst>
                                    <p:cond delay="0"/>
                                  </p:stCondLst>
                                  <p:childTnLst>
                                    <p:animClr clrSpc="hsl" dir="cw">
                                      <p:cBhvr override="childStyle">
                                        <p:cTn id="21" dur="500" fill="hold"/>
                                        <p:tgtEl>
                                          <p:spTgt spid="2"/>
                                        </p:tgtEl>
                                        <p:attrNameLst>
                                          <p:attrName>style.color</p:attrName>
                                        </p:attrNameLst>
                                      </p:cBhvr>
                                      <p:by>
                                        <p:hsl h="7200000" s="0" l="0"/>
                                      </p:by>
                                    </p:animClr>
                                    <p:animClr clrSpc="hsl" dir="cw">
                                      <p:cBhvr>
                                        <p:cTn id="22" dur="500" fill="hold"/>
                                        <p:tgtEl>
                                          <p:spTgt spid="2"/>
                                        </p:tgtEl>
                                        <p:attrNameLst>
                                          <p:attrName>fillcolor</p:attrName>
                                        </p:attrNameLst>
                                      </p:cBhvr>
                                      <p:by>
                                        <p:hsl h="7200000" s="0" l="0"/>
                                      </p:by>
                                    </p:animClr>
                                    <p:animClr clrSpc="hsl" dir="cw">
                                      <p:cBhvr>
                                        <p:cTn id="23" dur="500" fill="hold"/>
                                        <p:tgtEl>
                                          <p:spTgt spid="2"/>
                                        </p:tgtEl>
                                        <p:attrNameLst>
                                          <p:attrName>stroke.color</p:attrName>
                                        </p:attrNameLst>
                                      </p:cBhvr>
                                      <p:by>
                                        <p:hsl h="7200000" s="0" l="0"/>
                                      </p:by>
                                    </p:animClr>
                                    <p:set>
                                      <p:cBhvr>
                                        <p:cTn id="24" dur="500" fill="hold"/>
                                        <p:tgtEl>
                                          <p:spTgt spid="2"/>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6" presetClass="emph" presetSubtype="0" fill="hold" grpId="0" nodeType="clickEffect">
                                  <p:stCondLst>
                                    <p:cond delay="0"/>
                                  </p:stCondLst>
                                  <p:childTnLst>
                                    <p:animScale>
                                      <p:cBhvr>
                                        <p:cTn id="28" dur="2000" fill="hold"/>
                                        <p:tgtEl>
                                          <p:spTgt spid="7"/>
                                        </p:tgtEl>
                                      </p:cBhvr>
                                      <p:by x="50000" y="50000"/>
                                    </p:animScale>
                                  </p:childTnLst>
                                </p:cTn>
                              </p:par>
                            </p:childTnLst>
                          </p:cTn>
                        </p:par>
                      </p:childTnLst>
                    </p:cTn>
                  </p:par>
                  <p:par>
                    <p:cTn id="29" fill="hold">
                      <p:stCondLst>
                        <p:cond delay="indefinite"/>
                      </p:stCondLst>
                      <p:childTnLst>
                        <p:par>
                          <p:cTn id="30" fill="hold">
                            <p:stCondLst>
                              <p:cond delay="0"/>
                            </p:stCondLst>
                            <p:childTnLst>
                              <p:par>
                                <p:cTn id="31" presetID="25" presetClass="emph" presetSubtype="0" fill="hold" grpId="1" nodeType="clickEffect">
                                  <p:stCondLst>
                                    <p:cond delay="0"/>
                                  </p:stCondLst>
                                  <p:childTnLst>
                                    <p:animClr clrSpc="hsl" dir="cw">
                                      <p:cBhvr override="childStyle">
                                        <p:cTn id="32" dur="500" fill="hold"/>
                                        <p:tgtEl>
                                          <p:spTgt spid="7"/>
                                        </p:tgtEl>
                                        <p:attrNameLst>
                                          <p:attrName>style.color</p:attrName>
                                        </p:attrNameLst>
                                      </p:cBhvr>
                                      <p:by>
                                        <p:hsl h="0" s="-70588" l="0"/>
                                      </p:by>
                                    </p:animClr>
                                    <p:animClr clrSpc="hsl" dir="cw">
                                      <p:cBhvr>
                                        <p:cTn id="33" dur="500" fill="hold"/>
                                        <p:tgtEl>
                                          <p:spTgt spid="7"/>
                                        </p:tgtEl>
                                        <p:attrNameLst>
                                          <p:attrName>fillcolor</p:attrName>
                                        </p:attrNameLst>
                                      </p:cBhvr>
                                      <p:by>
                                        <p:hsl h="0" s="-70588" l="0"/>
                                      </p:by>
                                    </p:animClr>
                                    <p:animClr clrSpc="hsl" dir="cw">
                                      <p:cBhvr>
                                        <p:cTn id="34" dur="500" fill="hold"/>
                                        <p:tgtEl>
                                          <p:spTgt spid="7"/>
                                        </p:tgtEl>
                                        <p:attrNameLst>
                                          <p:attrName>stroke.color</p:attrName>
                                        </p:attrNameLst>
                                      </p:cBhvr>
                                      <p:by>
                                        <p:hsl h="0" s="-70588" l="0"/>
                                      </p:by>
                                    </p:animClr>
                                    <p:set>
                                      <p:cBhvr>
                                        <p:cTn id="35"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6" grpId="0" animBg="1"/>
      <p:bldP spid="6" grpId="1" animBg="1"/>
      <p:bldP spid="7" grpId="0" animBg="1"/>
      <p:bldP spid="7"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258787" y="219185"/>
            <a:ext cx="2842445" cy="523220"/>
          </a:xfrm>
          <a:prstGeom prst="rect">
            <a:avLst/>
          </a:prstGeom>
          <a:noFill/>
        </p:spPr>
        <p:txBody>
          <a:bodyPr wrap="none" rtlCol="0">
            <a:spAutoFit/>
          </a:bodyPr>
          <a:lstStyle/>
          <a:p>
            <a:r>
              <a:rPr kumimoji="1" lang="ja-JP" altLang="en-US" sz="2800"/>
              <a:t>顧客化のイメージ</a:t>
            </a:r>
            <a:endParaRPr kumimoji="1" lang="ja-JP" altLang="en-US" sz="2800" dirty="0"/>
          </a:p>
        </p:txBody>
      </p:sp>
      <p:sp>
        <p:nvSpPr>
          <p:cNvPr id="6" name="円/楕円 5"/>
          <p:cNvSpPr/>
          <p:nvPr/>
        </p:nvSpPr>
        <p:spPr>
          <a:xfrm>
            <a:off x="674773" y="4365103"/>
            <a:ext cx="3422813" cy="2088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t>D</a:t>
            </a:r>
            <a:endParaRPr kumimoji="1" lang="ja-JP" altLang="en-US" sz="9600" dirty="0"/>
          </a:p>
        </p:txBody>
      </p:sp>
      <p:cxnSp>
        <p:nvCxnSpPr>
          <p:cNvPr id="10" name="直線矢印コネクタ 9"/>
          <p:cNvCxnSpPr>
            <a:cxnSpLocks/>
          </p:cNvCxnSpPr>
          <p:nvPr/>
        </p:nvCxnSpPr>
        <p:spPr>
          <a:xfrm flipV="1">
            <a:off x="4680012" y="1268762"/>
            <a:ext cx="0" cy="5472606"/>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869532" y="755070"/>
            <a:ext cx="1620957" cy="523220"/>
          </a:xfrm>
          <a:prstGeom prst="rect">
            <a:avLst/>
          </a:prstGeom>
          <a:noFill/>
        </p:spPr>
        <p:txBody>
          <a:bodyPr wrap="none" rtlCol="0">
            <a:spAutoFit/>
          </a:bodyPr>
          <a:lstStyle/>
          <a:p>
            <a:r>
              <a:rPr kumimoji="1" lang="ja-JP" altLang="en-US" sz="2800"/>
              <a:t>信頼関係</a:t>
            </a:r>
            <a:endParaRPr kumimoji="1" lang="ja-JP" altLang="en-US" sz="2800" dirty="0"/>
          </a:p>
        </p:txBody>
      </p:sp>
      <p:sp>
        <p:nvSpPr>
          <p:cNvPr id="18" name="テキスト ボックス 17"/>
          <p:cNvSpPr txBox="1"/>
          <p:nvPr/>
        </p:nvSpPr>
        <p:spPr>
          <a:xfrm>
            <a:off x="8646560" y="3269860"/>
            <a:ext cx="677108" cy="1182375"/>
          </a:xfrm>
          <a:prstGeom prst="rect">
            <a:avLst/>
          </a:prstGeom>
          <a:noFill/>
        </p:spPr>
        <p:txBody>
          <a:bodyPr vert="eaVert" wrap="none" rtlCol="0">
            <a:spAutoFit/>
          </a:bodyPr>
          <a:lstStyle/>
          <a:p>
            <a:r>
              <a:rPr lang="ja-JP" altLang="en-US" sz="3200"/>
              <a:t>ニーズ</a:t>
            </a:r>
            <a:endParaRPr kumimoji="1" lang="ja-JP" altLang="en-US" sz="3200" dirty="0"/>
          </a:p>
        </p:txBody>
      </p:sp>
      <p:sp>
        <p:nvSpPr>
          <p:cNvPr id="11" name="テキスト ボックス 10">
            <a:extLst>
              <a:ext uri="{FF2B5EF4-FFF2-40B4-BE49-F238E27FC236}">
                <a16:creationId xmlns:a16="http://schemas.microsoft.com/office/drawing/2014/main" id="{9C7A6EBF-6D8E-6B4B-A1E5-7B3DAFA881A4}"/>
              </a:ext>
            </a:extLst>
          </p:cNvPr>
          <p:cNvSpPr txBox="1"/>
          <p:nvPr/>
        </p:nvSpPr>
        <p:spPr>
          <a:xfrm>
            <a:off x="4778436" y="1229443"/>
            <a:ext cx="543739" cy="523220"/>
          </a:xfrm>
          <a:prstGeom prst="rect">
            <a:avLst/>
          </a:prstGeom>
          <a:noFill/>
        </p:spPr>
        <p:txBody>
          <a:bodyPr wrap="none" rtlCol="0">
            <a:spAutoFit/>
          </a:bodyPr>
          <a:lstStyle/>
          <a:p>
            <a:r>
              <a:rPr kumimoji="1" lang="ja-JP" altLang="en-US" sz="2800"/>
              <a:t>高</a:t>
            </a:r>
          </a:p>
        </p:txBody>
      </p:sp>
      <p:sp>
        <p:nvSpPr>
          <p:cNvPr id="16" name="テキスト ボックス 15">
            <a:extLst>
              <a:ext uri="{FF2B5EF4-FFF2-40B4-BE49-F238E27FC236}">
                <a16:creationId xmlns:a16="http://schemas.microsoft.com/office/drawing/2014/main" id="{D395F0F6-58A9-6D43-81EC-4B889AC93524}"/>
              </a:ext>
            </a:extLst>
          </p:cNvPr>
          <p:cNvSpPr txBox="1"/>
          <p:nvPr/>
        </p:nvSpPr>
        <p:spPr>
          <a:xfrm>
            <a:off x="4778435" y="6334780"/>
            <a:ext cx="543739" cy="523220"/>
          </a:xfrm>
          <a:prstGeom prst="rect">
            <a:avLst/>
          </a:prstGeom>
          <a:noFill/>
        </p:spPr>
        <p:txBody>
          <a:bodyPr wrap="none" rtlCol="0">
            <a:spAutoFit/>
          </a:bodyPr>
          <a:lstStyle/>
          <a:p>
            <a:r>
              <a:rPr lang="ja-JP" altLang="en-US" sz="2800"/>
              <a:t>低</a:t>
            </a:r>
            <a:endParaRPr kumimoji="1" lang="ja-JP" altLang="en-US" sz="2800"/>
          </a:p>
        </p:txBody>
      </p:sp>
      <p:sp>
        <p:nvSpPr>
          <p:cNvPr id="19" name="テキスト ボックス 18">
            <a:extLst>
              <a:ext uri="{FF2B5EF4-FFF2-40B4-BE49-F238E27FC236}">
                <a16:creationId xmlns:a16="http://schemas.microsoft.com/office/drawing/2014/main" id="{139C7AEF-8398-4940-B902-1C9EB76CCFD1}"/>
              </a:ext>
            </a:extLst>
          </p:cNvPr>
          <p:cNvSpPr txBox="1"/>
          <p:nvPr/>
        </p:nvSpPr>
        <p:spPr>
          <a:xfrm>
            <a:off x="32611" y="3948386"/>
            <a:ext cx="543739" cy="523220"/>
          </a:xfrm>
          <a:prstGeom prst="rect">
            <a:avLst/>
          </a:prstGeom>
          <a:noFill/>
        </p:spPr>
        <p:txBody>
          <a:bodyPr wrap="none" rtlCol="0">
            <a:spAutoFit/>
          </a:bodyPr>
          <a:lstStyle/>
          <a:p>
            <a:r>
              <a:rPr lang="ja-JP" altLang="en-US" sz="2800"/>
              <a:t>少</a:t>
            </a:r>
            <a:endParaRPr kumimoji="1" lang="ja-JP" altLang="en-US" sz="2800"/>
          </a:p>
        </p:txBody>
      </p:sp>
      <p:sp>
        <p:nvSpPr>
          <p:cNvPr id="22" name="テキスト ボックス 21">
            <a:extLst>
              <a:ext uri="{FF2B5EF4-FFF2-40B4-BE49-F238E27FC236}">
                <a16:creationId xmlns:a16="http://schemas.microsoft.com/office/drawing/2014/main" id="{A2CE4708-E4AC-8142-8E43-A018ABA99175}"/>
              </a:ext>
            </a:extLst>
          </p:cNvPr>
          <p:cNvSpPr txBox="1"/>
          <p:nvPr/>
        </p:nvSpPr>
        <p:spPr>
          <a:xfrm>
            <a:off x="8322568" y="4005017"/>
            <a:ext cx="543739" cy="523220"/>
          </a:xfrm>
          <a:prstGeom prst="rect">
            <a:avLst/>
          </a:prstGeom>
          <a:noFill/>
        </p:spPr>
        <p:txBody>
          <a:bodyPr wrap="none" rtlCol="0">
            <a:spAutoFit/>
          </a:bodyPr>
          <a:lstStyle/>
          <a:p>
            <a:r>
              <a:rPr lang="ja-JP" altLang="en-US" sz="2800"/>
              <a:t>多</a:t>
            </a:r>
            <a:endParaRPr kumimoji="1" lang="ja-JP" altLang="en-US" sz="2800"/>
          </a:p>
        </p:txBody>
      </p:sp>
      <p:sp>
        <p:nvSpPr>
          <p:cNvPr id="23" name="円/楕円 22">
            <a:extLst>
              <a:ext uri="{FF2B5EF4-FFF2-40B4-BE49-F238E27FC236}">
                <a16:creationId xmlns:a16="http://schemas.microsoft.com/office/drawing/2014/main" id="{257AE536-D048-AC4A-A6A0-FB00BFAAC8AA}"/>
              </a:ext>
            </a:extLst>
          </p:cNvPr>
          <p:cNvSpPr/>
          <p:nvPr/>
        </p:nvSpPr>
        <p:spPr>
          <a:xfrm>
            <a:off x="744463" y="1530327"/>
            <a:ext cx="3422813" cy="2088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t>B</a:t>
            </a:r>
          </a:p>
        </p:txBody>
      </p:sp>
      <p:sp>
        <p:nvSpPr>
          <p:cNvPr id="24" name="円/楕円 23">
            <a:extLst>
              <a:ext uri="{FF2B5EF4-FFF2-40B4-BE49-F238E27FC236}">
                <a16:creationId xmlns:a16="http://schemas.microsoft.com/office/drawing/2014/main" id="{85D2522A-D014-5947-9052-3751A848B6A8}"/>
              </a:ext>
            </a:extLst>
          </p:cNvPr>
          <p:cNvSpPr/>
          <p:nvPr/>
        </p:nvSpPr>
        <p:spPr>
          <a:xfrm>
            <a:off x="5200600" y="4387402"/>
            <a:ext cx="3422813" cy="2088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t>C</a:t>
            </a:r>
          </a:p>
        </p:txBody>
      </p:sp>
      <p:sp>
        <p:nvSpPr>
          <p:cNvPr id="25" name="円/楕円 24">
            <a:extLst>
              <a:ext uri="{FF2B5EF4-FFF2-40B4-BE49-F238E27FC236}">
                <a16:creationId xmlns:a16="http://schemas.microsoft.com/office/drawing/2014/main" id="{60DB0A5B-E958-0143-BE54-6768CB927EB5}"/>
              </a:ext>
            </a:extLst>
          </p:cNvPr>
          <p:cNvSpPr/>
          <p:nvPr/>
        </p:nvSpPr>
        <p:spPr>
          <a:xfrm>
            <a:off x="5200600" y="1520798"/>
            <a:ext cx="3422813" cy="208821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solidFill>
                  <a:schemeClr val="tx1"/>
                </a:solidFill>
              </a:rPr>
              <a:t>A</a:t>
            </a:r>
            <a:endParaRPr kumimoji="1" lang="ja-JP" altLang="en-US" sz="9600" dirty="0">
              <a:solidFill>
                <a:schemeClr val="tx1"/>
              </a:solidFill>
            </a:endParaRPr>
          </a:p>
        </p:txBody>
      </p:sp>
      <p:sp>
        <p:nvSpPr>
          <p:cNvPr id="21" name="右矢印 20"/>
          <p:cNvSpPr/>
          <p:nvPr/>
        </p:nvSpPr>
        <p:spPr>
          <a:xfrm>
            <a:off x="2915816" y="2183447"/>
            <a:ext cx="2788635" cy="746293"/>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cxnSpLocks/>
          </p:cNvCxnSpPr>
          <p:nvPr/>
        </p:nvCxnSpPr>
        <p:spPr>
          <a:xfrm flipV="1">
            <a:off x="107504" y="3849713"/>
            <a:ext cx="8712968" cy="11334"/>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0" name="右矢印 19"/>
          <p:cNvSpPr/>
          <p:nvPr/>
        </p:nvSpPr>
        <p:spPr>
          <a:xfrm rot="16200000">
            <a:off x="5961992" y="3613914"/>
            <a:ext cx="1908213" cy="746293"/>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ドーナツ 13">
            <a:extLst>
              <a:ext uri="{FF2B5EF4-FFF2-40B4-BE49-F238E27FC236}">
                <a16:creationId xmlns:a16="http://schemas.microsoft.com/office/drawing/2014/main" id="{BC5DD310-A67D-8D4B-89BC-4F3504126498}"/>
              </a:ext>
            </a:extLst>
          </p:cNvPr>
          <p:cNvSpPr/>
          <p:nvPr/>
        </p:nvSpPr>
        <p:spPr>
          <a:xfrm>
            <a:off x="5686834" y="2880866"/>
            <a:ext cx="2592288" cy="2376264"/>
          </a:xfrm>
          <a:prstGeom prst="donut">
            <a:avLst>
              <a:gd name="adj" fmla="val 502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05746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1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mph" presetSubtype="2" fill="hold" nodeType="clickEffect">
                                  <p:stCondLst>
                                    <p:cond delay="0"/>
                                  </p:stCondLst>
                                  <p:childTnLst>
                                    <p:animClr clrSpc="rgb" dir="cw">
                                      <p:cBhvr>
                                        <p:cTn id="21" dur="2000" fill="hold"/>
                                        <p:tgtEl>
                                          <p:spTgt spid="21"/>
                                        </p:tgtEl>
                                        <p:attrNameLst>
                                          <p:attrName>fillcolor</p:attrName>
                                        </p:attrNameLst>
                                      </p:cBhvr>
                                      <p:to>
                                        <a:schemeClr val="tx1"/>
                                      </p:to>
                                    </p:animClr>
                                    <p:set>
                                      <p:cBhvr>
                                        <p:cTn id="22" dur="2000" fill="hold"/>
                                        <p:tgtEl>
                                          <p:spTgt spid="21"/>
                                        </p:tgtEl>
                                        <p:attrNameLst>
                                          <p:attrName>fill.type</p:attrName>
                                        </p:attrNameLst>
                                      </p:cBhvr>
                                      <p:to>
                                        <p:strVal val="solid"/>
                                      </p:to>
                                    </p:set>
                                    <p:set>
                                      <p:cBhvr>
                                        <p:cTn id="23" dur="2000" fill="hold"/>
                                        <p:tgtEl>
                                          <p:spTgt spid="21"/>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0"/>
                                        </p:tgtEl>
                                        <p:attrNameLst>
                                          <p:attrName>fillcolor</p:attrName>
                                        </p:attrNameLst>
                                      </p:cBhvr>
                                      <p:to>
                                        <a:srgbClr val="FF40FF"/>
                                      </p:to>
                                    </p:animClr>
                                    <p:set>
                                      <p:cBhvr>
                                        <p:cTn id="28" dur="2000" fill="hold"/>
                                        <p:tgtEl>
                                          <p:spTgt spid="20"/>
                                        </p:tgtEl>
                                        <p:attrNameLst>
                                          <p:attrName>fill.type</p:attrName>
                                        </p:attrNameLst>
                                      </p:cBhvr>
                                      <p:to>
                                        <p:strVal val="solid"/>
                                      </p:to>
                                    </p:set>
                                    <p:set>
                                      <p:cBhvr>
                                        <p:cTn id="29" dur="2000" fill="hold"/>
                                        <p:tgtEl>
                                          <p:spTgt spid="20"/>
                                        </p:tgtEl>
                                        <p:attrNameLst>
                                          <p:attrName>fill.on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1" presetClass="emph" presetSubtype="2" fill="hold" nodeType="clickEffect">
                                  <p:stCondLst>
                                    <p:cond delay="0"/>
                                  </p:stCondLst>
                                  <p:childTnLst>
                                    <p:animClr clrSpc="rgb" dir="cw">
                                      <p:cBhvr>
                                        <p:cTn id="33" dur="2000" fill="hold"/>
                                        <p:tgtEl>
                                          <p:spTgt spid="25"/>
                                        </p:tgtEl>
                                        <p:attrNameLst>
                                          <p:attrName>fillcolor</p:attrName>
                                        </p:attrNameLst>
                                      </p:cBhvr>
                                      <p:to>
                                        <a:srgbClr val="FF40FF"/>
                                      </p:to>
                                    </p:animClr>
                                    <p:set>
                                      <p:cBhvr>
                                        <p:cTn id="34" dur="2000" fill="hold"/>
                                        <p:tgtEl>
                                          <p:spTgt spid="25"/>
                                        </p:tgtEl>
                                        <p:attrNameLst>
                                          <p:attrName>fill.type</p:attrName>
                                        </p:attrNameLst>
                                      </p:cBhvr>
                                      <p:to>
                                        <p:strVal val="solid"/>
                                      </p:to>
                                    </p:set>
                                    <p:set>
                                      <p:cBhvr>
                                        <p:cTn id="35" dur="2000" fill="hold"/>
                                        <p:tgtEl>
                                          <p:spTgt spid="2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a:spLocks noChangeArrowheads="1"/>
          </p:cNvSpPr>
          <p:nvPr/>
        </p:nvSpPr>
        <p:spPr bwMode="auto">
          <a:xfrm>
            <a:off x="179583" y="1556792"/>
            <a:ext cx="909095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Gothic" charset="0"/>
                <a:ea typeface="ＭＳ ゴシック" charset="-128"/>
                <a:cs typeface="ＭＳ ゴシック" charset="-128"/>
              </a:defRPr>
            </a:lvl1pPr>
            <a:lvl2pPr marL="742950" indent="-285750">
              <a:defRPr kumimoji="1">
                <a:solidFill>
                  <a:schemeClr val="tx1"/>
                </a:solidFill>
                <a:latin typeface="Century Gothic" charset="0"/>
                <a:ea typeface="ＭＳ ゴシック" charset="-128"/>
                <a:cs typeface="ＭＳ ゴシック" charset="-128"/>
              </a:defRPr>
            </a:lvl2pPr>
            <a:lvl3pPr marL="1143000" indent="-228600">
              <a:defRPr kumimoji="1">
                <a:solidFill>
                  <a:schemeClr val="tx1"/>
                </a:solidFill>
                <a:latin typeface="Century Gothic" charset="0"/>
                <a:ea typeface="ＭＳ ゴシック" charset="-128"/>
                <a:cs typeface="ＭＳ ゴシック" charset="-128"/>
              </a:defRPr>
            </a:lvl3pPr>
            <a:lvl4pPr marL="1600200" indent="-228600">
              <a:defRPr kumimoji="1">
                <a:solidFill>
                  <a:schemeClr val="tx1"/>
                </a:solidFill>
                <a:latin typeface="Century Gothic" charset="0"/>
                <a:ea typeface="ＭＳ ゴシック" charset="-128"/>
                <a:cs typeface="ＭＳ ゴシック" charset="-128"/>
              </a:defRPr>
            </a:lvl4pPr>
            <a:lvl5pPr marL="2057400" indent="-228600">
              <a:defRPr kumimoji="1">
                <a:solidFill>
                  <a:schemeClr val="tx1"/>
                </a:solidFill>
                <a:latin typeface="Century Gothic" charset="0"/>
                <a:ea typeface="ＭＳ ゴシック" charset="-128"/>
                <a:cs typeface="ＭＳ ゴシック" charset="-128"/>
              </a:defRPr>
            </a:lvl5pPr>
            <a:lvl6pPr marL="25146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6pPr>
            <a:lvl7pPr marL="29718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7pPr>
            <a:lvl8pPr marL="34290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8pPr>
            <a:lvl9pPr marL="38862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9pPr>
          </a:lstStyle>
          <a:p>
            <a:pPr algn="ctr" eaLnBrk="1" hangingPunct="1"/>
            <a:r>
              <a:rPr lang="en-US" altLang="ja-JP" sz="2800" dirty="0"/>
              <a:t>【</a:t>
            </a:r>
            <a:r>
              <a:rPr lang="ja-JP" altLang="en-US" sz="2800" dirty="0"/>
              <a:t>　ここまでの気づきや感想をシェア　</a:t>
            </a:r>
            <a:r>
              <a:rPr lang="en-US" altLang="ja-JP" sz="2800" dirty="0"/>
              <a:t>】</a:t>
            </a:r>
          </a:p>
          <a:p>
            <a:pPr eaLnBrk="1" hangingPunct="1"/>
            <a:endParaRPr lang="en-US" altLang="ja-JP" sz="2400" dirty="0"/>
          </a:p>
          <a:p>
            <a:pPr eaLnBrk="1" hangingPunct="1"/>
            <a:r>
              <a:rPr lang="ja-JP" altLang="en-US" sz="2800" u="sng" dirty="0">
                <a:solidFill>
                  <a:srgbClr val="0070C0"/>
                </a:solidFill>
              </a:rPr>
              <a:t>１．自ら積極的に「参加」する</a:t>
            </a:r>
            <a:endParaRPr lang="en-US" altLang="ja-JP" sz="2800" u="sng" dirty="0">
              <a:solidFill>
                <a:srgbClr val="0070C0"/>
              </a:solidFill>
            </a:endParaRPr>
          </a:p>
          <a:p>
            <a:pPr eaLnBrk="1" hangingPunct="1"/>
            <a:r>
              <a:rPr lang="en-US" altLang="ja-JP" sz="2400" dirty="0"/>
              <a:t>	</a:t>
            </a:r>
            <a:r>
              <a:rPr lang="ja-JP" altLang="en-US" sz="2400" dirty="0"/>
              <a:t>（ご自由にメモや写メを取りながら参加してください）</a:t>
            </a:r>
            <a:endParaRPr lang="en-US" altLang="ja-JP" sz="2400" dirty="0"/>
          </a:p>
          <a:p>
            <a:pPr eaLnBrk="1" hangingPunct="1"/>
            <a:endParaRPr lang="en-US" altLang="ja-JP" sz="2800" u="sng" dirty="0">
              <a:solidFill>
                <a:srgbClr val="0070C0"/>
              </a:solidFill>
            </a:endParaRPr>
          </a:p>
          <a:p>
            <a:pPr eaLnBrk="1" hangingPunct="1"/>
            <a:r>
              <a:rPr lang="ja-JP" altLang="en-US" sz="2800" u="sng" dirty="0">
                <a:solidFill>
                  <a:srgbClr val="0070C0"/>
                </a:solidFill>
              </a:rPr>
              <a:t>２．「難しい」「無理」と言わない</a:t>
            </a:r>
            <a:endParaRPr lang="en-US" altLang="ja-JP" sz="2800" u="sng" dirty="0">
              <a:solidFill>
                <a:srgbClr val="0070C0"/>
              </a:solidFill>
            </a:endParaRPr>
          </a:p>
          <a:p>
            <a:pPr eaLnBrk="1" hangingPunct="1"/>
            <a:r>
              <a:rPr lang="en-US" altLang="ja-JP" sz="2400" dirty="0"/>
              <a:t>	</a:t>
            </a:r>
            <a:r>
              <a:rPr lang="ja-JP" altLang="en-US" sz="2400" dirty="0"/>
              <a:t>脳は良くも悪くも素直。</a:t>
            </a:r>
            <a:endParaRPr lang="en-US" altLang="ja-JP" sz="2400" dirty="0"/>
          </a:p>
          <a:p>
            <a:pPr eaLnBrk="1" hangingPunct="1"/>
            <a:r>
              <a:rPr lang="en-US" altLang="ja-JP" sz="2400" dirty="0"/>
              <a:t>	×</a:t>
            </a:r>
            <a:r>
              <a:rPr lang="ja-JP" altLang="en-US" sz="2400" dirty="0"/>
              <a:t>「難しい」「無理」⇒自動的に思考停止してしまう</a:t>
            </a:r>
            <a:endParaRPr lang="en-US" altLang="ja-JP" sz="2400" dirty="0"/>
          </a:p>
          <a:p>
            <a:pPr eaLnBrk="1" hangingPunct="1"/>
            <a:r>
              <a:rPr lang="en-US" altLang="ja-JP" sz="2400" dirty="0"/>
              <a:t>	</a:t>
            </a:r>
            <a:r>
              <a:rPr lang="ja-JP" altLang="en-US" sz="2400" dirty="0"/>
              <a:t>○「どうすれば解決するだろう？」⇒答えを求め続ける</a:t>
            </a:r>
            <a:endParaRPr lang="en-US" altLang="ja-JP" sz="2800" u="sng" dirty="0">
              <a:solidFill>
                <a:srgbClr val="0070C0"/>
              </a:solidFill>
            </a:endParaRPr>
          </a:p>
          <a:p>
            <a:pPr eaLnBrk="1" hangingPunct="1"/>
            <a:endParaRPr lang="en-US" altLang="ja-JP" sz="2400" dirty="0"/>
          </a:p>
          <a:p>
            <a:pPr eaLnBrk="1" hangingPunct="1"/>
            <a:r>
              <a:rPr lang="ja-JP" altLang="en-US" sz="2800" u="sng" dirty="0">
                <a:solidFill>
                  <a:srgbClr val="0070C0"/>
                </a:solidFill>
              </a:rPr>
              <a:t>３．安心・安全・ポジティブな空気を自ら発信する</a:t>
            </a:r>
            <a:endParaRPr lang="en-US" altLang="ja-JP" sz="2800" u="sng" dirty="0">
              <a:solidFill>
                <a:srgbClr val="0070C0"/>
              </a:solidFill>
            </a:endParaRPr>
          </a:p>
          <a:p>
            <a:pPr eaLnBrk="1" hangingPunct="1"/>
            <a:endParaRPr lang="en-US" altLang="ja-JP" sz="2400" dirty="0"/>
          </a:p>
          <a:p>
            <a:pPr eaLnBrk="1" hangingPunct="1"/>
            <a:endParaRPr lang="ja-JP" altLang="en-US" sz="2400" dirty="0"/>
          </a:p>
        </p:txBody>
      </p:sp>
    </p:spTree>
    <p:extLst>
      <p:ext uri="{BB962C8B-B14F-4D97-AF65-F5344CB8AC3E}">
        <p14:creationId xmlns:p14="http://schemas.microsoft.com/office/powerpoint/2010/main" val="1464798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993957" y="605961"/>
            <a:ext cx="1156086" cy="523220"/>
          </a:xfrm>
          <a:prstGeom prst="rect">
            <a:avLst/>
          </a:prstGeom>
          <a:noFill/>
        </p:spPr>
        <p:txBody>
          <a:bodyPr wrap="none" rtlCol="0">
            <a:spAutoFit/>
          </a:bodyPr>
          <a:lstStyle/>
          <a:p>
            <a:r>
              <a:rPr kumimoji="1" lang="ja-JP" altLang="en-US" sz="2800"/>
              <a:t>ワーク</a:t>
            </a:r>
            <a:endParaRPr kumimoji="1" lang="ja-JP" altLang="en-US" sz="2800" dirty="0"/>
          </a:p>
        </p:txBody>
      </p:sp>
      <p:sp>
        <p:nvSpPr>
          <p:cNvPr id="2" name="正方形/長方形 1"/>
          <p:cNvSpPr/>
          <p:nvPr/>
        </p:nvSpPr>
        <p:spPr>
          <a:xfrm>
            <a:off x="509584" y="1268760"/>
            <a:ext cx="8784976" cy="5324535"/>
          </a:xfrm>
          <a:prstGeom prst="rect">
            <a:avLst/>
          </a:prstGeom>
        </p:spPr>
        <p:txBody>
          <a:bodyPr wrap="square">
            <a:spAutoFit/>
          </a:bodyPr>
          <a:lstStyle/>
          <a:p>
            <a:pPr>
              <a:lnSpc>
                <a:spcPct val="200000"/>
              </a:lnSpc>
            </a:pPr>
            <a:r>
              <a:rPr lang="ja-JP" altLang="en-US" sz="3200" dirty="0">
                <a:solidFill>
                  <a:srgbClr val="000000"/>
                </a:solidFill>
                <a:latin typeface="Helvetica" charset="0"/>
              </a:rPr>
              <a:t>①自分のブランディングを強化するために</a:t>
            </a:r>
            <a:endParaRPr lang="en-US" altLang="ja-JP" sz="3200" dirty="0">
              <a:solidFill>
                <a:srgbClr val="000000"/>
              </a:solidFill>
              <a:latin typeface="Helvetica" charset="0"/>
            </a:endParaRPr>
          </a:p>
          <a:p>
            <a:pPr algn="ctr">
              <a:lnSpc>
                <a:spcPct val="200000"/>
              </a:lnSpc>
            </a:pPr>
            <a:r>
              <a:rPr lang="ja-JP" altLang="en-US" sz="3200" dirty="0">
                <a:solidFill>
                  <a:srgbClr val="000000"/>
                </a:solidFill>
                <a:latin typeface="Helvetica" charset="0"/>
              </a:rPr>
              <a:t>できることをリストアップ</a:t>
            </a:r>
            <a:br>
              <a:rPr lang="ja-JP" altLang="en-US" sz="3200" dirty="0"/>
            </a:br>
            <a:r>
              <a:rPr lang="ja-JP" altLang="en-US" sz="3200" dirty="0"/>
              <a:t>②</a:t>
            </a:r>
            <a:r>
              <a:rPr lang="ja-JP" altLang="en-US" sz="3200" dirty="0">
                <a:solidFill>
                  <a:srgbClr val="000000"/>
                </a:solidFill>
                <a:latin typeface="Helvetica" charset="0"/>
              </a:rPr>
              <a:t>その中で、自分は何をやっていくかを決める</a:t>
            </a:r>
            <a:br>
              <a:rPr lang="ja-JP" altLang="en-US" dirty="0"/>
            </a:br>
            <a:endParaRPr lang="en-US" altLang="ja-JP" dirty="0"/>
          </a:p>
          <a:p>
            <a:pPr algn="ctr">
              <a:lnSpc>
                <a:spcPct val="200000"/>
              </a:lnSpc>
            </a:pPr>
            <a:r>
              <a:rPr lang="ja-JP" altLang="en-US" sz="2800" dirty="0">
                <a:solidFill>
                  <a:srgbClr val="000000"/>
                </a:solidFill>
                <a:latin typeface="Helvetica" charset="0"/>
              </a:rPr>
              <a:t>ブランディングは積み重ねていくもの！</a:t>
            </a:r>
            <a:endParaRPr lang="en-US" altLang="ja-JP" sz="2800" dirty="0">
              <a:solidFill>
                <a:srgbClr val="000000"/>
              </a:solidFill>
              <a:latin typeface="Helvetica" charset="0"/>
            </a:endParaRPr>
          </a:p>
          <a:p>
            <a:pPr algn="ctr">
              <a:lnSpc>
                <a:spcPct val="200000"/>
              </a:lnSpc>
            </a:pPr>
            <a:r>
              <a:rPr lang="ja-JP" altLang="en-US" sz="2800" dirty="0">
                <a:solidFill>
                  <a:srgbClr val="000000"/>
                </a:solidFill>
                <a:latin typeface="Helvetica" charset="0"/>
              </a:rPr>
              <a:t>どのように進めていくかという戦略が必要！</a:t>
            </a:r>
            <a:endParaRPr lang="ja-JP" altLang="en-US" sz="2800" dirty="0"/>
          </a:p>
        </p:txBody>
      </p:sp>
    </p:spTree>
    <p:extLst>
      <p:ext uri="{BB962C8B-B14F-4D97-AF65-F5344CB8AC3E}">
        <p14:creationId xmlns:p14="http://schemas.microsoft.com/office/powerpoint/2010/main" val="1129113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70592" y="1844824"/>
            <a:ext cx="5602816" cy="3689536"/>
          </a:xfrm>
          <a:prstGeom prst="rect">
            <a:avLst/>
          </a:prstGeom>
          <a:noFill/>
        </p:spPr>
        <p:txBody>
          <a:bodyPr wrap="none" rtlCol="0">
            <a:spAutoFit/>
          </a:bodyPr>
          <a:lstStyle/>
          <a:p>
            <a:pPr algn="ctr">
              <a:lnSpc>
                <a:spcPct val="150000"/>
              </a:lnSpc>
            </a:pPr>
            <a:r>
              <a:rPr lang="ja-JP" altLang="en-US" sz="5400" dirty="0"/>
              <a:t>相続セミナーを</a:t>
            </a:r>
            <a:endParaRPr lang="en-US" altLang="ja-JP" sz="5400" dirty="0"/>
          </a:p>
          <a:p>
            <a:pPr algn="ctr">
              <a:lnSpc>
                <a:spcPct val="150000"/>
              </a:lnSpc>
            </a:pPr>
            <a:r>
              <a:rPr kumimoji="1" lang="ja-JP" altLang="en-US" sz="5400" dirty="0"/>
              <a:t>継続的に</a:t>
            </a:r>
            <a:endParaRPr kumimoji="1" lang="en-US" altLang="ja-JP" sz="5400" dirty="0"/>
          </a:p>
          <a:p>
            <a:pPr algn="ctr">
              <a:lnSpc>
                <a:spcPct val="150000"/>
              </a:lnSpc>
            </a:pPr>
            <a:r>
              <a:rPr lang="ja-JP" altLang="en-US" sz="5400" dirty="0"/>
              <a:t>自主開催する方法</a:t>
            </a:r>
            <a:endParaRPr kumimoji="1" lang="ja-JP" altLang="en-US" sz="5400" dirty="0"/>
          </a:p>
        </p:txBody>
      </p:sp>
    </p:spTree>
    <p:extLst>
      <p:ext uri="{BB962C8B-B14F-4D97-AF65-F5344CB8AC3E}">
        <p14:creationId xmlns:p14="http://schemas.microsoft.com/office/powerpoint/2010/main" val="18527199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795287" y="3953469"/>
            <a:ext cx="5519460" cy="584775"/>
          </a:xfrm>
          <a:prstGeom prst="rect">
            <a:avLst/>
          </a:prstGeom>
          <a:solidFill>
            <a:srgbClr val="FFFF00"/>
          </a:solidFill>
        </p:spPr>
        <p:txBody>
          <a:bodyPr wrap="none" rtlCol="0">
            <a:spAutoFit/>
          </a:bodyPr>
          <a:lstStyle/>
          <a:p>
            <a:pPr algn="ctr"/>
            <a:r>
              <a:rPr lang="ja-JP" altLang="en-US" sz="3200" dirty="0"/>
              <a:t>相続セミナー・相談会の開催</a:t>
            </a:r>
            <a:endParaRPr kumimoji="1" lang="en-US" altLang="ja-JP" sz="3200" dirty="0"/>
          </a:p>
        </p:txBody>
      </p:sp>
      <p:sp>
        <p:nvSpPr>
          <p:cNvPr id="3" name="テキスト ボックス 2"/>
          <p:cNvSpPr txBox="1"/>
          <p:nvPr/>
        </p:nvSpPr>
        <p:spPr>
          <a:xfrm>
            <a:off x="766961" y="3087586"/>
            <a:ext cx="7576112" cy="400110"/>
          </a:xfrm>
          <a:prstGeom prst="rect">
            <a:avLst/>
          </a:prstGeom>
          <a:noFill/>
        </p:spPr>
        <p:txBody>
          <a:bodyPr wrap="none" rtlCol="0">
            <a:spAutoFit/>
          </a:bodyPr>
          <a:lstStyle/>
          <a:p>
            <a:pPr algn="ctr"/>
            <a:r>
              <a:rPr lang="ja-JP" altLang="en-US" sz="2000" dirty="0"/>
              <a:t>「相続の相談相手」として認識してもらうためにあなたが行うことは・・・</a:t>
            </a:r>
            <a:endParaRPr lang="en-US" altLang="ja-JP" sz="2000" dirty="0"/>
          </a:p>
        </p:txBody>
      </p:sp>
      <p:sp>
        <p:nvSpPr>
          <p:cNvPr id="7" name="テキスト ボックス 6"/>
          <p:cNvSpPr txBox="1"/>
          <p:nvPr/>
        </p:nvSpPr>
        <p:spPr>
          <a:xfrm>
            <a:off x="879363" y="1628800"/>
            <a:ext cx="6955750" cy="1569660"/>
          </a:xfrm>
          <a:prstGeom prst="rect">
            <a:avLst/>
          </a:prstGeom>
          <a:noFill/>
        </p:spPr>
        <p:txBody>
          <a:bodyPr wrap="none" rtlCol="0">
            <a:spAutoFit/>
          </a:bodyPr>
          <a:lstStyle/>
          <a:p>
            <a:pPr algn="ctr"/>
            <a:r>
              <a:rPr lang="ja-JP" altLang="en-US" sz="2400" dirty="0"/>
              <a:t>「ウチの保険担当の人、相続のプロなんだよね」</a:t>
            </a:r>
            <a:endParaRPr lang="en-US" altLang="ja-JP" sz="2400" dirty="0"/>
          </a:p>
          <a:p>
            <a:pPr algn="ctr"/>
            <a:endParaRPr kumimoji="1" lang="en-US" altLang="ja-JP" sz="2400" dirty="0"/>
          </a:p>
          <a:p>
            <a:pPr algn="ctr"/>
            <a:r>
              <a:rPr lang="ja-JP" altLang="en-US" sz="2400" dirty="0"/>
              <a:t>「相続といえば○○さん！」</a:t>
            </a:r>
            <a:endParaRPr lang="en-US" altLang="ja-JP" sz="2400" dirty="0"/>
          </a:p>
          <a:p>
            <a:pPr algn="ctr"/>
            <a:endParaRPr kumimoji="1" lang="ja-JP" altLang="en-US" sz="2400" dirty="0"/>
          </a:p>
        </p:txBody>
      </p:sp>
      <p:sp>
        <p:nvSpPr>
          <p:cNvPr id="9" name="テキスト ボックス 8"/>
          <p:cNvSpPr txBox="1"/>
          <p:nvPr/>
        </p:nvSpPr>
        <p:spPr>
          <a:xfrm>
            <a:off x="126637" y="5854044"/>
            <a:ext cx="8802410" cy="584775"/>
          </a:xfrm>
          <a:prstGeom prst="rect">
            <a:avLst/>
          </a:prstGeom>
          <a:solidFill>
            <a:srgbClr val="FFFF00"/>
          </a:solidFill>
        </p:spPr>
        <p:txBody>
          <a:bodyPr wrap="none" rtlCol="0">
            <a:spAutoFit/>
          </a:bodyPr>
          <a:lstStyle/>
          <a:p>
            <a:pPr algn="ctr"/>
            <a:r>
              <a:rPr kumimoji="1" lang="ja-JP" altLang="en-US" sz="3200" dirty="0"/>
              <a:t>ブログ・ＳＮＳ</a:t>
            </a:r>
            <a:r>
              <a:rPr kumimoji="1" lang="ja-JP" altLang="en-US" sz="3200"/>
              <a:t>・ニュースレター</a:t>
            </a:r>
            <a:r>
              <a:rPr lang="ja-JP" altLang="en-US" sz="3200"/>
              <a:t>等の</a:t>
            </a:r>
            <a:r>
              <a:rPr kumimoji="1" lang="ja-JP" altLang="en-US" sz="3200"/>
              <a:t>情報</a:t>
            </a:r>
            <a:r>
              <a:rPr kumimoji="1" lang="ja-JP" altLang="en-US" sz="3200" dirty="0"/>
              <a:t>発信</a:t>
            </a:r>
            <a:endParaRPr kumimoji="1" lang="en-US" altLang="ja-JP" sz="3200" dirty="0"/>
          </a:p>
        </p:txBody>
      </p:sp>
      <p:sp>
        <p:nvSpPr>
          <p:cNvPr id="10" name="左カーブ矢印 9"/>
          <p:cNvSpPr/>
          <p:nvPr/>
        </p:nvSpPr>
        <p:spPr>
          <a:xfrm>
            <a:off x="6228184" y="4713176"/>
            <a:ext cx="576064" cy="10624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左カーブ矢印 10"/>
          <p:cNvSpPr/>
          <p:nvPr/>
        </p:nvSpPr>
        <p:spPr>
          <a:xfrm rot="10800000">
            <a:off x="2699792" y="4668023"/>
            <a:ext cx="576064" cy="10624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5" name="図 4">
            <a:extLst>
              <a:ext uri="{FF2B5EF4-FFF2-40B4-BE49-F238E27FC236}">
                <a16:creationId xmlns:a16="http://schemas.microsoft.com/office/drawing/2014/main" id="{AE4693F9-03F5-8C49-A7ED-930DFEB10E28}"/>
              </a:ext>
            </a:extLst>
          </p:cNvPr>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09679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 calcmode="lin" valueType="num">
                                      <p:cBhvr>
                                        <p:cTn id="20"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 calcmode="lin" valueType="num">
                                      <p:cBhvr>
                                        <p:cTn id="32"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34" dur="500"/>
                                        <p:tgtEl>
                                          <p:spTgt spid="9">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7" presetClass="emph" presetSubtype="0" fill="remove" grpId="0" nodeType="clickEffect">
                                  <p:stCondLst>
                                    <p:cond delay="0"/>
                                  </p:stCondLst>
                                  <p:childTnLst>
                                    <p:animClr clrSpc="rgb" dir="cw">
                                      <p:cBhvr override="childStyle">
                                        <p:cTn id="43" dur="250" autoRev="1" fill="remove"/>
                                        <p:tgtEl>
                                          <p:spTgt spid="2">
                                            <p:bg/>
                                          </p:spTgt>
                                        </p:tgtEl>
                                        <p:attrNameLst>
                                          <p:attrName>style.color</p:attrName>
                                        </p:attrNameLst>
                                      </p:cBhvr>
                                      <p:to>
                                        <a:schemeClr val="bg1"/>
                                      </p:to>
                                    </p:animClr>
                                    <p:animClr clrSpc="rgb" dir="cw">
                                      <p:cBhvr>
                                        <p:cTn id="44" dur="250" autoRev="1" fill="remove"/>
                                        <p:tgtEl>
                                          <p:spTgt spid="2">
                                            <p:bg/>
                                          </p:spTgt>
                                        </p:tgtEl>
                                        <p:attrNameLst>
                                          <p:attrName>fillcolor</p:attrName>
                                        </p:attrNameLst>
                                      </p:cBhvr>
                                      <p:to>
                                        <a:schemeClr val="bg1"/>
                                      </p:to>
                                    </p:animClr>
                                    <p:set>
                                      <p:cBhvr>
                                        <p:cTn id="45" dur="250" autoRev="1" fill="remove"/>
                                        <p:tgtEl>
                                          <p:spTgt spid="2">
                                            <p:bg/>
                                          </p:spTgt>
                                        </p:tgtEl>
                                        <p:attrNameLst>
                                          <p:attrName>fill.type</p:attrName>
                                        </p:attrNameLst>
                                      </p:cBhvr>
                                      <p:to>
                                        <p:strVal val="solid"/>
                                      </p:to>
                                    </p:set>
                                    <p:set>
                                      <p:cBhvr>
                                        <p:cTn id="46" dur="250" autoRev="1" fill="remove"/>
                                        <p:tgtEl>
                                          <p:spTgt spid="2">
                                            <p:bg/>
                                          </p:spTgt>
                                        </p:tgtEl>
                                        <p:attrNameLst>
                                          <p:attrName>fill.on</p:attrName>
                                        </p:attrNameLst>
                                      </p:cBhvr>
                                      <p:to>
                                        <p:strVal val="true"/>
                                      </p:to>
                                    </p:set>
                                  </p:childTnLst>
                                </p:cTn>
                              </p:par>
                              <p:par>
                                <p:cTn id="47" presetID="27" presetClass="emph" presetSubtype="0" fill="remove" grpId="0" nodeType="withEffect">
                                  <p:stCondLst>
                                    <p:cond delay="0"/>
                                  </p:stCondLst>
                                  <p:childTnLst>
                                    <p:animClr clrSpc="rgb" dir="cw">
                                      <p:cBhvr override="childStyle">
                                        <p:cTn id="48" dur="250" autoRev="1" fill="remove"/>
                                        <p:tgtEl>
                                          <p:spTgt spid="2">
                                            <p:txEl>
                                              <p:pRg st="0" end="0"/>
                                            </p:txEl>
                                          </p:spTgt>
                                        </p:tgtEl>
                                        <p:attrNameLst>
                                          <p:attrName>style.color</p:attrName>
                                        </p:attrNameLst>
                                      </p:cBhvr>
                                      <p:to>
                                        <a:schemeClr val="bg1"/>
                                      </p:to>
                                    </p:animClr>
                                    <p:animClr clrSpc="rgb" dir="cw">
                                      <p:cBhvr>
                                        <p:cTn id="49" dur="250" autoRev="1" fill="remove"/>
                                        <p:tgtEl>
                                          <p:spTgt spid="2">
                                            <p:txEl>
                                              <p:pRg st="0" end="0"/>
                                            </p:txEl>
                                          </p:spTgt>
                                        </p:tgtEl>
                                        <p:attrNameLst>
                                          <p:attrName>fillcolor</p:attrName>
                                        </p:attrNameLst>
                                      </p:cBhvr>
                                      <p:to>
                                        <a:schemeClr val="bg1"/>
                                      </p:to>
                                    </p:animClr>
                                    <p:set>
                                      <p:cBhvr>
                                        <p:cTn id="50" dur="250" autoRev="1" fill="remove"/>
                                        <p:tgtEl>
                                          <p:spTgt spid="2">
                                            <p:txEl>
                                              <p:pRg st="0" end="0"/>
                                            </p:txEl>
                                          </p:spTgt>
                                        </p:tgtEl>
                                        <p:attrNameLst>
                                          <p:attrName>fill.type</p:attrName>
                                        </p:attrNameLst>
                                      </p:cBhvr>
                                      <p:to>
                                        <p:strVal val="solid"/>
                                      </p:to>
                                    </p:set>
                                    <p:set>
                                      <p:cBhvr>
                                        <p:cTn id="51" dur="250" autoRev="1" fill="remove"/>
                                        <p:tgtEl>
                                          <p:spTgt spid="2">
                                            <p:txEl>
                                              <p:pRg st="0" end="0"/>
                                            </p:txEl>
                                          </p:spTgt>
                                        </p:tgtEl>
                                        <p:attrNameLst>
                                          <p:attrName>fill.on</p:attrName>
                                        </p:attrNameLst>
                                      </p:cBhvr>
                                      <p:to>
                                        <p:strVal val="true"/>
                                      </p:to>
                                    </p:set>
                                  </p:childTnLst>
                                </p:cTn>
                              </p:par>
                            </p:childTnLst>
                          </p:cTn>
                        </p:par>
                      </p:childTnLst>
                    </p:cTn>
                  </p:par>
                  <p:par>
                    <p:cTn id="52" fill="hold">
                      <p:stCondLst>
                        <p:cond delay="indefinite"/>
                      </p:stCondLst>
                      <p:childTnLst>
                        <p:par>
                          <p:cTn id="53" fill="hold">
                            <p:stCondLst>
                              <p:cond delay="0"/>
                            </p:stCondLst>
                            <p:childTnLst>
                              <p:par>
                                <p:cTn id="54" presetID="27" presetClass="emph" presetSubtype="0" fill="remove" grpId="0" nodeType="clickEffect">
                                  <p:stCondLst>
                                    <p:cond delay="0"/>
                                  </p:stCondLst>
                                  <p:childTnLst>
                                    <p:animClr clrSpc="rgb" dir="cw">
                                      <p:cBhvr override="childStyle">
                                        <p:cTn id="55" dur="250" autoRev="1" fill="remove"/>
                                        <p:tgtEl>
                                          <p:spTgt spid="9">
                                            <p:bg/>
                                          </p:spTgt>
                                        </p:tgtEl>
                                        <p:attrNameLst>
                                          <p:attrName>style.color</p:attrName>
                                        </p:attrNameLst>
                                      </p:cBhvr>
                                      <p:to>
                                        <a:schemeClr val="bg1"/>
                                      </p:to>
                                    </p:animClr>
                                    <p:animClr clrSpc="rgb" dir="cw">
                                      <p:cBhvr>
                                        <p:cTn id="56" dur="250" autoRev="1" fill="remove"/>
                                        <p:tgtEl>
                                          <p:spTgt spid="9">
                                            <p:bg/>
                                          </p:spTgt>
                                        </p:tgtEl>
                                        <p:attrNameLst>
                                          <p:attrName>fillcolor</p:attrName>
                                        </p:attrNameLst>
                                      </p:cBhvr>
                                      <p:to>
                                        <a:schemeClr val="bg1"/>
                                      </p:to>
                                    </p:animClr>
                                    <p:set>
                                      <p:cBhvr>
                                        <p:cTn id="57" dur="250" autoRev="1" fill="remove"/>
                                        <p:tgtEl>
                                          <p:spTgt spid="9">
                                            <p:bg/>
                                          </p:spTgt>
                                        </p:tgtEl>
                                        <p:attrNameLst>
                                          <p:attrName>fill.type</p:attrName>
                                        </p:attrNameLst>
                                      </p:cBhvr>
                                      <p:to>
                                        <p:strVal val="solid"/>
                                      </p:to>
                                    </p:set>
                                    <p:set>
                                      <p:cBhvr>
                                        <p:cTn id="58" dur="250" autoRev="1" fill="remove"/>
                                        <p:tgtEl>
                                          <p:spTgt spid="9">
                                            <p:bg/>
                                          </p:spTgt>
                                        </p:tgtEl>
                                        <p:attrNameLst>
                                          <p:attrName>fill.on</p:attrName>
                                        </p:attrNameLst>
                                      </p:cBhvr>
                                      <p:to>
                                        <p:strVal val="true"/>
                                      </p:to>
                                    </p:set>
                                  </p:childTnLst>
                                </p:cTn>
                              </p:par>
                              <p:par>
                                <p:cTn id="59" presetID="27" presetClass="emph" presetSubtype="0" fill="remove" grpId="0" nodeType="withEffect">
                                  <p:stCondLst>
                                    <p:cond delay="0"/>
                                  </p:stCondLst>
                                  <p:childTnLst>
                                    <p:animClr clrSpc="rgb" dir="cw">
                                      <p:cBhvr override="childStyle">
                                        <p:cTn id="60" dur="250" autoRev="1" fill="remove"/>
                                        <p:tgtEl>
                                          <p:spTgt spid="9">
                                            <p:txEl>
                                              <p:pRg st="0" end="0"/>
                                            </p:txEl>
                                          </p:spTgt>
                                        </p:tgtEl>
                                        <p:attrNameLst>
                                          <p:attrName>style.color</p:attrName>
                                        </p:attrNameLst>
                                      </p:cBhvr>
                                      <p:to>
                                        <a:schemeClr val="bg1"/>
                                      </p:to>
                                    </p:animClr>
                                    <p:animClr clrSpc="rgb" dir="cw">
                                      <p:cBhvr>
                                        <p:cTn id="61" dur="250" autoRev="1" fill="remove"/>
                                        <p:tgtEl>
                                          <p:spTgt spid="9">
                                            <p:txEl>
                                              <p:pRg st="0" end="0"/>
                                            </p:txEl>
                                          </p:spTgt>
                                        </p:tgtEl>
                                        <p:attrNameLst>
                                          <p:attrName>fillcolor</p:attrName>
                                        </p:attrNameLst>
                                      </p:cBhvr>
                                      <p:to>
                                        <a:schemeClr val="bg1"/>
                                      </p:to>
                                    </p:animClr>
                                    <p:set>
                                      <p:cBhvr>
                                        <p:cTn id="62" dur="250" autoRev="1" fill="remove"/>
                                        <p:tgtEl>
                                          <p:spTgt spid="9">
                                            <p:txEl>
                                              <p:pRg st="0" end="0"/>
                                            </p:txEl>
                                          </p:spTgt>
                                        </p:tgtEl>
                                        <p:attrNameLst>
                                          <p:attrName>fill.type</p:attrName>
                                        </p:attrNameLst>
                                      </p:cBhvr>
                                      <p:to>
                                        <p:strVal val="solid"/>
                                      </p:to>
                                    </p:set>
                                    <p:set>
                                      <p:cBhvr>
                                        <p:cTn id="63" dur="250" autoRev="1" fill="remove"/>
                                        <p:tgtEl>
                                          <p:spTgt spid="9">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p:bldP spid="9" grpId="0" build="allAtOnce" animBg="1"/>
      <p:bldP spid="10" grpId="0" animBg="1"/>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07504" y="1268760"/>
            <a:ext cx="8856984" cy="5355312"/>
          </a:xfrm>
          <a:prstGeom prst="rect">
            <a:avLst/>
          </a:prstGeom>
        </p:spPr>
        <p:txBody>
          <a:bodyPr wrap="square">
            <a:spAutoFit/>
          </a:bodyPr>
          <a:lstStyle/>
          <a:p>
            <a:pPr algn="ctr"/>
            <a:endParaRPr lang="en-US" altLang="ja-JP" sz="3600" dirty="0">
              <a:latin typeface="+mn-ea"/>
            </a:endParaRPr>
          </a:p>
          <a:p>
            <a:pPr algn="ctr"/>
            <a:r>
              <a:rPr lang="ja-JP" altLang="en-US" sz="6000" dirty="0">
                <a:solidFill>
                  <a:srgbClr val="FF0000"/>
                </a:solidFill>
              </a:rPr>
              <a:t>セミナー開催！</a:t>
            </a:r>
            <a:endParaRPr lang="en-US" altLang="ja-JP" sz="6000" dirty="0">
              <a:solidFill>
                <a:srgbClr val="FF0000"/>
              </a:solidFill>
            </a:endParaRPr>
          </a:p>
          <a:p>
            <a:pPr algn="ctr"/>
            <a:r>
              <a:rPr lang="ja-JP" altLang="en-US" sz="3600" dirty="0">
                <a:solidFill>
                  <a:srgbClr val="FF0000"/>
                </a:solidFill>
              </a:rPr>
              <a:t>＋</a:t>
            </a:r>
            <a:endParaRPr lang="en-US" altLang="ja-JP" sz="3600" dirty="0">
              <a:solidFill>
                <a:srgbClr val="FF0000"/>
              </a:solidFill>
            </a:endParaRPr>
          </a:p>
          <a:p>
            <a:pPr algn="ctr"/>
            <a:r>
              <a:rPr lang="ja-JP" altLang="en-US" sz="6600" dirty="0">
                <a:solidFill>
                  <a:srgbClr val="FF0000"/>
                </a:solidFill>
              </a:rPr>
              <a:t>情報発信！</a:t>
            </a:r>
            <a:endParaRPr lang="en-US" altLang="ja-JP" sz="6600" dirty="0">
              <a:solidFill>
                <a:srgbClr val="FF0000"/>
              </a:solidFill>
            </a:endParaRPr>
          </a:p>
          <a:p>
            <a:pPr algn="ctr"/>
            <a:endParaRPr lang="en-US" altLang="ja-JP" sz="3600" dirty="0">
              <a:latin typeface="+mn-ea"/>
            </a:endParaRPr>
          </a:p>
          <a:p>
            <a:pPr algn="ctr"/>
            <a:r>
              <a:rPr lang="ja-JP" altLang="en-US" sz="3600" u="sng" dirty="0">
                <a:solidFill>
                  <a:srgbClr val="0070C0"/>
                </a:solidFill>
                <a:latin typeface="+mn-ea"/>
              </a:rPr>
              <a:t>自分が認知してもらいたい市場</a:t>
            </a:r>
            <a:r>
              <a:rPr lang="ja-JP" altLang="en-US" sz="3600" dirty="0">
                <a:latin typeface="+mn-ea"/>
              </a:rPr>
              <a:t>に向けて</a:t>
            </a:r>
            <a:endParaRPr lang="en-US" altLang="ja-JP" sz="3600" dirty="0">
              <a:latin typeface="+mn-ea"/>
            </a:endParaRPr>
          </a:p>
          <a:p>
            <a:pPr algn="ctr"/>
            <a:r>
              <a:rPr lang="ja-JP" altLang="en-US" sz="3600" dirty="0">
                <a:latin typeface="+mn-ea"/>
              </a:rPr>
              <a:t>情報発信を繰り返す！</a:t>
            </a:r>
            <a:endParaRPr lang="en-US" altLang="ja-JP" sz="3600" dirty="0">
              <a:latin typeface="+mn-ea"/>
            </a:endParaRPr>
          </a:p>
          <a:p>
            <a:pPr algn="ctr"/>
            <a:r>
              <a:rPr lang="ja-JP" altLang="en-US" sz="3600" dirty="0">
                <a:latin typeface="+mn-ea"/>
              </a:rPr>
              <a:t>質より量！</a:t>
            </a:r>
            <a:endParaRPr lang="en-US" altLang="ja-JP" sz="3600" dirty="0">
              <a:latin typeface="+mn-ea"/>
            </a:endParaRPr>
          </a:p>
        </p:txBody>
      </p:sp>
      <p:sp>
        <p:nvSpPr>
          <p:cNvPr id="3" name="テキスト ボックス 2"/>
          <p:cNvSpPr txBox="1"/>
          <p:nvPr/>
        </p:nvSpPr>
        <p:spPr>
          <a:xfrm>
            <a:off x="2007098" y="714235"/>
            <a:ext cx="3751348" cy="400110"/>
          </a:xfrm>
          <a:prstGeom prst="rect">
            <a:avLst/>
          </a:prstGeom>
          <a:noFill/>
        </p:spPr>
        <p:txBody>
          <a:bodyPr wrap="none" rtlCol="0">
            <a:spAutoFit/>
          </a:bodyPr>
          <a:lstStyle/>
          <a:p>
            <a:r>
              <a:rPr lang="ja-JP" altLang="en-US" sz="2000" dirty="0"/>
              <a:t>ブランディングの第一歩として・・・</a:t>
            </a:r>
            <a:endParaRPr kumimoji="1" lang="ja-JP" altLang="en-US" sz="2000" dirty="0"/>
          </a:p>
        </p:txBody>
      </p:sp>
    </p:spTree>
    <p:extLst>
      <p:ext uri="{BB962C8B-B14F-4D97-AF65-F5344CB8AC3E}">
        <p14:creationId xmlns:p14="http://schemas.microsoft.com/office/powerpoint/2010/main" val="65125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25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25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500"/>
                                        <p:tgtEl>
                                          <p:spTgt spid="2">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500"/>
                                        <p:tgtEl>
                                          <p:spTgt spid="2">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fade">
                                      <p:cBhvr>
                                        <p:cTn id="2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485056" y="2132856"/>
            <a:ext cx="8335416" cy="3416320"/>
          </a:xfrm>
          <a:prstGeom prst="rect">
            <a:avLst/>
          </a:prstGeom>
          <a:solidFill>
            <a:srgbClr val="FFFF00"/>
          </a:solidFill>
        </p:spPr>
        <p:txBody>
          <a:bodyPr wrap="square">
            <a:spAutoFit/>
          </a:bodyPr>
          <a:lstStyle/>
          <a:p>
            <a:pPr algn="ctr">
              <a:lnSpc>
                <a:spcPct val="150000"/>
              </a:lnSpc>
            </a:pPr>
            <a:r>
              <a:rPr lang="ja-JP" altLang="en-US" sz="4800" dirty="0">
                <a:latin typeface="+mn-ea"/>
              </a:rPr>
              <a:t>今日から即実行！</a:t>
            </a:r>
            <a:br>
              <a:rPr lang="en-US" altLang="ja-JP" sz="4800" dirty="0">
                <a:latin typeface="+mn-ea"/>
              </a:rPr>
            </a:br>
            <a:r>
              <a:rPr lang="ja-JP" altLang="en-US" sz="4800" dirty="0">
                <a:latin typeface="+mn-ea"/>
              </a:rPr>
              <a:t>実践的ブランディングメソッドと</a:t>
            </a:r>
            <a:endParaRPr lang="en-US" altLang="ja-JP" sz="4800" dirty="0">
              <a:latin typeface="+mn-ea"/>
            </a:endParaRPr>
          </a:p>
          <a:p>
            <a:pPr algn="ctr">
              <a:lnSpc>
                <a:spcPct val="150000"/>
              </a:lnSpc>
            </a:pPr>
            <a:r>
              <a:rPr lang="ja-JP" altLang="en-US" sz="4800" u="sng" dirty="0">
                <a:solidFill>
                  <a:srgbClr val="FF0000"/>
                </a:solidFill>
                <a:latin typeface="+mn-ea"/>
              </a:rPr>
              <a:t>相続セミナー開催</a:t>
            </a:r>
            <a:r>
              <a:rPr lang="ja-JP" altLang="en-US" sz="4800" u="sng" dirty="0">
                <a:latin typeface="+mn-ea"/>
              </a:rPr>
              <a:t>ノウハウ</a:t>
            </a:r>
            <a:endParaRPr lang="ja-JP" altLang="en-US" sz="4800" u="sng" dirty="0"/>
          </a:p>
        </p:txBody>
      </p:sp>
    </p:spTree>
    <p:extLst>
      <p:ext uri="{BB962C8B-B14F-4D97-AF65-F5344CB8AC3E}">
        <p14:creationId xmlns:p14="http://schemas.microsoft.com/office/powerpoint/2010/main" val="2053783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611560" y="1484784"/>
            <a:ext cx="8299067" cy="4832092"/>
          </a:xfrm>
          <a:prstGeom prst="rect">
            <a:avLst/>
          </a:prstGeom>
          <a:noFill/>
        </p:spPr>
        <p:txBody>
          <a:bodyPr wrap="none" rtlCol="0">
            <a:spAutoFit/>
          </a:bodyPr>
          <a:lstStyle/>
          <a:p>
            <a:pPr algn="ctr"/>
            <a:r>
              <a:rPr kumimoji="1" lang="ja-JP" altLang="en-US" sz="4400" dirty="0"/>
              <a:t>もし・・・</a:t>
            </a:r>
            <a:endParaRPr kumimoji="1" lang="en-US" altLang="ja-JP" sz="4400" dirty="0"/>
          </a:p>
          <a:p>
            <a:pPr algn="ctr"/>
            <a:endParaRPr kumimoji="1" lang="en-US" altLang="ja-JP" sz="4400" dirty="0"/>
          </a:p>
          <a:p>
            <a:pPr algn="ctr"/>
            <a:r>
              <a:rPr lang="ja-JP" altLang="en-US" sz="4400" u="sng" dirty="0"/>
              <a:t>「安定してセミナー開催するための</a:t>
            </a:r>
            <a:endParaRPr lang="en-US" altLang="ja-JP" sz="4400" u="sng" dirty="0"/>
          </a:p>
          <a:p>
            <a:pPr algn="ctr"/>
            <a:endParaRPr lang="en-US" altLang="ja-JP" sz="4400" u="sng" dirty="0"/>
          </a:p>
          <a:p>
            <a:pPr algn="ctr"/>
            <a:r>
              <a:rPr lang="ja-JP" altLang="en-US" sz="4400" u="sng" dirty="0"/>
              <a:t>集客方法をひとつ教えて！」</a:t>
            </a:r>
            <a:endParaRPr lang="en-US" altLang="ja-JP" sz="4400" u="sng" dirty="0"/>
          </a:p>
          <a:p>
            <a:pPr algn="ctr"/>
            <a:endParaRPr lang="en-US" altLang="ja-JP" sz="4400" dirty="0"/>
          </a:p>
          <a:p>
            <a:pPr algn="ctr"/>
            <a:r>
              <a:rPr lang="ja-JP" altLang="en-US" sz="4400" dirty="0"/>
              <a:t>と言われたら？？？</a:t>
            </a:r>
            <a:endParaRPr lang="en-US" altLang="ja-JP" sz="4400" dirty="0"/>
          </a:p>
        </p:txBody>
      </p:sp>
    </p:spTree>
    <p:extLst>
      <p:ext uri="{BB962C8B-B14F-4D97-AF65-F5344CB8AC3E}">
        <p14:creationId xmlns:p14="http://schemas.microsoft.com/office/powerpoint/2010/main" val="143546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10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3417" y="1628800"/>
            <a:ext cx="7879080" cy="4708981"/>
          </a:xfrm>
          <a:prstGeom prst="rect">
            <a:avLst/>
          </a:prstGeom>
          <a:noFill/>
        </p:spPr>
        <p:txBody>
          <a:bodyPr wrap="none" rtlCol="0">
            <a:spAutoFit/>
          </a:bodyPr>
          <a:lstStyle/>
          <a:p>
            <a:pPr algn="ctr"/>
            <a:r>
              <a:rPr kumimoji="1" lang="ja-JP" altLang="en-US" sz="6000" dirty="0">
                <a:solidFill>
                  <a:srgbClr val="FF0000"/>
                </a:solidFill>
              </a:rPr>
              <a:t>ＤＭ</a:t>
            </a:r>
            <a:endParaRPr kumimoji="1" lang="en-US" altLang="ja-JP" sz="6000" dirty="0">
              <a:solidFill>
                <a:srgbClr val="FF0000"/>
              </a:solidFill>
            </a:endParaRPr>
          </a:p>
          <a:p>
            <a:pPr algn="ctr"/>
            <a:r>
              <a:rPr kumimoji="1" lang="ja-JP" altLang="en-US" sz="6000" dirty="0">
                <a:solidFill>
                  <a:srgbClr val="FF0000"/>
                </a:solidFill>
              </a:rPr>
              <a:t>（ダイレクトメール）</a:t>
            </a:r>
            <a:endParaRPr kumimoji="1" lang="en-US" altLang="ja-JP" sz="6000" dirty="0">
              <a:solidFill>
                <a:srgbClr val="FF0000"/>
              </a:solidFill>
            </a:endParaRPr>
          </a:p>
          <a:p>
            <a:pPr algn="ctr"/>
            <a:r>
              <a:rPr lang="ja-JP" altLang="en-US" sz="6000" dirty="0">
                <a:solidFill>
                  <a:srgbClr val="FF0000"/>
                </a:solidFill>
              </a:rPr>
              <a:t>＋</a:t>
            </a:r>
            <a:endParaRPr lang="en-US" altLang="ja-JP" sz="6000" dirty="0">
              <a:solidFill>
                <a:srgbClr val="FF0000"/>
              </a:solidFill>
            </a:endParaRPr>
          </a:p>
          <a:p>
            <a:pPr algn="ctr"/>
            <a:r>
              <a:rPr lang="ja-JP" altLang="en-US" sz="6000" dirty="0">
                <a:solidFill>
                  <a:srgbClr val="FF0000"/>
                </a:solidFill>
              </a:rPr>
              <a:t>テレマーケティング</a:t>
            </a:r>
            <a:endParaRPr kumimoji="1" lang="en-US" altLang="ja-JP" sz="6000" dirty="0">
              <a:solidFill>
                <a:srgbClr val="FF0000"/>
              </a:solidFill>
            </a:endParaRPr>
          </a:p>
          <a:p>
            <a:pPr algn="ctr"/>
            <a:r>
              <a:rPr lang="ja-JP" altLang="en-US" sz="6000" dirty="0">
                <a:solidFill>
                  <a:srgbClr val="FF0000"/>
                </a:solidFill>
              </a:rPr>
              <a:t>（ＴＥＬフォロー）</a:t>
            </a:r>
            <a:endParaRPr kumimoji="1" lang="ja-JP" altLang="en-US" sz="6000" dirty="0">
              <a:solidFill>
                <a:srgbClr val="FF0000"/>
              </a:solidFill>
            </a:endParaRPr>
          </a:p>
        </p:txBody>
      </p:sp>
    </p:spTree>
    <p:extLst>
      <p:ext uri="{BB962C8B-B14F-4D97-AF65-F5344CB8AC3E}">
        <p14:creationId xmlns:p14="http://schemas.microsoft.com/office/powerpoint/2010/main" val="10561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anim calcmode="lin" valueType="num">
                                      <p:cBhvr>
                                        <p:cTn id="8" dur="1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500"/>
                                        <p:tgtEl>
                                          <p:spTgt spid="2">
                                            <p:txEl>
                                              <p:pRg st="1" end="1"/>
                                            </p:txEl>
                                          </p:spTgt>
                                        </p:tgtEl>
                                      </p:cBhvr>
                                    </p:animEffect>
                                    <p:anim calcmode="lin" valueType="num">
                                      <p:cBhvr>
                                        <p:cTn id="13" dur="1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5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500"/>
                                        <p:tgtEl>
                                          <p:spTgt spid="2">
                                            <p:txEl>
                                              <p:pRg st="2" end="2"/>
                                            </p:txEl>
                                          </p:spTgt>
                                        </p:tgtEl>
                                      </p:cBhvr>
                                    </p:animEffect>
                                    <p:anim calcmode="lin" valueType="num">
                                      <p:cBhvr>
                                        <p:cTn id="18" dur="1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5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500"/>
                                        <p:tgtEl>
                                          <p:spTgt spid="2">
                                            <p:txEl>
                                              <p:pRg st="3" end="3"/>
                                            </p:txEl>
                                          </p:spTgt>
                                        </p:tgtEl>
                                      </p:cBhvr>
                                    </p:animEffect>
                                    <p:anim calcmode="lin" valueType="num">
                                      <p:cBhvr>
                                        <p:cTn id="23" dur="1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5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500"/>
                                        <p:tgtEl>
                                          <p:spTgt spid="2">
                                            <p:txEl>
                                              <p:pRg st="4" end="4"/>
                                            </p:txEl>
                                          </p:spTgt>
                                        </p:tgtEl>
                                      </p:cBhvr>
                                    </p:animEffect>
                                    <p:anim calcmode="lin" valueType="num">
                                      <p:cBhvr>
                                        <p:cTn id="28" dur="1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251520" y="1639062"/>
            <a:ext cx="8568952" cy="4154984"/>
          </a:xfrm>
          <a:prstGeom prst="rect">
            <a:avLst/>
          </a:prstGeom>
        </p:spPr>
        <p:txBody>
          <a:bodyPr wrap="square">
            <a:spAutoFit/>
          </a:bodyPr>
          <a:lstStyle/>
          <a:p>
            <a:pPr algn="ctr">
              <a:lnSpc>
                <a:spcPct val="150000"/>
              </a:lnSpc>
            </a:pPr>
            <a:r>
              <a:rPr lang="ja-JP" altLang="en-US" sz="8800" dirty="0">
                <a:solidFill>
                  <a:srgbClr val="000000"/>
                </a:solidFill>
                <a:latin typeface="Helvetica" charset="0"/>
              </a:rPr>
              <a:t>このプログラムの</a:t>
            </a:r>
            <a:endParaRPr lang="en-US" altLang="ja-JP" sz="8800" dirty="0">
              <a:solidFill>
                <a:srgbClr val="000000"/>
              </a:solidFill>
              <a:latin typeface="Helvetica" charset="0"/>
            </a:endParaRPr>
          </a:p>
          <a:p>
            <a:pPr algn="ctr">
              <a:lnSpc>
                <a:spcPct val="150000"/>
              </a:lnSpc>
            </a:pPr>
            <a:r>
              <a:rPr lang="ja-JP" altLang="en-US" sz="8800" dirty="0">
                <a:solidFill>
                  <a:srgbClr val="000000"/>
                </a:solidFill>
                <a:latin typeface="Helvetica" charset="0"/>
              </a:rPr>
              <a:t>真の目的</a:t>
            </a:r>
            <a:endParaRPr lang="en-US" altLang="ja-JP" sz="8800" b="0" i="0" dirty="0">
              <a:solidFill>
                <a:srgbClr val="000000"/>
              </a:solidFill>
              <a:effectLst/>
              <a:latin typeface="Helvetica" charset="0"/>
            </a:endParaRPr>
          </a:p>
        </p:txBody>
      </p:sp>
    </p:spTree>
    <p:extLst>
      <p:ext uri="{BB962C8B-B14F-4D97-AF65-F5344CB8AC3E}">
        <p14:creationId xmlns:p14="http://schemas.microsoft.com/office/powerpoint/2010/main" val="1168432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38684" y="1412776"/>
            <a:ext cx="6694461" cy="830997"/>
          </a:xfrm>
          <a:prstGeom prst="rect">
            <a:avLst/>
          </a:prstGeom>
          <a:noFill/>
        </p:spPr>
        <p:txBody>
          <a:bodyPr wrap="none" rtlCol="0">
            <a:spAutoFit/>
          </a:bodyPr>
          <a:lstStyle/>
          <a:p>
            <a:pPr algn="ctr"/>
            <a:r>
              <a:rPr kumimoji="1" lang="ja-JP" altLang="en-US" sz="4800" dirty="0">
                <a:latin typeface="+mn-ea"/>
              </a:rPr>
              <a:t>ＤＭ＋テレマーケティング</a:t>
            </a:r>
          </a:p>
        </p:txBody>
      </p:sp>
      <p:sp>
        <p:nvSpPr>
          <p:cNvPr id="3" name="テキスト ボックス 2"/>
          <p:cNvSpPr txBox="1"/>
          <p:nvPr/>
        </p:nvSpPr>
        <p:spPr>
          <a:xfrm>
            <a:off x="1855038" y="2348880"/>
            <a:ext cx="6647974" cy="3108543"/>
          </a:xfrm>
          <a:prstGeom prst="rect">
            <a:avLst/>
          </a:prstGeom>
          <a:noFill/>
        </p:spPr>
        <p:txBody>
          <a:bodyPr wrap="none" rtlCol="0">
            <a:spAutoFit/>
          </a:bodyPr>
          <a:lstStyle/>
          <a:p>
            <a:r>
              <a:rPr kumimoji="1" lang="ja-JP" altLang="en-US" sz="2800" dirty="0"/>
              <a:t>やることはたったの３つ。</a:t>
            </a:r>
            <a:endParaRPr kumimoji="1" lang="en-US" altLang="ja-JP" sz="2800" dirty="0"/>
          </a:p>
          <a:p>
            <a:endParaRPr lang="en-US" altLang="ja-JP" sz="2800" dirty="0"/>
          </a:p>
          <a:p>
            <a:r>
              <a:rPr kumimoji="1" lang="ja-JP" altLang="en-US" sz="2800" dirty="0"/>
              <a:t>①「</a:t>
            </a:r>
            <a:r>
              <a:rPr lang="ja-JP" altLang="en-US" sz="2800" dirty="0"/>
              <a:t>相続セミナーや相談会</a:t>
            </a:r>
            <a:r>
              <a:rPr kumimoji="1" lang="ja-JP" altLang="en-US" sz="2800" dirty="0"/>
              <a:t>」を企画して</a:t>
            </a:r>
            <a:endParaRPr kumimoji="1" lang="en-US" altLang="ja-JP" sz="2800" dirty="0"/>
          </a:p>
          <a:p>
            <a:endParaRPr lang="en-US" altLang="ja-JP" sz="2800" dirty="0"/>
          </a:p>
          <a:p>
            <a:r>
              <a:rPr lang="ja-JP" altLang="en-US" sz="2800" dirty="0"/>
              <a:t>②</a:t>
            </a:r>
            <a:r>
              <a:rPr kumimoji="1" lang="ja-JP" altLang="en-US" sz="2800" dirty="0"/>
              <a:t>効果的なダイレクトメールを送って</a:t>
            </a:r>
            <a:endParaRPr lang="en-US" altLang="ja-JP" sz="2800" dirty="0"/>
          </a:p>
          <a:p>
            <a:endParaRPr kumimoji="1" lang="en-US" altLang="ja-JP" sz="2800" dirty="0"/>
          </a:p>
          <a:p>
            <a:r>
              <a:rPr lang="ja-JP" altLang="en-US" sz="2800" dirty="0"/>
              <a:t>③電話でフォローアップをかける</a:t>
            </a:r>
            <a:endParaRPr kumimoji="1" lang="ja-JP" altLang="en-US" sz="2800" dirty="0"/>
          </a:p>
        </p:txBody>
      </p:sp>
      <p:sp>
        <p:nvSpPr>
          <p:cNvPr id="5" name="テキスト ボックス 4"/>
          <p:cNvSpPr txBox="1"/>
          <p:nvPr/>
        </p:nvSpPr>
        <p:spPr>
          <a:xfrm>
            <a:off x="1241890" y="5805264"/>
            <a:ext cx="6691255" cy="646331"/>
          </a:xfrm>
          <a:prstGeom prst="rect">
            <a:avLst/>
          </a:prstGeom>
          <a:noFill/>
        </p:spPr>
        <p:txBody>
          <a:bodyPr wrap="none" rtlCol="0">
            <a:spAutoFit/>
          </a:bodyPr>
          <a:lstStyle/>
          <a:p>
            <a:r>
              <a:rPr kumimoji="1" lang="en-US" altLang="ja-JP" b="1" dirty="0"/>
              <a:t>※</a:t>
            </a:r>
            <a:r>
              <a:rPr kumimoji="1" lang="ja-JP" altLang="en-US" b="1" dirty="0"/>
              <a:t>どうしても電話フォローが出来ない場合はＤＭのみの場合もあり。</a:t>
            </a:r>
            <a:endParaRPr kumimoji="1" lang="en-US" altLang="ja-JP" b="1" dirty="0"/>
          </a:p>
          <a:p>
            <a:r>
              <a:rPr lang="ja-JP" altLang="en-US" b="1" dirty="0"/>
              <a:t>ただしなるべく電話フォローが入ることが望ましい</a:t>
            </a:r>
            <a:endParaRPr kumimoji="1" lang="ja-JP" altLang="en-US" b="1" dirty="0"/>
          </a:p>
        </p:txBody>
      </p:sp>
    </p:spTree>
    <p:extLst>
      <p:ext uri="{BB962C8B-B14F-4D97-AF65-F5344CB8AC3E}">
        <p14:creationId xmlns:p14="http://schemas.microsoft.com/office/powerpoint/2010/main" val="3566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barn(inVertical)">
                                      <p:cBhvr>
                                        <p:cTn id="25" dur="1000"/>
                                        <p:tgtEl>
                                          <p:spTgt spid="5">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barn(inVertical)">
                                      <p:cBhvr>
                                        <p:cTn id="28"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37644" y="1844824"/>
            <a:ext cx="6096542" cy="830997"/>
          </a:xfrm>
          <a:prstGeom prst="rect">
            <a:avLst/>
          </a:prstGeom>
          <a:noFill/>
        </p:spPr>
        <p:txBody>
          <a:bodyPr wrap="none" rtlCol="0">
            <a:spAutoFit/>
          </a:bodyPr>
          <a:lstStyle/>
          <a:p>
            <a:pPr algn="ctr"/>
            <a:r>
              <a:rPr lang="ja-JP" altLang="en-US" sz="4800" dirty="0">
                <a:latin typeface="+mn-ea"/>
              </a:rPr>
              <a:t>なぜこの方法なのか？</a:t>
            </a:r>
            <a:endParaRPr kumimoji="1" lang="ja-JP" altLang="en-US" sz="4800" dirty="0">
              <a:latin typeface="+mn-ea"/>
            </a:endParaRPr>
          </a:p>
        </p:txBody>
      </p:sp>
      <p:sp>
        <p:nvSpPr>
          <p:cNvPr id="3" name="テキスト ボックス 2"/>
          <p:cNvSpPr txBox="1"/>
          <p:nvPr/>
        </p:nvSpPr>
        <p:spPr>
          <a:xfrm>
            <a:off x="2023865" y="3140968"/>
            <a:ext cx="5211683" cy="1384995"/>
          </a:xfrm>
          <a:prstGeom prst="rect">
            <a:avLst/>
          </a:prstGeom>
          <a:noFill/>
        </p:spPr>
        <p:txBody>
          <a:bodyPr wrap="none" rtlCol="0">
            <a:spAutoFit/>
          </a:bodyPr>
          <a:lstStyle/>
          <a:p>
            <a:r>
              <a:rPr kumimoji="1" lang="ja-JP" altLang="en-US" sz="2800" dirty="0"/>
              <a:t>・早い、安い、効果が出やすい</a:t>
            </a:r>
            <a:endParaRPr kumimoji="1" lang="en-US" altLang="ja-JP" sz="2800" dirty="0"/>
          </a:p>
          <a:p>
            <a:endParaRPr lang="en-US" altLang="ja-JP" sz="2800" dirty="0"/>
          </a:p>
          <a:p>
            <a:r>
              <a:rPr kumimoji="1" lang="ja-JP" altLang="en-US" sz="2800" dirty="0">
                <a:solidFill>
                  <a:srgbClr val="FF0000"/>
                </a:solidFill>
              </a:rPr>
              <a:t>・反応率が劇的に高い</a:t>
            </a:r>
          </a:p>
        </p:txBody>
      </p:sp>
      <p:sp>
        <p:nvSpPr>
          <p:cNvPr id="5" name="テキスト ボックス 4"/>
          <p:cNvSpPr txBox="1"/>
          <p:nvPr/>
        </p:nvSpPr>
        <p:spPr>
          <a:xfrm>
            <a:off x="824155" y="5219239"/>
            <a:ext cx="7622600" cy="923330"/>
          </a:xfrm>
          <a:prstGeom prst="rect">
            <a:avLst/>
          </a:prstGeom>
          <a:noFill/>
        </p:spPr>
        <p:txBody>
          <a:bodyPr wrap="none" rtlCol="0">
            <a:spAutoFit/>
          </a:bodyPr>
          <a:lstStyle/>
          <a:p>
            <a:pPr algn="ctr"/>
            <a:r>
              <a:rPr kumimoji="1" lang="ja-JP" altLang="en-US" b="1" dirty="0"/>
              <a:t>「見込み客が更なる情報を求めて返信してくるような手紙や広告を</a:t>
            </a:r>
            <a:endParaRPr kumimoji="1" lang="en-US" altLang="ja-JP" b="1" dirty="0"/>
          </a:p>
          <a:p>
            <a:pPr algn="ctr"/>
            <a:r>
              <a:rPr kumimoji="1" lang="ja-JP" altLang="en-US" b="1" dirty="0"/>
              <a:t>事前に送付しておけば</a:t>
            </a:r>
            <a:r>
              <a:rPr lang="ja-JP" altLang="en-US" b="1" dirty="0"/>
              <a:t>テレマーケティングの効果は増大する」</a:t>
            </a:r>
            <a:endParaRPr lang="en-US" altLang="ja-JP" b="1" dirty="0"/>
          </a:p>
          <a:p>
            <a:pPr algn="ctr"/>
            <a:r>
              <a:rPr lang="ja-JP" altLang="en-US" b="1" dirty="0"/>
              <a:t>（世界ナンバーワンのマーケッター「ジェイ・エイブラハム」の言葉）</a:t>
            </a:r>
            <a:endParaRPr lang="en-US" altLang="ja-JP" b="1" dirty="0"/>
          </a:p>
        </p:txBody>
      </p:sp>
    </p:spTree>
    <p:extLst>
      <p:ext uri="{BB962C8B-B14F-4D97-AF65-F5344CB8AC3E}">
        <p14:creationId xmlns:p14="http://schemas.microsoft.com/office/powerpoint/2010/main" val="32149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down)">
                                      <p:cBhvr>
                                        <p:cTn id="20" dur="1000"/>
                                        <p:tgtEl>
                                          <p:spTgt spid="5">
                                            <p:txEl>
                                              <p:pRg st="0" end="0"/>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wipe(down)">
                                      <p:cBhvr>
                                        <p:cTn id="23" dur="1000"/>
                                        <p:tgtEl>
                                          <p:spTgt spid="5">
                                            <p:txEl>
                                              <p:pRg st="1" end="1"/>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wipe(down)">
                                      <p:cBhvr>
                                        <p:cTn id="2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33737" y="1844824"/>
            <a:ext cx="7704353" cy="830997"/>
          </a:xfrm>
          <a:prstGeom prst="rect">
            <a:avLst/>
          </a:prstGeom>
          <a:noFill/>
        </p:spPr>
        <p:txBody>
          <a:bodyPr wrap="none" rtlCol="0">
            <a:spAutoFit/>
          </a:bodyPr>
          <a:lstStyle/>
          <a:p>
            <a:pPr algn="ctr"/>
            <a:r>
              <a:rPr lang="ja-JP" altLang="en-US" sz="4800" dirty="0">
                <a:latin typeface="+mn-ea"/>
              </a:rPr>
              <a:t>ＤＭのパッケージの構成要素</a:t>
            </a:r>
            <a:endParaRPr kumimoji="1" lang="ja-JP" altLang="en-US" sz="4800" dirty="0">
              <a:latin typeface="+mn-ea"/>
            </a:endParaRPr>
          </a:p>
        </p:txBody>
      </p:sp>
      <p:sp>
        <p:nvSpPr>
          <p:cNvPr id="3" name="テキスト ボックス 2"/>
          <p:cNvSpPr txBox="1"/>
          <p:nvPr/>
        </p:nvSpPr>
        <p:spPr>
          <a:xfrm>
            <a:off x="1441462" y="2780928"/>
            <a:ext cx="6288901" cy="3108543"/>
          </a:xfrm>
          <a:prstGeom prst="rect">
            <a:avLst/>
          </a:prstGeom>
          <a:noFill/>
        </p:spPr>
        <p:txBody>
          <a:bodyPr wrap="none" rtlCol="0">
            <a:spAutoFit/>
          </a:bodyPr>
          <a:lstStyle/>
          <a:p>
            <a:r>
              <a:rPr kumimoji="1" lang="ja-JP" altLang="en-US" sz="2800" dirty="0"/>
              <a:t>・封筒</a:t>
            </a:r>
            <a:endParaRPr lang="en-US" altLang="ja-JP" sz="2800" dirty="0"/>
          </a:p>
          <a:p>
            <a:endParaRPr kumimoji="1" lang="en-US" altLang="ja-JP" sz="2800" dirty="0"/>
          </a:p>
          <a:p>
            <a:r>
              <a:rPr lang="ja-JP" altLang="en-US" sz="2800" dirty="0"/>
              <a:t>・あいさつ文（</a:t>
            </a:r>
            <a:r>
              <a:rPr lang="en-US" altLang="ja-JP" sz="2800" dirty="0"/>
              <a:t>A</a:t>
            </a:r>
            <a:r>
              <a:rPr lang="ja-JP" altLang="en-US" sz="2800" dirty="0"/>
              <a:t>４一枚）</a:t>
            </a:r>
            <a:endParaRPr lang="en-US" altLang="ja-JP" sz="2800" dirty="0"/>
          </a:p>
          <a:p>
            <a:endParaRPr kumimoji="1" lang="en-US" altLang="ja-JP" sz="2800" dirty="0"/>
          </a:p>
          <a:p>
            <a:r>
              <a:rPr lang="ja-JP" altLang="en-US" sz="2800" dirty="0"/>
              <a:t>・相続税改正レポートや事例レポート</a:t>
            </a:r>
            <a:endParaRPr lang="en-US" altLang="ja-JP" sz="2800" dirty="0"/>
          </a:p>
          <a:p>
            <a:endParaRPr kumimoji="1" lang="en-US" altLang="ja-JP" sz="2800" dirty="0"/>
          </a:p>
          <a:p>
            <a:r>
              <a:rPr lang="ja-JP" altLang="en-US" sz="2800" dirty="0"/>
              <a:t>・相談用紙または申込用紙</a:t>
            </a:r>
            <a:endParaRPr lang="en-US" altLang="ja-JP" sz="2800" dirty="0"/>
          </a:p>
        </p:txBody>
      </p:sp>
    </p:spTree>
    <p:extLst>
      <p:ext uri="{BB962C8B-B14F-4D97-AF65-F5344CB8AC3E}">
        <p14:creationId xmlns:p14="http://schemas.microsoft.com/office/powerpoint/2010/main" val="433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923168" y="1844824"/>
            <a:ext cx="5325497" cy="830997"/>
          </a:xfrm>
          <a:prstGeom prst="rect">
            <a:avLst/>
          </a:prstGeom>
          <a:noFill/>
        </p:spPr>
        <p:txBody>
          <a:bodyPr wrap="none" rtlCol="0">
            <a:spAutoFit/>
          </a:bodyPr>
          <a:lstStyle/>
          <a:p>
            <a:pPr algn="ctr"/>
            <a:r>
              <a:rPr kumimoji="1" lang="ja-JP" altLang="en-US" sz="4800" dirty="0">
                <a:latin typeface="+mn-ea"/>
              </a:rPr>
              <a:t>あいさつ文について</a:t>
            </a:r>
          </a:p>
        </p:txBody>
      </p:sp>
      <p:sp>
        <p:nvSpPr>
          <p:cNvPr id="3" name="テキスト ボックス 2"/>
          <p:cNvSpPr txBox="1"/>
          <p:nvPr/>
        </p:nvSpPr>
        <p:spPr>
          <a:xfrm>
            <a:off x="1296391" y="3428999"/>
            <a:ext cx="6336991" cy="2246769"/>
          </a:xfrm>
          <a:prstGeom prst="rect">
            <a:avLst/>
          </a:prstGeom>
          <a:noFill/>
        </p:spPr>
        <p:txBody>
          <a:bodyPr wrap="none" rtlCol="0">
            <a:spAutoFit/>
          </a:bodyPr>
          <a:lstStyle/>
          <a:p>
            <a:r>
              <a:rPr kumimoji="1" lang="ja-JP" altLang="en-US" sz="2800" dirty="0"/>
              <a:t>・手書きしたものがベター（コピー使用可）</a:t>
            </a:r>
            <a:endParaRPr kumimoji="1" lang="en-US" altLang="ja-JP" sz="2800" dirty="0"/>
          </a:p>
          <a:p>
            <a:endParaRPr lang="en-US" altLang="ja-JP" sz="2800" dirty="0"/>
          </a:p>
          <a:p>
            <a:r>
              <a:rPr kumimoji="1" lang="ja-JP" altLang="en-US" sz="2800" dirty="0"/>
              <a:t>・「あなた」に送るきっかけを書く</a:t>
            </a:r>
            <a:endParaRPr kumimoji="1" lang="en-US" altLang="ja-JP" sz="2800" dirty="0"/>
          </a:p>
          <a:p>
            <a:endParaRPr lang="en-US" altLang="ja-JP" sz="2800" dirty="0"/>
          </a:p>
          <a:p>
            <a:r>
              <a:rPr kumimoji="1" lang="ja-JP" altLang="en-US" sz="2800" dirty="0"/>
              <a:t>・</a:t>
            </a:r>
            <a:r>
              <a:rPr lang="ja-JP" altLang="en-US" sz="2800" dirty="0"/>
              <a:t>「あなた」が</a:t>
            </a:r>
            <a:r>
              <a:rPr kumimoji="1" lang="ja-JP" altLang="en-US" sz="2800" dirty="0"/>
              <a:t>得られるメリット</a:t>
            </a:r>
          </a:p>
        </p:txBody>
      </p:sp>
    </p:spTree>
    <p:extLst>
      <p:ext uri="{BB962C8B-B14F-4D97-AF65-F5344CB8AC3E}">
        <p14:creationId xmlns:p14="http://schemas.microsoft.com/office/powerpoint/2010/main" val="192709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710763" y="1844824"/>
            <a:ext cx="5750293" cy="830997"/>
          </a:xfrm>
          <a:prstGeom prst="rect">
            <a:avLst/>
          </a:prstGeom>
          <a:noFill/>
        </p:spPr>
        <p:txBody>
          <a:bodyPr wrap="none" rtlCol="0">
            <a:spAutoFit/>
          </a:bodyPr>
          <a:lstStyle/>
          <a:p>
            <a:pPr algn="ctr"/>
            <a:r>
              <a:rPr lang="ja-JP" altLang="en-US" sz="4800" dirty="0">
                <a:latin typeface="+mn-ea"/>
              </a:rPr>
              <a:t>効果的な</a:t>
            </a:r>
            <a:r>
              <a:rPr lang="en-US" altLang="ja-JP" sz="4800" dirty="0">
                <a:latin typeface="+mn-ea"/>
              </a:rPr>
              <a:t>DM</a:t>
            </a:r>
            <a:r>
              <a:rPr lang="ja-JP" altLang="en-US" sz="4800" dirty="0">
                <a:latin typeface="+mn-ea"/>
              </a:rPr>
              <a:t>の作り方</a:t>
            </a:r>
            <a:endParaRPr kumimoji="1" lang="ja-JP" altLang="en-US" sz="4800" dirty="0">
              <a:latin typeface="+mn-ea"/>
            </a:endParaRPr>
          </a:p>
        </p:txBody>
      </p:sp>
      <p:sp>
        <p:nvSpPr>
          <p:cNvPr id="3" name="テキスト ボックス 2"/>
          <p:cNvSpPr txBox="1"/>
          <p:nvPr/>
        </p:nvSpPr>
        <p:spPr>
          <a:xfrm>
            <a:off x="1907704" y="3140967"/>
            <a:ext cx="4134465" cy="2246769"/>
          </a:xfrm>
          <a:prstGeom prst="rect">
            <a:avLst/>
          </a:prstGeom>
          <a:noFill/>
        </p:spPr>
        <p:txBody>
          <a:bodyPr wrap="none" rtlCol="0">
            <a:spAutoFit/>
          </a:bodyPr>
          <a:lstStyle/>
          <a:p>
            <a:r>
              <a:rPr kumimoji="1" lang="ja-JP" altLang="en-US" sz="2800" dirty="0"/>
              <a:t>・すぐに売り込まない</a:t>
            </a:r>
            <a:endParaRPr kumimoji="1" lang="en-US" altLang="ja-JP" sz="2800" dirty="0"/>
          </a:p>
          <a:p>
            <a:endParaRPr lang="en-US" altLang="ja-JP" sz="2800" dirty="0"/>
          </a:p>
          <a:p>
            <a:r>
              <a:rPr kumimoji="1" lang="ja-JP" altLang="en-US" sz="2800" dirty="0"/>
              <a:t>・知識を提供する</a:t>
            </a:r>
            <a:endParaRPr kumimoji="1" lang="en-US" altLang="ja-JP" sz="2800" dirty="0"/>
          </a:p>
          <a:p>
            <a:endParaRPr lang="en-US" altLang="ja-JP" sz="2800" dirty="0"/>
          </a:p>
          <a:p>
            <a:r>
              <a:rPr kumimoji="1" lang="ja-JP" altLang="en-US" sz="2800" dirty="0"/>
              <a:t>・潜在ニードを喚起する</a:t>
            </a:r>
          </a:p>
        </p:txBody>
      </p:sp>
    </p:spTree>
    <p:extLst>
      <p:ext uri="{BB962C8B-B14F-4D97-AF65-F5344CB8AC3E}">
        <p14:creationId xmlns:p14="http://schemas.microsoft.com/office/powerpoint/2010/main" val="38560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79559" y="1844824"/>
            <a:ext cx="6612708" cy="830997"/>
          </a:xfrm>
          <a:prstGeom prst="rect">
            <a:avLst/>
          </a:prstGeom>
          <a:noFill/>
        </p:spPr>
        <p:txBody>
          <a:bodyPr wrap="none" rtlCol="0">
            <a:spAutoFit/>
          </a:bodyPr>
          <a:lstStyle/>
          <a:p>
            <a:pPr algn="ctr"/>
            <a:r>
              <a:rPr lang="ja-JP" altLang="en-US" sz="4800" dirty="0">
                <a:latin typeface="+mn-ea"/>
              </a:rPr>
              <a:t>封筒はどうすればいい？</a:t>
            </a:r>
            <a:endParaRPr kumimoji="1" lang="ja-JP" altLang="en-US" sz="4800" dirty="0">
              <a:latin typeface="+mn-ea"/>
            </a:endParaRPr>
          </a:p>
        </p:txBody>
      </p:sp>
      <p:sp>
        <p:nvSpPr>
          <p:cNvPr id="3" name="テキスト ボックス 2"/>
          <p:cNvSpPr txBox="1"/>
          <p:nvPr/>
        </p:nvSpPr>
        <p:spPr>
          <a:xfrm>
            <a:off x="1634337" y="3068960"/>
            <a:ext cx="7007046" cy="3108543"/>
          </a:xfrm>
          <a:prstGeom prst="rect">
            <a:avLst/>
          </a:prstGeom>
          <a:noFill/>
        </p:spPr>
        <p:txBody>
          <a:bodyPr wrap="none" rtlCol="0">
            <a:spAutoFit/>
          </a:bodyPr>
          <a:lstStyle/>
          <a:p>
            <a:r>
              <a:rPr kumimoji="1" lang="ja-JP" altLang="en-US" sz="2800" dirty="0"/>
              <a:t>・目的は</a:t>
            </a:r>
            <a:r>
              <a:rPr kumimoji="1" lang="en-US" altLang="ja-JP" sz="2800" dirty="0">
                <a:solidFill>
                  <a:srgbClr val="FF0000"/>
                </a:solidFill>
              </a:rPr>
              <a:t>【</a:t>
            </a:r>
            <a:r>
              <a:rPr lang="ja-JP" altLang="en-US" sz="2800" dirty="0">
                <a:solidFill>
                  <a:srgbClr val="FF0000"/>
                </a:solidFill>
              </a:rPr>
              <a:t>　開封　</a:t>
            </a:r>
            <a:r>
              <a:rPr lang="en-US" altLang="ja-JP" sz="2800" dirty="0">
                <a:solidFill>
                  <a:srgbClr val="FF0000"/>
                </a:solidFill>
              </a:rPr>
              <a:t>】</a:t>
            </a:r>
            <a:r>
              <a:rPr lang="ja-JP" altLang="en-US" sz="2800" dirty="0"/>
              <a:t>してもらうこと</a:t>
            </a:r>
            <a:endParaRPr lang="en-US" altLang="ja-JP" sz="2800" dirty="0"/>
          </a:p>
          <a:p>
            <a:endParaRPr kumimoji="1" lang="en-US" altLang="ja-JP" sz="2800" dirty="0"/>
          </a:p>
          <a:p>
            <a:r>
              <a:rPr lang="ja-JP" altLang="en-US" sz="2800" dirty="0"/>
              <a:t>・なるべく</a:t>
            </a:r>
            <a:r>
              <a:rPr lang="en-US" altLang="ja-JP" sz="2800" dirty="0"/>
              <a:t>【</a:t>
            </a:r>
            <a:r>
              <a:rPr lang="ja-JP" altLang="en-US" sz="2800" dirty="0"/>
              <a:t>　個人的な雰囲気　</a:t>
            </a:r>
            <a:r>
              <a:rPr lang="en-US" altLang="ja-JP" sz="2800" dirty="0"/>
              <a:t>】</a:t>
            </a:r>
            <a:r>
              <a:rPr lang="ja-JP" altLang="en-US" sz="2800" dirty="0"/>
              <a:t>にする</a:t>
            </a:r>
            <a:endParaRPr lang="en-US" altLang="ja-JP" sz="2800" dirty="0"/>
          </a:p>
          <a:p>
            <a:endParaRPr kumimoji="1" lang="en-US" altLang="ja-JP" sz="2800" dirty="0"/>
          </a:p>
          <a:p>
            <a:r>
              <a:rPr lang="ja-JP" altLang="en-US" sz="2800" dirty="0"/>
              <a:t>・可能な限り住所は手書き</a:t>
            </a:r>
            <a:endParaRPr lang="en-US" altLang="ja-JP" sz="2800" dirty="0"/>
          </a:p>
          <a:p>
            <a:endParaRPr kumimoji="1" lang="en-US" altLang="ja-JP" sz="2800" dirty="0"/>
          </a:p>
          <a:p>
            <a:r>
              <a:rPr lang="ja-JP" altLang="en-US" sz="2800" dirty="0"/>
              <a:t>・角２封筒。会社のもので</a:t>
            </a:r>
            <a:r>
              <a:rPr lang="en-US" altLang="ja-JP" sz="2800" dirty="0"/>
              <a:t>OK</a:t>
            </a:r>
            <a:endParaRPr kumimoji="1" lang="ja-JP" altLang="en-US" sz="2800" dirty="0"/>
          </a:p>
        </p:txBody>
      </p:sp>
    </p:spTree>
    <p:extLst>
      <p:ext uri="{BB962C8B-B14F-4D97-AF65-F5344CB8AC3E}">
        <p14:creationId xmlns:p14="http://schemas.microsoft.com/office/powerpoint/2010/main" val="2995710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144108" y="1844824"/>
            <a:ext cx="6883616" cy="830997"/>
          </a:xfrm>
          <a:prstGeom prst="rect">
            <a:avLst/>
          </a:prstGeom>
          <a:noFill/>
        </p:spPr>
        <p:txBody>
          <a:bodyPr wrap="none" rtlCol="0">
            <a:spAutoFit/>
          </a:bodyPr>
          <a:lstStyle/>
          <a:p>
            <a:pPr algn="ctr"/>
            <a:r>
              <a:rPr kumimoji="1" lang="ja-JP" altLang="en-US" sz="4800" dirty="0">
                <a:latin typeface="+mn-ea"/>
              </a:rPr>
              <a:t>テレマーケティングの活用</a:t>
            </a:r>
          </a:p>
        </p:txBody>
      </p:sp>
      <p:sp>
        <p:nvSpPr>
          <p:cNvPr id="3" name="テキスト ボックス 2"/>
          <p:cNvSpPr txBox="1"/>
          <p:nvPr/>
        </p:nvSpPr>
        <p:spPr>
          <a:xfrm>
            <a:off x="1056997" y="2996952"/>
            <a:ext cx="7725192" cy="2246769"/>
          </a:xfrm>
          <a:prstGeom prst="rect">
            <a:avLst/>
          </a:prstGeom>
          <a:noFill/>
        </p:spPr>
        <p:txBody>
          <a:bodyPr wrap="none" rtlCol="0">
            <a:spAutoFit/>
          </a:bodyPr>
          <a:lstStyle/>
          <a:p>
            <a:r>
              <a:rPr kumimoji="1" lang="ja-JP" altLang="en-US" sz="2800" dirty="0"/>
              <a:t>・関係ができている</a:t>
            </a:r>
            <a:r>
              <a:rPr lang="ja-JP" altLang="en-US" sz="2800" dirty="0"/>
              <a:t>既契約者に送るので</a:t>
            </a:r>
            <a:r>
              <a:rPr kumimoji="1" lang="ja-JP" altLang="en-US" sz="2800" dirty="0"/>
              <a:t>、</a:t>
            </a:r>
            <a:endParaRPr kumimoji="1" lang="en-US" altLang="ja-JP" sz="2800" dirty="0"/>
          </a:p>
          <a:p>
            <a:r>
              <a:rPr lang="ja-JP" altLang="en-US" sz="2800" dirty="0"/>
              <a:t>その人に関する話題・世間話から入る。</a:t>
            </a:r>
            <a:endParaRPr lang="en-US" altLang="ja-JP" sz="2800" dirty="0"/>
          </a:p>
          <a:p>
            <a:endParaRPr kumimoji="1" lang="en-US" altLang="ja-JP" sz="2800" dirty="0"/>
          </a:p>
          <a:p>
            <a:r>
              <a:rPr lang="ja-JP" altLang="en-US" sz="2800" dirty="0"/>
              <a:t>・「先日、相続に関するレポート</a:t>
            </a:r>
            <a:endParaRPr lang="en-US" altLang="ja-JP" sz="2800" dirty="0"/>
          </a:p>
          <a:p>
            <a:r>
              <a:rPr kumimoji="1" lang="ja-JP" altLang="en-US" sz="2800" dirty="0"/>
              <a:t>を送ったのですが、ご覧いただけましたか？」</a:t>
            </a:r>
          </a:p>
        </p:txBody>
      </p:sp>
    </p:spTree>
    <p:extLst>
      <p:ext uri="{BB962C8B-B14F-4D97-AF65-F5344CB8AC3E}">
        <p14:creationId xmlns:p14="http://schemas.microsoft.com/office/powerpoint/2010/main" val="1189372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00262" y="1844824"/>
            <a:ext cx="7571304" cy="830997"/>
          </a:xfrm>
          <a:prstGeom prst="rect">
            <a:avLst/>
          </a:prstGeom>
          <a:noFill/>
        </p:spPr>
        <p:txBody>
          <a:bodyPr wrap="none" rtlCol="0">
            <a:spAutoFit/>
          </a:bodyPr>
          <a:lstStyle/>
          <a:p>
            <a:pPr algn="ctr"/>
            <a:r>
              <a:rPr kumimoji="1" lang="en-US" altLang="ja-JP" sz="4800" dirty="0">
                <a:latin typeface="+mn-ea"/>
              </a:rPr>
              <a:t>DM</a:t>
            </a:r>
            <a:r>
              <a:rPr kumimoji="1" lang="ja-JP" altLang="en-US" sz="4800" dirty="0">
                <a:latin typeface="+mn-ea"/>
              </a:rPr>
              <a:t>を読んでいた場合（例）</a:t>
            </a:r>
          </a:p>
        </p:txBody>
      </p:sp>
      <p:sp>
        <p:nvSpPr>
          <p:cNvPr id="3" name="テキスト ボックス 2"/>
          <p:cNvSpPr txBox="1"/>
          <p:nvPr/>
        </p:nvSpPr>
        <p:spPr>
          <a:xfrm>
            <a:off x="971600" y="2780928"/>
            <a:ext cx="8042586" cy="3539430"/>
          </a:xfrm>
          <a:prstGeom prst="rect">
            <a:avLst/>
          </a:prstGeom>
          <a:noFill/>
        </p:spPr>
        <p:txBody>
          <a:bodyPr wrap="none" rtlCol="0">
            <a:spAutoFit/>
          </a:bodyPr>
          <a:lstStyle/>
          <a:p>
            <a:r>
              <a:rPr kumimoji="1" lang="ja-JP" altLang="en-US" sz="1600" b="1" dirty="0"/>
              <a:t>・「レポートにも書いたとおり、相続税の改正によって相続税のかかる世帯が</a:t>
            </a:r>
            <a:endParaRPr kumimoji="1" lang="en-US" altLang="ja-JP" sz="1600" b="1" dirty="0"/>
          </a:p>
          <a:p>
            <a:r>
              <a:rPr kumimoji="1" lang="ja-JP" altLang="en-US" sz="1600" b="1" dirty="0"/>
              <a:t>増えていきます。</a:t>
            </a:r>
            <a:r>
              <a:rPr lang="ja-JP" altLang="en-US" sz="1600" b="1" dirty="0"/>
              <a:t>それに伴って、最近多くの方から相続に関するご相談を頂く</a:t>
            </a:r>
            <a:endParaRPr lang="en-US" altLang="ja-JP" sz="1600" b="1" dirty="0"/>
          </a:p>
          <a:p>
            <a:r>
              <a:rPr lang="ja-JP" altLang="en-US" sz="1600" b="1" dirty="0"/>
              <a:t>のですが、〇〇さんは相続に関して何か気がかりだったり、少しでも不安に</a:t>
            </a:r>
            <a:endParaRPr lang="en-US" altLang="ja-JP" sz="1600" b="1" dirty="0"/>
          </a:p>
          <a:p>
            <a:r>
              <a:rPr kumimoji="1" lang="ja-JP" altLang="en-US" sz="1600" b="1" dirty="0"/>
              <a:t>思うことはありますか？</a:t>
            </a:r>
            <a:endParaRPr kumimoji="1" lang="en-US" altLang="ja-JP" sz="1600" b="1" dirty="0"/>
          </a:p>
          <a:p>
            <a:endParaRPr lang="en-US" altLang="ja-JP" sz="1600" b="1" dirty="0"/>
          </a:p>
          <a:p>
            <a:r>
              <a:rPr kumimoji="1" lang="ja-JP" altLang="en-US" sz="1600" b="1" dirty="0"/>
              <a:t>・（相手の話を聞いた上で）そうなんですね。そうしましたら（相手の悩みや</a:t>
            </a:r>
            <a:endParaRPr kumimoji="1" lang="en-US" altLang="ja-JP" sz="1600" b="1" dirty="0"/>
          </a:p>
          <a:p>
            <a:r>
              <a:rPr lang="ja-JP" altLang="en-US" sz="1600" b="1" dirty="0"/>
              <a:t>不安を解決したり、適切な対策を打てると伝える。）ただお電話でお話する</a:t>
            </a:r>
            <a:endParaRPr lang="en-US" altLang="ja-JP" sz="1600" b="1" dirty="0"/>
          </a:p>
          <a:p>
            <a:r>
              <a:rPr kumimoji="1" lang="ja-JP" altLang="en-US" sz="1600" b="1" dirty="0"/>
              <a:t>よりも直接お会いしてお話をしたほうがわかりやすく説明ができると思い</a:t>
            </a:r>
            <a:endParaRPr kumimoji="1" lang="en-US" altLang="ja-JP" sz="1600" b="1" dirty="0"/>
          </a:p>
          <a:p>
            <a:r>
              <a:rPr lang="ja-JP" altLang="en-US" sz="1600" b="1" dirty="0"/>
              <a:t>ます。（もしくは「このようなセミナーがあります。」）</a:t>
            </a:r>
            <a:endParaRPr lang="en-US" altLang="ja-JP" sz="1600" b="1" dirty="0"/>
          </a:p>
          <a:p>
            <a:r>
              <a:rPr kumimoji="1" lang="ja-JP" altLang="en-US" sz="1600" b="1" dirty="0"/>
              <a:t>〇月□日までの期間限定で私のお客様に限り通常〇〇〇〇円のところを</a:t>
            </a:r>
            <a:endParaRPr kumimoji="1" lang="en-US" altLang="ja-JP" sz="1600" b="1" dirty="0"/>
          </a:p>
          <a:p>
            <a:r>
              <a:rPr lang="ja-JP" altLang="en-US" sz="1600" b="1" dirty="0"/>
              <a:t>無料で相談を実施しているのですが、この機会にそのお悩みの解決方法や</a:t>
            </a:r>
            <a:endParaRPr lang="en-US" altLang="ja-JP" sz="1600" b="1" dirty="0"/>
          </a:p>
          <a:p>
            <a:r>
              <a:rPr kumimoji="1" lang="ja-JP" altLang="en-US" sz="1600" b="1" dirty="0"/>
              <a:t>対策の打ち方を聞いてみませんか？</a:t>
            </a:r>
            <a:endParaRPr kumimoji="1" lang="en-US" altLang="ja-JP" sz="1600" b="1" dirty="0"/>
          </a:p>
          <a:p>
            <a:endParaRPr lang="en-US" altLang="ja-JP" sz="1600" b="1" dirty="0"/>
          </a:p>
          <a:p>
            <a:r>
              <a:rPr kumimoji="1" lang="ja-JP" altLang="en-US" sz="1600" b="1" u="sng" dirty="0">
                <a:solidFill>
                  <a:srgbClr val="FF0000"/>
                </a:solidFill>
              </a:rPr>
              <a:t>・ポイント・・・「みんなやっている感」の演出・メリット・お得感・期限を決める</a:t>
            </a:r>
          </a:p>
        </p:txBody>
      </p:sp>
    </p:spTree>
    <p:extLst>
      <p:ext uri="{BB962C8B-B14F-4D97-AF65-F5344CB8AC3E}">
        <p14:creationId xmlns:p14="http://schemas.microsoft.com/office/powerpoint/2010/main" val="9999387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96439" y="1844824"/>
            <a:ext cx="7378944" cy="830997"/>
          </a:xfrm>
          <a:prstGeom prst="rect">
            <a:avLst/>
          </a:prstGeom>
          <a:noFill/>
        </p:spPr>
        <p:txBody>
          <a:bodyPr wrap="none" rtlCol="0">
            <a:spAutoFit/>
          </a:bodyPr>
          <a:lstStyle/>
          <a:p>
            <a:pPr algn="ctr"/>
            <a:r>
              <a:rPr kumimoji="1" lang="en-US" altLang="ja-JP" sz="4800" dirty="0">
                <a:latin typeface="+mn-ea"/>
              </a:rPr>
              <a:t>DM</a:t>
            </a:r>
            <a:r>
              <a:rPr kumimoji="1" lang="ja-JP" altLang="en-US" sz="4800" dirty="0">
                <a:latin typeface="+mn-ea"/>
              </a:rPr>
              <a:t>を読んでいなかった場合</a:t>
            </a:r>
          </a:p>
        </p:txBody>
      </p:sp>
      <p:sp>
        <p:nvSpPr>
          <p:cNvPr id="3" name="テキスト ボックス 2"/>
          <p:cNvSpPr txBox="1"/>
          <p:nvPr/>
        </p:nvSpPr>
        <p:spPr>
          <a:xfrm>
            <a:off x="455900" y="3072069"/>
            <a:ext cx="8784777" cy="2431435"/>
          </a:xfrm>
          <a:prstGeom prst="rect">
            <a:avLst/>
          </a:prstGeom>
          <a:noFill/>
        </p:spPr>
        <p:txBody>
          <a:bodyPr wrap="none" rtlCol="0">
            <a:spAutoFit/>
          </a:bodyPr>
          <a:lstStyle/>
          <a:p>
            <a:r>
              <a:rPr lang="ja-JP" altLang="en-US" sz="2000" b="1" dirty="0">
                <a:solidFill>
                  <a:srgbClr val="FF0000"/>
                </a:solidFill>
              </a:rPr>
              <a:t>・「後で見ておいて下さい」は絶対に</a:t>
            </a:r>
            <a:r>
              <a:rPr lang="en-US" altLang="ja-JP" sz="2000" b="1" dirty="0">
                <a:solidFill>
                  <a:srgbClr val="FF0000"/>
                </a:solidFill>
              </a:rPr>
              <a:t>NG</a:t>
            </a:r>
          </a:p>
          <a:p>
            <a:endParaRPr kumimoji="1" lang="en-US" altLang="ja-JP" sz="2000" b="1" dirty="0"/>
          </a:p>
          <a:p>
            <a:r>
              <a:rPr lang="ja-JP" altLang="en-US" sz="2000" dirty="0"/>
              <a:t>・「そうなんですね。私も長い文章だと見ないことも多いですから、</a:t>
            </a:r>
            <a:endParaRPr lang="en-US" altLang="ja-JP" sz="2000" dirty="0"/>
          </a:p>
          <a:p>
            <a:r>
              <a:rPr lang="ja-JP" altLang="en-US" sz="2000" dirty="0"/>
              <a:t>もしかして</a:t>
            </a:r>
            <a:r>
              <a:rPr kumimoji="1" lang="ja-JP" altLang="en-US" b="1" dirty="0"/>
              <a:t>そうかもしれないと思っていました。ただ、今回の相続税の</a:t>
            </a:r>
            <a:endParaRPr kumimoji="1" lang="en-US" altLang="ja-JP" b="1" dirty="0"/>
          </a:p>
          <a:p>
            <a:r>
              <a:rPr kumimoji="1" lang="ja-JP" altLang="en-US" b="1" dirty="0"/>
              <a:t>増税のお話は〇〇さんにも</a:t>
            </a:r>
            <a:r>
              <a:rPr lang="ja-JP" altLang="en-US" b="1" dirty="0"/>
              <a:t>関わってくると思われますので、できれば簡単に</a:t>
            </a:r>
            <a:endParaRPr lang="en-US" altLang="ja-JP" b="1" dirty="0"/>
          </a:p>
          <a:p>
            <a:r>
              <a:rPr lang="ja-JP" altLang="en-US" b="1" dirty="0"/>
              <a:t>ご説明を差し上げたいのですが、</a:t>
            </a:r>
            <a:r>
              <a:rPr kumimoji="1" lang="ja-JP" altLang="en-US" b="1" dirty="0"/>
              <a:t>今２～３分くらいお時間よろしいでしょうか？</a:t>
            </a:r>
            <a:endParaRPr kumimoji="1" lang="en-US" altLang="ja-JP" b="1" dirty="0"/>
          </a:p>
          <a:p>
            <a:endParaRPr lang="en-US" altLang="ja-JP" b="1" dirty="0"/>
          </a:p>
          <a:p>
            <a:r>
              <a:rPr kumimoji="1" lang="ja-JP" altLang="en-US" b="1" dirty="0"/>
              <a:t>・「２０１５年１月１日から相続税があがったことをご存知でしたか？」</a:t>
            </a:r>
          </a:p>
        </p:txBody>
      </p:sp>
    </p:spTree>
    <p:extLst>
      <p:ext uri="{BB962C8B-B14F-4D97-AF65-F5344CB8AC3E}">
        <p14:creationId xmlns:p14="http://schemas.microsoft.com/office/powerpoint/2010/main" val="19114368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770354" y="1844824"/>
            <a:ext cx="3631122" cy="830997"/>
          </a:xfrm>
          <a:prstGeom prst="rect">
            <a:avLst/>
          </a:prstGeom>
          <a:noFill/>
        </p:spPr>
        <p:txBody>
          <a:bodyPr wrap="none" rtlCol="0">
            <a:spAutoFit/>
          </a:bodyPr>
          <a:lstStyle/>
          <a:p>
            <a:pPr algn="ctr"/>
            <a:r>
              <a:rPr kumimoji="1" lang="ja-JP" altLang="en-US" sz="4800" dirty="0">
                <a:latin typeface="+mn-ea"/>
              </a:rPr>
              <a:t>マインドセット</a:t>
            </a:r>
          </a:p>
        </p:txBody>
      </p:sp>
      <p:sp>
        <p:nvSpPr>
          <p:cNvPr id="3" name="テキスト ボックス 2"/>
          <p:cNvSpPr txBox="1"/>
          <p:nvPr/>
        </p:nvSpPr>
        <p:spPr>
          <a:xfrm>
            <a:off x="965884" y="3212976"/>
            <a:ext cx="7366119" cy="1815882"/>
          </a:xfrm>
          <a:prstGeom prst="rect">
            <a:avLst/>
          </a:prstGeom>
          <a:noFill/>
        </p:spPr>
        <p:txBody>
          <a:bodyPr wrap="none" rtlCol="0">
            <a:spAutoFit/>
          </a:bodyPr>
          <a:lstStyle/>
          <a:p>
            <a:r>
              <a:rPr kumimoji="1" lang="ja-JP" altLang="en-US" sz="2800" dirty="0"/>
              <a:t>・売込みではなく、</a:t>
            </a:r>
            <a:r>
              <a:rPr kumimoji="1" lang="ja-JP" altLang="en-US" sz="2800" dirty="0">
                <a:solidFill>
                  <a:srgbClr val="FF0000"/>
                </a:solidFill>
              </a:rPr>
              <a:t>お客様に対する気遣い</a:t>
            </a:r>
            <a:endParaRPr kumimoji="1" lang="en-US" altLang="ja-JP" sz="2800" dirty="0">
              <a:solidFill>
                <a:srgbClr val="FF0000"/>
              </a:solidFill>
            </a:endParaRPr>
          </a:p>
          <a:p>
            <a:endParaRPr lang="en-US" altLang="ja-JP" sz="2800" dirty="0"/>
          </a:p>
          <a:p>
            <a:r>
              <a:rPr kumimoji="1" lang="ja-JP" altLang="en-US" sz="2800" dirty="0"/>
              <a:t>・電話をしてあげることで、</a:t>
            </a:r>
            <a:endParaRPr kumimoji="1" lang="en-US" altLang="ja-JP" sz="2800" dirty="0"/>
          </a:p>
          <a:p>
            <a:r>
              <a:rPr lang="ja-JP" altLang="en-US" sz="2800" dirty="0"/>
              <a:t>お客様は</a:t>
            </a:r>
            <a:r>
              <a:rPr lang="ja-JP" altLang="en-US" sz="2800" dirty="0">
                <a:solidFill>
                  <a:srgbClr val="FF0000"/>
                </a:solidFill>
              </a:rPr>
              <a:t>「大事にされている」</a:t>
            </a:r>
            <a:r>
              <a:rPr lang="ja-JP" altLang="en-US" sz="2800" dirty="0"/>
              <a:t>と感じます！</a:t>
            </a:r>
            <a:endParaRPr kumimoji="1" lang="ja-JP" altLang="en-US" sz="2800" dirty="0"/>
          </a:p>
        </p:txBody>
      </p:sp>
    </p:spTree>
    <p:extLst>
      <p:ext uri="{BB962C8B-B14F-4D97-AF65-F5344CB8AC3E}">
        <p14:creationId xmlns:p14="http://schemas.microsoft.com/office/powerpoint/2010/main" val="108142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251520" y="1412776"/>
            <a:ext cx="8568952" cy="5355312"/>
          </a:xfrm>
          <a:prstGeom prst="rect">
            <a:avLst/>
          </a:prstGeom>
        </p:spPr>
        <p:txBody>
          <a:bodyPr wrap="square">
            <a:spAutoFit/>
          </a:bodyPr>
          <a:lstStyle/>
          <a:p>
            <a:pPr algn="ctr"/>
            <a:r>
              <a:rPr lang="ja-JP" altLang="en-US" sz="6600" b="0" i="0" dirty="0">
                <a:solidFill>
                  <a:srgbClr val="000000"/>
                </a:solidFill>
                <a:effectLst/>
                <a:latin typeface="Helvetica" charset="0"/>
              </a:rPr>
              <a:t>相続ビジネスで</a:t>
            </a:r>
            <a:endParaRPr lang="en-US" altLang="ja-JP" sz="6600" b="0" i="0" dirty="0">
              <a:solidFill>
                <a:srgbClr val="000000"/>
              </a:solidFill>
              <a:effectLst/>
              <a:latin typeface="Helvetica" charset="0"/>
            </a:endParaRPr>
          </a:p>
          <a:p>
            <a:pPr algn="ctr"/>
            <a:r>
              <a:rPr lang="ja-JP" altLang="en-US" sz="13800" dirty="0">
                <a:solidFill>
                  <a:srgbClr val="FF0000"/>
                </a:solidFill>
                <a:latin typeface="Helvetica" charset="0"/>
              </a:rPr>
              <a:t>売上を</a:t>
            </a:r>
            <a:endParaRPr lang="en-US" altLang="ja-JP" sz="13800" dirty="0">
              <a:solidFill>
                <a:srgbClr val="FF0000"/>
              </a:solidFill>
              <a:latin typeface="Helvetica" charset="0"/>
            </a:endParaRPr>
          </a:p>
          <a:p>
            <a:pPr algn="ctr"/>
            <a:r>
              <a:rPr lang="ja-JP" altLang="en-US" sz="13800" b="0" i="0" dirty="0">
                <a:solidFill>
                  <a:srgbClr val="FF0000"/>
                </a:solidFill>
                <a:effectLst/>
                <a:latin typeface="Helvetica" charset="0"/>
              </a:rPr>
              <a:t>上げること</a:t>
            </a:r>
          </a:p>
        </p:txBody>
      </p:sp>
    </p:spTree>
    <p:extLst>
      <p:ext uri="{BB962C8B-B14F-4D97-AF65-F5344CB8AC3E}">
        <p14:creationId xmlns:p14="http://schemas.microsoft.com/office/powerpoint/2010/main" val="56984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anim calcmode="lin" valueType="num">
                                      <p:cBhvr>
                                        <p:cTn id="8"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anim calcmode="lin" valueType="num">
                                      <p:cBhvr>
                                        <p:cTn id="13"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2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61652" y="1844824"/>
            <a:ext cx="8648522" cy="769441"/>
          </a:xfrm>
          <a:prstGeom prst="rect">
            <a:avLst/>
          </a:prstGeom>
          <a:noFill/>
        </p:spPr>
        <p:txBody>
          <a:bodyPr wrap="none" rtlCol="0">
            <a:spAutoFit/>
          </a:bodyPr>
          <a:lstStyle/>
          <a:p>
            <a:pPr algn="ctr"/>
            <a:r>
              <a:rPr kumimoji="1" lang="ja-JP" altLang="en-US" sz="4400" dirty="0">
                <a:latin typeface="+mn-ea"/>
              </a:rPr>
              <a:t>やるべきことは・・・これだけ！</a:t>
            </a:r>
          </a:p>
        </p:txBody>
      </p:sp>
      <p:sp>
        <p:nvSpPr>
          <p:cNvPr id="3" name="テキスト ボックス 2"/>
          <p:cNvSpPr txBox="1"/>
          <p:nvPr/>
        </p:nvSpPr>
        <p:spPr>
          <a:xfrm>
            <a:off x="1547663" y="2780928"/>
            <a:ext cx="6340197" cy="3908762"/>
          </a:xfrm>
          <a:prstGeom prst="rect">
            <a:avLst/>
          </a:prstGeom>
          <a:noFill/>
        </p:spPr>
        <p:txBody>
          <a:bodyPr wrap="none" rtlCol="0">
            <a:spAutoFit/>
          </a:bodyPr>
          <a:lstStyle/>
          <a:p>
            <a:r>
              <a:rPr lang="ja-JP" altLang="en-US" sz="2800" dirty="0"/>
              <a:t>①特別相談会の企画（日程・場所）</a:t>
            </a:r>
            <a:endParaRPr lang="en-US" altLang="ja-JP" sz="2800" dirty="0"/>
          </a:p>
          <a:p>
            <a:endParaRPr lang="en-US" altLang="ja-JP" sz="2800" dirty="0"/>
          </a:p>
          <a:p>
            <a:r>
              <a:rPr lang="ja-JP" altLang="en-US" sz="2800" dirty="0"/>
              <a:t>②</a:t>
            </a:r>
            <a:r>
              <a:rPr kumimoji="1" lang="en-US" altLang="ja-JP" sz="2800" dirty="0"/>
              <a:t>DM</a:t>
            </a:r>
            <a:r>
              <a:rPr kumimoji="1" lang="ja-JP" altLang="en-US" sz="2800" dirty="0"/>
              <a:t>の作成と送付</a:t>
            </a:r>
            <a:endParaRPr kumimoji="1" lang="en-US" altLang="ja-JP" sz="2800" dirty="0"/>
          </a:p>
          <a:p>
            <a:endParaRPr lang="en-US" altLang="ja-JP" sz="2800" dirty="0"/>
          </a:p>
          <a:p>
            <a:r>
              <a:rPr lang="ja-JP" altLang="en-US" sz="2800" dirty="0"/>
              <a:t>③</a:t>
            </a:r>
            <a:r>
              <a:rPr kumimoji="1" lang="ja-JP" altLang="en-US" sz="2800" dirty="0"/>
              <a:t>到着から２～３日後に電話</a:t>
            </a:r>
            <a:endParaRPr kumimoji="1" lang="en-US" altLang="ja-JP" sz="2800" dirty="0"/>
          </a:p>
          <a:p>
            <a:endParaRPr lang="en-US" altLang="ja-JP" sz="2800" dirty="0"/>
          </a:p>
          <a:p>
            <a:r>
              <a:rPr lang="ja-JP" altLang="en-US" sz="2800" dirty="0"/>
              <a:t>④</a:t>
            </a:r>
            <a:r>
              <a:rPr kumimoji="1" lang="ja-JP" altLang="en-US" sz="2800" dirty="0"/>
              <a:t>面談の予約を入れる</a:t>
            </a:r>
            <a:endParaRPr kumimoji="1" lang="en-US" altLang="ja-JP" sz="2800" dirty="0"/>
          </a:p>
          <a:p>
            <a:endParaRPr lang="en-US" altLang="ja-JP" sz="2800" dirty="0"/>
          </a:p>
          <a:p>
            <a:r>
              <a:rPr kumimoji="1" lang="en-US" altLang="ja-JP" sz="2400" dirty="0"/>
              <a:t>※</a:t>
            </a:r>
            <a:r>
              <a:rPr kumimoji="1" lang="ja-JP" altLang="en-US" sz="2400" dirty="0"/>
              <a:t>必ずスケジュールを立てて行動すること！</a:t>
            </a:r>
          </a:p>
        </p:txBody>
      </p:sp>
    </p:spTree>
    <p:extLst>
      <p:ext uri="{BB962C8B-B14F-4D97-AF65-F5344CB8AC3E}">
        <p14:creationId xmlns:p14="http://schemas.microsoft.com/office/powerpoint/2010/main" val="131097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67DEBB8-2FE4-664F-8BB7-7366B34DF5C2}"/>
              </a:ext>
            </a:extLst>
          </p:cNvPr>
          <p:cNvSpPr txBox="1"/>
          <p:nvPr/>
        </p:nvSpPr>
        <p:spPr>
          <a:xfrm>
            <a:off x="368991" y="1268760"/>
            <a:ext cx="8444941" cy="5632311"/>
          </a:xfrm>
          <a:prstGeom prst="rect">
            <a:avLst/>
          </a:prstGeom>
          <a:noFill/>
        </p:spPr>
        <p:txBody>
          <a:bodyPr wrap="none" rtlCol="0">
            <a:spAutoFit/>
          </a:bodyPr>
          <a:lstStyle/>
          <a:p>
            <a:pPr algn="ctr"/>
            <a:r>
              <a:rPr kumimoji="1" lang="en-US" altLang="ja-JP" sz="2400" dirty="0"/>
              <a:t>【</a:t>
            </a:r>
            <a:r>
              <a:rPr kumimoji="1" lang="ja-JP" altLang="en-US" sz="2400"/>
              <a:t>宿題</a:t>
            </a:r>
            <a:r>
              <a:rPr kumimoji="1" lang="en-US" altLang="ja-JP" sz="2400" dirty="0"/>
              <a:t>①】</a:t>
            </a:r>
          </a:p>
          <a:p>
            <a:pPr algn="ctr"/>
            <a:r>
              <a:rPr lang="ja-JP" altLang="en-US" sz="2400"/>
              <a:t>本日の講義を受講した感想・気付き・意見などを</a:t>
            </a:r>
            <a:endParaRPr lang="en-US" altLang="ja-JP" sz="2400" dirty="0"/>
          </a:p>
          <a:p>
            <a:pPr algn="ctr"/>
            <a:r>
              <a:rPr kumimoji="1" lang="en-US" altLang="ja-JP" sz="2400" dirty="0"/>
              <a:t>Facebook</a:t>
            </a:r>
            <a:r>
              <a:rPr kumimoji="1" lang="ja-JP" altLang="en-US" sz="2400"/>
              <a:t>グループなどに記入</a:t>
            </a:r>
            <a:endParaRPr kumimoji="1" lang="en-US" altLang="ja-JP" sz="2400" dirty="0"/>
          </a:p>
          <a:p>
            <a:pPr algn="ctr"/>
            <a:r>
              <a:rPr lang="ja-JP" altLang="en-US" sz="2400" u="sng">
                <a:solidFill>
                  <a:srgbClr val="FF0000"/>
                </a:solidFill>
              </a:rPr>
              <a:t>→締切：明日の</a:t>
            </a:r>
            <a:r>
              <a:rPr lang="en-US" altLang="ja-JP" sz="2400" u="sng" dirty="0">
                <a:solidFill>
                  <a:srgbClr val="FF0000"/>
                </a:solidFill>
              </a:rPr>
              <a:t>13:00</a:t>
            </a:r>
          </a:p>
          <a:p>
            <a:pPr algn="ctr"/>
            <a:endParaRPr lang="en-US" altLang="ja-JP" sz="2400" u="sng" dirty="0">
              <a:solidFill>
                <a:srgbClr val="FF0000"/>
              </a:solidFill>
            </a:endParaRPr>
          </a:p>
          <a:p>
            <a:pPr algn="ctr"/>
            <a:r>
              <a:rPr lang="en-US" altLang="ja-JP" sz="2400" dirty="0"/>
              <a:t>【</a:t>
            </a:r>
            <a:r>
              <a:rPr lang="ja-JP" altLang="en-US" sz="2400"/>
              <a:t>宿題</a:t>
            </a:r>
            <a:r>
              <a:rPr lang="en-US" altLang="ja-JP" sz="2400" dirty="0"/>
              <a:t>②】</a:t>
            </a:r>
          </a:p>
          <a:p>
            <a:pPr algn="ctr"/>
            <a:r>
              <a:rPr lang="ja-JP" altLang="en-US" sz="2400"/>
              <a:t>「相続コンサルティング」定義づけ</a:t>
            </a:r>
            <a:endParaRPr lang="en-US" altLang="ja-JP" sz="2400" dirty="0"/>
          </a:p>
          <a:p>
            <a:pPr algn="ctr"/>
            <a:r>
              <a:rPr lang="ja-JP" altLang="en-US" sz="2400"/>
              <a:t>自分なりの言葉で言語化して</a:t>
            </a:r>
            <a:r>
              <a:rPr lang="en-US" altLang="ja-JP" sz="2400" dirty="0"/>
              <a:t>Facebook</a:t>
            </a:r>
            <a:r>
              <a:rPr lang="ja-JP" altLang="en-US" sz="2400"/>
              <a:t>グループなどに記入</a:t>
            </a:r>
            <a:br>
              <a:rPr lang="en-US" altLang="ja-JP" sz="2400" dirty="0"/>
            </a:br>
            <a:r>
              <a:rPr lang="ja-JP" altLang="en-US" sz="2400" u="sng">
                <a:solidFill>
                  <a:srgbClr val="FF0000"/>
                </a:solidFill>
              </a:rPr>
              <a:t>→締切：明日の</a:t>
            </a:r>
            <a:r>
              <a:rPr lang="en-US" altLang="ja-JP" sz="2400" u="sng" dirty="0">
                <a:solidFill>
                  <a:srgbClr val="FF0000"/>
                </a:solidFill>
              </a:rPr>
              <a:t>13:00</a:t>
            </a:r>
            <a:endParaRPr lang="en-US" altLang="ja-JP" sz="2400" dirty="0"/>
          </a:p>
          <a:p>
            <a:pPr algn="ctr"/>
            <a:endParaRPr kumimoji="1" lang="en-US" altLang="ja-JP" sz="2400" dirty="0"/>
          </a:p>
          <a:p>
            <a:pPr algn="ctr"/>
            <a:r>
              <a:rPr lang="en-US" altLang="ja-JP" sz="2400" dirty="0"/>
              <a:t>【</a:t>
            </a:r>
            <a:r>
              <a:rPr kumimoji="1" lang="ja-JP" altLang="en-US" sz="2400"/>
              <a:t>宿題</a:t>
            </a:r>
            <a:r>
              <a:rPr kumimoji="1" lang="en-US" altLang="ja-JP" sz="2400" dirty="0"/>
              <a:t>③</a:t>
            </a:r>
            <a:r>
              <a:rPr lang="en-US" altLang="ja-JP" sz="2400" dirty="0"/>
              <a:t>】</a:t>
            </a:r>
          </a:p>
          <a:p>
            <a:pPr algn="ctr"/>
            <a:r>
              <a:rPr lang="ja-JP" altLang="en-US" sz="2400">
                <a:solidFill>
                  <a:srgbClr val="000000"/>
                </a:solidFill>
                <a:latin typeface="Helvetica" charset="0"/>
              </a:rPr>
              <a:t>・自分のブランディングを強化するためにできることをリストアップ</a:t>
            </a:r>
            <a:br>
              <a:rPr lang="ja-JP" altLang="en-US" sz="2400"/>
            </a:br>
            <a:r>
              <a:rPr lang="ja-JP" altLang="en-US" sz="2400"/>
              <a:t>・</a:t>
            </a:r>
            <a:r>
              <a:rPr lang="ja-JP" altLang="en-US" sz="2400">
                <a:solidFill>
                  <a:srgbClr val="000000"/>
                </a:solidFill>
                <a:latin typeface="Helvetica" charset="0"/>
              </a:rPr>
              <a:t>その中で、自分は何をやっていくかを決める</a:t>
            </a:r>
            <a:endParaRPr lang="en-US" altLang="ja-JP" sz="2400" dirty="0">
              <a:solidFill>
                <a:srgbClr val="000000"/>
              </a:solidFill>
              <a:latin typeface="Helvetica" charset="0"/>
            </a:endParaRPr>
          </a:p>
          <a:p>
            <a:pPr algn="ctr"/>
            <a:r>
              <a:rPr lang="ja-JP" altLang="en-US" sz="2400" u="sng">
                <a:solidFill>
                  <a:srgbClr val="FF0000"/>
                </a:solidFill>
              </a:rPr>
              <a:t>→締切：次回の講義まで</a:t>
            </a:r>
            <a:endParaRPr lang="en-US" altLang="ja-JP" sz="2400" u="sng" dirty="0">
              <a:solidFill>
                <a:srgbClr val="FF0000"/>
              </a:solidFill>
            </a:endParaRPr>
          </a:p>
          <a:p>
            <a:pPr algn="ctr"/>
            <a:endParaRPr kumimoji="1" lang="ja-JP" altLang="en-US" sz="2400"/>
          </a:p>
        </p:txBody>
      </p:sp>
    </p:spTree>
    <p:extLst>
      <p:ext uri="{BB962C8B-B14F-4D97-AF65-F5344CB8AC3E}">
        <p14:creationId xmlns:p14="http://schemas.microsoft.com/office/powerpoint/2010/main" val="141985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582946" y="1561687"/>
            <a:ext cx="2047517" cy="1840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a:t>思考</a:t>
            </a:r>
          </a:p>
        </p:txBody>
      </p:sp>
      <p:sp>
        <p:nvSpPr>
          <p:cNvPr id="9" name="円/楕円 8"/>
          <p:cNvSpPr/>
          <p:nvPr/>
        </p:nvSpPr>
        <p:spPr>
          <a:xfrm>
            <a:off x="6372200" y="1669950"/>
            <a:ext cx="2047517" cy="1840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t>結果</a:t>
            </a:r>
            <a:endParaRPr kumimoji="1" lang="ja-JP" altLang="en-US" sz="4800" dirty="0"/>
          </a:p>
        </p:txBody>
      </p:sp>
      <p:sp>
        <p:nvSpPr>
          <p:cNvPr id="10" name="円/楕円 9"/>
          <p:cNvSpPr/>
          <p:nvPr/>
        </p:nvSpPr>
        <p:spPr>
          <a:xfrm>
            <a:off x="3477573" y="1669950"/>
            <a:ext cx="2047517" cy="1840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t>行動</a:t>
            </a:r>
            <a:endParaRPr kumimoji="1" lang="ja-JP" altLang="en-US" sz="4800" dirty="0"/>
          </a:p>
        </p:txBody>
      </p:sp>
      <p:sp>
        <p:nvSpPr>
          <p:cNvPr id="5" name="テキスト ボックス 4"/>
          <p:cNvSpPr txBox="1"/>
          <p:nvPr/>
        </p:nvSpPr>
        <p:spPr>
          <a:xfrm>
            <a:off x="1810775" y="658103"/>
            <a:ext cx="5585183" cy="523220"/>
          </a:xfrm>
          <a:prstGeom prst="rect">
            <a:avLst/>
          </a:prstGeom>
          <a:noFill/>
        </p:spPr>
        <p:txBody>
          <a:bodyPr wrap="none" rtlCol="0">
            <a:spAutoFit/>
          </a:bodyPr>
          <a:lstStyle/>
          <a:p>
            <a:r>
              <a:rPr kumimoji="1" lang="ja-JP" altLang="en-US" sz="2800" dirty="0"/>
              <a:t>相続ビジネスで</a:t>
            </a:r>
            <a:r>
              <a:rPr kumimoji="1" lang="ja-JP" altLang="en-US" sz="2800"/>
              <a:t>結果を上げるため</a:t>
            </a:r>
            <a:r>
              <a:rPr kumimoji="1" lang="ja-JP" altLang="en-US" sz="2800" dirty="0"/>
              <a:t>に</a:t>
            </a:r>
          </a:p>
        </p:txBody>
      </p:sp>
      <p:sp>
        <p:nvSpPr>
          <p:cNvPr id="12" name="角丸四角形 11"/>
          <p:cNvSpPr/>
          <p:nvPr/>
        </p:nvSpPr>
        <p:spPr>
          <a:xfrm>
            <a:off x="354235" y="3789040"/>
            <a:ext cx="10801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言葉</a:t>
            </a:r>
          </a:p>
        </p:txBody>
      </p:sp>
      <p:sp>
        <p:nvSpPr>
          <p:cNvPr id="13" name="角丸四角形 12"/>
          <p:cNvSpPr/>
          <p:nvPr/>
        </p:nvSpPr>
        <p:spPr>
          <a:xfrm>
            <a:off x="1979712" y="3785369"/>
            <a:ext cx="10801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イメージ</a:t>
            </a:r>
            <a:endParaRPr kumimoji="1" lang="ja-JP" altLang="en-US" dirty="0"/>
          </a:p>
        </p:txBody>
      </p:sp>
      <p:sp>
        <p:nvSpPr>
          <p:cNvPr id="15" name="角丸四角形 14"/>
          <p:cNvSpPr/>
          <p:nvPr/>
        </p:nvSpPr>
        <p:spPr>
          <a:xfrm>
            <a:off x="365244" y="4676556"/>
            <a:ext cx="1080120"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言語化</a:t>
            </a:r>
            <a:endParaRPr kumimoji="1" lang="ja-JP" altLang="en-US" dirty="0"/>
          </a:p>
        </p:txBody>
      </p:sp>
      <p:sp>
        <p:nvSpPr>
          <p:cNvPr id="17" name="テキスト ボックス 16"/>
          <p:cNvSpPr txBox="1"/>
          <p:nvPr/>
        </p:nvSpPr>
        <p:spPr>
          <a:xfrm>
            <a:off x="4860032" y="3886514"/>
            <a:ext cx="2387192" cy="461665"/>
          </a:xfrm>
          <a:prstGeom prst="rect">
            <a:avLst/>
          </a:prstGeom>
          <a:solidFill>
            <a:srgbClr val="FFFF00"/>
          </a:solidFill>
        </p:spPr>
        <p:txBody>
          <a:bodyPr wrap="none" rtlCol="0">
            <a:spAutoFit/>
          </a:bodyPr>
          <a:lstStyle/>
          <a:p>
            <a:r>
              <a:rPr kumimoji="1" lang="ja-JP" altLang="en-US" sz="2400" dirty="0"/>
              <a:t>①言葉の精度</a:t>
            </a:r>
            <a:r>
              <a:rPr kumimoji="1" lang="en-US" altLang="ja-JP" sz="2400" dirty="0"/>
              <a:t>UP</a:t>
            </a:r>
            <a:endParaRPr kumimoji="1" lang="ja-JP" altLang="en-US" sz="2400" dirty="0"/>
          </a:p>
        </p:txBody>
      </p:sp>
      <p:sp>
        <p:nvSpPr>
          <p:cNvPr id="18" name="テキスト ボックス 17"/>
          <p:cNvSpPr txBox="1"/>
          <p:nvPr/>
        </p:nvSpPr>
        <p:spPr>
          <a:xfrm>
            <a:off x="6292617" y="4813701"/>
            <a:ext cx="2820003" cy="461665"/>
          </a:xfrm>
          <a:prstGeom prst="rect">
            <a:avLst/>
          </a:prstGeom>
          <a:solidFill>
            <a:srgbClr val="FFFF00"/>
          </a:solidFill>
        </p:spPr>
        <p:txBody>
          <a:bodyPr wrap="none" rtlCol="0">
            <a:spAutoFit/>
          </a:bodyPr>
          <a:lstStyle/>
          <a:p>
            <a:r>
              <a:rPr lang="ja-JP" altLang="en-US" sz="2400" dirty="0"/>
              <a:t>②イメージ</a:t>
            </a:r>
            <a:r>
              <a:rPr kumimoji="1" lang="ja-JP" altLang="en-US" sz="2400" dirty="0"/>
              <a:t>の精度</a:t>
            </a:r>
            <a:r>
              <a:rPr kumimoji="1" lang="en-US" altLang="ja-JP" sz="2400" dirty="0"/>
              <a:t>UP</a:t>
            </a:r>
            <a:endParaRPr kumimoji="1" lang="ja-JP" altLang="en-US" sz="2400" dirty="0"/>
          </a:p>
        </p:txBody>
      </p:sp>
      <p:sp>
        <p:nvSpPr>
          <p:cNvPr id="19" name="テキスト ボックス 18"/>
          <p:cNvSpPr txBox="1"/>
          <p:nvPr/>
        </p:nvSpPr>
        <p:spPr>
          <a:xfrm>
            <a:off x="4860032" y="5740888"/>
            <a:ext cx="2387192" cy="461665"/>
          </a:xfrm>
          <a:prstGeom prst="rect">
            <a:avLst/>
          </a:prstGeom>
          <a:solidFill>
            <a:srgbClr val="FFFF00"/>
          </a:solidFill>
        </p:spPr>
        <p:txBody>
          <a:bodyPr wrap="none" rtlCol="0">
            <a:spAutoFit/>
          </a:bodyPr>
          <a:lstStyle/>
          <a:p>
            <a:r>
              <a:rPr lang="ja-JP" altLang="en-US" sz="2400" dirty="0"/>
              <a:t>③</a:t>
            </a:r>
            <a:r>
              <a:rPr kumimoji="1" lang="ja-JP" altLang="en-US" sz="2400" dirty="0"/>
              <a:t>行動の精度</a:t>
            </a:r>
            <a:r>
              <a:rPr kumimoji="1" lang="en-US" altLang="ja-JP" sz="2400" dirty="0"/>
              <a:t>UP</a:t>
            </a:r>
            <a:endParaRPr kumimoji="1" lang="ja-JP" altLang="en-US" sz="2400" dirty="0"/>
          </a:p>
        </p:txBody>
      </p:sp>
      <p:sp>
        <p:nvSpPr>
          <p:cNvPr id="20" name="テキスト ボックス 19"/>
          <p:cNvSpPr txBox="1"/>
          <p:nvPr/>
        </p:nvSpPr>
        <p:spPr>
          <a:xfrm>
            <a:off x="3203848" y="4813700"/>
            <a:ext cx="2387192" cy="461665"/>
          </a:xfrm>
          <a:prstGeom prst="rect">
            <a:avLst/>
          </a:prstGeom>
          <a:solidFill>
            <a:srgbClr val="FFFF00"/>
          </a:solidFill>
        </p:spPr>
        <p:txBody>
          <a:bodyPr wrap="none" rtlCol="0">
            <a:spAutoFit/>
          </a:bodyPr>
          <a:lstStyle/>
          <a:p>
            <a:r>
              <a:rPr lang="ja-JP" altLang="en-US" sz="2400" dirty="0"/>
              <a:t>④</a:t>
            </a:r>
            <a:r>
              <a:rPr kumimoji="1" lang="ja-JP" altLang="en-US" sz="2400" dirty="0"/>
              <a:t>結果の精度</a:t>
            </a:r>
            <a:r>
              <a:rPr kumimoji="1" lang="en-US" altLang="ja-JP" sz="2400" dirty="0"/>
              <a:t>UP</a:t>
            </a:r>
            <a:endParaRPr kumimoji="1" lang="ja-JP" altLang="en-US" sz="2400" dirty="0"/>
          </a:p>
        </p:txBody>
      </p:sp>
      <p:sp>
        <p:nvSpPr>
          <p:cNvPr id="27" name="左カーブ矢印 26"/>
          <p:cNvSpPr/>
          <p:nvPr/>
        </p:nvSpPr>
        <p:spPr>
          <a:xfrm>
            <a:off x="7465492" y="4096348"/>
            <a:ext cx="637145" cy="199367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左カーブ矢印 32"/>
          <p:cNvSpPr/>
          <p:nvPr/>
        </p:nvSpPr>
        <p:spPr>
          <a:xfrm rot="10800000">
            <a:off x="4004935" y="4073401"/>
            <a:ext cx="637145" cy="199367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上矢印 33"/>
          <p:cNvSpPr/>
          <p:nvPr/>
        </p:nvSpPr>
        <p:spPr>
          <a:xfrm>
            <a:off x="8066387" y="1734283"/>
            <a:ext cx="337199" cy="1160813"/>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上矢印 34"/>
          <p:cNvSpPr/>
          <p:nvPr/>
        </p:nvSpPr>
        <p:spPr>
          <a:xfrm>
            <a:off x="5195956" y="1734283"/>
            <a:ext cx="337199" cy="1160813"/>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上矢印 36"/>
          <p:cNvSpPr/>
          <p:nvPr/>
        </p:nvSpPr>
        <p:spPr>
          <a:xfrm>
            <a:off x="1206132" y="3587663"/>
            <a:ext cx="337199" cy="748041"/>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上矢印 37"/>
          <p:cNvSpPr/>
          <p:nvPr/>
        </p:nvSpPr>
        <p:spPr>
          <a:xfrm>
            <a:off x="2967224" y="3600136"/>
            <a:ext cx="337199" cy="748041"/>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535972" y="4248640"/>
            <a:ext cx="738664" cy="544380"/>
          </a:xfrm>
          <a:prstGeom prst="rect">
            <a:avLst/>
          </a:prstGeom>
          <a:noFill/>
        </p:spPr>
        <p:txBody>
          <a:bodyPr vert="eaVert" wrap="none" rtlCol="0">
            <a:spAutoFit/>
          </a:bodyPr>
          <a:lstStyle/>
          <a:p>
            <a:r>
              <a:rPr kumimoji="1" lang="ja-JP" altLang="en-US" sz="3600" b="1" dirty="0"/>
              <a:t>＝</a:t>
            </a:r>
          </a:p>
        </p:txBody>
      </p:sp>
      <p:sp>
        <p:nvSpPr>
          <p:cNvPr id="44" name="テキスト ボックス 43"/>
          <p:cNvSpPr txBox="1"/>
          <p:nvPr/>
        </p:nvSpPr>
        <p:spPr>
          <a:xfrm>
            <a:off x="1383814" y="3861986"/>
            <a:ext cx="615553" cy="510720"/>
          </a:xfrm>
          <a:prstGeom prst="rect">
            <a:avLst/>
          </a:prstGeom>
          <a:noFill/>
        </p:spPr>
        <p:txBody>
          <a:bodyPr vert="eaVert" wrap="square" rtlCol="0">
            <a:spAutoFit/>
          </a:bodyPr>
          <a:lstStyle/>
          <a:p>
            <a:r>
              <a:rPr lang="en-US" altLang="ja-JP" sz="2800" b="1"/>
              <a:t>×</a:t>
            </a:r>
            <a:endParaRPr kumimoji="1" lang="ja-JP" altLang="en-US" sz="2800" b="1" dirty="0"/>
          </a:p>
        </p:txBody>
      </p:sp>
      <p:sp>
        <p:nvSpPr>
          <p:cNvPr id="45" name="右矢印 44"/>
          <p:cNvSpPr/>
          <p:nvPr/>
        </p:nvSpPr>
        <p:spPr>
          <a:xfrm>
            <a:off x="2636277" y="2377657"/>
            <a:ext cx="847110" cy="2988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5533155" y="2380416"/>
            <a:ext cx="847110" cy="2988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3791630" y="6339556"/>
            <a:ext cx="4523995" cy="461665"/>
          </a:xfrm>
          <a:prstGeom prst="rect">
            <a:avLst/>
          </a:prstGeom>
          <a:solidFill>
            <a:srgbClr val="FF0000"/>
          </a:solidFill>
        </p:spPr>
        <p:txBody>
          <a:bodyPr wrap="none" rtlCol="0">
            <a:spAutoFit/>
          </a:bodyPr>
          <a:lstStyle/>
          <a:p>
            <a:r>
              <a:rPr kumimoji="1" lang="ja-JP" altLang="en-US" sz="2400" dirty="0">
                <a:solidFill>
                  <a:schemeClr val="bg1"/>
                </a:solidFill>
              </a:rPr>
              <a:t>反復する</a:t>
            </a:r>
            <a:r>
              <a:rPr kumimoji="1" lang="ja-JP" altLang="en-US" sz="2400">
                <a:solidFill>
                  <a:schemeClr val="bg1"/>
                </a:solidFill>
              </a:rPr>
              <a:t>ことで</a:t>
            </a:r>
            <a:r>
              <a:rPr lang="ja-JP" altLang="en-US" sz="2400">
                <a:solidFill>
                  <a:schemeClr val="bg1"/>
                </a:solidFill>
              </a:rPr>
              <a:t>更に精度が上がる</a:t>
            </a:r>
            <a:endParaRPr kumimoji="1" lang="ja-JP" altLang="en-US" sz="2400" dirty="0">
              <a:solidFill>
                <a:schemeClr val="bg1"/>
              </a:solidFill>
            </a:endParaRPr>
          </a:p>
        </p:txBody>
      </p:sp>
      <p:sp>
        <p:nvSpPr>
          <p:cNvPr id="26" name="上矢印 25">
            <a:extLst>
              <a:ext uri="{FF2B5EF4-FFF2-40B4-BE49-F238E27FC236}">
                <a16:creationId xmlns:a16="http://schemas.microsoft.com/office/drawing/2014/main" id="{946E7CF4-82F9-AE4F-B1A1-B4225A9655C8}"/>
              </a:ext>
            </a:extLst>
          </p:cNvPr>
          <p:cNvSpPr/>
          <p:nvPr/>
        </p:nvSpPr>
        <p:spPr>
          <a:xfrm>
            <a:off x="2297457" y="1763479"/>
            <a:ext cx="337199" cy="1160813"/>
          </a:xfrm>
          <a:prstGeom prst="upArrow">
            <a:avLst>
              <a:gd name="adj1" fmla="val 50000"/>
              <a:gd name="adj2" fmla="val 15353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285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dissolv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dissolve">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ssolve">
                                      <p:cBhvr>
                                        <p:cTn id="42" dur="1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dissolve">
                                      <p:cBhvr>
                                        <p:cTn id="47" dur="500"/>
                                        <p:tgtEl>
                                          <p:spTgt spid="3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dissolve">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dissolve">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dissolve">
                                      <p:cBhvr>
                                        <p:cTn id="62" dur="500"/>
                                        <p:tgtEl>
                                          <p:spTgt spid="45"/>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dissolve">
                                      <p:cBhvr>
                                        <p:cTn id="67" dur="5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dissolve">
                                      <p:cBhvr>
                                        <p:cTn id="72" dur="500"/>
                                        <p:tgtEl>
                                          <p:spTgt spid="46"/>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dissolve">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dissolve">
                                      <p:cBhvr>
                                        <p:cTn id="82" dur="5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dissolve">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dissolve">
                                      <p:cBhvr>
                                        <p:cTn id="92" dur="5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dissolve">
                                      <p:cBhvr>
                                        <p:cTn id="97" dur="500"/>
                                        <p:tgtEl>
                                          <p:spTgt spid="20"/>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dissolve">
                                      <p:cBhvr>
                                        <p:cTn id="102" dur="500"/>
                                        <p:tgtEl>
                                          <p:spTgt spid="27"/>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dissolve">
                                      <p:cBhvr>
                                        <p:cTn id="107" dur="500"/>
                                        <p:tgtEl>
                                          <p:spTgt spid="33"/>
                                        </p:tgtEl>
                                      </p:cBhvr>
                                    </p:animEffect>
                                  </p:childTnLst>
                                </p:cTn>
                              </p:par>
                            </p:childTnLst>
                          </p:cTn>
                        </p:par>
                      </p:childTnLst>
                    </p:cTn>
                  </p:par>
                  <p:par>
                    <p:cTn id="108" fill="hold">
                      <p:stCondLst>
                        <p:cond delay="indefinite"/>
                      </p:stCondLst>
                      <p:childTnLst>
                        <p:par>
                          <p:cTn id="109" fill="hold">
                            <p:stCondLst>
                              <p:cond delay="0"/>
                            </p:stCondLst>
                            <p:childTnLst>
                              <p:par>
                                <p:cTn id="110" presetID="56" presetClass="entr" presetSubtype="0" fill="hold" grpId="0" nodeType="clickEffect">
                                  <p:stCondLst>
                                    <p:cond delay="0"/>
                                  </p:stCondLst>
                                  <p:iterate type="lt">
                                    <p:tmPct val="10000"/>
                                  </p:iterate>
                                  <p:childTnLst>
                                    <p:set>
                                      <p:cBhvr>
                                        <p:cTn id="111" dur="1" fill="hold">
                                          <p:stCondLst>
                                            <p:cond delay="0"/>
                                          </p:stCondLst>
                                        </p:cTn>
                                        <p:tgtEl>
                                          <p:spTgt spid="47"/>
                                        </p:tgtEl>
                                        <p:attrNameLst>
                                          <p:attrName>style.visibility</p:attrName>
                                        </p:attrNameLst>
                                      </p:cBhvr>
                                      <p:to>
                                        <p:strVal val="visible"/>
                                      </p:to>
                                    </p:set>
                                    <p:anim by="(-#ppt_w*2)" calcmode="lin" valueType="num">
                                      <p:cBhvr rctx="PPT">
                                        <p:cTn id="112" dur="250" autoRev="1" fill="hold">
                                          <p:stCondLst>
                                            <p:cond delay="0"/>
                                          </p:stCondLst>
                                        </p:cTn>
                                        <p:tgtEl>
                                          <p:spTgt spid="47"/>
                                        </p:tgtEl>
                                        <p:attrNameLst>
                                          <p:attrName>ppt_w</p:attrName>
                                        </p:attrNameLst>
                                      </p:cBhvr>
                                    </p:anim>
                                    <p:anim by="(#ppt_w*0.50)" calcmode="lin" valueType="num">
                                      <p:cBhvr>
                                        <p:cTn id="113" dur="250" decel="50000" autoRev="1" fill="hold">
                                          <p:stCondLst>
                                            <p:cond delay="0"/>
                                          </p:stCondLst>
                                        </p:cTn>
                                        <p:tgtEl>
                                          <p:spTgt spid="47"/>
                                        </p:tgtEl>
                                        <p:attrNameLst>
                                          <p:attrName>ppt_x</p:attrName>
                                        </p:attrNameLst>
                                      </p:cBhvr>
                                    </p:anim>
                                    <p:anim from="(-#ppt_h/2)" to="(#ppt_y)" calcmode="lin" valueType="num">
                                      <p:cBhvr>
                                        <p:cTn id="114" dur="500" fill="hold">
                                          <p:stCondLst>
                                            <p:cond delay="0"/>
                                          </p:stCondLst>
                                        </p:cTn>
                                        <p:tgtEl>
                                          <p:spTgt spid="47"/>
                                        </p:tgtEl>
                                        <p:attrNameLst>
                                          <p:attrName>ppt_y</p:attrName>
                                        </p:attrNameLst>
                                      </p:cBhvr>
                                    </p:anim>
                                    <p:animRot by="21600000">
                                      <p:cBhvr>
                                        <p:cTn id="115" dur="500" fill="hold">
                                          <p:stCondLst>
                                            <p:cond delay="0"/>
                                          </p:stCondLst>
                                        </p:cTn>
                                        <p:tgtEl>
                                          <p:spTgt spid="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2" grpId="0" animBg="1"/>
      <p:bldP spid="13" grpId="0" animBg="1"/>
      <p:bldP spid="15" grpId="0" animBg="1"/>
      <p:bldP spid="17" grpId="0" animBg="1"/>
      <p:bldP spid="18" grpId="0" animBg="1"/>
      <p:bldP spid="19" grpId="0" animBg="1"/>
      <p:bldP spid="20" grpId="0" animBg="1"/>
      <p:bldP spid="27" grpId="0" animBg="1"/>
      <p:bldP spid="33" grpId="0" animBg="1"/>
      <p:bldP spid="34" grpId="0" animBg="1"/>
      <p:bldP spid="35" grpId="0" animBg="1"/>
      <p:bldP spid="37" grpId="0" animBg="1"/>
      <p:bldP spid="38" grpId="0" animBg="1"/>
      <p:bldP spid="42" grpId="0"/>
      <p:bldP spid="44" grpId="0"/>
      <p:bldP spid="45" grpId="0" animBg="1"/>
      <p:bldP spid="46" grpId="0" animBg="1"/>
      <p:bldP spid="47"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317481" cy="523220"/>
          </a:xfrm>
          <a:prstGeom prst="rect">
            <a:avLst/>
          </a:prstGeom>
          <a:noFill/>
        </p:spPr>
        <p:txBody>
          <a:bodyPr wrap="none" rtlCol="0">
            <a:spAutoFit/>
          </a:bodyPr>
          <a:lstStyle/>
          <a:p>
            <a:r>
              <a:rPr lang="ja-JP" altLang="en-US" sz="2800" dirty="0"/>
              <a:t>クライアントは何にお金を払うか？</a:t>
            </a:r>
            <a:endParaRPr kumimoji="1" lang="ja-JP" altLang="en-US" sz="2800" dirty="0"/>
          </a:p>
        </p:txBody>
      </p:sp>
      <p:sp>
        <p:nvSpPr>
          <p:cNvPr id="3" name="円柱 2"/>
          <p:cNvSpPr/>
          <p:nvPr/>
        </p:nvSpPr>
        <p:spPr>
          <a:xfrm>
            <a:off x="624348" y="1757387"/>
            <a:ext cx="1944216" cy="410445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a:t>お金</a:t>
            </a:r>
          </a:p>
        </p:txBody>
      </p:sp>
      <p:sp>
        <p:nvSpPr>
          <p:cNvPr id="7" name="額縁 6"/>
          <p:cNvSpPr/>
          <p:nvPr/>
        </p:nvSpPr>
        <p:spPr>
          <a:xfrm>
            <a:off x="5148064" y="1605656"/>
            <a:ext cx="3456384" cy="4407917"/>
          </a:xfrm>
          <a:prstGeom prst="bevel">
            <a:avLst>
              <a:gd name="adj" fmla="val 78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商品・サービス</a:t>
            </a:r>
            <a:endParaRPr lang="en-US" altLang="ja-JP" dirty="0">
              <a:solidFill>
                <a:schemeClr val="tx1"/>
              </a:solidFill>
            </a:endParaRPr>
          </a:p>
          <a:p>
            <a:pPr algn="ctr"/>
            <a:r>
              <a:rPr lang="ja-JP" altLang="en-US" dirty="0">
                <a:solidFill>
                  <a:schemeClr val="tx1"/>
                </a:solidFill>
              </a:rPr>
              <a:t>　そのものではなく、</a:t>
            </a:r>
            <a:endParaRPr lang="en-US" altLang="ja-JP" dirty="0">
              <a:solidFill>
                <a:schemeClr val="tx1"/>
              </a:solidFill>
            </a:endParaRPr>
          </a:p>
          <a:p>
            <a:pPr algn="ctr"/>
            <a:r>
              <a:rPr lang="ja-JP" altLang="en-US" dirty="0">
                <a:solidFill>
                  <a:schemeClr val="tx1"/>
                </a:solidFill>
              </a:rPr>
              <a:t>それを通して提供される</a:t>
            </a: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kumimoji="1" lang="ja-JP" altLang="en-US" dirty="0">
              <a:solidFill>
                <a:schemeClr val="tx1"/>
              </a:solidFill>
            </a:endParaRPr>
          </a:p>
        </p:txBody>
      </p:sp>
      <p:sp>
        <p:nvSpPr>
          <p:cNvPr id="9" name="円/楕円 8"/>
          <p:cNvSpPr/>
          <p:nvPr/>
        </p:nvSpPr>
        <p:spPr>
          <a:xfrm>
            <a:off x="4307261" y="2780928"/>
            <a:ext cx="4680520" cy="38884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dirty="0"/>
              <a:t>価値</a:t>
            </a:r>
          </a:p>
        </p:txBody>
      </p:sp>
      <p:sp>
        <p:nvSpPr>
          <p:cNvPr id="10" name="右矢印 9"/>
          <p:cNvSpPr/>
          <p:nvPr/>
        </p:nvSpPr>
        <p:spPr>
          <a:xfrm>
            <a:off x="2699792" y="3789041"/>
            <a:ext cx="2232248"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0800000">
            <a:off x="2634178" y="4617132"/>
            <a:ext cx="2297862"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1588666" y="1124744"/>
            <a:ext cx="4094537" cy="2383979"/>
          </a:xfrm>
          <a:prstGeom prst="wedgeRoundRectCallout">
            <a:avLst>
              <a:gd name="adj1" fmla="val 49955"/>
              <a:gd name="adj2" fmla="val 77917"/>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3600" dirty="0"/>
              <a:t>言語化しないと</a:t>
            </a:r>
            <a:endParaRPr kumimoji="1" lang="en-US" altLang="ja-JP" sz="3600" dirty="0"/>
          </a:p>
          <a:p>
            <a:pPr algn="ctr">
              <a:lnSpc>
                <a:spcPct val="150000"/>
              </a:lnSpc>
            </a:pPr>
            <a:r>
              <a:rPr lang="ja-JP" altLang="en-US" sz="3600" dirty="0"/>
              <a:t>伝わらない！！</a:t>
            </a:r>
            <a:endParaRPr kumimoji="1" lang="ja-JP" altLang="en-US" sz="3600" dirty="0"/>
          </a:p>
        </p:txBody>
      </p:sp>
    </p:spTree>
    <p:extLst>
      <p:ext uri="{BB962C8B-B14F-4D97-AF65-F5344CB8AC3E}">
        <p14:creationId xmlns:p14="http://schemas.microsoft.com/office/powerpoint/2010/main" val="31922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500" fill="hold"/>
                                        <p:tgtEl>
                                          <p:spTgt spid="9"/>
                                        </p:tgtEl>
                                        <p:attrNameLst>
                                          <p:attrName>ppt_w</p:attrName>
                                        </p:attrNameLst>
                                      </p:cBhvr>
                                      <p:tavLst>
                                        <p:tav tm="0">
                                          <p:val>
                                            <p:fltVal val="0"/>
                                          </p:val>
                                        </p:tav>
                                        <p:tav tm="100000">
                                          <p:val>
                                            <p:strVal val="#ppt_w"/>
                                          </p:val>
                                        </p:tav>
                                      </p:tavLst>
                                    </p:anim>
                                    <p:anim calcmode="lin" valueType="num">
                                      <p:cBhvr>
                                        <p:cTn id="18" dur="1500" fill="hold"/>
                                        <p:tgtEl>
                                          <p:spTgt spid="9"/>
                                        </p:tgtEl>
                                        <p:attrNameLst>
                                          <p:attrName>ppt_h</p:attrName>
                                        </p:attrNameLst>
                                      </p:cBhvr>
                                      <p:tavLst>
                                        <p:tav tm="0">
                                          <p:val>
                                            <p:fltVal val="0"/>
                                          </p:val>
                                        </p:tav>
                                        <p:tav tm="100000">
                                          <p:val>
                                            <p:strVal val="#ppt_h"/>
                                          </p:val>
                                        </p:tav>
                                      </p:tavLst>
                                    </p:anim>
                                    <p:animEffect transition="in" filter="fade">
                                      <p:cBhvr>
                                        <p:cTn id="19" dur="1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ssolv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35296" y="2045419"/>
            <a:ext cx="6736139" cy="3785652"/>
          </a:xfrm>
          <a:prstGeom prst="rect">
            <a:avLst/>
          </a:prstGeom>
          <a:noFill/>
        </p:spPr>
        <p:txBody>
          <a:bodyPr wrap="none" rtlCol="0">
            <a:spAutoFit/>
          </a:bodyPr>
          <a:lstStyle/>
          <a:p>
            <a:pPr algn="ctr"/>
            <a:r>
              <a:rPr kumimoji="1" lang="ja-JP" altLang="en-US" sz="3600" dirty="0"/>
              <a:t>自分のビジネス</a:t>
            </a:r>
            <a:r>
              <a:rPr lang="ja-JP" altLang="en-US" sz="3600" dirty="0"/>
              <a:t>・商品を</a:t>
            </a:r>
            <a:endParaRPr lang="en-US" altLang="ja-JP" sz="3600" dirty="0"/>
          </a:p>
          <a:p>
            <a:pPr algn="ctr"/>
            <a:endParaRPr kumimoji="1" lang="en-US" altLang="ja-JP" sz="3600" dirty="0"/>
          </a:p>
          <a:p>
            <a:pPr algn="ctr"/>
            <a:r>
              <a:rPr lang="ja-JP" altLang="en-US" sz="8800" dirty="0">
                <a:solidFill>
                  <a:srgbClr val="FF0000"/>
                </a:solidFill>
              </a:rPr>
              <a:t>「自らの</a:t>
            </a:r>
            <a:r>
              <a:rPr lang="ja-JP" altLang="en-US" sz="8800">
                <a:solidFill>
                  <a:srgbClr val="FF0000"/>
                </a:solidFill>
              </a:rPr>
              <a:t>言葉」</a:t>
            </a:r>
            <a:endParaRPr lang="en-US" altLang="ja-JP" sz="8800" dirty="0">
              <a:solidFill>
                <a:srgbClr val="FF0000"/>
              </a:solidFill>
            </a:endParaRPr>
          </a:p>
          <a:p>
            <a:pPr algn="ctr"/>
            <a:endParaRPr lang="en-US" altLang="ja-JP" sz="4400" dirty="0">
              <a:solidFill>
                <a:srgbClr val="FF0000"/>
              </a:solidFill>
            </a:endParaRPr>
          </a:p>
          <a:p>
            <a:pPr algn="ctr"/>
            <a:r>
              <a:rPr lang="ja-JP" altLang="en-US" sz="3600"/>
              <a:t>で定義づけることが必要</a:t>
            </a:r>
            <a:endParaRPr kumimoji="1" lang="en-US" altLang="ja-JP" sz="3600" dirty="0"/>
          </a:p>
        </p:txBody>
      </p:sp>
      <p:sp>
        <p:nvSpPr>
          <p:cNvPr id="5" name="テキスト ボックス 4"/>
          <p:cNvSpPr txBox="1"/>
          <p:nvPr/>
        </p:nvSpPr>
        <p:spPr>
          <a:xfrm>
            <a:off x="1810775" y="658103"/>
            <a:ext cx="5585183" cy="523220"/>
          </a:xfrm>
          <a:prstGeom prst="rect">
            <a:avLst/>
          </a:prstGeom>
          <a:noFill/>
        </p:spPr>
        <p:txBody>
          <a:bodyPr wrap="none" rtlCol="0">
            <a:spAutoFit/>
          </a:bodyPr>
          <a:lstStyle/>
          <a:p>
            <a:r>
              <a:rPr kumimoji="1" lang="ja-JP" altLang="en-US" sz="2800" dirty="0"/>
              <a:t>相続ビジネスで</a:t>
            </a:r>
            <a:r>
              <a:rPr kumimoji="1" lang="ja-JP" altLang="en-US" sz="2800"/>
              <a:t>結果を上げるため</a:t>
            </a:r>
            <a:r>
              <a:rPr kumimoji="1" lang="ja-JP" altLang="en-US" sz="2800" dirty="0"/>
              <a:t>に</a:t>
            </a:r>
          </a:p>
        </p:txBody>
      </p:sp>
    </p:spTree>
    <p:extLst>
      <p:ext uri="{BB962C8B-B14F-4D97-AF65-F5344CB8AC3E}">
        <p14:creationId xmlns:p14="http://schemas.microsoft.com/office/powerpoint/2010/main" val="133064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03507" y="1916832"/>
            <a:ext cx="6420347" cy="3910751"/>
          </a:xfrm>
          <a:prstGeom prst="rect">
            <a:avLst/>
          </a:prstGeom>
          <a:solidFill>
            <a:srgbClr val="FFFF00"/>
          </a:solidFill>
        </p:spPr>
        <p:txBody>
          <a:bodyPr wrap="none" rtlCol="0">
            <a:spAutoFit/>
          </a:bodyPr>
          <a:lstStyle/>
          <a:p>
            <a:pPr algn="ctr">
              <a:lnSpc>
                <a:spcPct val="250000"/>
              </a:lnSpc>
            </a:pPr>
            <a:r>
              <a:rPr kumimoji="1" lang="ja-JP" altLang="en-US" sz="5400"/>
              <a:t>相続コンサルティング</a:t>
            </a:r>
            <a:br>
              <a:rPr kumimoji="1" lang="en-US" altLang="ja-JP" sz="5400" dirty="0"/>
            </a:br>
            <a:r>
              <a:rPr kumimoji="1" lang="ja-JP" altLang="en-US" sz="5400"/>
              <a:t>とは何か？</a:t>
            </a:r>
            <a:endParaRPr kumimoji="1" lang="en-US" altLang="ja-JP" sz="5400" dirty="0"/>
          </a:p>
        </p:txBody>
      </p:sp>
    </p:spTree>
    <p:extLst>
      <p:ext uri="{BB962C8B-B14F-4D97-AF65-F5344CB8AC3E}">
        <p14:creationId xmlns:p14="http://schemas.microsoft.com/office/powerpoint/2010/main" val="34837359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168109</TotalTime>
  <Words>2039</Words>
  <Application>Microsoft Macintosh PowerPoint</Application>
  <PresentationFormat>画面に合わせる (4:3)</PresentationFormat>
  <Paragraphs>370</Paragraphs>
  <Slides>51</Slides>
  <Notes>2</Notes>
  <HiddenSlides>13</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51</vt:i4>
      </vt:variant>
    </vt:vector>
  </HeadingPairs>
  <TitlesOfParts>
    <vt:vector size="58" baseType="lpstr">
      <vt:lpstr>ＭＳ Ｐゴシック</vt:lpstr>
      <vt:lpstr>Yu Gothic</vt:lpstr>
      <vt:lpstr>Arial</vt:lpstr>
      <vt:lpstr>Calibri</vt:lpstr>
      <vt:lpstr>Century Gothic</vt:lpstr>
      <vt:lpstr>Helvetica</vt:lpstr>
      <vt:lpstr>Office ​​テーマ</vt:lpstr>
      <vt:lpstr>選ばれる相続コンサルタント養成講座  ＜第２講＞  相続コンサルティングの真の価値とは？  ブランディング確立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川口宗治</dc:creator>
  <cp:lastModifiedBy>川口 宗治</cp:lastModifiedBy>
  <cp:revision>376</cp:revision>
  <cp:lastPrinted>2018-02-20T03:04:15Z</cp:lastPrinted>
  <dcterms:created xsi:type="dcterms:W3CDTF">2015-03-17T12:38:35Z</dcterms:created>
  <dcterms:modified xsi:type="dcterms:W3CDTF">2020-07-23T00:33:30Z</dcterms:modified>
</cp:coreProperties>
</file>