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6" r:id="rId3"/>
    <p:sldId id="381" r:id="rId4"/>
    <p:sldId id="356" r:id="rId5"/>
    <p:sldId id="371" r:id="rId6"/>
    <p:sldId id="379" r:id="rId7"/>
    <p:sldId id="377" r:id="rId8"/>
    <p:sldId id="376" r:id="rId9"/>
    <p:sldId id="378" r:id="rId10"/>
    <p:sldId id="380" r:id="rId11"/>
  </p:sldIdLst>
  <p:sldSz cx="9144000" cy="6858000" type="screen4x3"/>
  <p:notesSz cx="6794500" cy="99187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3" autoAdjust="0"/>
    <p:restoredTop sz="94762" autoAdjust="0"/>
  </p:normalViewPr>
  <p:slideViewPr>
    <p:cSldViewPr>
      <p:cViewPr varScale="1">
        <p:scale>
          <a:sx n="121" d="100"/>
          <a:sy n="121" d="100"/>
        </p:scale>
        <p:origin x="20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B11BD-2925-4BE0-82BF-5BF96A062039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7FAB5-7192-4764-81B4-F843B658A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071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A4700-FFB0-4863-B04A-2D94AA5AB3E1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7438C-632C-4C5C-AC2D-7377C8780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7438C-632C-4C5C-AC2D-7377C8780C7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32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7438C-632C-4C5C-AC2D-7377C8780C7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32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2EEA92-150E-4A19-8B0B-BD70B99CF227}" type="datetimeFigureOut">
              <a:rPr kumimoji="1" lang="ja-JP" altLang="en-US" smtClean="0"/>
              <a:t>2020/11/27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2480"/>
            <a:ext cx="2664296" cy="2792317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587751" y="3332278"/>
            <a:ext cx="6631592" cy="1372315"/>
          </a:xfrm>
        </p:spPr>
        <p:txBody>
          <a:bodyPr/>
          <a:lstStyle/>
          <a:p>
            <a:br>
              <a:rPr lang="en-US" altLang="ja-JP" sz="2800" b="1" dirty="0"/>
            </a:br>
            <a:br>
              <a:rPr lang="en-US" altLang="ja-JP" sz="2800" b="1" dirty="0"/>
            </a:br>
            <a:r>
              <a:rPr lang="ja-JP" altLang="en-US" sz="4800" b="1"/>
              <a:t>◯◯◯◯子</a:t>
            </a:r>
            <a:r>
              <a:rPr lang="ja-JP" altLang="en-US" sz="6600" b="1"/>
              <a:t>　</a:t>
            </a:r>
            <a:r>
              <a:rPr lang="ja-JP" altLang="en-US" b="1" dirty="0"/>
              <a:t>様</a:t>
            </a:r>
            <a:br>
              <a:rPr lang="en-US" altLang="ja-JP" sz="2800" b="1" dirty="0"/>
            </a:br>
            <a:r>
              <a:rPr lang="ja-JP" altLang="en-US" sz="2800" b="1" dirty="0"/>
              <a:t>相続対策資料</a:t>
            </a:r>
            <a:br>
              <a:rPr lang="en-US" altLang="ja-JP" sz="2800" b="1" dirty="0"/>
            </a:br>
            <a:endParaRPr kumimoji="1" lang="ja-JP" altLang="en-US" sz="1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4653136"/>
            <a:ext cx="6535775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/>
              <a:t>相続コンサルタント　</a:t>
            </a:r>
            <a:r>
              <a:rPr lang="ja-JP" altLang="en-US" sz="2400" b="1" dirty="0"/>
              <a:t>川口宗治</a:t>
            </a:r>
            <a:endParaRPr kumimoji="1" lang="ja-JP" altLang="en-US" sz="24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076056" y="5635055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2020</a:t>
            </a:r>
            <a:r>
              <a:rPr kumimoji="1" lang="ja-JP" altLang="en-US"/>
              <a:t>年</a:t>
            </a:r>
            <a:r>
              <a:rPr kumimoji="1" lang="en-US" altLang="ja-JP" dirty="0"/>
              <a:t>11</a:t>
            </a:r>
            <a:r>
              <a:rPr kumimoji="1" lang="ja-JP" altLang="en-US"/>
              <a:t>月</a:t>
            </a:r>
            <a:r>
              <a:rPr kumimoji="1" lang="en-US" altLang="ja-JP" dirty="0"/>
              <a:t>27</a:t>
            </a:r>
            <a:r>
              <a:rPr kumimoji="1" lang="ja-JP" altLang="en-US"/>
              <a:t>日（金）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856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43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835697" y="369945"/>
            <a:ext cx="5134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/>
              <a:t>◯◯◯◯子さまの相続対策について</a:t>
            </a:r>
            <a:endParaRPr lang="en-US" altLang="ja-JP" sz="2400" b="1" dirty="0"/>
          </a:p>
          <a:p>
            <a:pPr algn="ctr"/>
            <a:r>
              <a:rPr lang="ja-JP" altLang="en-US" sz="2400" b="1"/>
              <a:t>次女・○○美さまのご要望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336577"/>
            <a:ext cx="8424936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solidFill>
                  <a:schemeClr val="bg1"/>
                </a:solidFill>
              </a:rPr>
              <a:t>母・○○子さまの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>
                <a:solidFill>
                  <a:schemeClr val="bg1"/>
                </a:solidFill>
              </a:rPr>
              <a:t>今後訪れるかもしれない介護・相続のため、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>
                <a:solidFill>
                  <a:schemeClr val="bg1"/>
                </a:solidFill>
              </a:rPr>
              <a:t>将来のトラブルを回避するためにも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>
                <a:solidFill>
                  <a:schemeClr val="bg1"/>
                </a:solidFill>
              </a:rPr>
              <a:t>今からできる準備をしておきたい</a:t>
            </a:r>
            <a:endParaRPr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>
                <a:solidFill>
                  <a:schemeClr val="bg1"/>
                </a:solidFill>
              </a:rPr>
              <a:t>できることなら母と姉の関係が修復されることを望む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466" y="3746787"/>
            <a:ext cx="8568952" cy="21852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solidFill>
                  <a:srgbClr val="0070C0"/>
                </a:solidFill>
              </a:rPr>
              <a:t>娘としての次女・◯◯美さまの</a:t>
            </a:r>
            <a:r>
              <a:rPr lang="ja-JP" altLang="en-US" sz="2400" b="1" dirty="0">
                <a:solidFill>
                  <a:srgbClr val="0070C0"/>
                </a:solidFill>
              </a:rPr>
              <a:t>ご要望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pPr algn="ctr"/>
            <a:endParaRPr lang="en-US" altLang="ja-JP" sz="2400" b="1" dirty="0">
              <a:solidFill>
                <a:srgbClr val="0070C0"/>
              </a:solidFill>
            </a:endParaRPr>
          </a:p>
          <a:p>
            <a:pPr algn="ctr"/>
            <a:r>
              <a:rPr lang="ja-JP" altLang="en-US" sz="2400" b="1">
                <a:solidFill>
                  <a:srgbClr val="0070C0"/>
                </a:solidFill>
              </a:rPr>
              <a:t>①お母さまの今後の平穏な暮らし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pPr algn="ctr"/>
            <a:endParaRPr lang="en-US" altLang="ja-JP" sz="800" b="1" dirty="0">
              <a:solidFill>
                <a:srgbClr val="0070C0"/>
              </a:solidFill>
            </a:endParaRPr>
          </a:p>
          <a:p>
            <a:pPr algn="ctr"/>
            <a:r>
              <a:rPr lang="ja-JP" altLang="en-US" sz="2400" b="1">
                <a:solidFill>
                  <a:srgbClr val="0070C0"/>
                </a:solidFill>
              </a:rPr>
              <a:t>②介護などになった時の体制の準備（経済面も含めて）</a:t>
            </a:r>
            <a:endParaRPr lang="en-US" altLang="ja-JP" sz="2400" b="1" dirty="0">
              <a:solidFill>
                <a:srgbClr val="0070C0"/>
              </a:solidFill>
            </a:endParaRPr>
          </a:p>
          <a:p>
            <a:pPr algn="ctr"/>
            <a:endParaRPr lang="en-US" altLang="ja-JP" sz="800" b="1" dirty="0">
              <a:solidFill>
                <a:srgbClr val="0070C0"/>
              </a:solidFill>
            </a:endParaRPr>
          </a:p>
          <a:p>
            <a:pPr algn="ctr"/>
            <a:r>
              <a:rPr lang="en-US" altLang="ja-JP" sz="2400" b="1" dirty="0">
                <a:solidFill>
                  <a:srgbClr val="0070C0"/>
                </a:solidFill>
              </a:rPr>
              <a:t>③</a:t>
            </a:r>
            <a:r>
              <a:rPr lang="ja-JP" altLang="en-US" sz="2400" b="1">
                <a:solidFill>
                  <a:srgbClr val="0070C0"/>
                </a:solidFill>
              </a:rPr>
              <a:t>相続の対策</a:t>
            </a:r>
            <a:endParaRPr lang="en-US" altLang="ja-JP" sz="2400" b="1" dirty="0">
              <a:solidFill>
                <a:srgbClr val="0070C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504" y="6123536"/>
            <a:ext cx="8836073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「木を見て森を見ず」にならないような対策を</a:t>
            </a:r>
          </a:p>
        </p:txBody>
      </p:sp>
      <p:sp>
        <p:nvSpPr>
          <p:cNvPr id="2" name="下矢印 1"/>
          <p:cNvSpPr/>
          <p:nvPr/>
        </p:nvSpPr>
        <p:spPr>
          <a:xfrm>
            <a:off x="3815917" y="3292132"/>
            <a:ext cx="1080120" cy="454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4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51520" y="2191855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8BC1BB-0C8C-BD46-B071-BE2806099776}"/>
              </a:ext>
            </a:extLst>
          </p:cNvPr>
          <p:cNvSpPr txBox="1"/>
          <p:nvPr/>
        </p:nvSpPr>
        <p:spPr>
          <a:xfrm>
            <a:off x="1979712" y="1528975"/>
            <a:ext cx="4185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/>
              <a:t>一般的な相続対策の検討事項</a:t>
            </a:r>
            <a:endParaRPr kumimoji="1" lang="ja-JP" altLang="en-US" sz="2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B23A4D-993E-604E-832A-942F41EF1FE0}"/>
              </a:ext>
            </a:extLst>
          </p:cNvPr>
          <p:cNvSpPr txBox="1"/>
          <p:nvPr/>
        </p:nvSpPr>
        <p:spPr>
          <a:xfrm>
            <a:off x="1835696" y="2782312"/>
            <a:ext cx="553998" cy="3477875"/>
          </a:xfrm>
          <a:prstGeom prst="rect">
            <a:avLst/>
          </a:prstGeom>
          <a:solidFill>
            <a:srgbClr val="FF0000"/>
          </a:solidFill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bg1"/>
                </a:solidFill>
              </a:rPr>
              <a:t>財産管理委任契約の検討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33BCD0-AFA4-8445-BB5F-FA22A0175125}"/>
              </a:ext>
            </a:extLst>
          </p:cNvPr>
          <p:cNvSpPr txBox="1"/>
          <p:nvPr/>
        </p:nvSpPr>
        <p:spPr>
          <a:xfrm>
            <a:off x="3347864" y="2936206"/>
            <a:ext cx="553998" cy="3170099"/>
          </a:xfrm>
          <a:prstGeom prst="rect">
            <a:avLst/>
          </a:prstGeom>
          <a:solidFill>
            <a:srgbClr val="FF0000"/>
          </a:solidFill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bg1"/>
                </a:solidFill>
              </a:rPr>
              <a:t>後見制度の適用の検証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57B9FA-C527-B24F-B29E-97A81E88E3E8}"/>
              </a:ext>
            </a:extLst>
          </p:cNvPr>
          <p:cNvSpPr txBox="1"/>
          <p:nvPr/>
        </p:nvSpPr>
        <p:spPr>
          <a:xfrm>
            <a:off x="4874467" y="2936205"/>
            <a:ext cx="553998" cy="3170099"/>
          </a:xfrm>
          <a:prstGeom prst="rect">
            <a:avLst/>
          </a:prstGeom>
          <a:solidFill>
            <a:srgbClr val="FF0000"/>
          </a:solidFill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bg1"/>
                </a:solidFill>
              </a:rPr>
              <a:t>遺言書の必要性の検証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F94650-1732-1240-B870-C9F14EB86A21}"/>
              </a:ext>
            </a:extLst>
          </p:cNvPr>
          <p:cNvSpPr txBox="1"/>
          <p:nvPr/>
        </p:nvSpPr>
        <p:spPr>
          <a:xfrm>
            <a:off x="6630617" y="2803949"/>
            <a:ext cx="553998" cy="3477875"/>
          </a:xfrm>
          <a:prstGeom prst="rect">
            <a:avLst/>
          </a:prstGeom>
          <a:solidFill>
            <a:srgbClr val="FF0000"/>
          </a:solidFill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bg1"/>
                </a:solidFill>
              </a:rPr>
              <a:t>死後事務委任契約の検証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右矢印 4">
            <a:extLst>
              <a:ext uri="{FF2B5EF4-FFF2-40B4-BE49-F238E27FC236}">
                <a16:creationId xmlns:a16="http://schemas.microsoft.com/office/drawing/2014/main" id="{D81F66D5-6682-D44E-B586-D65C17CB15CF}"/>
              </a:ext>
            </a:extLst>
          </p:cNvPr>
          <p:cNvSpPr/>
          <p:nvPr/>
        </p:nvSpPr>
        <p:spPr>
          <a:xfrm>
            <a:off x="0" y="751695"/>
            <a:ext cx="9054244" cy="2132851"/>
          </a:xfrm>
          <a:prstGeom prst="rightArrow">
            <a:avLst>
              <a:gd name="adj1" fmla="val 63269"/>
              <a:gd name="adj2" fmla="val 35356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8BD32-44CD-BC40-BBA8-24979BFC23E6}"/>
              </a:ext>
            </a:extLst>
          </p:cNvPr>
          <p:cNvSpPr txBox="1"/>
          <p:nvPr/>
        </p:nvSpPr>
        <p:spPr>
          <a:xfrm>
            <a:off x="66563" y="1380742"/>
            <a:ext cx="18588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/>
              <a:t>健康状態</a:t>
            </a:r>
            <a:endParaRPr kumimoji="1" lang="en-US" altLang="ja-JP" sz="2400" dirty="0"/>
          </a:p>
          <a:p>
            <a:pPr algn="ctr"/>
            <a:r>
              <a:rPr kumimoji="1" lang="ja-JP" altLang="en-US" sz="2400"/>
              <a:t>良好</a:t>
            </a:r>
            <a:endParaRPr kumimoji="1" lang="ja-JP" altLang="en-US" sz="2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547E6D-5D72-B441-A6F1-844EFBE758D9}"/>
              </a:ext>
            </a:extLst>
          </p:cNvPr>
          <p:cNvSpPr txBox="1"/>
          <p:nvPr/>
        </p:nvSpPr>
        <p:spPr>
          <a:xfrm>
            <a:off x="1925452" y="1380742"/>
            <a:ext cx="230425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/>
              <a:t>認知症など</a:t>
            </a:r>
            <a:endParaRPr lang="en-US" altLang="ja-JP" sz="2400" dirty="0"/>
          </a:p>
          <a:p>
            <a:pPr algn="ctr"/>
            <a:r>
              <a:rPr lang="ja-JP" altLang="en-US" sz="2400"/>
              <a:t>への備え</a:t>
            </a:r>
            <a:endParaRPr kumimoji="1" lang="ja-JP" altLang="en-US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7B9040-0E1D-8B40-B115-4F49E0C465D6}"/>
              </a:ext>
            </a:extLst>
          </p:cNvPr>
          <p:cNvSpPr txBox="1"/>
          <p:nvPr/>
        </p:nvSpPr>
        <p:spPr>
          <a:xfrm>
            <a:off x="4229708" y="1381812"/>
            <a:ext cx="2117303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/>
              <a:t>相続発生時</a:t>
            </a:r>
            <a:endParaRPr kumimoji="1" lang="en-US" altLang="ja-JP" sz="2400" dirty="0"/>
          </a:p>
          <a:p>
            <a:pPr algn="ctr"/>
            <a:r>
              <a:rPr kumimoji="1" lang="ja-JP" altLang="en-US" sz="2400"/>
              <a:t>の準備・対策</a:t>
            </a:r>
            <a:endParaRPr kumimoji="1" lang="ja-JP" altLang="en-US" sz="24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0A17CBD-0F90-814A-8E1D-8AD7E4061B62}"/>
              </a:ext>
            </a:extLst>
          </p:cNvPr>
          <p:cNvSpPr txBox="1"/>
          <p:nvPr/>
        </p:nvSpPr>
        <p:spPr>
          <a:xfrm>
            <a:off x="6334771" y="1380742"/>
            <a:ext cx="238185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/>
              <a:t>相続発生後の</a:t>
            </a:r>
            <a:endParaRPr lang="en-US" altLang="ja-JP" sz="2400" dirty="0"/>
          </a:p>
          <a:p>
            <a:pPr algn="ctr"/>
            <a:r>
              <a:rPr lang="ja-JP" altLang="en-US" sz="2400"/>
              <a:t>手続きの備え</a:t>
            </a:r>
            <a:endParaRPr kumimoji="1" lang="ja-JP" altLang="en-US" sz="24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2DB3D32-1572-614B-B7DF-723CBCB36EAC}"/>
              </a:ext>
            </a:extLst>
          </p:cNvPr>
          <p:cNvSpPr txBox="1"/>
          <p:nvPr/>
        </p:nvSpPr>
        <p:spPr>
          <a:xfrm>
            <a:off x="905720" y="351949"/>
            <a:ext cx="664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rgbClr val="0070C0"/>
                </a:solidFill>
              </a:rPr>
              <a:t>これからの相続対策に必要な一般的な検討事項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C9FC567-38FD-F746-AC8E-0DF20D00C63B}"/>
              </a:ext>
            </a:extLst>
          </p:cNvPr>
          <p:cNvSpPr txBox="1"/>
          <p:nvPr/>
        </p:nvSpPr>
        <p:spPr>
          <a:xfrm>
            <a:off x="3910347" y="4244111"/>
            <a:ext cx="461665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/>
              <a:t>・家族信託なども検討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42B371-54F7-0F4C-8F3F-38879C1C9FC9}"/>
              </a:ext>
            </a:extLst>
          </p:cNvPr>
          <p:cNvSpPr txBox="1"/>
          <p:nvPr/>
        </p:nvSpPr>
        <p:spPr>
          <a:xfrm>
            <a:off x="5432259" y="4244111"/>
            <a:ext cx="461665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/>
              <a:t>・遺言書の内容は？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3F27413-016E-0444-8BFF-426A97C71BD8}"/>
              </a:ext>
            </a:extLst>
          </p:cNvPr>
          <p:cNvSpPr txBox="1"/>
          <p:nvPr/>
        </p:nvSpPr>
        <p:spPr>
          <a:xfrm>
            <a:off x="5860049" y="4259424"/>
            <a:ext cx="461665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/>
              <a:t>・遺言執行者は？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2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9" grpId="0" animBg="1"/>
      <p:bldP spid="12" grpId="0" animBg="1"/>
      <p:bldP spid="13" grpId="0" animBg="1"/>
      <p:bldP spid="14" grpId="0" animBg="1"/>
      <p:bldP spid="16" grpId="0" animBg="1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コンテンツ プレースホルダー 3">
            <a:extLst>
              <a:ext uri="{FF2B5EF4-FFF2-40B4-BE49-F238E27FC236}">
                <a16:creationId xmlns:a16="http://schemas.microsoft.com/office/drawing/2014/main" id="{483EBCF9-63B3-5B4B-9922-ADEDE7D32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63" y="-22399"/>
            <a:ext cx="1272928" cy="1265286"/>
          </a:xfrm>
        </p:spPr>
      </p:pic>
      <p:sp>
        <p:nvSpPr>
          <p:cNvPr id="23" name="正方形/長方形 22"/>
          <p:cNvSpPr/>
          <p:nvPr/>
        </p:nvSpPr>
        <p:spPr>
          <a:xfrm>
            <a:off x="286716" y="3929328"/>
            <a:ext cx="8740405" cy="1880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264838" y="2154023"/>
            <a:ext cx="8740406" cy="17066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66663" y="1047874"/>
            <a:ext cx="8740406" cy="93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51518" y="961184"/>
            <a:ext cx="865722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474301" y="31794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/>
              <a:t>具体的</a:t>
            </a:r>
            <a:r>
              <a:rPr lang="ja-JP" altLang="en-US" sz="2400" dirty="0"/>
              <a:t>な流れ</a:t>
            </a:r>
            <a:endParaRPr kumimoji="1" lang="ja-JP" altLang="en-US" sz="2400" dirty="0"/>
          </a:p>
        </p:txBody>
      </p:sp>
      <p:sp>
        <p:nvSpPr>
          <p:cNvPr id="9" name="角丸四角形 8"/>
          <p:cNvSpPr/>
          <p:nvPr/>
        </p:nvSpPr>
        <p:spPr>
          <a:xfrm>
            <a:off x="520557" y="6037126"/>
            <a:ext cx="8228967" cy="6840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/>
              <a:t>対策の実行</a:t>
            </a:r>
            <a:endParaRPr kumimoji="1" lang="ja-JP" altLang="en-US" sz="4000" b="1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430734" y="1137301"/>
            <a:ext cx="8576335" cy="738664"/>
            <a:chOff x="395536" y="1502203"/>
            <a:chExt cx="8576335" cy="738664"/>
          </a:xfrm>
        </p:grpSpPr>
        <p:sp>
          <p:nvSpPr>
            <p:cNvPr id="3" name="角丸四角形 2"/>
            <p:cNvSpPr/>
            <p:nvPr/>
          </p:nvSpPr>
          <p:spPr>
            <a:xfrm>
              <a:off x="395536" y="1628799"/>
              <a:ext cx="2448272" cy="503185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/>
                <a:t>現状分析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093339" y="1502203"/>
              <a:ext cx="587853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/>
                <a:t>・お母様のご意向を確認</a:t>
              </a:r>
              <a:r>
                <a:rPr kumimoji="1" lang="en-US" altLang="ja-JP" sz="1400" b="1" dirty="0"/>
                <a:t>			</a:t>
              </a:r>
              <a:r>
                <a:rPr kumimoji="1" lang="ja-JP" altLang="en-US" sz="1400" b="1"/>
                <a:t>川口</a:t>
              </a:r>
              <a:endParaRPr lang="en-US" altLang="ja-JP" sz="1400" b="1" dirty="0"/>
            </a:p>
            <a:p>
              <a:r>
                <a:rPr kumimoji="1" lang="ja-JP" altLang="en-US" sz="1400" b="1"/>
                <a:t>・お母様名義の財産の洗い出し（お母様の同意が必要）</a:t>
              </a:r>
              <a:r>
                <a:rPr kumimoji="1" lang="en-US" altLang="ja-JP" sz="1400" b="1" dirty="0"/>
                <a:t>	</a:t>
              </a:r>
              <a:r>
                <a:rPr kumimoji="1" lang="ja-JP" altLang="en-US" sz="1400" b="1"/>
                <a:t>川口＋税理士</a:t>
              </a:r>
              <a:endParaRPr lang="en-US" altLang="ja-JP" sz="1400" b="1" dirty="0"/>
            </a:p>
            <a:p>
              <a:r>
                <a:rPr lang="ja-JP" altLang="en-US" sz="1400" b="1"/>
                <a:t>・必要であれば相続税</a:t>
              </a:r>
              <a:r>
                <a:rPr lang="ja-JP" altLang="en-US" sz="1400" b="1" dirty="0"/>
                <a:t>の概算</a:t>
              </a:r>
              <a:r>
                <a:rPr lang="ja-JP" altLang="en-US" sz="1400" b="1"/>
                <a:t>を試算</a:t>
              </a:r>
              <a:r>
                <a:rPr lang="en-US" altLang="ja-JP" sz="1400" b="1" dirty="0"/>
                <a:t>		</a:t>
              </a:r>
              <a:r>
                <a:rPr lang="ja-JP" altLang="en-US" sz="1400" b="1"/>
                <a:t>税理士</a:t>
              </a:r>
              <a:endParaRPr lang="en-US" altLang="ja-JP" sz="1400" b="1" dirty="0"/>
            </a:p>
          </p:txBody>
        </p:sp>
      </p:grpSp>
      <p:sp>
        <p:nvSpPr>
          <p:cNvPr id="7" name="角丸四角形 6"/>
          <p:cNvSpPr/>
          <p:nvPr/>
        </p:nvSpPr>
        <p:spPr>
          <a:xfrm>
            <a:off x="410679" y="2488034"/>
            <a:ext cx="2448272" cy="64633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/>
              <a:t>より詳細な</a:t>
            </a:r>
            <a:endParaRPr lang="en-US" altLang="ja-JP" b="1" dirty="0"/>
          </a:p>
          <a:p>
            <a:pPr algn="ctr"/>
            <a:r>
              <a:rPr lang="ja-JP" altLang="en-US" b="1"/>
              <a:t>問題点の明確化</a:t>
            </a:r>
            <a:endParaRPr kumimoji="1" lang="ja-JP" altLang="en-US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410788" y="4206298"/>
            <a:ext cx="2448272" cy="1200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各種</a:t>
            </a:r>
            <a:r>
              <a:rPr kumimoji="1" lang="ja-JP" altLang="en-US" b="1">
                <a:solidFill>
                  <a:schemeClr val="tx1"/>
                </a:solidFill>
              </a:rPr>
              <a:t>対策の</a:t>
            </a:r>
            <a:r>
              <a:rPr lang="ja-JP" altLang="en-US" b="1">
                <a:solidFill>
                  <a:schemeClr val="tx1"/>
                </a:solidFill>
              </a:rPr>
              <a:t>実行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22784" y="534352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誰がやるか？</a:t>
            </a:r>
          </a:p>
        </p:txBody>
      </p:sp>
      <p:sp>
        <p:nvSpPr>
          <p:cNvPr id="24" name="下矢印 23"/>
          <p:cNvSpPr/>
          <p:nvPr/>
        </p:nvSpPr>
        <p:spPr>
          <a:xfrm>
            <a:off x="1510854" y="1787090"/>
            <a:ext cx="288032" cy="70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>
            <a:off x="1510854" y="3134365"/>
            <a:ext cx="288032" cy="9029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1510854" y="5406628"/>
            <a:ext cx="288032" cy="684076"/>
          </a:xfrm>
          <a:prstGeom prst="downArrow">
            <a:avLst>
              <a:gd name="adj1" fmla="val 5755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>
            <a:off x="8209157" y="850456"/>
            <a:ext cx="89138" cy="4446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1DE0F98-C7E1-7A4C-BDB6-AD23125E0967}"/>
              </a:ext>
            </a:extLst>
          </p:cNvPr>
          <p:cNvSpPr txBox="1"/>
          <p:nvPr/>
        </p:nvSpPr>
        <p:spPr>
          <a:xfrm>
            <a:off x="3128537" y="2201136"/>
            <a:ext cx="516038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/>
              <a:t>・介護になった時のお母様の様々なご要望</a:t>
            </a:r>
            <a:r>
              <a:rPr kumimoji="1" lang="en-US" altLang="ja-JP" sz="1400" b="1" dirty="0"/>
              <a:t>		</a:t>
            </a:r>
            <a:r>
              <a:rPr kumimoji="1" lang="ja-JP" altLang="en-US" sz="1400" b="1"/>
              <a:t>川口</a:t>
            </a:r>
            <a:endParaRPr kumimoji="1" lang="en-US" altLang="ja-JP" sz="1400" b="1" dirty="0"/>
          </a:p>
          <a:p>
            <a:r>
              <a:rPr lang="en-US" altLang="ja-JP" sz="1400" b="1" dirty="0"/>
              <a:t>	</a:t>
            </a:r>
            <a:r>
              <a:rPr lang="ja-JP" altLang="en-US" sz="1400" b="1"/>
              <a:t>→具体的な介護に対する考えのすり合わせ</a:t>
            </a:r>
            <a:endParaRPr lang="en-US" altLang="ja-JP" sz="1400" b="1" dirty="0"/>
          </a:p>
          <a:p>
            <a:r>
              <a:rPr lang="en-US" altLang="ja-JP" sz="1400" b="1" dirty="0"/>
              <a:t>	</a:t>
            </a:r>
            <a:r>
              <a:rPr lang="ja-JP" altLang="en-US" sz="1400" b="1"/>
              <a:t>→</a:t>
            </a:r>
            <a:r>
              <a:rPr kumimoji="1" lang="ja-JP" altLang="en-US" sz="1400" b="1"/>
              <a:t>財産管理を誰に任せたいか</a:t>
            </a:r>
            <a:endParaRPr lang="en-US" altLang="ja-JP" sz="1400" b="1" dirty="0"/>
          </a:p>
          <a:p>
            <a:r>
              <a:rPr lang="en-US" altLang="ja-JP" sz="1400" b="1" dirty="0"/>
              <a:t>	</a:t>
            </a:r>
            <a:r>
              <a:rPr lang="ja-JP" altLang="en-US" sz="1400" b="1"/>
              <a:t>→必要であれば相続税</a:t>
            </a:r>
            <a:r>
              <a:rPr lang="ja-JP" altLang="en-US" sz="1400" b="1" dirty="0"/>
              <a:t>の概算</a:t>
            </a:r>
            <a:r>
              <a:rPr lang="ja-JP" altLang="en-US" sz="1400" b="1"/>
              <a:t>を試算</a:t>
            </a:r>
            <a:endParaRPr lang="en-US" altLang="ja-JP" sz="1400" b="1" dirty="0"/>
          </a:p>
          <a:p>
            <a:r>
              <a:rPr lang="ja-JP" altLang="en-US" sz="1400" b="1"/>
              <a:t>・相続の対策におけるお母様の様々なご要望</a:t>
            </a:r>
            <a:endParaRPr lang="en-US" altLang="ja-JP" sz="1400" b="1" dirty="0"/>
          </a:p>
          <a:p>
            <a:r>
              <a:rPr lang="en-US" altLang="ja-JP" sz="1400" b="1" dirty="0"/>
              <a:t>	</a:t>
            </a:r>
            <a:r>
              <a:rPr lang="ja-JP" altLang="en-US" sz="1400" b="1"/>
              <a:t>→財産を誰にどう引き継ぎたいか</a:t>
            </a:r>
            <a:endParaRPr lang="en-US" altLang="ja-JP" sz="1400" b="1" dirty="0"/>
          </a:p>
          <a:p>
            <a:r>
              <a:rPr lang="en-US" altLang="ja-JP" sz="1400" b="1" dirty="0"/>
              <a:t>	</a:t>
            </a:r>
            <a:r>
              <a:rPr lang="ja-JP" altLang="en-US" sz="1400" b="1"/>
              <a:t>→遺言書の作成</a:t>
            </a:r>
            <a:r>
              <a:rPr lang="en-US" altLang="ja-JP" sz="1400" b="1" dirty="0"/>
              <a:t>	</a:t>
            </a:r>
            <a:r>
              <a:rPr lang="ja-JP" altLang="en-US" sz="1400" b="1"/>
              <a:t>　　　　　　などなど</a:t>
            </a:r>
            <a:r>
              <a:rPr lang="en-US" altLang="ja-JP" sz="1400" b="1" dirty="0"/>
              <a:t>	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B594DCC-14E2-BB48-BD0E-23F92D22837E}"/>
              </a:ext>
            </a:extLst>
          </p:cNvPr>
          <p:cNvSpPr txBox="1"/>
          <p:nvPr/>
        </p:nvSpPr>
        <p:spPr>
          <a:xfrm>
            <a:off x="3128537" y="4062946"/>
            <a:ext cx="62311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/>
              <a:t>・財産管理委任契約の検討</a:t>
            </a:r>
            <a:r>
              <a:rPr kumimoji="1" lang="en-US" altLang="ja-JP" sz="1400" b="1" dirty="0"/>
              <a:t>			</a:t>
            </a:r>
            <a:r>
              <a:rPr lang="ja-JP" altLang="en-US" sz="1400" b="1"/>
              <a:t>川口＋行政書士</a:t>
            </a:r>
            <a:endParaRPr kumimoji="1" lang="en-US" altLang="ja-JP" sz="1400" b="1" dirty="0"/>
          </a:p>
          <a:p>
            <a:r>
              <a:rPr lang="ja-JP" altLang="en-US" sz="1400" b="1"/>
              <a:t>・任意後見制度の利用検討</a:t>
            </a:r>
            <a:r>
              <a:rPr lang="en-US" altLang="ja-JP" sz="1400" b="1" dirty="0"/>
              <a:t>			</a:t>
            </a:r>
            <a:r>
              <a:rPr lang="ja-JP" altLang="en-US" sz="1400" b="1"/>
              <a:t>川口＋行政書士</a:t>
            </a:r>
            <a:endParaRPr lang="en-US" altLang="ja-JP" sz="1400" b="1" dirty="0"/>
          </a:p>
          <a:p>
            <a:r>
              <a:rPr kumimoji="1" lang="ja-JP" altLang="en-US" sz="1400" b="1"/>
              <a:t>・不動産の名義変更の検討</a:t>
            </a:r>
            <a:r>
              <a:rPr kumimoji="1" lang="en-US" altLang="ja-JP" sz="1400" b="1" dirty="0"/>
              <a:t>			</a:t>
            </a:r>
            <a:r>
              <a:rPr lang="ja-JP" altLang="en-US" sz="1400" b="1"/>
              <a:t>川口＋司法書士</a:t>
            </a:r>
            <a:endParaRPr kumimoji="1" lang="en-US" altLang="ja-JP" sz="1400" b="1" dirty="0"/>
          </a:p>
          <a:p>
            <a:r>
              <a:rPr lang="ja-JP" altLang="en-US" sz="1400" b="1"/>
              <a:t>・生命保険の最適化</a:t>
            </a:r>
            <a:r>
              <a:rPr lang="en-US" altLang="ja-JP" sz="1400" b="1" dirty="0"/>
              <a:t>				</a:t>
            </a:r>
            <a:r>
              <a:rPr lang="ja-JP" altLang="en-US" sz="1400" b="1"/>
              <a:t>川口＋ </a:t>
            </a:r>
            <a:r>
              <a:rPr lang="en-US" altLang="ja-JP" sz="1400" b="1" dirty="0"/>
              <a:t>FP	</a:t>
            </a:r>
          </a:p>
          <a:p>
            <a:r>
              <a:rPr kumimoji="1" lang="ja-JP" altLang="en-US" sz="1400" b="1"/>
              <a:t>・遺言書作成</a:t>
            </a:r>
            <a:r>
              <a:rPr kumimoji="1" lang="en-US" altLang="ja-JP" sz="1400" b="1" dirty="0"/>
              <a:t>				</a:t>
            </a:r>
            <a:r>
              <a:rPr kumimoji="1" lang="ja-JP" altLang="en-US" sz="1400" b="1"/>
              <a:t>川口＋行政書士</a:t>
            </a:r>
            <a:endParaRPr kumimoji="1" lang="en-US" altLang="ja-JP" sz="1400" b="1" dirty="0"/>
          </a:p>
          <a:p>
            <a:r>
              <a:rPr lang="ja-JP" altLang="en-US" sz="1400" b="1"/>
              <a:t>・トラブル対応</a:t>
            </a:r>
            <a:r>
              <a:rPr lang="en-US" altLang="ja-JP" sz="1400" b="1" dirty="0"/>
              <a:t>				</a:t>
            </a:r>
            <a:r>
              <a:rPr lang="ja-JP" altLang="en-US" sz="1400" b="1"/>
              <a:t>川口＋弁護士</a:t>
            </a:r>
            <a:endParaRPr kumimoji="1" lang="en-US" altLang="ja-JP" sz="1400" b="1" dirty="0"/>
          </a:p>
          <a:p>
            <a:r>
              <a:rPr lang="ja-JP" altLang="en-US" sz="1400" b="1"/>
              <a:t>・その他</a:t>
            </a:r>
            <a:endParaRPr kumimoji="1" lang="en-US" altLang="ja-JP" sz="1400" b="1" dirty="0"/>
          </a:p>
          <a:p>
            <a:r>
              <a:rPr lang="en-US" altLang="ja-JP" sz="14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852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oogle Shape;96;p18">
            <a:extLst>
              <a:ext uri="{FF2B5EF4-FFF2-40B4-BE49-F238E27FC236}">
                <a16:creationId xmlns:a16="http://schemas.microsoft.com/office/drawing/2014/main" id="{0A6DAE82-301D-154A-86DC-E76A1479729A}"/>
              </a:ext>
            </a:extLst>
          </p:cNvPr>
          <p:cNvSpPr/>
          <p:nvPr/>
        </p:nvSpPr>
        <p:spPr>
          <a:xfrm>
            <a:off x="365341" y="3143246"/>
            <a:ext cx="1913853" cy="947000"/>
          </a:xfrm>
          <a:prstGeom prst="homePlate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38" name="Google Shape;97;p18">
            <a:extLst>
              <a:ext uri="{FF2B5EF4-FFF2-40B4-BE49-F238E27FC236}">
                <a16:creationId xmlns:a16="http://schemas.microsoft.com/office/drawing/2014/main" id="{871ACBD9-3FCB-AB43-A810-2903CE62A43B}"/>
              </a:ext>
            </a:extLst>
          </p:cNvPr>
          <p:cNvSpPr txBox="1">
            <a:spLocks/>
          </p:cNvSpPr>
          <p:nvPr/>
        </p:nvSpPr>
        <p:spPr>
          <a:xfrm>
            <a:off x="496810" y="3317973"/>
            <a:ext cx="1487905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>
                <a:solidFill>
                  <a:schemeClr val="lt1"/>
                </a:solidFill>
              </a:rPr>
              <a:t>現状の確認</a:t>
            </a:r>
            <a:endParaRPr lang="ja-JP" altLang="en-US" sz="1800" dirty="0">
              <a:solidFill>
                <a:schemeClr val="lt1"/>
              </a:solidFill>
            </a:endParaRPr>
          </a:p>
        </p:txBody>
      </p:sp>
      <p:grpSp>
        <p:nvGrpSpPr>
          <p:cNvPr id="39" name="Google Shape;98;p18">
            <a:extLst>
              <a:ext uri="{FF2B5EF4-FFF2-40B4-BE49-F238E27FC236}">
                <a16:creationId xmlns:a16="http://schemas.microsoft.com/office/drawing/2014/main" id="{F2F702E9-480E-5C44-8FB7-EE836BE0516E}"/>
              </a:ext>
            </a:extLst>
          </p:cNvPr>
          <p:cNvGrpSpPr/>
          <p:nvPr/>
        </p:nvGrpSpPr>
        <p:grpSpPr>
          <a:xfrm>
            <a:off x="949919" y="2395320"/>
            <a:ext cx="203314" cy="754114"/>
            <a:chOff x="777447" y="1610215"/>
            <a:chExt cx="198900" cy="593656"/>
          </a:xfrm>
        </p:grpSpPr>
        <p:cxnSp>
          <p:nvCxnSpPr>
            <p:cNvPr id="40" name="Google Shape;99;p18">
              <a:extLst>
                <a:ext uri="{FF2B5EF4-FFF2-40B4-BE49-F238E27FC236}">
                  <a16:creationId xmlns:a16="http://schemas.microsoft.com/office/drawing/2014/main" id="{5C63A034-6FB8-DA45-B320-8EB7B1240590}"/>
                </a:ext>
              </a:extLst>
            </p:cNvPr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1" name="Google Shape;100;p18">
              <a:extLst>
                <a:ext uri="{FF2B5EF4-FFF2-40B4-BE49-F238E27FC236}">
                  <a16:creationId xmlns:a16="http://schemas.microsoft.com/office/drawing/2014/main" id="{D3AD91E8-83DD-1244-B6A5-4D2CD6D4439C}"/>
                </a:ext>
              </a:extLst>
            </p:cNvPr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2" name="Google Shape;101;p18">
            <a:extLst>
              <a:ext uri="{FF2B5EF4-FFF2-40B4-BE49-F238E27FC236}">
                <a16:creationId xmlns:a16="http://schemas.microsoft.com/office/drawing/2014/main" id="{0860E2D9-BB05-CC49-B114-ABF81B2A4CB3}"/>
              </a:ext>
            </a:extLst>
          </p:cNvPr>
          <p:cNvSpPr txBox="1">
            <a:spLocks/>
          </p:cNvSpPr>
          <p:nvPr/>
        </p:nvSpPr>
        <p:spPr>
          <a:xfrm>
            <a:off x="405401" y="1412776"/>
            <a:ext cx="2096617" cy="11512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お母様のご意向を直接確認させていただきます。 </a:t>
            </a:r>
            <a:endParaRPr lang="ja-JP" altLang="en-US" sz="1800" dirty="0"/>
          </a:p>
        </p:txBody>
      </p:sp>
      <p:sp>
        <p:nvSpPr>
          <p:cNvPr id="43" name="Google Shape;102;p18">
            <a:extLst>
              <a:ext uri="{FF2B5EF4-FFF2-40B4-BE49-F238E27FC236}">
                <a16:creationId xmlns:a16="http://schemas.microsoft.com/office/drawing/2014/main" id="{87FFBC35-550E-C048-90AD-76FE36662C15}"/>
              </a:ext>
            </a:extLst>
          </p:cNvPr>
          <p:cNvSpPr/>
          <p:nvPr/>
        </p:nvSpPr>
        <p:spPr>
          <a:xfrm>
            <a:off x="1874221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44" name="Google Shape;103;p18">
            <a:extLst>
              <a:ext uri="{FF2B5EF4-FFF2-40B4-BE49-F238E27FC236}">
                <a16:creationId xmlns:a16="http://schemas.microsoft.com/office/drawing/2014/main" id="{ECD6F4B9-112D-EF48-B938-4AD129FF4BEC}"/>
              </a:ext>
            </a:extLst>
          </p:cNvPr>
          <p:cNvSpPr txBox="1">
            <a:spLocks/>
          </p:cNvSpPr>
          <p:nvPr/>
        </p:nvSpPr>
        <p:spPr>
          <a:xfrm>
            <a:off x="2275781" y="3303105"/>
            <a:ext cx="1344696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問題点の</a:t>
            </a:r>
            <a:endParaRPr lang="en-US" altLang="ja-JP" sz="2000" dirty="0">
              <a:solidFill>
                <a:schemeClr val="lt1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明確化</a:t>
            </a:r>
            <a:endParaRPr lang="en-US" altLang="ja-JP" sz="2000" dirty="0">
              <a:solidFill>
                <a:schemeClr val="lt1"/>
              </a:solidFill>
            </a:endParaRPr>
          </a:p>
        </p:txBody>
      </p:sp>
      <p:grpSp>
        <p:nvGrpSpPr>
          <p:cNvPr id="45" name="Google Shape;104;p18">
            <a:extLst>
              <a:ext uri="{FF2B5EF4-FFF2-40B4-BE49-F238E27FC236}">
                <a16:creationId xmlns:a16="http://schemas.microsoft.com/office/drawing/2014/main" id="{06B6928D-F6F6-764F-81D1-912B08CAFE26}"/>
              </a:ext>
            </a:extLst>
          </p:cNvPr>
          <p:cNvGrpSpPr/>
          <p:nvPr/>
        </p:nvGrpSpPr>
        <p:grpSpPr>
          <a:xfrm>
            <a:off x="2777585" y="4083206"/>
            <a:ext cx="203314" cy="754114"/>
            <a:chOff x="2223534" y="2938958"/>
            <a:chExt cx="198900" cy="593656"/>
          </a:xfrm>
        </p:grpSpPr>
        <p:cxnSp>
          <p:nvCxnSpPr>
            <p:cNvPr id="46" name="Google Shape;105;p18">
              <a:extLst>
                <a:ext uri="{FF2B5EF4-FFF2-40B4-BE49-F238E27FC236}">
                  <a16:creationId xmlns:a16="http://schemas.microsoft.com/office/drawing/2014/main" id="{794E5209-1873-724F-A5FB-4810B8E25803}"/>
                </a:ext>
              </a:extLst>
            </p:cNvPr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7" name="Google Shape;106;p18">
              <a:extLst>
                <a:ext uri="{FF2B5EF4-FFF2-40B4-BE49-F238E27FC236}">
                  <a16:creationId xmlns:a16="http://schemas.microsoft.com/office/drawing/2014/main" id="{A358E848-1F72-B542-BA41-1775F6A54B5B}"/>
                </a:ext>
              </a:extLst>
            </p:cNvPr>
            <p:cNvSpPr/>
            <p:nvPr/>
          </p:nvSpPr>
          <p:spPr>
            <a:xfrm rot="10800000" flipH="1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" name="Google Shape;107;p18">
            <a:extLst>
              <a:ext uri="{FF2B5EF4-FFF2-40B4-BE49-F238E27FC236}">
                <a16:creationId xmlns:a16="http://schemas.microsoft.com/office/drawing/2014/main" id="{0289ED2E-BCF4-0B45-9E76-56E54BC701DC}"/>
              </a:ext>
            </a:extLst>
          </p:cNvPr>
          <p:cNvSpPr txBox="1">
            <a:spLocks/>
          </p:cNvSpPr>
          <p:nvPr/>
        </p:nvSpPr>
        <p:spPr>
          <a:xfrm>
            <a:off x="1678267" y="4975950"/>
            <a:ext cx="2292576" cy="11512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2133" dirty="0"/>
          </a:p>
        </p:txBody>
      </p:sp>
      <p:sp>
        <p:nvSpPr>
          <p:cNvPr id="49" name="Google Shape;108;p18">
            <a:extLst>
              <a:ext uri="{FF2B5EF4-FFF2-40B4-BE49-F238E27FC236}">
                <a16:creationId xmlns:a16="http://schemas.microsoft.com/office/drawing/2014/main" id="{EC5558ED-36A1-0543-A351-9E907AFEC384}"/>
              </a:ext>
            </a:extLst>
          </p:cNvPr>
          <p:cNvSpPr/>
          <p:nvPr/>
        </p:nvSpPr>
        <p:spPr>
          <a:xfrm>
            <a:off x="3565869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50" name="Google Shape;109;p18">
            <a:extLst>
              <a:ext uri="{FF2B5EF4-FFF2-40B4-BE49-F238E27FC236}">
                <a16:creationId xmlns:a16="http://schemas.microsoft.com/office/drawing/2014/main" id="{35318FB4-4ED3-FF45-B1F4-B6AE587E9135}"/>
              </a:ext>
            </a:extLst>
          </p:cNvPr>
          <p:cNvSpPr txBox="1">
            <a:spLocks/>
          </p:cNvSpPr>
          <p:nvPr/>
        </p:nvSpPr>
        <p:spPr>
          <a:xfrm>
            <a:off x="3990600" y="3288114"/>
            <a:ext cx="1344696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家族会議</a:t>
            </a:r>
            <a:endParaRPr lang="ja-JP" altLang="en-US" sz="2000" dirty="0">
              <a:solidFill>
                <a:schemeClr val="lt1"/>
              </a:solidFill>
            </a:endParaRPr>
          </a:p>
        </p:txBody>
      </p:sp>
      <p:grpSp>
        <p:nvGrpSpPr>
          <p:cNvPr id="51" name="Google Shape;110;p18">
            <a:extLst>
              <a:ext uri="{FF2B5EF4-FFF2-40B4-BE49-F238E27FC236}">
                <a16:creationId xmlns:a16="http://schemas.microsoft.com/office/drawing/2014/main" id="{1C930781-0FA5-5F44-8C6B-FE4F482571A1}"/>
              </a:ext>
            </a:extLst>
          </p:cNvPr>
          <p:cNvGrpSpPr/>
          <p:nvPr/>
        </p:nvGrpSpPr>
        <p:grpSpPr>
          <a:xfrm>
            <a:off x="4439511" y="2395320"/>
            <a:ext cx="203314" cy="754114"/>
            <a:chOff x="3918084" y="1610215"/>
            <a:chExt cx="198900" cy="593656"/>
          </a:xfrm>
        </p:grpSpPr>
        <p:cxnSp>
          <p:nvCxnSpPr>
            <p:cNvPr id="52" name="Google Shape;111;p18">
              <a:extLst>
                <a:ext uri="{FF2B5EF4-FFF2-40B4-BE49-F238E27FC236}">
                  <a16:creationId xmlns:a16="http://schemas.microsoft.com/office/drawing/2014/main" id="{B28077EE-529B-6140-9A95-9464F4999E18}"/>
                </a:ext>
              </a:extLst>
            </p:cNvPr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3" name="Google Shape;112;p18">
              <a:extLst>
                <a:ext uri="{FF2B5EF4-FFF2-40B4-BE49-F238E27FC236}">
                  <a16:creationId xmlns:a16="http://schemas.microsoft.com/office/drawing/2014/main" id="{D2D8799E-17C9-0047-800D-2BA0D0C6773B}"/>
                </a:ext>
              </a:extLst>
            </p:cNvPr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" name="Google Shape;113;p18">
            <a:extLst>
              <a:ext uri="{FF2B5EF4-FFF2-40B4-BE49-F238E27FC236}">
                <a16:creationId xmlns:a16="http://schemas.microsoft.com/office/drawing/2014/main" id="{F9096437-F11B-354E-A042-37BCA80F40D3}"/>
              </a:ext>
            </a:extLst>
          </p:cNvPr>
          <p:cNvSpPr txBox="1">
            <a:spLocks/>
          </p:cNvSpPr>
          <p:nvPr/>
        </p:nvSpPr>
        <p:spPr>
          <a:xfrm>
            <a:off x="3260520" y="1574536"/>
            <a:ext cx="3319823" cy="5583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関係者の皆さまで問題と</a:t>
            </a:r>
            <a:br>
              <a:rPr lang="en-US" altLang="ja-JP" sz="1800" dirty="0"/>
            </a:br>
            <a:r>
              <a:rPr lang="ja-JP" altLang="en-US" sz="1800"/>
              <a:t>進むべき方向を共有</a:t>
            </a:r>
            <a:endParaRPr lang="en-US" altLang="ja-JP" sz="1800" dirty="0"/>
          </a:p>
        </p:txBody>
      </p:sp>
      <p:sp>
        <p:nvSpPr>
          <p:cNvPr id="55" name="Google Shape;114;p18">
            <a:extLst>
              <a:ext uri="{FF2B5EF4-FFF2-40B4-BE49-F238E27FC236}">
                <a16:creationId xmlns:a16="http://schemas.microsoft.com/office/drawing/2014/main" id="{A4B26FC8-F8C1-794F-A3F0-BCEDA1A3D8C9}"/>
              </a:ext>
            </a:extLst>
          </p:cNvPr>
          <p:cNvSpPr/>
          <p:nvPr/>
        </p:nvSpPr>
        <p:spPr>
          <a:xfrm>
            <a:off x="5257517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56" name="Google Shape;115;p18">
            <a:extLst>
              <a:ext uri="{FF2B5EF4-FFF2-40B4-BE49-F238E27FC236}">
                <a16:creationId xmlns:a16="http://schemas.microsoft.com/office/drawing/2014/main" id="{45F274C8-41F7-2048-B60B-C69A4A2A5328}"/>
              </a:ext>
            </a:extLst>
          </p:cNvPr>
          <p:cNvSpPr txBox="1">
            <a:spLocks/>
          </p:cNvSpPr>
          <p:nvPr/>
        </p:nvSpPr>
        <p:spPr>
          <a:xfrm>
            <a:off x="5650419" y="3333076"/>
            <a:ext cx="1344696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対策の</a:t>
            </a:r>
            <a:endParaRPr lang="en-US" altLang="ja-JP" sz="2000" dirty="0">
              <a:solidFill>
                <a:schemeClr val="lt1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実行</a:t>
            </a:r>
            <a:endParaRPr lang="ja-JP" altLang="en-US" sz="2000" dirty="0">
              <a:solidFill>
                <a:schemeClr val="lt1"/>
              </a:solidFill>
            </a:endParaRPr>
          </a:p>
        </p:txBody>
      </p:sp>
      <p:grpSp>
        <p:nvGrpSpPr>
          <p:cNvPr id="57" name="Google Shape;116;p18">
            <a:extLst>
              <a:ext uri="{FF2B5EF4-FFF2-40B4-BE49-F238E27FC236}">
                <a16:creationId xmlns:a16="http://schemas.microsoft.com/office/drawing/2014/main" id="{D147EFA8-A0DA-7343-B462-C496FF01A407}"/>
              </a:ext>
            </a:extLst>
          </p:cNvPr>
          <p:cNvGrpSpPr/>
          <p:nvPr/>
        </p:nvGrpSpPr>
        <p:grpSpPr>
          <a:xfrm>
            <a:off x="6122474" y="4083206"/>
            <a:ext cx="203314" cy="754114"/>
            <a:chOff x="5958946" y="2938958"/>
            <a:chExt cx="198900" cy="593656"/>
          </a:xfrm>
        </p:grpSpPr>
        <p:cxnSp>
          <p:nvCxnSpPr>
            <p:cNvPr id="58" name="Google Shape;117;p18">
              <a:extLst>
                <a:ext uri="{FF2B5EF4-FFF2-40B4-BE49-F238E27FC236}">
                  <a16:creationId xmlns:a16="http://schemas.microsoft.com/office/drawing/2014/main" id="{F09B0BA4-B884-B143-96A6-A8C500024E0C}"/>
                </a:ext>
              </a:extLst>
            </p:cNvPr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9" name="Google Shape;118;p18">
              <a:extLst>
                <a:ext uri="{FF2B5EF4-FFF2-40B4-BE49-F238E27FC236}">
                  <a16:creationId xmlns:a16="http://schemas.microsoft.com/office/drawing/2014/main" id="{ED7B411C-1AFC-4B4E-A060-91DF298131F0}"/>
                </a:ext>
              </a:extLst>
            </p:cNvPr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0" name="Google Shape;119;p18">
            <a:extLst>
              <a:ext uri="{FF2B5EF4-FFF2-40B4-BE49-F238E27FC236}">
                <a16:creationId xmlns:a16="http://schemas.microsoft.com/office/drawing/2014/main" id="{3D9C74C0-FD12-634D-80A5-C05CFAD07402}"/>
              </a:ext>
            </a:extLst>
          </p:cNvPr>
          <p:cNvSpPr txBox="1">
            <a:spLocks/>
          </p:cNvSpPr>
          <p:nvPr/>
        </p:nvSpPr>
        <p:spPr>
          <a:xfrm>
            <a:off x="6756812" y="1422254"/>
            <a:ext cx="2481328" cy="5048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・付言事項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・想定できる問題点</a:t>
            </a:r>
            <a:r>
              <a:rPr lang="en-US" altLang="ja-JP" sz="1800" dirty="0"/>
              <a:t>    </a:t>
            </a:r>
            <a:r>
              <a:rPr lang="ja-JP" altLang="en-US" sz="1800"/>
              <a:t>を網羅した遺言書</a:t>
            </a:r>
            <a:endParaRPr lang="ja-JP" altLang="en-US" sz="1800" dirty="0"/>
          </a:p>
        </p:txBody>
      </p:sp>
      <p:sp>
        <p:nvSpPr>
          <p:cNvPr id="61" name="Google Shape;120;p18">
            <a:extLst>
              <a:ext uri="{FF2B5EF4-FFF2-40B4-BE49-F238E27FC236}">
                <a16:creationId xmlns:a16="http://schemas.microsoft.com/office/drawing/2014/main" id="{F2B6DA57-4854-8642-BAA8-1465A14C56B8}"/>
              </a:ext>
            </a:extLst>
          </p:cNvPr>
          <p:cNvSpPr/>
          <p:nvPr/>
        </p:nvSpPr>
        <p:spPr>
          <a:xfrm>
            <a:off x="6949166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62" name="Google Shape;121;p18">
            <a:extLst>
              <a:ext uri="{FF2B5EF4-FFF2-40B4-BE49-F238E27FC236}">
                <a16:creationId xmlns:a16="http://schemas.microsoft.com/office/drawing/2014/main" id="{493BFBAE-6EA6-0049-9718-37E3472EBFA6}"/>
              </a:ext>
            </a:extLst>
          </p:cNvPr>
          <p:cNvSpPr txBox="1">
            <a:spLocks/>
          </p:cNvSpPr>
          <p:nvPr/>
        </p:nvSpPr>
        <p:spPr>
          <a:xfrm>
            <a:off x="7286182" y="3317974"/>
            <a:ext cx="1452169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遺言書の</a:t>
            </a:r>
            <a:endParaRPr lang="en-US" altLang="ja-JP" sz="2000" dirty="0">
              <a:solidFill>
                <a:schemeClr val="lt1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作成</a:t>
            </a:r>
            <a:endParaRPr lang="en-US" altLang="ja-JP" sz="2000" dirty="0">
              <a:solidFill>
                <a:schemeClr val="lt1"/>
              </a:solidFill>
            </a:endParaRPr>
          </a:p>
        </p:txBody>
      </p:sp>
      <p:grpSp>
        <p:nvGrpSpPr>
          <p:cNvPr id="63" name="Google Shape;122;p18">
            <a:extLst>
              <a:ext uri="{FF2B5EF4-FFF2-40B4-BE49-F238E27FC236}">
                <a16:creationId xmlns:a16="http://schemas.microsoft.com/office/drawing/2014/main" id="{98DDE88F-FCCA-F849-9E8F-BBEB5944EAE7}"/>
              </a:ext>
            </a:extLst>
          </p:cNvPr>
          <p:cNvGrpSpPr/>
          <p:nvPr/>
        </p:nvGrpSpPr>
        <p:grpSpPr>
          <a:xfrm>
            <a:off x="7856868" y="2395320"/>
            <a:ext cx="203314" cy="754114"/>
            <a:chOff x="3918084" y="1610215"/>
            <a:chExt cx="198900" cy="593656"/>
          </a:xfrm>
        </p:grpSpPr>
        <p:cxnSp>
          <p:nvCxnSpPr>
            <p:cNvPr id="64" name="Google Shape;123;p18">
              <a:extLst>
                <a:ext uri="{FF2B5EF4-FFF2-40B4-BE49-F238E27FC236}">
                  <a16:creationId xmlns:a16="http://schemas.microsoft.com/office/drawing/2014/main" id="{37EF688A-054E-7743-A74E-A7721FE90AA9}"/>
                </a:ext>
              </a:extLst>
            </p:cNvPr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5" name="Google Shape;124;p18">
              <a:extLst>
                <a:ext uri="{FF2B5EF4-FFF2-40B4-BE49-F238E27FC236}">
                  <a16:creationId xmlns:a16="http://schemas.microsoft.com/office/drawing/2014/main" id="{DCAA4EC7-315C-8E40-82D1-998584BBB618}"/>
                </a:ext>
              </a:extLst>
            </p:cNvPr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7" name="Google Shape;101;p18">
            <a:extLst>
              <a:ext uri="{FF2B5EF4-FFF2-40B4-BE49-F238E27FC236}">
                <a16:creationId xmlns:a16="http://schemas.microsoft.com/office/drawing/2014/main" id="{6C8EF9B3-00C5-4047-AD80-00C4681C4195}"/>
              </a:ext>
            </a:extLst>
          </p:cNvPr>
          <p:cNvSpPr txBox="1">
            <a:spLocks/>
          </p:cNvSpPr>
          <p:nvPr/>
        </p:nvSpPr>
        <p:spPr>
          <a:xfrm>
            <a:off x="1353788" y="4868098"/>
            <a:ext cx="3138079" cy="163087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今見えている問題と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まだ見えていない問題を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全て洗い出します。</a:t>
            </a:r>
            <a:endParaRPr lang="ja-JP" altLang="en-US" sz="1800" dirty="0"/>
          </a:p>
        </p:txBody>
      </p:sp>
      <p:sp>
        <p:nvSpPr>
          <p:cNvPr id="98" name="Google Shape;113;p18">
            <a:extLst>
              <a:ext uri="{FF2B5EF4-FFF2-40B4-BE49-F238E27FC236}">
                <a16:creationId xmlns:a16="http://schemas.microsoft.com/office/drawing/2014/main" id="{D3B01011-CDC4-7D47-A3E1-688BF63FF7B9}"/>
              </a:ext>
            </a:extLst>
          </p:cNvPr>
          <p:cNvSpPr txBox="1">
            <a:spLocks/>
          </p:cNvSpPr>
          <p:nvPr/>
        </p:nvSpPr>
        <p:spPr>
          <a:xfrm>
            <a:off x="4740359" y="4864521"/>
            <a:ext cx="3319823" cy="5583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・財産管理委任契約の検討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・任意後見契約の検討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・介護施設などの検討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321738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91A183A-1F11-A440-98AB-295DAABD5AE6}"/>
              </a:ext>
            </a:extLst>
          </p:cNvPr>
          <p:cNvGrpSpPr/>
          <p:nvPr/>
        </p:nvGrpSpPr>
        <p:grpSpPr>
          <a:xfrm>
            <a:off x="174065" y="1575596"/>
            <a:ext cx="8795870" cy="4376370"/>
            <a:chOff x="1191965" y="1620430"/>
            <a:chExt cx="9644036" cy="4581366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2C5E5905-104F-B140-9C05-2C02E1C451F8}"/>
                </a:ext>
              </a:extLst>
            </p:cNvPr>
            <p:cNvGrpSpPr/>
            <p:nvPr/>
          </p:nvGrpSpPr>
          <p:grpSpPr>
            <a:xfrm>
              <a:off x="1191965" y="3025546"/>
              <a:ext cx="9644036" cy="1897834"/>
              <a:chOff x="-232864" y="4501496"/>
              <a:chExt cx="9644036" cy="1897834"/>
            </a:xfrm>
          </p:grpSpPr>
          <p:sp>
            <p:nvSpPr>
              <p:cNvPr id="67" name="角丸四角形 66">
                <a:extLst>
                  <a:ext uri="{FF2B5EF4-FFF2-40B4-BE49-F238E27FC236}">
                    <a16:creationId xmlns:a16="http://schemas.microsoft.com/office/drawing/2014/main" id="{3F876680-8FDF-C84B-8E72-6E31B0DC46DC}"/>
                  </a:ext>
                </a:extLst>
              </p:cNvPr>
              <p:cNvSpPr/>
              <p:nvPr/>
            </p:nvSpPr>
            <p:spPr>
              <a:xfrm>
                <a:off x="467544" y="4509120"/>
                <a:ext cx="1512168" cy="72008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200" dirty="0">
                    <a:solidFill>
                      <a:schemeClr val="tx1"/>
                    </a:solidFill>
                  </a:rPr>
                  <a:t>相続</a:t>
                </a:r>
              </a:p>
            </p:txBody>
          </p:sp>
          <p:sp>
            <p:nvSpPr>
              <p:cNvPr id="68" name="角丸四角形 67">
                <a:extLst>
                  <a:ext uri="{FF2B5EF4-FFF2-40B4-BE49-F238E27FC236}">
                    <a16:creationId xmlns:a16="http://schemas.microsoft.com/office/drawing/2014/main" id="{DEEDB08D-8AFF-4F49-AE12-DA4D9704BB1E}"/>
                  </a:ext>
                </a:extLst>
              </p:cNvPr>
              <p:cNvSpPr/>
              <p:nvPr/>
            </p:nvSpPr>
            <p:spPr>
              <a:xfrm>
                <a:off x="7231895" y="4501496"/>
                <a:ext cx="1512168" cy="72008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tx1"/>
                    </a:solidFill>
                  </a:rPr>
                  <a:t>金融機関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dirty="0">
                    <a:solidFill>
                      <a:schemeClr val="tx1"/>
                    </a:solidFill>
                  </a:rPr>
                  <a:t>保険</a:t>
                </a:r>
              </a:p>
            </p:txBody>
          </p:sp>
          <p:sp>
            <p:nvSpPr>
              <p:cNvPr id="69" name="角丸四角形 68">
                <a:extLst>
                  <a:ext uri="{FF2B5EF4-FFF2-40B4-BE49-F238E27FC236}">
                    <a16:creationId xmlns:a16="http://schemas.microsoft.com/office/drawing/2014/main" id="{CBEFA618-26EA-6A4B-8E07-399EA500DB92}"/>
                  </a:ext>
                </a:extLst>
              </p:cNvPr>
              <p:cNvSpPr/>
              <p:nvPr/>
            </p:nvSpPr>
            <p:spPr>
              <a:xfrm>
                <a:off x="4878509" y="4509120"/>
                <a:ext cx="1512168" cy="72008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200" dirty="0">
                    <a:solidFill>
                      <a:schemeClr val="tx1"/>
                    </a:solidFill>
                  </a:rPr>
                  <a:t>売買</a:t>
                </a:r>
              </a:p>
            </p:txBody>
          </p:sp>
          <p:sp>
            <p:nvSpPr>
              <p:cNvPr id="70" name="角丸四角形 69">
                <a:extLst>
                  <a:ext uri="{FF2B5EF4-FFF2-40B4-BE49-F238E27FC236}">
                    <a16:creationId xmlns:a16="http://schemas.microsoft.com/office/drawing/2014/main" id="{C28A0FA5-C9E5-5C41-8B29-79D501C45DF8}"/>
                  </a:ext>
                </a:extLst>
              </p:cNvPr>
              <p:cNvSpPr/>
              <p:nvPr/>
            </p:nvSpPr>
            <p:spPr>
              <a:xfrm>
                <a:off x="2669715" y="4527473"/>
                <a:ext cx="1512168" cy="720080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3200">
                    <a:solidFill>
                      <a:schemeClr val="tx1"/>
                    </a:solidFill>
                  </a:rPr>
                  <a:t>介護</a:t>
                </a:r>
                <a:endParaRPr lang="ja-JP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8716EDC9-8D74-4646-9067-62CF25F2F253}"/>
                  </a:ext>
                </a:extLst>
              </p:cNvPr>
              <p:cNvSpPr txBox="1"/>
              <p:nvPr/>
            </p:nvSpPr>
            <p:spPr>
              <a:xfrm>
                <a:off x="-232864" y="5462038"/>
                <a:ext cx="2518638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dirty="0"/>
                  <a:t>・相続時前の任意後見人契約</a:t>
                </a:r>
                <a:endParaRPr lang="en-US" altLang="ja-JP" sz="1400" dirty="0"/>
              </a:p>
              <a:p>
                <a:r>
                  <a:rPr lang="ja-JP" altLang="en-US" sz="1400" dirty="0"/>
                  <a:t>・遺言書の作成を検討</a:t>
                </a:r>
              </a:p>
              <a:p>
                <a:r>
                  <a:rPr lang="ja-JP" altLang="en-US" sz="1400" dirty="0"/>
                  <a:t>・死後事務委任など</a:t>
                </a:r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EA42A590-6A8E-8D4C-9E38-DC9477A1CEA0}"/>
                  </a:ext>
                </a:extLst>
              </p:cNvPr>
              <p:cNvSpPr txBox="1"/>
              <p:nvPr/>
            </p:nvSpPr>
            <p:spPr>
              <a:xfrm>
                <a:off x="2309374" y="5445224"/>
                <a:ext cx="2170959" cy="773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/>
                  <a:t>・介護の体制の準備</a:t>
                </a:r>
                <a:endParaRPr lang="en-US" altLang="ja-JP" sz="1400" dirty="0"/>
              </a:p>
              <a:p>
                <a:r>
                  <a:rPr lang="ja-JP" altLang="en-US" sz="1400"/>
                  <a:t>・人的資源、経済支援</a:t>
                </a:r>
                <a:endParaRPr lang="en-US" altLang="ja-JP" sz="1400" dirty="0"/>
              </a:p>
              <a:p>
                <a:r>
                  <a:rPr lang="ja-JP" altLang="en-US" sz="1400"/>
                  <a:t>・介護施設の検討</a:t>
                </a:r>
                <a:endParaRPr lang="en-US" altLang="ja-JP" sz="1400" dirty="0"/>
              </a:p>
            </p:txBody>
          </p:sp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ACCC237B-54AF-584C-BD63-083DBD84463A}"/>
                  </a:ext>
                </a:extLst>
              </p:cNvPr>
              <p:cNvSpPr txBox="1"/>
              <p:nvPr/>
            </p:nvSpPr>
            <p:spPr>
              <a:xfrm>
                <a:off x="4554810" y="5445223"/>
                <a:ext cx="2159566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dirty="0"/>
                  <a:t>・売買に伴う税金の検討</a:t>
                </a:r>
                <a:endParaRPr lang="en-US" altLang="ja-JP" sz="1400" dirty="0"/>
              </a:p>
              <a:p>
                <a:r>
                  <a:rPr lang="ja-JP" altLang="en-US" sz="1400" dirty="0"/>
                  <a:t>・資金をどのように準備</a:t>
                </a:r>
                <a:endParaRPr lang="en-US" altLang="ja-JP" sz="1400" dirty="0"/>
              </a:p>
              <a:p>
                <a:r>
                  <a:rPr lang="ja-JP" altLang="en-US" sz="1400" dirty="0"/>
                  <a:t>　するか？</a:t>
                </a:r>
              </a:p>
            </p:txBody>
          </p:sp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D1546BF7-22CE-904F-B5D4-3F80FC4EAF08}"/>
                  </a:ext>
                </a:extLst>
              </p:cNvPr>
              <p:cNvSpPr txBox="1"/>
              <p:nvPr/>
            </p:nvSpPr>
            <p:spPr>
              <a:xfrm>
                <a:off x="6892534" y="5445223"/>
                <a:ext cx="2518638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dirty="0"/>
                  <a:t>・誰がどのような保険に</a:t>
                </a:r>
                <a:endParaRPr lang="en-US" altLang="ja-JP" sz="1400" dirty="0"/>
              </a:p>
              <a:p>
                <a:r>
                  <a:rPr lang="ja-JP" altLang="en-US" sz="1400" dirty="0"/>
                  <a:t>　加入しているか把握</a:t>
                </a:r>
                <a:endParaRPr lang="en-US" altLang="ja-JP" sz="1400" dirty="0"/>
              </a:p>
              <a:p>
                <a:r>
                  <a:rPr lang="ja-JP" altLang="en-US" sz="1400" dirty="0"/>
                  <a:t>・目的に合致していない契</a:t>
                </a:r>
                <a:endParaRPr lang="en-US" altLang="ja-JP" sz="1400" dirty="0"/>
              </a:p>
              <a:p>
                <a:r>
                  <a:rPr lang="ja-JP" altLang="en-US" sz="1400" dirty="0"/>
                  <a:t>　約は早急に切り替えが必要</a:t>
                </a:r>
                <a:endParaRPr lang="en-US" altLang="ja-JP" sz="1400" dirty="0"/>
              </a:p>
            </p:txBody>
          </p:sp>
        </p:grp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F356AD89-E235-C648-8A93-FD826DD871FA}"/>
                </a:ext>
              </a:extLst>
            </p:cNvPr>
            <p:cNvSpPr txBox="1"/>
            <p:nvPr/>
          </p:nvSpPr>
          <p:spPr>
            <a:xfrm>
              <a:off x="1858478" y="5067218"/>
              <a:ext cx="1334353" cy="1063238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税理士</a:t>
              </a:r>
              <a:endParaRPr lang="en-US" altLang="ja-JP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行政書士</a:t>
              </a:r>
              <a:endParaRPr lang="en-US" altLang="ja-JP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司法書士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4C4CE988-867B-444E-A97C-95DD2232E4A7}"/>
                </a:ext>
              </a:extLst>
            </p:cNvPr>
            <p:cNvSpPr txBox="1"/>
            <p:nvPr/>
          </p:nvSpPr>
          <p:spPr>
            <a:xfrm>
              <a:off x="4271262" y="5134181"/>
              <a:ext cx="1334353" cy="741044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>
                  <a:solidFill>
                    <a:schemeClr val="bg1"/>
                  </a:solidFill>
                </a:rPr>
                <a:t>行政書士</a:t>
              </a:r>
              <a:endParaRPr lang="en-US" altLang="ja-JP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>
                  <a:solidFill>
                    <a:schemeClr val="bg1"/>
                  </a:solidFill>
                </a:rPr>
                <a:t>介護施設</a:t>
              </a:r>
              <a:endParaRPr lang="en-US" altLang="ja-JP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99699578-BEF8-1241-9CE8-0FBE4EE64B1B}"/>
                </a:ext>
              </a:extLst>
            </p:cNvPr>
            <p:cNvSpPr txBox="1"/>
            <p:nvPr/>
          </p:nvSpPr>
          <p:spPr>
            <a:xfrm>
              <a:off x="6418296" y="5138558"/>
              <a:ext cx="1617323" cy="1063238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不動産業者</a:t>
              </a:r>
              <a:endParaRPr lang="en-US" altLang="ja-JP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銀行</a:t>
              </a:r>
              <a:endParaRPr lang="en-US" altLang="ja-JP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司法書士</a:t>
              </a:r>
              <a:endParaRPr lang="en-US" altLang="ja-JP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1A82B353-EE0C-4745-8C68-7831C5C0C6E5}"/>
                </a:ext>
              </a:extLst>
            </p:cNvPr>
            <p:cNvSpPr txBox="1"/>
            <p:nvPr/>
          </p:nvSpPr>
          <p:spPr>
            <a:xfrm>
              <a:off x="8485049" y="5130349"/>
              <a:ext cx="2183263" cy="741043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相続に詳しい</a:t>
              </a:r>
              <a:endParaRPr lang="en-US" altLang="ja-JP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b="1" dirty="0">
                  <a:solidFill>
                    <a:schemeClr val="bg1"/>
                  </a:solidFill>
                </a:rPr>
                <a:t>金融機関専門家</a:t>
              </a:r>
              <a:endParaRPr lang="en-US" altLang="ja-JP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6EB65C5F-A641-D64E-89CF-26BBDC367C6C}"/>
                </a:ext>
              </a:extLst>
            </p:cNvPr>
            <p:cNvSpPr txBox="1"/>
            <p:nvPr/>
          </p:nvSpPr>
          <p:spPr>
            <a:xfrm>
              <a:off x="2169340" y="1620430"/>
              <a:ext cx="8267994" cy="8054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b="1" u="sng" dirty="0"/>
                <a:t>専門家</a:t>
              </a:r>
              <a:r>
                <a:rPr lang="ja-JP" altLang="en-US" sz="4400" b="1" u="sng"/>
                <a:t>とのコラボレーション</a:t>
              </a:r>
              <a:endParaRPr lang="ja-JP" altLang="en-US" sz="4400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102742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259632" y="1531640"/>
            <a:ext cx="1008112" cy="47642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2800"/>
              <a:t>◯◯◯◯さま</a:t>
            </a:r>
            <a:endParaRPr lang="en-US" altLang="ja-JP" sz="2800" dirty="0"/>
          </a:p>
        </p:txBody>
      </p:sp>
      <p:sp>
        <p:nvSpPr>
          <p:cNvPr id="7" name="円/楕円 6"/>
          <p:cNvSpPr/>
          <p:nvPr/>
        </p:nvSpPr>
        <p:spPr>
          <a:xfrm>
            <a:off x="5076056" y="153164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A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076056" y="538150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専門家Ｅ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7560332" y="3366368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lang="ja-JP" altLang="en-US" sz="2000" b="1" dirty="0">
                <a:solidFill>
                  <a:schemeClr val="tx1"/>
                </a:solidFill>
              </a:rPr>
              <a:t>Ｃ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876256" y="2204864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専門家Ｂ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6876256" y="481160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lang="ja-JP" altLang="en-US" sz="2000" b="1" dirty="0">
                <a:solidFill>
                  <a:schemeClr val="tx1"/>
                </a:solidFill>
              </a:rPr>
              <a:t>Ｄ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267744" y="3717032"/>
            <a:ext cx="521196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>
            <a:off x="2267744" y="1858380"/>
            <a:ext cx="2808312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2275632" y="5726000"/>
            <a:ext cx="2808312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>
            <a:off x="2275632" y="2774764"/>
            <a:ext cx="4744640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2275632" y="4884936"/>
            <a:ext cx="4744640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62972" y="133158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40352" y="188372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35888" y="428076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07200" y="555129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72200" y="59514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9546" y="2023243"/>
            <a:ext cx="1688283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</a:rPr>
              <a:t>100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万円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67744" y="562100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通常の相続対策（例）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6652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259632" y="1531640"/>
            <a:ext cx="1008112" cy="47642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2800"/>
              <a:t>◯◯◯◯さま</a:t>
            </a:r>
            <a:endParaRPr kumimoji="1" lang="ja-JP" altLang="en-US" sz="2800" dirty="0"/>
          </a:p>
        </p:txBody>
      </p:sp>
      <p:sp>
        <p:nvSpPr>
          <p:cNvPr id="7" name="円/楕円 6"/>
          <p:cNvSpPr/>
          <p:nvPr/>
        </p:nvSpPr>
        <p:spPr>
          <a:xfrm>
            <a:off x="5076056" y="153164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A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076056" y="538150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専門家Ｅ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7560332" y="3366368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lang="ja-JP" altLang="en-US" sz="2000" b="1" dirty="0">
                <a:solidFill>
                  <a:schemeClr val="tx1"/>
                </a:solidFill>
              </a:rPr>
              <a:t>Ｃ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876256" y="2204864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専門家Ｂ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6876256" y="481160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lang="ja-JP" altLang="en-US" sz="2000" b="1" dirty="0">
                <a:solidFill>
                  <a:schemeClr val="tx1"/>
                </a:solidFill>
              </a:rPr>
              <a:t>Ｄ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3563888" y="3717032"/>
            <a:ext cx="39158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18976002">
            <a:off x="3928604" y="2817787"/>
            <a:ext cx="1656184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2957021">
            <a:off x="3765427" y="4718819"/>
            <a:ext cx="1808088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20415619">
            <a:off x="3239851" y="3221673"/>
            <a:ext cx="3744416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 rot="1388030">
            <a:off x="3209036" y="4302764"/>
            <a:ext cx="3816424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059832" y="1531640"/>
            <a:ext cx="1188132" cy="476426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3200"/>
              <a:t>相続コンサルタント　</a:t>
            </a:r>
            <a:r>
              <a:rPr lang="ja-JP" altLang="en-US" sz="3200" dirty="0"/>
              <a:t>川口</a:t>
            </a:r>
            <a:endParaRPr kumimoji="1" lang="ja-JP" altLang="en-US" sz="3200" dirty="0"/>
          </a:p>
        </p:txBody>
      </p:sp>
      <p:sp>
        <p:nvSpPr>
          <p:cNvPr id="9" name="右矢印 8"/>
          <p:cNvSpPr/>
          <p:nvPr/>
        </p:nvSpPr>
        <p:spPr>
          <a:xfrm>
            <a:off x="2267744" y="3280963"/>
            <a:ext cx="792088" cy="99980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71318" y="313270"/>
            <a:ext cx="55707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/>
              <a:t>相続コンサルタントのサポートを</a:t>
            </a:r>
            <a:endParaRPr lang="en-US" altLang="ja-JP" sz="2800" dirty="0"/>
          </a:p>
          <a:p>
            <a:pPr algn="ctr"/>
            <a:r>
              <a:rPr lang="ja-JP" altLang="en-US" sz="2800"/>
              <a:t>受ける</a:t>
            </a:r>
            <a:r>
              <a:rPr lang="ja-JP" altLang="en-US" sz="2800" dirty="0"/>
              <a:t>メリット（例）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256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  <p:bldP spid="26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763688" y="692696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コスト面のメリット（例）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1259632" y="1531640"/>
            <a:ext cx="1008112" cy="47642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2800"/>
              <a:t>菊池さま</a:t>
            </a:r>
            <a:endParaRPr lang="en-US" altLang="ja-JP" sz="2800" dirty="0"/>
          </a:p>
        </p:txBody>
      </p:sp>
      <p:sp>
        <p:nvSpPr>
          <p:cNvPr id="7" name="円/楕円 6"/>
          <p:cNvSpPr/>
          <p:nvPr/>
        </p:nvSpPr>
        <p:spPr>
          <a:xfrm>
            <a:off x="5076056" y="153164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A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076056" y="538150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専門家Ｅ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7560332" y="3366368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lang="ja-JP" altLang="en-US" sz="2000" b="1" dirty="0">
                <a:solidFill>
                  <a:schemeClr val="tx1"/>
                </a:solidFill>
              </a:rPr>
              <a:t>Ｃ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6876256" y="2204864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専門家Ｂ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6876256" y="4811600"/>
            <a:ext cx="136815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専門家</a:t>
            </a:r>
            <a:r>
              <a:rPr lang="ja-JP" altLang="en-US" sz="2000" b="1" dirty="0">
                <a:solidFill>
                  <a:schemeClr val="tx1"/>
                </a:solidFill>
              </a:rPr>
              <a:t>Ｄ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3563888" y="3717032"/>
            <a:ext cx="391581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>
            <a:off x="3419872" y="1858380"/>
            <a:ext cx="1656184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3275856" y="5726000"/>
            <a:ext cx="1808088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>
            <a:off x="3275856" y="2774764"/>
            <a:ext cx="3744416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3203848" y="4884936"/>
            <a:ext cx="3816424" cy="22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62972" y="133158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740352" y="188372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35888" y="428076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07200" y="555129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72200" y="59514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20</a:t>
            </a:r>
            <a:r>
              <a:rPr kumimoji="1" lang="ja-JP" altLang="en-US" sz="2000" b="1" dirty="0"/>
              <a:t>万円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059832" y="1531640"/>
            <a:ext cx="1188132" cy="476426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kumimoji="1" lang="ja-JP" altLang="en-US" sz="3200" dirty="0"/>
              <a:t>相続コンサルタント</a:t>
            </a:r>
          </a:p>
        </p:txBody>
      </p:sp>
      <p:sp>
        <p:nvSpPr>
          <p:cNvPr id="9" name="右矢印 8"/>
          <p:cNvSpPr/>
          <p:nvPr/>
        </p:nvSpPr>
        <p:spPr>
          <a:xfrm>
            <a:off x="2267744" y="3280963"/>
            <a:ext cx="792088" cy="99980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10528" y="162211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⇒</a:t>
            </a:r>
            <a:r>
              <a:rPr lang="en-US" altLang="ja-JP" sz="2400" dirty="0">
                <a:solidFill>
                  <a:srgbClr val="FF0000"/>
                </a:solidFill>
              </a:rPr>
              <a:t>12</a:t>
            </a:r>
            <a:r>
              <a:rPr kumimoji="1" lang="ja-JP" altLang="en-US" sz="2400">
                <a:solidFill>
                  <a:srgbClr val="FF0000"/>
                </a:solidFill>
              </a:rPr>
              <a:t>万円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674044" y="2179494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⇒</a:t>
            </a:r>
            <a:r>
              <a:rPr kumimoji="1" lang="en-US" altLang="ja-JP" sz="2400" dirty="0">
                <a:solidFill>
                  <a:srgbClr val="FF0000"/>
                </a:solidFill>
              </a:rPr>
              <a:t>12</a:t>
            </a:r>
            <a:r>
              <a:rPr kumimoji="1" lang="ja-JP" altLang="en-US" sz="2400">
                <a:solidFill>
                  <a:srgbClr val="FF0000"/>
                </a:solidFill>
              </a:rPr>
              <a:t>万</a:t>
            </a:r>
            <a:r>
              <a:rPr kumimoji="1" lang="ja-JP" altLang="en-US" sz="2400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696168" y="4580767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⇒</a:t>
            </a:r>
            <a:r>
              <a:rPr kumimoji="1" lang="en-US" altLang="ja-JP" sz="2400" dirty="0">
                <a:solidFill>
                  <a:srgbClr val="FF0000"/>
                </a:solidFill>
              </a:rPr>
              <a:t>12</a:t>
            </a:r>
            <a:r>
              <a:rPr kumimoji="1" lang="ja-JP" altLang="en-US" sz="2400">
                <a:solidFill>
                  <a:srgbClr val="FF0000"/>
                </a:solidFill>
              </a:rPr>
              <a:t>万</a:t>
            </a:r>
            <a:r>
              <a:rPr kumimoji="1" lang="ja-JP" altLang="en-US" sz="2400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87340" y="5846464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⇒</a:t>
            </a:r>
            <a:r>
              <a:rPr kumimoji="1" lang="en-US" altLang="ja-JP" sz="2400" dirty="0">
                <a:solidFill>
                  <a:srgbClr val="FF0000"/>
                </a:solidFill>
              </a:rPr>
              <a:t>12</a:t>
            </a:r>
            <a:r>
              <a:rPr kumimoji="1" lang="ja-JP" altLang="en-US" sz="2400">
                <a:solidFill>
                  <a:srgbClr val="FF0000"/>
                </a:solidFill>
              </a:rPr>
              <a:t>万</a:t>
            </a:r>
            <a:r>
              <a:rPr kumimoji="1" lang="ja-JP" altLang="en-US" sz="2400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10528" y="6295900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⇒</a:t>
            </a:r>
            <a:r>
              <a:rPr kumimoji="1" lang="en-US" altLang="ja-JP" sz="2400" dirty="0">
                <a:solidFill>
                  <a:srgbClr val="FF0000"/>
                </a:solidFill>
              </a:rPr>
              <a:t>12</a:t>
            </a:r>
            <a:r>
              <a:rPr kumimoji="1" lang="ja-JP" altLang="en-US" sz="2400">
                <a:solidFill>
                  <a:srgbClr val="FF0000"/>
                </a:solidFill>
              </a:rPr>
              <a:t>万</a:t>
            </a:r>
            <a:r>
              <a:rPr kumimoji="1" lang="ja-JP" altLang="en-US" sz="2400" dirty="0">
                <a:solidFill>
                  <a:srgbClr val="FF0000"/>
                </a:solidFill>
              </a:rPr>
              <a:t>円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53409" y="6064913"/>
            <a:ext cx="1778051" cy="707886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chemeClr val="bg1"/>
                </a:solidFill>
              </a:rPr>
              <a:t>30</a:t>
            </a:r>
            <a:r>
              <a:rPr kumimoji="1" lang="ja-JP" altLang="en-US" sz="4000">
                <a:solidFill>
                  <a:schemeClr val="bg1"/>
                </a:solidFill>
              </a:rPr>
              <a:t>万円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87725" y="2012772"/>
            <a:ext cx="2351926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altLang="ja-JP" sz="5400" b="1" dirty="0">
                <a:solidFill>
                  <a:schemeClr val="bg1"/>
                </a:solidFill>
              </a:rPr>
              <a:t>90</a:t>
            </a:r>
            <a:r>
              <a:rPr kumimoji="1" lang="ja-JP" altLang="en-US" sz="5400" b="1">
                <a:solidFill>
                  <a:schemeClr val="bg1"/>
                </a:solidFill>
              </a:rPr>
              <a:t>万円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  <p:bldP spid="26" grpId="0" animBg="1"/>
      <p:bldP spid="5" grpId="0" animBg="1"/>
      <p:bldP spid="9" grpId="0" animBg="1"/>
      <p:bldP spid="10" grpId="0"/>
      <p:bldP spid="32" grpId="0"/>
      <p:bldP spid="33" grpId="0"/>
      <p:bldP spid="34" grpId="0"/>
      <p:bldP spid="35" grpId="0"/>
      <p:bldP spid="36" grpId="0" animBg="1"/>
      <p:bldP spid="37" grpId="0" animBg="1"/>
      <p:bldP spid="3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タム">
  <a:themeElements>
    <a:clrScheme name="オータム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オータム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タ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54281</TotalTime>
  <Words>757</Words>
  <Application>Microsoft Macintosh PowerPoint</Application>
  <PresentationFormat>画面に合わせる (4:3)</PresentationFormat>
  <Paragraphs>151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オータム</vt:lpstr>
      <vt:lpstr>  ◯◯◯◯子　様 相続対策資料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川口宗治</dc:creator>
  <cp:lastModifiedBy>川口 宗治</cp:lastModifiedBy>
  <cp:revision>243</cp:revision>
  <cp:lastPrinted>2016-09-14T00:29:55Z</cp:lastPrinted>
  <dcterms:created xsi:type="dcterms:W3CDTF">2014-01-09T07:06:07Z</dcterms:created>
  <dcterms:modified xsi:type="dcterms:W3CDTF">2020-11-27T11:29:17Z</dcterms:modified>
</cp:coreProperties>
</file>