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860" r:id="rId2"/>
    <p:sldId id="539" r:id="rId3"/>
    <p:sldId id="750" r:id="rId4"/>
    <p:sldId id="751" r:id="rId5"/>
    <p:sldId id="582" r:id="rId6"/>
    <p:sldId id="1028" r:id="rId7"/>
    <p:sldId id="701" r:id="rId8"/>
    <p:sldId id="1029" r:id="rId9"/>
    <p:sldId id="677" r:id="rId10"/>
    <p:sldId id="484" r:id="rId11"/>
    <p:sldId id="662" r:id="rId12"/>
    <p:sldId id="1374" r:id="rId13"/>
    <p:sldId id="485" r:id="rId14"/>
    <p:sldId id="663" r:id="rId15"/>
    <p:sldId id="664" r:id="rId16"/>
    <p:sldId id="661" r:id="rId17"/>
    <p:sldId id="757" r:id="rId18"/>
    <p:sldId id="790" r:id="rId19"/>
    <p:sldId id="834" r:id="rId20"/>
    <p:sldId id="791" r:id="rId21"/>
    <p:sldId id="792" r:id="rId22"/>
    <p:sldId id="793" r:id="rId23"/>
    <p:sldId id="794" r:id="rId24"/>
    <p:sldId id="795" r:id="rId25"/>
    <p:sldId id="796" r:id="rId26"/>
    <p:sldId id="797" r:id="rId27"/>
    <p:sldId id="798" r:id="rId28"/>
    <p:sldId id="799" r:id="rId29"/>
    <p:sldId id="801" r:id="rId30"/>
    <p:sldId id="1376" r:id="rId31"/>
    <p:sldId id="1375" r:id="rId32"/>
    <p:sldId id="841" r:id="rId33"/>
    <p:sldId id="867" r:id="rId34"/>
    <p:sldId id="868" r:id="rId35"/>
    <p:sldId id="869" r:id="rId36"/>
    <p:sldId id="870" r:id="rId37"/>
    <p:sldId id="871" r:id="rId38"/>
    <p:sldId id="863" r:id="rId39"/>
    <p:sldId id="1377" r:id="rId40"/>
    <p:sldId id="1378" r:id="rId41"/>
    <p:sldId id="1065" r:id="rId42"/>
  </p:sldIdLst>
  <p:sldSz cx="9144000" cy="6858000" type="screen4x3"/>
  <p:notesSz cx="6794500" cy="99187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口宗治" initials="川口宗治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3301"/>
  </p:normalViewPr>
  <p:slideViewPr>
    <p:cSldViewPr showGuides="1">
      <p:cViewPr varScale="1">
        <p:scale>
          <a:sx n="98" d="100"/>
          <a:sy n="98" d="100"/>
        </p:scale>
        <p:origin x="19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0AD1B-AA6C-3847-9882-7992C0E5020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10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D8FD-C6FE-FD4A-9ABD-D69A5DFAF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091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0FE3A-AE75-EE4A-BB56-11C188A1D08D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3613"/>
            <a:ext cx="543560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AF32A-6E7C-DB4D-84B2-CD03F19815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AF32A-6E7C-DB4D-84B2-CD03F198154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67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AF32A-6E7C-DB4D-84B2-CD03F1981541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11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57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5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3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06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60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17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5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1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49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16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33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03B3-1D1F-4432-BF8C-5E92EE43FB17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AC59-8BAD-4ADE-BB47-2042AC7DED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56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92" y="0"/>
            <a:ext cx="2664296" cy="279231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116632"/>
            <a:ext cx="2664296" cy="2792317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395536" y="4065684"/>
            <a:ext cx="8568952" cy="687713"/>
          </a:xfrm>
        </p:spPr>
        <p:txBody>
          <a:bodyPr>
            <a:noAutofit/>
          </a:bodyPr>
          <a:lstStyle/>
          <a:p>
            <a:r>
              <a:rPr lang="ja-JP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選ばれる相続</a:t>
            </a:r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コンサルタント養成講座</a:t>
            </a:r>
            <a:b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＜第６</a:t>
            </a:r>
            <a:r>
              <a:rPr lang="ja-JP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講＞</a:t>
            </a:r>
            <a:br>
              <a:rPr lang="en-US" altLang="ja-JP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ja-JP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専門家とのチームビルディングのポイント</a:t>
            </a:r>
            <a:br>
              <a:rPr lang="en-US" altLang="ja-JP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ja-JP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相続コンサルタントとして成功するために</a:t>
            </a:r>
            <a:br>
              <a:rPr lang="en-US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ja-JP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6165304"/>
            <a:ext cx="6377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　</a:t>
            </a:r>
            <a:r>
              <a:rPr lang="ja-JP" altLang="en-US" sz="2400" b="1"/>
              <a:t>相続ビジネス成功プロデューサー</a:t>
            </a:r>
            <a:r>
              <a:rPr lang="ja-JP" altLang="en-US" sz="2400" b="1" dirty="0"/>
              <a:t>　川口宗治　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27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810775" y="658103"/>
            <a:ext cx="42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専門家との協業のポイント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1356198"/>
            <a:ext cx="639790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dirty="0"/>
              <a:t>・一夫一妻ではなく「多夫多妻」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・価値観の合う人と組む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・プロジェクトの代表はあくまでも「相続コンサルタント」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・代表兼事務局長。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・労多くして・・・実も多い！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・既にあるチームと組むのも一つ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・わからないことは専門家にどんどん聞くこと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・主導権を取るのは「相続コンサルタント」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・クライアントの本意を齟齬なく伝える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・専門家の動きをわかりやすく伝える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・クライアントには素人目線で、専門家とはプロ同士の話を</a:t>
            </a:r>
          </a:p>
        </p:txBody>
      </p:sp>
    </p:spTree>
    <p:extLst>
      <p:ext uri="{BB962C8B-B14F-4D97-AF65-F5344CB8AC3E}">
        <p14:creationId xmlns:p14="http://schemas.microsoft.com/office/powerpoint/2010/main" val="220246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810775" y="658103"/>
            <a:ext cx="5439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専門家とのアライアンスのポイント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68464" y="1355003"/>
            <a:ext cx="5647701" cy="584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dirty="0"/>
              <a:t>価値観が共有できる相手と組む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向かう方向性が同じ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お互いの存在価値を認め合う関係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「役割分担」を理解できる士業と組む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endParaRPr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あなた自身が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どのような価値を届けたいか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 dirty="0"/>
              <a:t>明確になっていることが必須！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16151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602801" y="642601"/>
            <a:ext cx="5514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/>
              <a:t>専門家と相続コンサルタント　</a:t>
            </a:r>
            <a:r>
              <a:rPr kumimoji="1" lang="ja-JP" altLang="en-US" sz="2400"/>
              <a:t>役割の違い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014918"/>
            <a:ext cx="4576894" cy="325018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800" dirty="0"/>
              <a:t>【</a:t>
            </a:r>
            <a:r>
              <a:rPr lang="ja-JP" altLang="en-US" sz="2800"/>
              <a:t>相続コンサルの役割</a:t>
            </a:r>
            <a:r>
              <a:rPr lang="en-US" altLang="ja-JP" sz="2800" dirty="0"/>
              <a:t>】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2800"/>
              <a:t>・ファーストヒアリング</a:t>
            </a:r>
            <a:endParaRPr kumimoji="1" lang="en-US" altLang="ja-JP" sz="2800" dirty="0"/>
          </a:p>
          <a:p>
            <a:pPr algn="ctr">
              <a:lnSpc>
                <a:spcPct val="150000"/>
              </a:lnSpc>
            </a:pPr>
            <a:r>
              <a:rPr kumimoji="1" lang="ja-JP" altLang="en-US" sz="2800"/>
              <a:t>・問題の明確化</a:t>
            </a:r>
            <a:endParaRPr kumimoji="1" lang="en-US" altLang="ja-JP" sz="2800" dirty="0"/>
          </a:p>
          <a:p>
            <a:pPr algn="ctr">
              <a:lnSpc>
                <a:spcPct val="150000"/>
              </a:lnSpc>
            </a:pPr>
            <a:r>
              <a:rPr kumimoji="1" lang="ja-JP" altLang="en-US" sz="2800"/>
              <a:t>・クライアントに一番近い距離</a:t>
            </a:r>
            <a:endParaRPr kumimoji="1"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/>
              <a:t>・専門知識よりも全体把握</a:t>
            </a:r>
            <a:endParaRPr kumimoji="1" lang="ja-JP" altLang="en-US" sz="2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975728-705A-984B-81D0-0A3D9397327F}"/>
              </a:ext>
            </a:extLst>
          </p:cNvPr>
          <p:cNvSpPr txBox="1"/>
          <p:nvPr/>
        </p:nvSpPr>
        <p:spPr>
          <a:xfrm>
            <a:off x="4551190" y="2025115"/>
            <a:ext cx="4637808" cy="3250185"/>
          </a:xfrm>
          <a:prstGeom prst="rect">
            <a:avLst/>
          </a:prstGeom>
          <a:solidFill>
            <a:srgbClr val="00B0F0">
              <a:alpha val="43000"/>
            </a:srgbClr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800" dirty="0"/>
              <a:t>【</a:t>
            </a:r>
            <a:r>
              <a:rPr lang="ja-JP" altLang="en-US" sz="2800"/>
              <a:t>専門家の役割</a:t>
            </a:r>
            <a:r>
              <a:rPr lang="en-US" altLang="ja-JP" sz="2800" dirty="0"/>
              <a:t>】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2800"/>
              <a:t>・専門家としての意見</a:t>
            </a:r>
            <a:endParaRPr kumimoji="1" lang="en-US" altLang="ja-JP" sz="2800" dirty="0"/>
          </a:p>
          <a:p>
            <a:pPr algn="ctr">
              <a:lnSpc>
                <a:spcPct val="150000"/>
              </a:lnSpc>
            </a:pPr>
            <a:r>
              <a:rPr kumimoji="1" lang="ja-JP" altLang="en-US" sz="2800"/>
              <a:t>・具体的な問題解決</a:t>
            </a:r>
            <a:endParaRPr kumimoji="1"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/>
              <a:t>・相続コンサルタントと協業</a:t>
            </a:r>
            <a:endParaRPr lang="en-US" altLang="ja-JP" sz="2800" dirty="0"/>
          </a:p>
          <a:p>
            <a:pPr algn="ctr">
              <a:lnSpc>
                <a:spcPct val="150000"/>
              </a:lnSpc>
            </a:pPr>
            <a:r>
              <a:rPr lang="ja-JP" altLang="en-US" sz="2800"/>
              <a:t>・全体の中での専門性の発揮</a:t>
            </a:r>
            <a:endParaRPr kumimoji="1" lang="ja-JP" altLang="en-US" sz="28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3A8CB58-2814-C045-BDE1-0DB364FABA5A}"/>
              </a:ext>
            </a:extLst>
          </p:cNvPr>
          <p:cNvSpPr txBox="1"/>
          <p:nvPr/>
        </p:nvSpPr>
        <p:spPr>
          <a:xfrm>
            <a:off x="2766580" y="1477758"/>
            <a:ext cx="318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これを理解できる専門家と組む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8101FB-8F50-B14F-B9E7-3DBAFB866F3B}"/>
              </a:ext>
            </a:extLst>
          </p:cNvPr>
          <p:cNvSpPr txBox="1"/>
          <p:nvPr/>
        </p:nvSpPr>
        <p:spPr>
          <a:xfrm>
            <a:off x="1115616" y="5851649"/>
            <a:ext cx="7282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solidFill>
                  <a:srgbClr val="FF0000"/>
                </a:solidFill>
              </a:rPr>
              <a:t>最も大切なこと＝</a:t>
            </a:r>
            <a:r>
              <a:rPr kumimoji="1" lang="ja-JP" altLang="en-US" sz="3200">
                <a:solidFill>
                  <a:srgbClr val="FF0000"/>
                </a:solidFill>
              </a:rPr>
              <a:t>価値観を共有できること</a:t>
            </a:r>
          </a:p>
        </p:txBody>
      </p:sp>
    </p:spTree>
    <p:extLst>
      <p:ext uri="{BB962C8B-B14F-4D97-AF65-F5344CB8AC3E}">
        <p14:creationId xmlns:p14="http://schemas.microsoft.com/office/powerpoint/2010/main" val="348475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810775" y="658103"/>
            <a:ext cx="4352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コンプライアンスと業際問題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43608" y="1669950"/>
            <a:ext cx="454643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行政書士</a:t>
            </a:r>
            <a:endParaRPr kumimoji="1" lang="en-US" altLang="ja-JP" sz="3200" dirty="0"/>
          </a:p>
          <a:p>
            <a:r>
              <a:rPr lang="ja-JP" altLang="en-US" sz="3200" dirty="0"/>
              <a:t>司法書士</a:t>
            </a:r>
            <a:endParaRPr lang="en-US" altLang="ja-JP" sz="3200" dirty="0"/>
          </a:p>
          <a:p>
            <a:r>
              <a:rPr kumimoji="1" lang="ja-JP" altLang="en-US" sz="3200" dirty="0"/>
              <a:t>税理士</a:t>
            </a:r>
            <a:endParaRPr kumimoji="1" lang="en-US" altLang="ja-JP" sz="3200" dirty="0"/>
          </a:p>
          <a:p>
            <a:r>
              <a:rPr lang="ja-JP" altLang="en-US" sz="3200" dirty="0"/>
              <a:t>弁護士</a:t>
            </a:r>
            <a:endParaRPr lang="en-US" altLang="ja-JP" sz="3200" dirty="0"/>
          </a:p>
          <a:p>
            <a:r>
              <a:rPr kumimoji="1" lang="ja-JP" altLang="en-US" sz="3200" dirty="0"/>
              <a:t>不動産鑑定士</a:t>
            </a:r>
            <a:endParaRPr kumimoji="1" lang="en-US" altLang="ja-JP" sz="3200" dirty="0"/>
          </a:p>
          <a:p>
            <a:r>
              <a:rPr lang="ja-JP" altLang="en-US" sz="3200" dirty="0"/>
              <a:t>土地家屋調査士</a:t>
            </a:r>
            <a:endParaRPr lang="en-US" altLang="ja-JP" sz="3200" dirty="0"/>
          </a:p>
          <a:p>
            <a:r>
              <a:rPr kumimoji="1" lang="ja-JP" altLang="en-US" sz="3200" dirty="0"/>
              <a:t>社会保険労務士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kumimoji="1" lang="ja-JP" altLang="en-US" sz="3200" dirty="0"/>
              <a:t>などなど・・・</a:t>
            </a:r>
            <a:endParaRPr kumimoji="1" lang="en-US" altLang="ja-JP" sz="3200" dirty="0"/>
          </a:p>
          <a:p>
            <a:r>
              <a:rPr lang="ja-JP" altLang="en-US" sz="3200" dirty="0"/>
              <a:t>それぞれに「業法」がある</a:t>
            </a:r>
            <a:endParaRPr kumimoji="1" lang="ja-JP" altLang="en-US" sz="3200" dirty="0"/>
          </a:p>
        </p:txBody>
      </p:sp>
      <p:sp>
        <p:nvSpPr>
          <p:cNvPr id="3" name="右矢印 2"/>
          <p:cNvSpPr/>
          <p:nvPr/>
        </p:nvSpPr>
        <p:spPr>
          <a:xfrm>
            <a:off x="4100855" y="2780928"/>
            <a:ext cx="936104" cy="1728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501918" y="1504410"/>
            <a:ext cx="3312368" cy="4855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kumimoji="1" lang="ja-JP" altLang="en-US" sz="2400" dirty="0"/>
              <a:t>専門領域に</a:t>
            </a:r>
            <a:endParaRPr kumimoji="1" lang="en-US" altLang="ja-JP" sz="2400" dirty="0"/>
          </a:p>
          <a:p>
            <a:pPr algn="ctr">
              <a:lnSpc>
                <a:spcPct val="200000"/>
              </a:lnSpc>
            </a:pPr>
            <a:r>
              <a:rPr lang="ja-JP" altLang="en-US" sz="2400" dirty="0"/>
              <a:t>踏み込まないように</a:t>
            </a:r>
            <a:endParaRPr lang="en-US" altLang="ja-JP" sz="2400" dirty="0"/>
          </a:p>
          <a:p>
            <a:pPr algn="ctr">
              <a:lnSpc>
                <a:spcPct val="200000"/>
              </a:lnSpc>
            </a:pPr>
            <a:r>
              <a:rPr lang="ja-JP" altLang="en-US" sz="2400" dirty="0"/>
              <a:t>細心の注意が必要！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938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810775" y="658103"/>
            <a:ext cx="5036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専門家との間の紹介料について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71979" y="1434818"/>
            <a:ext cx="6716903" cy="501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dirty="0"/>
              <a:t>当初は大型工事受注の「ゼネコン方式」を模索していたが・・・</a:t>
            </a:r>
            <a:endParaRPr lang="en-US" altLang="ja-JP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9745" y="2174091"/>
            <a:ext cx="782137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/>
              <a:t>弁護士→弁護士法違反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r>
              <a:rPr kumimoji="1" lang="ja-JP" altLang="en-US" sz="2400" dirty="0"/>
              <a:t>司法書士→司法書士法違反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r>
              <a:rPr kumimoji="1" lang="ja-JP" altLang="en-US" sz="2400" dirty="0"/>
              <a:t>税理士→ギリギリセーフ？？？ギリギリアウト？？？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r>
              <a:rPr kumimoji="1" lang="ja-JP" altLang="en-US" sz="2400" dirty="0"/>
              <a:t>保険関係→コンプライアンス強化につき</a:t>
            </a:r>
            <a:r>
              <a:rPr lang="ja-JP" altLang="en-US" sz="2400" dirty="0"/>
              <a:t>キックバック完全</a:t>
            </a:r>
            <a:r>
              <a:rPr lang="en-US" altLang="ja-JP" sz="2400" dirty="0"/>
              <a:t>NG</a:t>
            </a:r>
          </a:p>
          <a:p>
            <a:pPr algn="ctr"/>
            <a:endParaRPr kumimoji="1" lang="en-US" altLang="ja-JP" sz="2400" dirty="0"/>
          </a:p>
          <a:p>
            <a:pPr algn="ctr"/>
            <a:r>
              <a:rPr kumimoji="1" lang="ja-JP" altLang="en-US" sz="2400" dirty="0"/>
              <a:t>不動産関係→紹介料を払うのは当たり前</a:t>
            </a:r>
            <a:br>
              <a:rPr kumimoji="1" lang="en-US" altLang="ja-JP" sz="2400" dirty="0"/>
            </a:br>
            <a:endParaRPr kumimoji="1" lang="en-US" altLang="ja-JP" sz="2400" dirty="0"/>
          </a:p>
          <a:p>
            <a:pPr algn="ctr"/>
            <a:r>
              <a:rPr lang="ja-JP" altLang="en-US" sz="2400" dirty="0"/>
              <a:t>などなど。。。</a:t>
            </a:r>
            <a:r>
              <a:rPr kumimoji="1" lang="ja-JP" altLang="en-US" sz="2400" dirty="0"/>
              <a:t>業界によって常識や事情が異なる</a:t>
            </a:r>
            <a:endParaRPr kumimoji="1" lang="en-US" altLang="ja-JP" sz="2400" dirty="0"/>
          </a:p>
          <a:p>
            <a:pPr algn="ctr"/>
            <a:endParaRPr lang="en-US" altLang="ja-JP" sz="2400" dirty="0"/>
          </a:p>
          <a:p>
            <a:pPr algn="ctr"/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5995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810775" y="658103"/>
            <a:ext cx="5036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専門家との間の紹介料について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96993" y="2057874"/>
            <a:ext cx="709040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/>
              <a:t>現在は川口からは紹介料については</a:t>
            </a:r>
            <a:endParaRPr lang="en-US" altLang="ja-JP" sz="3200" dirty="0"/>
          </a:p>
          <a:p>
            <a:pPr algn="ctr">
              <a:lnSpc>
                <a:spcPct val="150000"/>
              </a:lnSpc>
            </a:pPr>
            <a:r>
              <a:rPr lang="ja-JP" altLang="en-US" sz="3200" dirty="0"/>
              <a:t>一切言い出していない</a:t>
            </a:r>
            <a:endParaRPr lang="en-US" altLang="ja-JP" sz="3200" dirty="0"/>
          </a:p>
          <a:p>
            <a:pPr algn="ctr">
              <a:lnSpc>
                <a:spcPct val="150000"/>
              </a:lnSpc>
            </a:pPr>
            <a:endParaRPr lang="en-US" altLang="ja-JP" sz="3200" dirty="0"/>
          </a:p>
          <a:p>
            <a:pPr algn="ctr">
              <a:lnSpc>
                <a:spcPct val="150000"/>
              </a:lnSpc>
            </a:pPr>
            <a:r>
              <a:rPr lang="ja-JP" altLang="en-US" sz="3200" dirty="0"/>
              <a:t>パートナーからの申し出がある場合には</a:t>
            </a:r>
            <a:endParaRPr lang="en-US" altLang="ja-JP" sz="3200" dirty="0"/>
          </a:p>
          <a:p>
            <a:pPr algn="ctr">
              <a:lnSpc>
                <a:spcPct val="150000"/>
              </a:lnSpc>
            </a:pPr>
            <a:r>
              <a:rPr lang="ja-JP" altLang="en-US" sz="3200" dirty="0"/>
              <a:t>話し合いで決める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08091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810775" y="658103"/>
            <a:ext cx="6431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相続に強い士業の知り合いを増やす方法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74478" y="1268760"/>
            <a:ext cx="530465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/>
              <a:t>相続コミュニティに属す</a:t>
            </a:r>
            <a:r>
              <a:rPr lang="en-US" altLang="ja-JP" sz="2000" dirty="0"/>
              <a:t>or</a:t>
            </a:r>
            <a:r>
              <a:rPr lang="ja-JP" altLang="en-US" sz="2000" dirty="0"/>
              <a:t>相続コミュニティを作る</a:t>
            </a:r>
            <a:endParaRPr lang="en-US" altLang="ja-JP" sz="2000" dirty="0"/>
          </a:p>
          <a:p>
            <a:pPr algn="ctr">
              <a:lnSpc>
                <a:spcPct val="150000"/>
              </a:lnSpc>
            </a:pPr>
            <a:r>
              <a:rPr lang="ja-JP" altLang="en-US" sz="2000" dirty="0"/>
              <a:t>一番手っ取り早いのは・・・</a:t>
            </a:r>
            <a:endParaRPr lang="en-US" altLang="ja-JP" sz="2000" dirty="0"/>
          </a:p>
          <a:p>
            <a:pPr algn="ctr">
              <a:lnSpc>
                <a:spcPct val="150000"/>
              </a:lnSpc>
            </a:pPr>
            <a:r>
              <a:rPr lang="ja-JP" altLang="en-US" sz="2800" dirty="0">
                <a:solidFill>
                  <a:srgbClr val="FF0000"/>
                </a:solidFill>
              </a:rPr>
              <a:t>相続診断士！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ja-JP" sz="2000" dirty="0"/>
          </a:p>
          <a:p>
            <a:pPr algn="ctr">
              <a:lnSpc>
                <a:spcPct val="150000"/>
              </a:lnSpc>
            </a:pPr>
            <a:r>
              <a:rPr lang="ja-JP" altLang="en-US" sz="2000" dirty="0"/>
              <a:t>相続診断士の資格取得</a:t>
            </a:r>
            <a:endParaRPr lang="en-US" altLang="ja-JP" sz="2000" dirty="0"/>
          </a:p>
          <a:p>
            <a:pPr algn="ctr">
              <a:lnSpc>
                <a:spcPct val="150000"/>
              </a:lnSpc>
            </a:pPr>
            <a:r>
              <a:rPr lang="ja-JP" altLang="en-US" sz="2000" dirty="0"/>
              <a:t>↓</a:t>
            </a:r>
            <a:br>
              <a:rPr lang="en-US" altLang="ja-JP" sz="2000" dirty="0"/>
            </a:br>
            <a:r>
              <a:rPr lang="ja-JP" altLang="en-US" sz="2000" dirty="0"/>
              <a:t>地域の</a:t>
            </a:r>
            <a:r>
              <a:rPr lang="ja-JP" altLang="en-US" sz="2800" dirty="0">
                <a:solidFill>
                  <a:srgbClr val="FF0000"/>
                </a:solidFill>
              </a:rPr>
              <a:t>「相続診断士会」</a:t>
            </a:r>
            <a:r>
              <a:rPr lang="ja-JP" altLang="en-US" sz="2000" dirty="0"/>
              <a:t>に毎回参加</a:t>
            </a:r>
            <a:endParaRPr lang="en-US" altLang="ja-JP" sz="2000" dirty="0"/>
          </a:p>
          <a:p>
            <a:pPr algn="ctr">
              <a:lnSpc>
                <a:spcPct val="150000"/>
              </a:lnSpc>
            </a:pPr>
            <a:r>
              <a:rPr lang="ja-JP" altLang="en-US" sz="2000" dirty="0"/>
              <a:t>↓</a:t>
            </a:r>
            <a:br>
              <a:rPr lang="en-US" altLang="ja-JP" sz="2000" dirty="0"/>
            </a:br>
            <a:r>
              <a:rPr lang="ja-JP" altLang="en-US" sz="2000" dirty="0"/>
              <a:t>可能ならばお世話役（役員）を買って出る。</a:t>
            </a:r>
            <a:endParaRPr lang="en-US" altLang="ja-JP" sz="2000" dirty="0"/>
          </a:p>
          <a:p>
            <a:pPr algn="ctr">
              <a:lnSpc>
                <a:spcPct val="150000"/>
              </a:lnSpc>
            </a:pPr>
            <a:r>
              <a:rPr lang="ja-JP" altLang="en-US" sz="2000" dirty="0"/>
              <a:t>↓</a:t>
            </a:r>
            <a:endParaRPr lang="en-US" altLang="ja-JP" sz="2000" dirty="0"/>
          </a:p>
          <a:p>
            <a:pPr algn="ctr">
              <a:lnSpc>
                <a:spcPct val="150000"/>
              </a:lnSpc>
            </a:pPr>
            <a:r>
              <a:rPr lang="ja-JP" altLang="en-US" sz="2000" dirty="0"/>
              <a:t>相続診断士会が無ければ創設する！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65917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151620" y="1669950"/>
            <a:ext cx="6840760" cy="45155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6600">
                <a:solidFill>
                  <a:srgbClr val="FF0000"/>
                </a:solidFill>
                <a:latin typeface="Helvetica" charset="0"/>
              </a:rPr>
              <a:t>相続コンサルタントとして</a:t>
            </a:r>
            <a:endParaRPr lang="en-US" altLang="ja-JP" sz="6600" dirty="0">
              <a:solidFill>
                <a:srgbClr val="FF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6600">
                <a:solidFill>
                  <a:srgbClr val="FF0000"/>
                </a:solidFill>
                <a:latin typeface="Helvetica" charset="0"/>
              </a:rPr>
              <a:t>成功するために</a:t>
            </a:r>
            <a:endParaRPr lang="en-US" altLang="ja-JP" sz="6600" dirty="0">
              <a:solidFill>
                <a:srgbClr val="FF00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94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1520" y="1412776"/>
            <a:ext cx="8640960" cy="6144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400">
                <a:solidFill>
                  <a:srgbClr val="000000"/>
                </a:solidFill>
                <a:latin typeface="Helvetica" charset="0"/>
              </a:rPr>
              <a:t>相続コンサルタントとしてなかなか上手く</a:t>
            </a: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いかない</a:t>
            </a:r>
            <a:r>
              <a:rPr lang="ja-JP" altLang="en-US" sz="2400">
                <a:solidFill>
                  <a:srgbClr val="000000"/>
                </a:solidFill>
                <a:latin typeface="Helvetica" charset="0"/>
              </a:rPr>
              <a:t>としたら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400">
                <a:solidFill>
                  <a:srgbClr val="000000"/>
                </a:solidFill>
                <a:latin typeface="Helvetica" charset="0"/>
              </a:rPr>
              <a:t>それ</a:t>
            </a: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は・・・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人がお金を払ってくれない、という現実ではなく</a:t>
            </a:r>
          </a:p>
          <a:p>
            <a:pPr algn="ctr">
              <a:lnSpc>
                <a:spcPct val="200000"/>
              </a:lnSpc>
            </a:pPr>
            <a:r>
              <a:rPr lang="ja-JP" altLang="en-US" sz="3200" dirty="0">
                <a:solidFill>
                  <a:srgbClr val="FF0000"/>
                </a:solidFill>
                <a:latin typeface="Helvetica" charset="0"/>
              </a:rPr>
              <a:t>「人はこんなことにお金を払わないだろう」</a:t>
            </a: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という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自分自身の思い込みによって制限されて</a:t>
            </a:r>
            <a:r>
              <a:rPr lang="ja-JP" altLang="en-US" sz="2400">
                <a:solidFill>
                  <a:srgbClr val="000000"/>
                </a:solidFill>
                <a:latin typeface="Helvetica" charset="0"/>
              </a:rPr>
              <a:t>いるから</a:t>
            </a: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200000"/>
              </a:lnSpc>
            </a:pPr>
            <a:br>
              <a:rPr lang="ja-JP" altLang="en-US" sz="2400" dirty="0"/>
            </a:b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0071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99" y="0"/>
            <a:ext cx="91761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1520" y="1556792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Helvetica" charset="0"/>
              </a:rPr>
              <a:t>＜前回から今日までの振り返り＞</a:t>
            </a:r>
            <a:endParaRPr lang="en-US" altLang="ja-JP" sz="4400" dirty="0">
              <a:latin typeface="Helvetica" charset="0"/>
            </a:endParaRPr>
          </a:p>
          <a:p>
            <a:pPr algn="ctr"/>
            <a:endParaRPr lang="en-US" altLang="ja-JP" sz="3600" dirty="0">
              <a:latin typeface="Helvetica" charset="0"/>
            </a:endParaRPr>
          </a:p>
          <a:p>
            <a:pPr algn="ctr"/>
            <a:r>
              <a:rPr lang="ja-JP" altLang="en-US" sz="2400" dirty="0">
                <a:latin typeface="Helvetica" charset="0"/>
              </a:rPr>
              <a:t>「上手く行ったこと」</a:t>
            </a:r>
            <a:endParaRPr lang="en-US" altLang="ja-JP" sz="2400" dirty="0">
              <a:latin typeface="Helvetica" charset="0"/>
            </a:endParaRPr>
          </a:p>
          <a:p>
            <a:pPr algn="ctr"/>
            <a:r>
              <a:rPr lang="ja-JP" altLang="en-US" sz="2400" dirty="0">
                <a:latin typeface="Helvetica" charset="0"/>
              </a:rPr>
              <a:t>「新しくチャレンジしたこと」</a:t>
            </a:r>
            <a:endParaRPr lang="en-US" altLang="ja-JP" sz="2400" dirty="0">
              <a:latin typeface="Helvetica" charset="0"/>
            </a:endParaRPr>
          </a:p>
          <a:p>
            <a:pPr algn="ctr"/>
            <a:r>
              <a:rPr lang="ja-JP" altLang="en-US" sz="2400" dirty="0">
                <a:latin typeface="Helvetica" charset="0"/>
              </a:rPr>
              <a:t>もいいが</a:t>
            </a:r>
            <a:endParaRPr lang="en-US" altLang="ja-JP" sz="2400" dirty="0">
              <a:latin typeface="Helvetica" charset="0"/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  <a:latin typeface="Helvetica" charset="0"/>
              </a:rPr>
              <a:t>「上手くいかなかったこと」</a:t>
            </a:r>
            <a:endParaRPr lang="en-US" altLang="ja-JP" sz="2400" dirty="0">
              <a:solidFill>
                <a:srgbClr val="FF0000"/>
              </a:solidFill>
              <a:latin typeface="Helvetica" charset="0"/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  <a:latin typeface="Helvetica" charset="0"/>
              </a:rPr>
              <a:t>「困っていること」</a:t>
            </a:r>
            <a:endParaRPr lang="en-US" altLang="ja-JP" sz="2400" dirty="0">
              <a:solidFill>
                <a:srgbClr val="FF0000"/>
              </a:solidFill>
              <a:latin typeface="Helvetica" charset="0"/>
            </a:endParaRPr>
          </a:p>
          <a:p>
            <a:pPr algn="ctr"/>
            <a:r>
              <a:rPr lang="ja-JP" altLang="en-US" sz="2400" dirty="0">
                <a:solidFill>
                  <a:srgbClr val="FF0000"/>
                </a:solidFill>
                <a:latin typeface="Helvetica" charset="0"/>
              </a:rPr>
              <a:t>を言い合えるのも</a:t>
            </a:r>
            <a:r>
              <a:rPr lang="en-US" altLang="ja-JP" sz="2400" dirty="0">
                <a:solidFill>
                  <a:srgbClr val="FF0000"/>
                </a:solidFill>
                <a:latin typeface="Helvetica" charset="0"/>
              </a:rPr>
              <a:t>GOOD</a:t>
            </a:r>
            <a:r>
              <a:rPr lang="ja-JP" altLang="en-US" sz="2400" dirty="0">
                <a:solidFill>
                  <a:srgbClr val="FF0000"/>
                </a:solidFill>
                <a:latin typeface="Helvetica" charset="0"/>
              </a:rPr>
              <a:t>！</a:t>
            </a:r>
            <a:endParaRPr lang="en-US" altLang="ja-JP" sz="2400" dirty="0">
              <a:solidFill>
                <a:srgbClr val="FF0000"/>
              </a:solidFill>
              <a:latin typeface="Helvetica" charset="0"/>
            </a:endParaRPr>
          </a:p>
          <a:p>
            <a:pPr algn="ctr"/>
            <a:endParaRPr lang="en-US" altLang="ja-JP" sz="2400" dirty="0">
              <a:latin typeface="Helvetica" charset="0"/>
            </a:endParaRPr>
          </a:p>
          <a:p>
            <a:pPr algn="ctr"/>
            <a:endParaRPr lang="en-US" altLang="ja-JP" sz="24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88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683568" y="1916832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①高いお金をもらった方が高い価値を提供できる</a:t>
            </a:r>
          </a:p>
          <a:p>
            <a:pPr algn="ctr">
              <a:lnSpc>
                <a:spcPct val="150000"/>
              </a:lnSpc>
            </a:pPr>
            <a:br>
              <a:rPr lang="ja-JP" altLang="en-US" sz="24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無料のセミナーで聞いた話は行動に移さない。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「いい話を聞いた」だけになっちゃう。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高いお金を支払って痛みを感じてもらった方が、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よりよく行動に移してもらえる。</a:t>
            </a:r>
            <a:endParaRPr lang="ja-JP" altLang="en-US" sz="24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93051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683568" y="2130585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②あなたは自分の専門家としての価値を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低く見積もりすぎている。</a:t>
            </a:r>
          </a:p>
          <a:p>
            <a:pPr algn="ctr">
              <a:lnSpc>
                <a:spcPct val="150000"/>
              </a:lnSpc>
            </a:pPr>
            <a:br>
              <a:rPr lang="ja-JP" altLang="en-US" sz="24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専門分野に日々触れていると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それが当たり前になって、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その大きな価値に気づきにくくなってしまう。</a:t>
            </a:r>
            <a:endParaRPr lang="ja-JP" altLang="en-US" sz="24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48680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19758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899592" y="2636912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③人はあなたにお金を払わなかったとしても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結局別のことにお金を使ってしまう。</a:t>
            </a:r>
            <a:endParaRPr lang="ja-JP" altLang="en-US" sz="24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625212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115616" y="2534046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④お金をもらうことは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「奪うこと」ではなく、与えることになる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109846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827584" y="2123689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⑤万人から好かれる必要はない。</a:t>
            </a:r>
          </a:p>
          <a:p>
            <a:pPr algn="ctr">
              <a:lnSpc>
                <a:spcPct val="150000"/>
              </a:lnSpc>
            </a:pPr>
            <a:br>
              <a:rPr lang="ja-JP" altLang="en-US" sz="24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そもそも提示した料金で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提示したサービスが断られたとしても、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あなたが嫌われているわけではない。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5528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115616" y="170539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⑥価格弾力性の秘密</a:t>
            </a:r>
          </a:p>
          <a:p>
            <a:pPr algn="ctr">
              <a:lnSpc>
                <a:spcPct val="150000"/>
              </a:lnSpc>
            </a:pPr>
            <a:br>
              <a:rPr lang="ja-JP" altLang="en-US" sz="24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目に見えないサービスの場合、価格弾力性は小さい。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つまり、金額が上がったとしても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受注率に対する影響は少ない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日常的に受けていないサービスなので値ごろ感がわかりにくいのがその理由。</a:t>
            </a:r>
            <a:endParaRPr lang="ja-JP" altLang="en-US" sz="24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6897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55576" y="184482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⑦あなたの周りの環境が、あなたの意識を変えている</a:t>
            </a:r>
          </a:p>
          <a:p>
            <a:pPr algn="ctr">
              <a:lnSpc>
                <a:spcPct val="150000"/>
              </a:lnSpc>
            </a:pPr>
            <a:br>
              <a:rPr lang="ja-JP" altLang="en-US" sz="24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周りの人が安いサービスを提供していると、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それがスタンダードになってしまう。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逆も然り。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周りにいる人・環境を変える。</a:t>
            </a:r>
            <a:endParaRPr lang="ja-JP" altLang="en-US" sz="24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798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251520" y="166768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⑧「金儲け主義だ！」と批判する人の本当の心理は・・・</a:t>
            </a:r>
          </a:p>
          <a:p>
            <a:pPr algn="ctr">
              <a:lnSpc>
                <a:spcPct val="150000"/>
              </a:lnSpc>
            </a:pP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このような批判をするのは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本当は自分がお金を稼ぎたいのに稼げていない人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自分を正当化するために他者を批判している。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自分を守るために批判しているだけ。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他者の問題に影響を受けるのはナンセンスだ。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その他の批判も同じようなもの。</a:t>
            </a:r>
            <a:endParaRPr lang="ja-JP" altLang="en-US" sz="24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603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683568" y="2132857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⑨自分のお金に対する知られざる影響</a:t>
            </a:r>
          </a:p>
          <a:p>
            <a:pPr algn="ctr">
              <a:lnSpc>
                <a:spcPct val="150000"/>
              </a:lnSpc>
            </a:pPr>
            <a:br>
              <a:rPr lang="ja-JP" altLang="en-US" sz="24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幼い時に刷り込まれたお金に対する感情が</a:t>
            </a:r>
            <a:endParaRPr lang="en-US" altLang="ja-JP" sz="24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ブレーキになっていることがある。</a:t>
            </a: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srgbClr val="000000"/>
                </a:solidFill>
                <a:latin typeface="Helvetica" charset="0"/>
              </a:rPr>
              <a:t>その原体験を振り返ることで罪悪感を払拭できることがある。</a:t>
            </a:r>
            <a:endParaRPr lang="ja-JP" altLang="en-US" sz="24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575102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売る罪悪感を消す９つの真実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785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439652" y="1580896"/>
            <a:ext cx="62646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rgbClr val="000000"/>
                </a:solidFill>
                <a:latin typeface="Helvetica" charset="0"/>
              </a:rPr>
              <a:t>お客さんから実際にお金をもらう</a:t>
            </a:r>
          </a:p>
          <a:p>
            <a:pPr algn="ctr"/>
            <a:br>
              <a:rPr lang="ja-JP" altLang="en-US" sz="20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000" dirty="0">
              <a:solidFill>
                <a:srgbClr val="000000"/>
              </a:solidFill>
              <a:latin typeface="Helvetica" charset="0"/>
            </a:endParaRPr>
          </a:p>
          <a:p>
            <a:pPr algn="ctr"/>
            <a:r>
              <a:rPr lang="ja-JP" altLang="en-US" sz="2000" dirty="0">
                <a:solidFill>
                  <a:srgbClr val="000000"/>
                </a:solidFill>
                <a:latin typeface="Helvetica" charset="0"/>
              </a:rPr>
              <a:t>自分の提供している価値に自信を持つ</a:t>
            </a:r>
          </a:p>
          <a:p>
            <a:pPr algn="ctr"/>
            <a:br>
              <a:rPr lang="ja-JP" altLang="en-US" sz="20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000" dirty="0">
              <a:solidFill>
                <a:srgbClr val="000000"/>
              </a:solidFill>
              <a:latin typeface="Helvetica" charset="0"/>
            </a:endParaRPr>
          </a:p>
          <a:p>
            <a:pPr algn="ctr"/>
            <a:r>
              <a:rPr lang="ja-JP" altLang="en-US" sz="2000" dirty="0">
                <a:solidFill>
                  <a:srgbClr val="000000"/>
                </a:solidFill>
                <a:latin typeface="Helvetica" charset="0"/>
              </a:rPr>
              <a:t>自信を持って価格提示する</a:t>
            </a:r>
          </a:p>
          <a:p>
            <a:pPr algn="ctr"/>
            <a:br>
              <a:rPr lang="ja-JP" altLang="en-US" sz="20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000" dirty="0">
              <a:solidFill>
                <a:srgbClr val="000000"/>
              </a:solidFill>
              <a:latin typeface="Helvetica" charset="0"/>
            </a:endParaRPr>
          </a:p>
          <a:p>
            <a:pPr algn="ctr"/>
            <a:r>
              <a:rPr lang="ja-JP" altLang="en-US" sz="2000" dirty="0">
                <a:solidFill>
                  <a:srgbClr val="000000"/>
                </a:solidFill>
                <a:latin typeface="Helvetica" charset="0"/>
              </a:rPr>
              <a:t>確率アップ</a:t>
            </a:r>
          </a:p>
          <a:p>
            <a:pPr algn="ctr"/>
            <a:br>
              <a:rPr lang="ja-JP" altLang="en-US" sz="2000" dirty="0">
                <a:solidFill>
                  <a:srgbClr val="000000"/>
                </a:solidFill>
                <a:latin typeface="Helvetica" charset="0"/>
              </a:rPr>
            </a:br>
            <a:endParaRPr lang="ja-JP" altLang="en-US" sz="2000" dirty="0">
              <a:solidFill>
                <a:srgbClr val="000000"/>
              </a:solidFill>
              <a:latin typeface="Helvetica" charset="0"/>
            </a:endParaRPr>
          </a:p>
          <a:p>
            <a:pPr algn="ctr"/>
            <a:r>
              <a:rPr lang="ja-JP" altLang="en-US" sz="2000" dirty="0">
                <a:solidFill>
                  <a:srgbClr val="000000"/>
                </a:solidFill>
                <a:latin typeface="Helvetica" charset="0"/>
              </a:rPr>
              <a:t>受注する</a:t>
            </a:r>
          </a:p>
          <a:p>
            <a:pPr algn="ctr"/>
            <a:endParaRPr lang="ja-JP" altLang="en-US" sz="2000" dirty="0">
              <a:solidFill>
                <a:srgbClr val="000000"/>
              </a:solidFill>
              <a:latin typeface="Helvetica" charset="0"/>
            </a:endParaRPr>
          </a:p>
          <a:p>
            <a:pPr algn="ctr"/>
            <a:r>
              <a:rPr lang="ja-JP" altLang="en-US" sz="3600" dirty="0">
                <a:solidFill>
                  <a:srgbClr val="000000"/>
                </a:solidFill>
                <a:latin typeface="Helvetica" charset="0"/>
              </a:rPr>
              <a:t>このサイクルの繰り返し</a:t>
            </a:r>
            <a:endParaRPr lang="ja-JP" altLang="en-US" sz="36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427984" y="206084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4427984" y="2969663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4421529" y="387847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4408393" y="4787293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9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57784" y="2028616"/>
            <a:ext cx="5830442" cy="280076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4400" dirty="0"/>
              <a:t>相続コンサルティングの</a:t>
            </a:r>
            <a:endParaRPr lang="en-US" altLang="ja-JP" sz="4400" dirty="0"/>
          </a:p>
          <a:p>
            <a:pPr algn="ctr">
              <a:lnSpc>
                <a:spcPct val="200000"/>
              </a:lnSpc>
            </a:pPr>
            <a:r>
              <a:rPr lang="ja-JP" altLang="en-US" sz="4400" dirty="0"/>
              <a:t>工程表（例）</a:t>
            </a: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207708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895098" y="517307"/>
            <a:ext cx="441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卒業生との対談動画（</a:t>
            </a:r>
            <a:r>
              <a:rPr kumimoji="1" lang="en-US" altLang="ja-JP" sz="2800" dirty="0"/>
              <a:t>23</a:t>
            </a:r>
            <a:r>
              <a:rPr kumimoji="1" lang="ja-JP" altLang="en-US" sz="2800"/>
              <a:t>分）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F8CAB8D-7992-8546-9AE1-C44387891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1357489"/>
            <a:ext cx="9571329" cy="538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9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07504" y="1669950"/>
            <a:ext cx="8928992" cy="415498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6600">
                <a:latin typeface="Helvetica" charset="0"/>
              </a:rPr>
              <a:t>いますぐ</a:t>
            </a:r>
            <a:endParaRPr lang="en-US" altLang="ja-JP" sz="6600" dirty="0">
              <a:latin typeface="Helvetica" charset="0"/>
            </a:endParaRPr>
          </a:p>
          <a:p>
            <a:pPr algn="ctr"/>
            <a:r>
              <a:rPr lang="ja-JP" altLang="en-US" sz="6600">
                <a:latin typeface="Helvetica" charset="0"/>
              </a:rPr>
              <a:t>「私は</a:t>
            </a:r>
            <a:endParaRPr lang="en-US" altLang="ja-JP" sz="6600" dirty="0">
              <a:latin typeface="Helvetica" charset="0"/>
            </a:endParaRPr>
          </a:p>
          <a:p>
            <a:pPr algn="ctr"/>
            <a:r>
              <a:rPr lang="ja-JP" altLang="en-US" sz="6600">
                <a:latin typeface="Helvetica" charset="0"/>
              </a:rPr>
              <a:t>相続コンサルタントです」</a:t>
            </a:r>
            <a:endParaRPr lang="en-US" altLang="ja-JP" sz="6600" dirty="0">
              <a:latin typeface="Helvetica" charset="0"/>
            </a:endParaRPr>
          </a:p>
          <a:p>
            <a:pPr algn="ctr"/>
            <a:r>
              <a:rPr lang="ja-JP" altLang="en-US" sz="6600">
                <a:latin typeface="Helvetica" charset="0"/>
              </a:rPr>
              <a:t>という自己定義づけを！</a:t>
            </a:r>
            <a:endParaRPr lang="en-US" altLang="ja-JP" sz="66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74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151620" y="1916832"/>
            <a:ext cx="684076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6600" dirty="0">
                <a:solidFill>
                  <a:srgbClr val="FF0000"/>
                </a:solidFill>
                <a:latin typeface="Helvetica" charset="0"/>
              </a:rPr>
              <a:t>相続コンサルタント</a:t>
            </a:r>
            <a:r>
              <a:rPr lang="ja-JP" altLang="en-US" sz="4800" dirty="0">
                <a:solidFill>
                  <a:srgbClr val="000000"/>
                </a:solidFill>
                <a:latin typeface="Helvetica" charset="0"/>
              </a:rPr>
              <a:t>として成功されることを</a:t>
            </a:r>
            <a:endParaRPr lang="en-US" altLang="ja-JP" sz="4800" dirty="0">
              <a:solidFill>
                <a:srgbClr val="000000"/>
              </a:solidFill>
              <a:latin typeface="Helvetica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800" b="0" i="0" dirty="0">
                <a:solidFill>
                  <a:srgbClr val="000000"/>
                </a:solidFill>
                <a:effectLst/>
                <a:latin typeface="Helvetica" charset="0"/>
              </a:rPr>
              <a:t>心から祈っています！！</a:t>
            </a:r>
            <a:endParaRPr lang="en-US" altLang="ja-JP" sz="4800" b="0" i="0" dirty="0">
              <a:solidFill>
                <a:srgbClr val="000000"/>
              </a:solidFill>
              <a:effectLst/>
              <a:latin typeface="Helvetica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47864" y="499859"/>
            <a:ext cx="2323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/>
              <a:t>みなさんが</a:t>
            </a:r>
          </a:p>
        </p:txBody>
      </p:sp>
    </p:spTree>
    <p:extLst>
      <p:ext uri="{BB962C8B-B14F-4D97-AF65-F5344CB8AC3E}">
        <p14:creationId xmlns:p14="http://schemas.microsoft.com/office/powerpoint/2010/main" val="183575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006529" y="3068960"/>
            <a:ext cx="72378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Weibei TC Bold" charset="-120"/>
                <a:ea typeface="Weibei TC Bold" charset="-120"/>
                <a:cs typeface="Weibei TC Bold" charset="-120"/>
              </a:rPr>
              <a:t>塾長からの</a:t>
            </a:r>
            <a:r>
              <a:rPr kumimoji="1" lang="ja-JP" altLang="en-US" sz="6600" dirty="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重大発表①</a:t>
            </a:r>
          </a:p>
        </p:txBody>
      </p:sp>
    </p:spTree>
    <p:extLst>
      <p:ext uri="{BB962C8B-B14F-4D97-AF65-F5344CB8AC3E}">
        <p14:creationId xmlns:p14="http://schemas.microsoft.com/office/powerpoint/2010/main" val="2996163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992102" y="1844824"/>
            <a:ext cx="748313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/>
              <a:t>選ばれる</a:t>
            </a:r>
            <a:r>
              <a:rPr kumimoji="1" lang="ja-JP" altLang="en-US" sz="3600"/>
              <a:t>相続</a:t>
            </a:r>
            <a:r>
              <a:rPr kumimoji="1" lang="ja-JP" altLang="en-US" sz="3600" dirty="0"/>
              <a:t>コンサルタント養成講座</a:t>
            </a:r>
            <a:endParaRPr kumimoji="1" lang="en-US" altLang="ja-JP" sz="3600" dirty="0"/>
          </a:p>
          <a:p>
            <a:pPr algn="ctr"/>
            <a:r>
              <a:rPr kumimoji="1" lang="en-US" altLang="ja-JP" sz="3600" dirty="0"/>
              <a:t>OB</a:t>
            </a:r>
            <a:r>
              <a:rPr kumimoji="1" lang="ja-JP" altLang="en-US" sz="3600" dirty="0"/>
              <a:t>・</a:t>
            </a:r>
            <a:r>
              <a:rPr kumimoji="1" lang="en-US" altLang="ja-JP" sz="3600" dirty="0"/>
              <a:t>OG</a:t>
            </a:r>
            <a:r>
              <a:rPr kumimoji="1" lang="ja-JP" altLang="en-US" sz="3600" dirty="0"/>
              <a:t>のあなたへプレゼント</a:t>
            </a:r>
            <a:endParaRPr kumimoji="1" lang="en-US" altLang="ja-JP" sz="3600" dirty="0"/>
          </a:p>
          <a:p>
            <a:pPr algn="ctr"/>
            <a:endParaRPr lang="en-US" altLang="ja-JP" sz="3600" dirty="0"/>
          </a:p>
          <a:p>
            <a:pPr algn="ctr"/>
            <a:r>
              <a:rPr lang="ja-JP" altLang="en-US" sz="3600"/>
              <a:t>選ばれる</a:t>
            </a:r>
            <a:r>
              <a:rPr kumimoji="1" lang="ja-JP" altLang="en-US" sz="3600"/>
              <a:t>相続</a:t>
            </a:r>
            <a:r>
              <a:rPr kumimoji="1" lang="ja-JP" altLang="en-US" sz="3600" dirty="0"/>
              <a:t>コンサルタント</a:t>
            </a:r>
            <a:r>
              <a:rPr kumimoji="1" lang="ja-JP" altLang="en-US" sz="3600"/>
              <a:t>養成講座</a:t>
            </a:r>
            <a:endParaRPr kumimoji="1" lang="en-US" altLang="ja-JP" sz="3600" dirty="0"/>
          </a:p>
          <a:p>
            <a:pPr algn="ctr"/>
            <a:br>
              <a:rPr kumimoji="1" lang="en-US" altLang="ja-JP" sz="3600" dirty="0"/>
            </a:br>
            <a:r>
              <a:rPr kumimoji="1" lang="ja-JP" altLang="en-US" sz="3600" dirty="0"/>
              <a:t>再受講</a:t>
            </a:r>
            <a:r>
              <a:rPr kumimoji="1" lang="ja-JP" altLang="en-US" sz="3600"/>
              <a:t>　</a:t>
            </a:r>
            <a:r>
              <a:rPr lang="en-US" altLang="ja-JP" sz="5400" dirty="0">
                <a:solidFill>
                  <a:srgbClr val="FF0000"/>
                </a:solidFill>
              </a:rPr>
              <a:t>10</a:t>
            </a:r>
            <a:r>
              <a:rPr kumimoji="1" lang="ja-JP" altLang="en-US" sz="5400">
                <a:solidFill>
                  <a:srgbClr val="FF0000"/>
                </a:solidFill>
              </a:rPr>
              <a:t>万円</a:t>
            </a:r>
            <a:r>
              <a:rPr kumimoji="1" lang="ja-JP" altLang="en-US" sz="2800" dirty="0"/>
              <a:t>（＋消費税）</a:t>
            </a:r>
            <a:endParaRPr kumimoji="1" lang="en-US" altLang="ja-JP" sz="2800" dirty="0"/>
          </a:p>
          <a:p>
            <a:pPr algn="ctr"/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38305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006529" y="3068960"/>
            <a:ext cx="72378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Weibei TC Bold" charset="-120"/>
                <a:ea typeface="Weibei TC Bold" charset="-120"/>
                <a:cs typeface="Weibei TC Bold" charset="-120"/>
              </a:rPr>
              <a:t>塾長からの</a:t>
            </a:r>
            <a:r>
              <a:rPr kumimoji="1" lang="ja-JP" altLang="en-US" sz="6600" dirty="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重大発表②</a:t>
            </a:r>
          </a:p>
        </p:txBody>
      </p:sp>
    </p:spTree>
    <p:extLst>
      <p:ext uri="{BB962C8B-B14F-4D97-AF65-F5344CB8AC3E}">
        <p14:creationId xmlns:p14="http://schemas.microsoft.com/office/powerpoint/2010/main" val="19713725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363429" y="1988840"/>
            <a:ext cx="641714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540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早く行きたければ</a:t>
            </a:r>
            <a:endParaRPr lang="en-US" altLang="ja-JP" sz="5400" dirty="0">
              <a:solidFill>
                <a:srgbClr val="FF0000"/>
              </a:solidFill>
              <a:latin typeface="Weibei TC Bold" charset="-120"/>
              <a:ea typeface="Weibei TC Bold" charset="-120"/>
              <a:cs typeface="Weibei TC Bold" charset="-120"/>
            </a:endParaRPr>
          </a:p>
          <a:p>
            <a:pPr algn="ctr"/>
            <a:r>
              <a:rPr lang="ja-JP" altLang="en-US" sz="540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一人で行け</a:t>
            </a:r>
            <a:endParaRPr lang="en-US" altLang="ja-JP" sz="5400" dirty="0">
              <a:solidFill>
                <a:srgbClr val="FF0000"/>
              </a:solidFill>
              <a:latin typeface="Weibei TC Bold" charset="-120"/>
              <a:ea typeface="Weibei TC Bold" charset="-120"/>
              <a:cs typeface="Weibei TC Bold" charset="-120"/>
            </a:endParaRPr>
          </a:p>
          <a:p>
            <a:pPr algn="ctr"/>
            <a:endParaRPr lang="en-US" altLang="ja-JP" sz="5400" dirty="0">
              <a:solidFill>
                <a:srgbClr val="FF0000"/>
              </a:solidFill>
              <a:latin typeface="Weibei TC Bold" charset="-120"/>
              <a:ea typeface="Weibei TC Bold" charset="-120"/>
              <a:cs typeface="Weibei TC Bold" charset="-120"/>
            </a:endParaRPr>
          </a:p>
          <a:p>
            <a:pPr algn="ctr"/>
            <a:r>
              <a:rPr lang="ja-JP" altLang="en-US" sz="540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遠くに行きたければ</a:t>
            </a:r>
            <a:endParaRPr lang="en-US" altLang="ja-JP" sz="5400" dirty="0">
              <a:solidFill>
                <a:srgbClr val="FF0000"/>
              </a:solidFill>
              <a:latin typeface="Weibei TC Bold" charset="-120"/>
              <a:ea typeface="Weibei TC Bold" charset="-120"/>
              <a:cs typeface="Weibei TC Bold" charset="-120"/>
            </a:endParaRPr>
          </a:p>
          <a:p>
            <a:pPr algn="ctr"/>
            <a:r>
              <a:rPr lang="ja-JP" altLang="en-US" sz="540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仲間と行け</a:t>
            </a:r>
            <a:endParaRPr lang="en-US" altLang="ja-JP" sz="5400" dirty="0">
              <a:solidFill>
                <a:srgbClr val="FF0000"/>
              </a:solidFill>
              <a:latin typeface="Weibei TC Bold" charset="-120"/>
              <a:ea typeface="Weibei TC Bold" charset="-120"/>
              <a:cs typeface="Weibei TC Bold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1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213E81EF-87D3-BA41-970C-779755BD2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74" y="1346938"/>
            <a:ext cx="8730214" cy="545638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326AC7-6923-BA44-A329-99C079B4B029}"/>
              </a:ext>
            </a:extLst>
          </p:cNvPr>
          <p:cNvSpPr txBox="1"/>
          <p:nvPr/>
        </p:nvSpPr>
        <p:spPr>
          <a:xfrm>
            <a:off x="1835696" y="692696"/>
            <a:ext cx="6054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相続ビジネスオンラインサロン（会費制：</a:t>
            </a:r>
            <a:r>
              <a:rPr kumimoji="1" lang="en-US" altLang="ja-JP" sz="2000" dirty="0"/>
              <a:t>10,000</a:t>
            </a:r>
            <a:r>
              <a:rPr kumimoji="1" lang="ja-JP" altLang="en-US" sz="2000"/>
              <a:t>円／月）</a:t>
            </a:r>
          </a:p>
        </p:txBody>
      </p:sp>
    </p:spTree>
    <p:extLst>
      <p:ext uri="{BB962C8B-B14F-4D97-AF65-F5344CB8AC3E}">
        <p14:creationId xmlns:p14="http://schemas.microsoft.com/office/powerpoint/2010/main" val="8068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326AC7-6923-BA44-A329-99C079B4B029}"/>
              </a:ext>
            </a:extLst>
          </p:cNvPr>
          <p:cNvSpPr txBox="1"/>
          <p:nvPr/>
        </p:nvSpPr>
        <p:spPr>
          <a:xfrm>
            <a:off x="1237593" y="1556792"/>
            <a:ext cx="6668813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/>
              <a:t>相続ビジネスオンラインサロン</a:t>
            </a:r>
            <a:endParaRPr kumimoji="1" lang="en-US" altLang="ja-JP" sz="3200" dirty="0"/>
          </a:p>
          <a:p>
            <a:pPr algn="ctr"/>
            <a:r>
              <a:rPr kumimoji="1" lang="ja-JP" altLang="en-US" sz="3200"/>
              <a:t>（会費制：</a:t>
            </a:r>
            <a:r>
              <a:rPr kumimoji="1" lang="en-US" altLang="ja-JP" sz="3200" dirty="0"/>
              <a:t>1</a:t>
            </a:r>
            <a:r>
              <a:rPr lang="en-US" altLang="ja-JP" sz="3200" dirty="0"/>
              <a:t>1</a:t>
            </a:r>
            <a:r>
              <a:rPr kumimoji="1" lang="en-US" altLang="ja-JP" sz="3200" dirty="0"/>
              <a:t>,000</a:t>
            </a:r>
            <a:r>
              <a:rPr kumimoji="1" lang="ja-JP" altLang="en-US" sz="3200"/>
              <a:t>円／月）</a:t>
            </a:r>
            <a:endParaRPr kumimoji="1" lang="en-US" altLang="ja-JP" sz="3200" dirty="0"/>
          </a:p>
          <a:p>
            <a:pPr algn="ctr"/>
            <a:endParaRPr lang="en-US" altLang="ja-JP" sz="3200" dirty="0"/>
          </a:p>
          <a:p>
            <a:pPr algn="ctr"/>
            <a:r>
              <a:rPr kumimoji="1" lang="ja-JP" altLang="en-US" sz="3200"/>
              <a:t>会員の方は</a:t>
            </a:r>
            <a:endParaRPr kumimoji="1" lang="en-US" altLang="ja-JP" sz="3200" dirty="0"/>
          </a:p>
          <a:p>
            <a:pPr algn="ctr"/>
            <a:endParaRPr lang="en-US" altLang="ja-JP" sz="3200" dirty="0"/>
          </a:p>
          <a:p>
            <a:pPr algn="ctr"/>
            <a:r>
              <a:rPr kumimoji="1" lang="ja-JP" altLang="en-US" sz="3200"/>
              <a:t>選ばれる相続コンサルタント養成講座</a:t>
            </a:r>
            <a:endParaRPr lang="en-US" altLang="ja-JP" sz="3200" dirty="0"/>
          </a:p>
          <a:p>
            <a:pPr algn="ctr"/>
            <a:endParaRPr kumimoji="1" lang="en-US" altLang="ja-JP" sz="3200" dirty="0"/>
          </a:p>
          <a:p>
            <a:pPr algn="ctr"/>
            <a:r>
              <a:rPr lang="ja-JP" altLang="en-US" sz="6600"/>
              <a:t>再受講</a:t>
            </a:r>
            <a:r>
              <a:rPr lang="ja-JP" altLang="en-US" sz="6600">
                <a:solidFill>
                  <a:srgbClr val="FF0000"/>
                </a:solidFill>
              </a:rPr>
              <a:t>無料！</a:t>
            </a:r>
            <a:endParaRPr lang="en-US" altLang="ja-JP" sz="66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/>
              <a:t>（</a:t>
            </a:r>
            <a:r>
              <a:rPr kumimoji="1" lang="en-US" altLang="ja-JP" sz="3200" dirty="0"/>
              <a:t>1</a:t>
            </a:r>
            <a:r>
              <a:rPr kumimoji="1" lang="ja-JP" altLang="en-US" sz="3200"/>
              <a:t>回限り）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7478952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006529" y="3068960"/>
            <a:ext cx="72378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latin typeface="Weibei TC Bold" charset="-120"/>
                <a:ea typeface="Weibei TC Bold" charset="-120"/>
                <a:cs typeface="Weibei TC Bold" charset="-120"/>
              </a:rPr>
              <a:t>塾長からの</a:t>
            </a:r>
            <a:r>
              <a:rPr kumimoji="1" lang="ja-JP" altLang="en-US" sz="660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重大発表</a:t>
            </a:r>
            <a:r>
              <a:rPr kumimoji="1" lang="en-US" altLang="ja-JP" sz="6600" dirty="0">
                <a:solidFill>
                  <a:srgbClr val="FF0000"/>
                </a:solidFill>
                <a:latin typeface="Weibei TC Bold" charset="-120"/>
                <a:ea typeface="Weibei TC Bold" charset="-120"/>
                <a:cs typeface="Weibei TC Bold" charset="-120"/>
              </a:rPr>
              <a:t>③</a:t>
            </a:r>
            <a:endParaRPr kumimoji="1" lang="ja-JP" altLang="en-US" sz="6600" dirty="0">
              <a:solidFill>
                <a:srgbClr val="FF0000"/>
              </a:solidFill>
              <a:latin typeface="Weibei TC Bold" charset="-120"/>
              <a:ea typeface="Weibei TC Bold" charset="-120"/>
              <a:cs typeface="Weibei TC Bold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98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9099" y="701441"/>
            <a:ext cx="6122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/>
              <a:t>今後のスケジュールについて</a:t>
            </a:r>
            <a:r>
              <a:rPr kumimoji="1" lang="ja-JP" altLang="en-US" sz="1600" dirty="0"/>
              <a:t>（</a:t>
            </a:r>
            <a:r>
              <a:rPr lang="ja-JP" altLang="en-US" sz="1600" dirty="0"/>
              <a:t>◯◯年◯月末日まで）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118504" y="386393"/>
            <a:ext cx="732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/>
              <a:t>2018.6.6</a:t>
            </a:r>
            <a:endParaRPr kumimoji="1" lang="ja-JP" altLang="en-US" sz="1200" dirty="0"/>
          </a:p>
        </p:txBody>
      </p:sp>
      <p:grpSp>
        <p:nvGrpSpPr>
          <p:cNvPr id="36" name="図形グループ 35"/>
          <p:cNvGrpSpPr/>
          <p:nvPr/>
        </p:nvGrpSpPr>
        <p:grpSpPr>
          <a:xfrm>
            <a:off x="251520" y="1158034"/>
            <a:ext cx="8899810" cy="794845"/>
            <a:chOff x="251520" y="1386089"/>
            <a:chExt cx="8899810" cy="794845"/>
          </a:xfrm>
        </p:grpSpPr>
        <p:grpSp>
          <p:nvGrpSpPr>
            <p:cNvPr id="24" name="図形グループ 23"/>
            <p:cNvGrpSpPr/>
            <p:nvPr/>
          </p:nvGrpSpPr>
          <p:grpSpPr>
            <a:xfrm>
              <a:off x="251520" y="1956946"/>
              <a:ext cx="8712968" cy="223988"/>
              <a:chOff x="216860" y="1589743"/>
              <a:chExt cx="8712968" cy="223988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 flipV="1">
                <a:off x="216860" y="1766944"/>
                <a:ext cx="8712968" cy="46787"/>
              </a:xfrm>
              <a:prstGeom prst="line">
                <a:avLst/>
              </a:prstGeom>
              <a:ln w="25400">
                <a:solidFill>
                  <a:schemeClr val="tx1">
                    <a:alpha val="57000"/>
                  </a:schemeClr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8927261" y="1589743"/>
                <a:ext cx="0" cy="1772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979712" y="1636530"/>
                <a:ext cx="0" cy="1772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テキスト ボックス 24"/>
            <p:cNvSpPr txBox="1"/>
            <p:nvPr/>
          </p:nvSpPr>
          <p:spPr>
            <a:xfrm>
              <a:off x="4573154" y="1386089"/>
              <a:ext cx="435119" cy="5885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altLang="ja-JP" sz="1600" dirty="0"/>
                <a:t>8</a:t>
              </a:r>
              <a:r>
                <a:rPr kumimoji="1" lang="ja-JP" altLang="en-US" sz="1600" dirty="0"/>
                <a:t>月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794535" y="1455164"/>
              <a:ext cx="435119" cy="53463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altLang="ja-JP" sz="1600" dirty="0"/>
                <a:t>7</a:t>
              </a:r>
              <a:r>
                <a:rPr kumimoji="1" lang="ja-JP" altLang="en-US" sz="1600" dirty="0"/>
                <a:t>月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804332" y="1403606"/>
              <a:ext cx="435119" cy="53463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altLang="ja-JP" sz="1600" dirty="0"/>
                <a:t>9</a:t>
              </a:r>
              <a:r>
                <a:rPr kumimoji="1" lang="ja-JP" altLang="en-US" sz="1600" dirty="0"/>
                <a:t>月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716211" y="1396803"/>
              <a:ext cx="435119" cy="53463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altLang="ja-JP" sz="1600" dirty="0"/>
                <a:t>10</a:t>
              </a:r>
              <a:r>
                <a:rPr kumimoji="1" lang="ja-JP" altLang="en-US" sz="1600" dirty="0"/>
                <a:t>月</a:t>
              </a: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243271" y="2013971"/>
            <a:ext cx="29546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/>
              <a:t>一次相続対策プランニング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8717" y="2420544"/>
            <a:ext cx="30572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u="sng" dirty="0"/>
              <a:t>・相続税試算レポート</a:t>
            </a:r>
            <a:br>
              <a:rPr kumimoji="1" lang="en-US" altLang="ja-JP" sz="1400" dirty="0"/>
            </a:br>
            <a:r>
              <a:rPr lang="ja-JP" altLang="en-US" sz="1400" dirty="0"/>
              <a:t>→</a:t>
            </a:r>
            <a:r>
              <a:rPr kumimoji="1" lang="ja-JP" altLang="en-US" sz="1400" dirty="0"/>
              <a:t>現素案作成中です。</a:t>
            </a:r>
            <a:br>
              <a:rPr kumimoji="1" lang="en-US" altLang="ja-JP" sz="1400" dirty="0"/>
            </a:br>
            <a:r>
              <a:rPr lang="ja-JP" altLang="en-US" sz="1400" dirty="0"/>
              <a:t>素案完成後にご報告いたします。</a:t>
            </a:r>
            <a:endParaRPr kumimoji="1" lang="en-US" altLang="ja-JP" sz="1400" dirty="0"/>
          </a:p>
          <a:p>
            <a:r>
              <a:rPr lang="ja-JP" altLang="en-US" sz="1400" u="sng" dirty="0"/>
              <a:t>・相続税軽減コンサルティング</a:t>
            </a:r>
            <a:endParaRPr lang="en-US" altLang="ja-JP" sz="1400" u="sng" dirty="0"/>
          </a:p>
          <a:p>
            <a:r>
              <a:rPr lang="ja-JP" altLang="en-US" sz="1400" dirty="0"/>
              <a:t>→素案完成後、税理士の意見を聞き</a:t>
            </a:r>
            <a:br>
              <a:rPr lang="en-US" altLang="ja-JP" sz="1400" dirty="0"/>
            </a:br>
            <a:r>
              <a:rPr lang="ja-JP" altLang="en-US" sz="1400" dirty="0"/>
              <a:t>ご提案いたします。</a:t>
            </a:r>
            <a:endParaRPr lang="en-US" altLang="ja-JP" sz="1400" dirty="0"/>
          </a:p>
        </p:txBody>
      </p:sp>
      <p:sp>
        <p:nvSpPr>
          <p:cNvPr id="32" name="下矢印 31"/>
          <p:cNvSpPr/>
          <p:nvPr/>
        </p:nvSpPr>
        <p:spPr>
          <a:xfrm>
            <a:off x="1787214" y="3606954"/>
            <a:ext cx="610562" cy="43204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7740" y="4087799"/>
            <a:ext cx="249299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　月　日（　）</a:t>
            </a:r>
            <a:r>
              <a:rPr kumimoji="1" lang="ja-JP" altLang="en-US" dirty="0"/>
              <a:t>ご報告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13990" y="4543403"/>
            <a:ext cx="2031325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相続登記サポート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49505" y="4939118"/>
            <a:ext cx="2723823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生命保険最適化サポート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1896934" y="5745712"/>
            <a:ext cx="610562" cy="43204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21718" y="6183281"/>
            <a:ext cx="2492991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　月　日（　）</a:t>
            </a:r>
            <a:r>
              <a:rPr kumimoji="1" lang="ja-JP" altLang="en-US" dirty="0">
                <a:solidFill>
                  <a:schemeClr val="bg1"/>
                </a:solidFill>
              </a:rPr>
              <a:t>ご報告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614080" y="2073287"/>
            <a:ext cx="2954655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>
                <a:solidFill>
                  <a:schemeClr val="bg1"/>
                </a:solidFill>
              </a:rPr>
              <a:t>家族会議支援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691024" y="2719618"/>
            <a:ext cx="2877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・相続税関連の情報が揃ったら</a:t>
            </a:r>
            <a:endParaRPr lang="en-US" altLang="ja-JP" sz="1400" dirty="0"/>
          </a:p>
          <a:p>
            <a:r>
              <a:rPr kumimoji="1" lang="ja-JP" altLang="en-US" sz="1400" dirty="0"/>
              <a:t>ご家族での家族会議開催を支援</a:t>
            </a:r>
            <a:endParaRPr kumimoji="1" lang="en-US" altLang="ja-JP" sz="1400" dirty="0"/>
          </a:p>
          <a:p>
            <a:r>
              <a:rPr lang="ja-JP" altLang="en-US" sz="1400" dirty="0"/>
              <a:t>いたします。</a:t>
            </a:r>
            <a:endParaRPr lang="en-US" altLang="ja-JP" sz="1400" dirty="0"/>
          </a:p>
          <a:p>
            <a:r>
              <a:rPr kumimoji="1" lang="ja-JP" altLang="en-US" sz="1400" dirty="0"/>
              <a:t>（個別に資料などを準備します）</a:t>
            </a:r>
            <a:endParaRPr kumimoji="1" lang="en-US" altLang="ja-JP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57982" y="4225025"/>
            <a:ext cx="272382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　月　日（　）</a:t>
            </a:r>
            <a:r>
              <a:rPr kumimoji="1" lang="ja-JP" altLang="en-US" dirty="0">
                <a:solidFill>
                  <a:schemeClr val="bg1"/>
                </a:solidFill>
              </a:rPr>
              <a:t>開催予定</a:t>
            </a:r>
          </a:p>
        </p:txBody>
      </p:sp>
      <p:sp>
        <p:nvSpPr>
          <p:cNvPr id="43" name="下矢印 42"/>
          <p:cNvSpPr/>
          <p:nvPr/>
        </p:nvSpPr>
        <p:spPr>
          <a:xfrm>
            <a:off x="4860193" y="3757071"/>
            <a:ext cx="610562" cy="432048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6207" y="4772897"/>
            <a:ext cx="3416321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遺言書作成サポート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86858" y="5364152"/>
            <a:ext cx="31630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・</a:t>
            </a:r>
            <a:r>
              <a:rPr lang="en-US" altLang="ja-JP" sz="1400" dirty="0"/>
              <a:t>8</a:t>
            </a:r>
            <a:r>
              <a:rPr lang="ja-JP" altLang="en-US" sz="1400" dirty="0"/>
              <a:t>月に遺言書作成に取り組んで</a:t>
            </a:r>
            <a:endParaRPr lang="en-US" altLang="ja-JP" sz="1400" dirty="0"/>
          </a:p>
          <a:p>
            <a:r>
              <a:rPr lang="ja-JP" altLang="en-US" sz="1400" dirty="0"/>
              <a:t>いただきます。</a:t>
            </a:r>
            <a:br>
              <a:rPr lang="en-US" altLang="ja-JP" sz="1400" dirty="0"/>
            </a:br>
            <a:r>
              <a:rPr lang="ja-JP" altLang="en-US" sz="1400" dirty="0"/>
              <a:t>・公正証書遺言</a:t>
            </a:r>
            <a:r>
              <a:rPr lang="en-US" altLang="ja-JP" sz="1400" dirty="0"/>
              <a:t>or</a:t>
            </a:r>
            <a:r>
              <a:rPr lang="ja-JP" altLang="en-US" sz="1400" dirty="0"/>
              <a:t>自筆証書遺言、どちら</a:t>
            </a:r>
            <a:endParaRPr lang="en-US" altLang="ja-JP" sz="1400" dirty="0"/>
          </a:p>
          <a:p>
            <a:r>
              <a:rPr lang="ja-JP" altLang="en-US" sz="1400" dirty="0"/>
              <a:t>でも可。</a:t>
            </a:r>
            <a:br>
              <a:rPr lang="en-US" altLang="ja-JP" sz="1400" dirty="0"/>
            </a:br>
            <a:r>
              <a:rPr lang="ja-JP" altLang="en-US" sz="1400" dirty="0"/>
              <a:t>（自筆証書の場合は必要な用紙などは</a:t>
            </a:r>
            <a:endParaRPr lang="en-US" altLang="ja-JP" sz="1400" dirty="0"/>
          </a:p>
          <a:p>
            <a:r>
              <a:rPr lang="ja-JP" altLang="en-US" sz="1400" dirty="0"/>
              <a:t>ご用意いたします）</a:t>
            </a:r>
            <a:endParaRPr lang="en-US" altLang="ja-JP" sz="1400" dirty="0"/>
          </a:p>
        </p:txBody>
      </p:sp>
      <p:sp>
        <p:nvSpPr>
          <p:cNvPr id="47" name="正方形/長方形 46"/>
          <p:cNvSpPr/>
          <p:nvPr/>
        </p:nvSpPr>
        <p:spPr>
          <a:xfrm>
            <a:off x="8021315" y="1929485"/>
            <a:ext cx="943173" cy="482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予　備　期　間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9312" y="5342415"/>
            <a:ext cx="3185487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財産管理・後見制度サポート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8021315" y="1687077"/>
            <a:ext cx="0" cy="1772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25" idx="2"/>
          </p:cNvCxnSpPr>
          <p:nvPr/>
        </p:nvCxnSpPr>
        <p:spPr>
          <a:xfrm flipH="1">
            <a:off x="4790138" y="1746620"/>
            <a:ext cx="576" cy="159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699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6292DE-E946-D149-AB2C-0C23124B7152}"/>
              </a:ext>
            </a:extLst>
          </p:cNvPr>
          <p:cNvSpPr txBox="1"/>
          <p:nvPr/>
        </p:nvSpPr>
        <p:spPr>
          <a:xfrm>
            <a:off x="993145" y="1556792"/>
            <a:ext cx="715772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/>
              <a:t>「相続特化型</a:t>
            </a:r>
            <a:r>
              <a:rPr kumimoji="1" lang="en-US" altLang="ja-JP" sz="3200" dirty="0"/>
              <a:t>HP</a:t>
            </a:r>
            <a:r>
              <a:rPr kumimoji="1" lang="ja-JP" altLang="en-US" sz="3200"/>
              <a:t>を作りたい・・・」</a:t>
            </a:r>
            <a:endParaRPr kumimoji="1" lang="en-US" altLang="ja-JP" sz="3200" dirty="0"/>
          </a:p>
          <a:p>
            <a:pPr algn="ctr"/>
            <a:endParaRPr lang="en-US" altLang="ja-JP" sz="3200" dirty="0"/>
          </a:p>
          <a:p>
            <a:pPr algn="ctr"/>
            <a:r>
              <a:rPr kumimoji="1" lang="ja-JP" altLang="en-US" sz="3200"/>
              <a:t>そう考える段階がきたら</a:t>
            </a:r>
            <a:endParaRPr kumimoji="1" lang="en-US" altLang="ja-JP" sz="3200" dirty="0"/>
          </a:p>
          <a:p>
            <a:pPr algn="ctr"/>
            <a:r>
              <a:rPr lang="ja-JP" altLang="en-US" sz="3200"/>
              <a:t>いつでもお声がけください。</a:t>
            </a:r>
            <a:endParaRPr lang="en-US" altLang="ja-JP" sz="3200" dirty="0"/>
          </a:p>
          <a:p>
            <a:pPr algn="ctr"/>
            <a:endParaRPr kumimoji="1" lang="en-US" altLang="ja-JP" sz="3200" dirty="0"/>
          </a:p>
          <a:p>
            <a:pPr algn="ctr"/>
            <a:r>
              <a:rPr kumimoji="1" lang="en-US" altLang="ja-JP" sz="3200" dirty="0"/>
              <a:t>×</a:t>
            </a:r>
            <a:r>
              <a:rPr kumimoji="1" lang="ja-JP" altLang="en-US" sz="3200"/>
              <a:t>相続のことを知らない制作会社に頼む</a:t>
            </a:r>
            <a:endParaRPr kumimoji="1" lang="en-US" altLang="ja-JP" sz="3200" dirty="0"/>
          </a:p>
          <a:p>
            <a:pPr algn="ctr"/>
            <a:r>
              <a:rPr lang="ja-JP" altLang="en-US" sz="3200"/>
              <a:t>↓↓↓↓↓↓</a:t>
            </a:r>
            <a:endParaRPr lang="en-US" altLang="ja-JP" sz="3200" dirty="0"/>
          </a:p>
          <a:p>
            <a:pPr algn="ctr"/>
            <a:endParaRPr kumimoji="1" lang="en-US" altLang="ja-JP" sz="3200" dirty="0"/>
          </a:p>
          <a:p>
            <a:pPr algn="ctr"/>
            <a:r>
              <a:rPr lang="ja-JP" altLang="en-US" sz="3200"/>
              <a:t>相続のマーケティングがわかる人と</a:t>
            </a:r>
            <a:br>
              <a:rPr lang="en-US" altLang="ja-JP" sz="3200" dirty="0"/>
            </a:br>
            <a:r>
              <a:rPr lang="ja-JP" altLang="en-US" sz="3200"/>
              <a:t>一緒に</a:t>
            </a:r>
            <a:r>
              <a:rPr lang="en-US" altLang="ja-JP" sz="3200" dirty="0"/>
              <a:t>HP</a:t>
            </a:r>
            <a:r>
              <a:rPr lang="ja-JP" altLang="en-US" sz="3200"/>
              <a:t>を育てていきましょう！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9726021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07504" y="1484784"/>
            <a:ext cx="892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/>
              <a:t>相続ビジネス個別プロデュース</a:t>
            </a:r>
            <a:endParaRPr lang="en-US" altLang="ja-JP" sz="3600" dirty="0"/>
          </a:p>
          <a:p>
            <a:pPr algn="ctr"/>
            <a:r>
              <a:rPr lang="en-US" altLang="ja-JP" sz="3600" dirty="0"/>
              <a:t>6</a:t>
            </a:r>
            <a:r>
              <a:rPr lang="ja-JP" altLang="en-US" sz="3600"/>
              <a:t>ヶ月コース</a:t>
            </a:r>
            <a:endParaRPr lang="en-US" altLang="ja-JP" sz="3600" dirty="0"/>
          </a:p>
          <a:p>
            <a:pPr algn="ctr"/>
            <a:r>
              <a:rPr lang="ja-JP" altLang="en-US" sz="3600"/>
              <a:t>（ワードプレスによる相続特化型</a:t>
            </a:r>
            <a:r>
              <a:rPr lang="en-US" altLang="ja-JP" sz="3600" dirty="0"/>
              <a:t>HP</a:t>
            </a:r>
            <a:r>
              <a:rPr lang="ja-JP" altLang="en-US" sz="3600"/>
              <a:t>作成含む）</a:t>
            </a:r>
            <a:endParaRPr lang="en-US" altLang="ja-JP" sz="3600" dirty="0"/>
          </a:p>
          <a:p>
            <a:pPr algn="ctr"/>
            <a:r>
              <a:rPr lang="ja-JP" altLang="en-US" sz="3600"/>
              <a:t>通常</a:t>
            </a:r>
            <a:r>
              <a:rPr lang="en-US" altLang="ja-JP" sz="3600" dirty="0"/>
              <a:t>660,000</a:t>
            </a:r>
            <a:r>
              <a:rPr lang="ja-JP" altLang="en-US" sz="3600"/>
              <a:t>円</a:t>
            </a:r>
            <a:br>
              <a:rPr lang="en-US" altLang="ja-JP" sz="3600" dirty="0"/>
            </a:br>
            <a:endParaRPr lang="en-US" altLang="ja-JP" sz="3600" dirty="0"/>
          </a:p>
          <a:p>
            <a:pPr algn="ctr"/>
            <a:r>
              <a:rPr lang="ja-JP" altLang="en-US" sz="3600"/>
              <a:t>講座受講生特別価格</a:t>
            </a:r>
            <a:endParaRPr lang="en-US" altLang="ja-JP" sz="3600" dirty="0"/>
          </a:p>
          <a:p>
            <a:pPr algn="ctr"/>
            <a:endParaRPr lang="en-US" altLang="ja-JP" sz="3600" dirty="0"/>
          </a:p>
          <a:p>
            <a:pPr algn="ctr"/>
            <a:r>
              <a:rPr kumimoji="1" lang="ja-JP" altLang="en-US" sz="3600"/>
              <a:t>　</a:t>
            </a:r>
            <a:r>
              <a:rPr lang="en-US" altLang="ja-JP" sz="7200" dirty="0">
                <a:solidFill>
                  <a:srgbClr val="FF0000"/>
                </a:solidFill>
              </a:rPr>
              <a:t>330,000</a:t>
            </a:r>
            <a:r>
              <a:rPr kumimoji="1" lang="ja-JP" altLang="en-US" sz="7200">
                <a:solidFill>
                  <a:srgbClr val="FF0000"/>
                </a:solidFill>
              </a:rPr>
              <a:t>円</a:t>
            </a:r>
            <a:r>
              <a:rPr kumimoji="1" lang="ja-JP" altLang="en-US" sz="2800"/>
              <a:t>（</a:t>
            </a:r>
            <a:r>
              <a:rPr lang="ja-JP" altLang="en-US" sz="2800"/>
              <a:t>税込</a:t>
            </a:r>
            <a:r>
              <a:rPr kumimoji="1" lang="ja-JP" altLang="en-US" sz="2800"/>
              <a:t>）</a:t>
            </a:r>
            <a:endParaRPr kumimoji="1" lang="en-US" altLang="ja-JP" sz="2800" dirty="0"/>
          </a:p>
          <a:p>
            <a:pPr algn="ctr"/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43121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09040" y="1556792"/>
            <a:ext cx="8125943" cy="34745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ja-JP" altLang="en-US" sz="4800"/>
              <a:t>専門家と</a:t>
            </a:r>
            <a:r>
              <a:rPr lang="ja-JP" altLang="en-US" sz="4800" dirty="0"/>
              <a:t>のチームビルディング</a:t>
            </a:r>
            <a:endParaRPr lang="en-US" altLang="ja-JP" sz="4800" dirty="0"/>
          </a:p>
          <a:p>
            <a:pPr algn="ctr">
              <a:lnSpc>
                <a:spcPct val="250000"/>
              </a:lnSpc>
            </a:pPr>
            <a:r>
              <a:rPr lang="ja-JP" altLang="en-US" sz="4800" dirty="0"/>
              <a:t>のポイント</a:t>
            </a: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388991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75DAE796-FBA7-FA4A-AA3B-B49DDD9A96F8}"/>
              </a:ext>
            </a:extLst>
          </p:cNvPr>
          <p:cNvSpPr/>
          <p:nvPr/>
        </p:nvSpPr>
        <p:spPr>
          <a:xfrm>
            <a:off x="4662876" y="288032"/>
            <a:ext cx="4292836" cy="65253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611560" y="1018318"/>
            <a:ext cx="2880320" cy="5697551"/>
          </a:xfrm>
          <a:prstGeom prst="ellipse">
            <a:avLst/>
          </a:prstGeom>
          <a:solidFill>
            <a:srgbClr val="FF563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相談者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379252" y="2624629"/>
            <a:ext cx="1272928" cy="1061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相談者の家族</a:t>
            </a:r>
            <a:r>
              <a:rPr lang="en-US" altLang="ja-JP" dirty="0"/>
              <a:t>A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379252" y="3984449"/>
            <a:ext cx="1272928" cy="1061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相談者の家族</a:t>
            </a:r>
            <a:r>
              <a:rPr lang="en-US" altLang="ja-JP" dirty="0"/>
              <a:t>B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1379252" y="5284238"/>
            <a:ext cx="1272928" cy="1061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相談者の家族</a:t>
            </a:r>
            <a:r>
              <a:rPr lang="en-US" altLang="ja-JP" dirty="0"/>
              <a:t>C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7522442" y="7555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専門家</a:t>
            </a:r>
            <a:r>
              <a:rPr lang="en-US" altLang="ja-JP" dirty="0"/>
              <a:t>A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522442" y="204197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専門家</a:t>
            </a:r>
            <a:r>
              <a:rPr lang="en-US" altLang="ja-JP" dirty="0"/>
              <a:t>B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522442" y="322862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専門家</a:t>
            </a:r>
            <a:r>
              <a:rPr lang="en-US" altLang="ja-JP" dirty="0"/>
              <a:t>C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522442" y="45150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専門家</a:t>
            </a:r>
            <a:r>
              <a:rPr lang="en-US" altLang="ja-JP" dirty="0"/>
              <a:t>D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7522442" y="580146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専門家</a:t>
            </a:r>
            <a:r>
              <a:rPr lang="en-US" altLang="ja-JP" dirty="0"/>
              <a:t>E</a:t>
            </a:r>
            <a:endParaRPr kumimoji="1" lang="ja-JP" altLang="en-US" dirty="0"/>
          </a:p>
        </p:txBody>
      </p:sp>
      <p:cxnSp>
        <p:nvCxnSpPr>
          <p:cNvPr id="16" name="直線コネクタ 15"/>
          <p:cNvCxnSpPr>
            <a:cxnSpLocks/>
            <a:stCxn id="2" idx="2"/>
          </p:cNvCxnSpPr>
          <p:nvPr/>
        </p:nvCxnSpPr>
        <p:spPr>
          <a:xfrm flipH="1" flipV="1">
            <a:off x="2915816" y="1844826"/>
            <a:ext cx="1161562" cy="168827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cxnSpLocks/>
            <a:stCxn id="2" idx="2"/>
          </p:cNvCxnSpPr>
          <p:nvPr/>
        </p:nvCxnSpPr>
        <p:spPr>
          <a:xfrm flipH="1" flipV="1">
            <a:off x="2619400" y="3169834"/>
            <a:ext cx="1457978" cy="36326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cxnSpLocks/>
            <a:stCxn id="2" idx="2"/>
            <a:endCxn id="7" idx="6"/>
          </p:cNvCxnSpPr>
          <p:nvPr/>
        </p:nvCxnSpPr>
        <p:spPr>
          <a:xfrm flipH="1">
            <a:off x="2652180" y="3533102"/>
            <a:ext cx="1425198" cy="98194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cxnSpLocks/>
            <a:stCxn id="2" idx="2"/>
            <a:endCxn id="9" idx="6"/>
          </p:cNvCxnSpPr>
          <p:nvPr/>
        </p:nvCxnSpPr>
        <p:spPr>
          <a:xfrm flipH="1">
            <a:off x="2652180" y="3533102"/>
            <a:ext cx="1425198" cy="228173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>
            <a:off x="4077378" y="1781971"/>
            <a:ext cx="1286710" cy="3502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  <p:cxnSp>
        <p:nvCxnSpPr>
          <p:cNvPr id="26" name="直線コネクタ 25"/>
          <p:cNvCxnSpPr>
            <a:cxnSpLocks/>
            <a:stCxn id="2" idx="6"/>
            <a:endCxn id="3" idx="1"/>
          </p:cNvCxnSpPr>
          <p:nvPr/>
        </p:nvCxnSpPr>
        <p:spPr>
          <a:xfrm flipV="1">
            <a:off x="5364088" y="1212750"/>
            <a:ext cx="2158354" cy="232035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cxnSpLocks/>
            <a:stCxn id="2" idx="6"/>
            <a:endCxn id="10" idx="1"/>
          </p:cNvCxnSpPr>
          <p:nvPr/>
        </p:nvCxnSpPr>
        <p:spPr>
          <a:xfrm flipV="1">
            <a:off x="5364088" y="2499171"/>
            <a:ext cx="2158354" cy="103393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cxnSpLocks/>
            <a:stCxn id="2" idx="6"/>
          </p:cNvCxnSpPr>
          <p:nvPr/>
        </p:nvCxnSpPr>
        <p:spPr>
          <a:xfrm>
            <a:off x="5364088" y="3533102"/>
            <a:ext cx="2088232" cy="15272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cxnSpLocks/>
            <a:stCxn id="2" idx="6"/>
          </p:cNvCxnSpPr>
          <p:nvPr/>
        </p:nvCxnSpPr>
        <p:spPr>
          <a:xfrm>
            <a:off x="5364088" y="3533102"/>
            <a:ext cx="2088232" cy="140806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cxnSpLocks/>
            <a:stCxn id="2" idx="6"/>
            <a:endCxn id="13" idx="1"/>
          </p:cNvCxnSpPr>
          <p:nvPr/>
        </p:nvCxnSpPr>
        <p:spPr>
          <a:xfrm>
            <a:off x="5364088" y="3533102"/>
            <a:ext cx="2158354" cy="272556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232873" y="449881"/>
            <a:ext cx="5368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相続コンサルタント</a:t>
            </a:r>
            <a:r>
              <a:rPr lang="ja-JP" altLang="en-US" sz="2800"/>
              <a:t>の役割・</a:t>
            </a:r>
            <a:r>
              <a:rPr kumimoji="1" lang="ja-JP" altLang="en-US" sz="2800"/>
              <a:t>概念図</a:t>
            </a:r>
            <a:endParaRPr kumimoji="1" lang="ja-JP" altLang="en-US" sz="2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1CAAA7-7B95-4940-9438-C8D96937A4B4}"/>
              </a:ext>
            </a:extLst>
          </p:cNvPr>
          <p:cNvSpPr txBox="1"/>
          <p:nvPr/>
        </p:nvSpPr>
        <p:spPr>
          <a:xfrm>
            <a:off x="1322995" y="2048023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例）長男</a:t>
            </a:r>
            <a:r>
              <a:rPr kumimoji="1" lang="en-US" altLang="ja-JP" dirty="0"/>
              <a:t>40</a:t>
            </a:r>
            <a:r>
              <a:rPr kumimoji="1" lang="ja-JP" altLang="en-US"/>
              <a:t>代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D80D15-5B0C-9047-B43F-6607FA5B064D}"/>
              </a:ext>
            </a:extLst>
          </p:cNvPr>
          <p:cNvSpPr txBox="1"/>
          <p:nvPr/>
        </p:nvSpPr>
        <p:spPr>
          <a:xfrm>
            <a:off x="1375349" y="3662869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例）父</a:t>
            </a:r>
            <a:r>
              <a:rPr kumimoji="1" lang="en-US" altLang="ja-JP" dirty="0"/>
              <a:t>70</a:t>
            </a:r>
            <a:r>
              <a:rPr kumimoji="1" lang="ja-JP" altLang="en-US"/>
              <a:t>代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7F21A0F-9934-344A-92AD-B2FC364E581D}"/>
              </a:ext>
            </a:extLst>
          </p:cNvPr>
          <p:cNvSpPr txBox="1"/>
          <p:nvPr/>
        </p:nvSpPr>
        <p:spPr>
          <a:xfrm>
            <a:off x="1286991" y="4980276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例）次男</a:t>
            </a:r>
            <a:r>
              <a:rPr kumimoji="1" lang="en-US" altLang="ja-JP" dirty="0"/>
              <a:t>40</a:t>
            </a:r>
            <a:r>
              <a:rPr kumimoji="1" lang="ja-JP" altLang="en-US"/>
              <a:t>代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66561FE-0A60-A040-A372-D79CA676F394}"/>
              </a:ext>
            </a:extLst>
          </p:cNvPr>
          <p:cNvSpPr txBox="1"/>
          <p:nvPr/>
        </p:nvSpPr>
        <p:spPr>
          <a:xfrm>
            <a:off x="1286991" y="6322346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例）長女</a:t>
            </a:r>
            <a:r>
              <a:rPr lang="en-US" altLang="ja-JP" dirty="0"/>
              <a:t>3</a:t>
            </a:r>
            <a:r>
              <a:rPr kumimoji="1" lang="en-US" altLang="ja-JP" dirty="0"/>
              <a:t>0</a:t>
            </a:r>
            <a:r>
              <a:rPr kumimoji="1" lang="ja-JP" altLang="en-US"/>
              <a:t>代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C6609F5-5B4D-5A40-99A8-3608BE0E16CA}"/>
              </a:ext>
            </a:extLst>
          </p:cNvPr>
          <p:cNvSpPr txBox="1"/>
          <p:nvPr/>
        </p:nvSpPr>
        <p:spPr>
          <a:xfrm>
            <a:off x="4443734" y="2328184"/>
            <a:ext cx="553998" cy="25625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>
                <a:solidFill>
                  <a:schemeClr val="bg1"/>
                </a:solidFill>
              </a:rPr>
              <a:t>相続コンサルタント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D17D502-FA38-1F4B-A68F-C81608E52AED}"/>
              </a:ext>
            </a:extLst>
          </p:cNvPr>
          <p:cNvSpPr txBox="1"/>
          <p:nvPr/>
        </p:nvSpPr>
        <p:spPr>
          <a:xfrm>
            <a:off x="5816207" y="219530"/>
            <a:ext cx="1200329" cy="677986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chemeClr val="bg1"/>
                </a:solidFill>
              </a:rPr>
              <a:t>専門家</a:t>
            </a:r>
            <a:r>
              <a:rPr kumimoji="1" lang="ja-JP" altLang="en-US" sz="6600">
                <a:solidFill>
                  <a:schemeClr val="bg1"/>
                </a:solidFill>
              </a:rPr>
              <a:t>とのチーム</a:t>
            </a:r>
            <a:endParaRPr kumimoji="1" lang="ja-JP" alt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2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195736" y="1225689"/>
            <a:ext cx="5184576" cy="563231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ja-JP" altLang="en-US" sz="4800" dirty="0">
                <a:solidFill>
                  <a:schemeClr val="bg1"/>
                </a:solidFill>
              </a:rPr>
              <a:t>作るのは簡単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ja-JP" altLang="en-US" sz="4800" dirty="0">
                <a:solidFill>
                  <a:schemeClr val="bg1"/>
                </a:solidFill>
              </a:rPr>
              <a:t>でも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ja-JP" altLang="en-US" sz="4800" dirty="0">
                <a:solidFill>
                  <a:schemeClr val="bg1"/>
                </a:solidFill>
              </a:rPr>
              <a:t>継続するのが困難</a:t>
            </a:r>
            <a:endParaRPr lang="en-US" altLang="ja-JP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4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325231" y="573833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相続トータルサポート富山</a:t>
            </a:r>
            <a:endParaRPr kumimoji="1" lang="ja-JP" alt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59099"/>
            <a:ext cx="3775360" cy="537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236" y="1332495"/>
            <a:ext cx="3761188" cy="534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59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384541" y="1092800"/>
            <a:ext cx="4374917" cy="3321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dirty="0">
                <a:solidFill>
                  <a:prstClr val="black"/>
                </a:solidFill>
              </a:rPr>
              <a:t>相続の現場において</a:t>
            </a:r>
            <a:endParaRPr lang="en-US" altLang="ja-JP" sz="3600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 dirty="0">
                <a:solidFill>
                  <a:prstClr val="black"/>
                </a:solidFill>
              </a:rPr>
              <a:t>相続コンサルタント</a:t>
            </a:r>
            <a:endParaRPr lang="en-US" altLang="ja-JP" sz="3600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 dirty="0">
                <a:solidFill>
                  <a:prstClr val="black"/>
                </a:solidFill>
              </a:rPr>
              <a:t>と</a:t>
            </a:r>
            <a:endParaRPr lang="en-US" altLang="ja-JP" sz="3600" dirty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>
                <a:solidFill>
                  <a:prstClr val="black"/>
                </a:solidFill>
              </a:rPr>
              <a:t>士業などの専門家は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2482" y="4509120"/>
            <a:ext cx="8515473" cy="221599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3800" dirty="0"/>
              <a:t>役割が違う</a:t>
            </a:r>
          </a:p>
        </p:txBody>
      </p:sp>
    </p:spTree>
    <p:extLst>
      <p:ext uri="{BB962C8B-B14F-4D97-AF65-F5344CB8AC3E}">
        <p14:creationId xmlns:p14="http://schemas.microsoft.com/office/powerpoint/2010/main" val="35005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178545</TotalTime>
  <Words>1543</Words>
  <Application>Microsoft Macintosh PowerPoint</Application>
  <PresentationFormat>画面に合わせる (4:3)</PresentationFormat>
  <Paragraphs>281</Paragraphs>
  <Slides>41</Slides>
  <Notes>2</Notes>
  <HiddenSlides>2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7" baseType="lpstr">
      <vt:lpstr>Weibei TC Bold</vt:lpstr>
      <vt:lpstr>Yu Gothic</vt:lpstr>
      <vt:lpstr>Arial</vt:lpstr>
      <vt:lpstr>Calibri</vt:lpstr>
      <vt:lpstr>Helvetica</vt:lpstr>
      <vt:lpstr>Office ​​テーマ</vt:lpstr>
      <vt:lpstr>選ばれる相続コンサルタント養成講座  ＜第６講＞  専門家とのチームビルディングのポイント  相続コンサルタントとして成功するために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川口宗治</dc:creator>
  <cp:lastModifiedBy>川口 宗治</cp:lastModifiedBy>
  <cp:revision>333</cp:revision>
  <cp:lastPrinted>2018-04-24T03:59:46Z</cp:lastPrinted>
  <dcterms:created xsi:type="dcterms:W3CDTF">2015-03-17T12:38:35Z</dcterms:created>
  <dcterms:modified xsi:type="dcterms:W3CDTF">2021-06-25T06:22:43Z</dcterms:modified>
</cp:coreProperties>
</file>