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859" r:id="rId2"/>
    <p:sldId id="860" r:id="rId3"/>
    <p:sldId id="761" r:id="rId4"/>
    <p:sldId id="654" r:id="rId5"/>
    <p:sldId id="762" r:id="rId6"/>
    <p:sldId id="868" r:id="rId7"/>
    <p:sldId id="764" r:id="rId8"/>
    <p:sldId id="470" r:id="rId9"/>
    <p:sldId id="700" r:id="rId10"/>
    <p:sldId id="766" r:id="rId11"/>
    <p:sldId id="767" r:id="rId12"/>
    <p:sldId id="1061" r:id="rId13"/>
    <p:sldId id="1063" r:id="rId14"/>
    <p:sldId id="814" r:id="rId15"/>
    <p:sldId id="768" r:id="rId16"/>
    <p:sldId id="769" r:id="rId17"/>
    <p:sldId id="770" r:id="rId18"/>
    <p:sldId id="771" r:id="rId19"/>
    <p:sldId id="772" r:id="rId20"/>
    <p:sldId id="773" r:id="rId21"/>
    <p:sldId id="774" r:id="rId22"/>
    <p:sldId id="775" r:id="rId23"/>
    <p:sldId id="776" r:id="rId24"/>
    <p:sldId id="777" r:id="rId25"/>
    <p:sldId id="778" r:id="rId26"/>
    <p:sldId id="1394" r:id="rId27"/>
    <p:sldId id="870" r:id="rId28"/>
    <p:sldId id="1410" r:id="rId29"/>
    <p:sldId id="1411" r:id="rId30"/>
    <p:sldId id="1412" r:id="rId31"/>
    <p:sldId id="1413" r:id="rId32"/>
    <p:sldId id="1414" r:id="rId33"/>
    <p:sldId id="1415" r:id="rId34"/>
    <p:sldId id="779" r:id="rId35"/>
    <p:sldId id="780" r:id="rId36"/>
    <p:sldId id="781" r:id="rId37"/>
    <p:sldId id="782" r:id="rId38"/>
    <p:sldId id="783" r:id="rId39"/>
    <p:sldId id="784" r:id="rId40"/>
    <p:sldId id="815" r:id="rId41"/>
    <p:sldId id="785" r:id="rId42"/>
    <p:sldId id="792" r:id="rId43"/>
    <p:sldId id="863" r:id="rId44"/>
    <p:sldId id="802" r:id="rId45"/>
    <p:sldId id="835" r:id="rId46"/>
    <p:sldId id="838" r:id="rId47"/>
    <p:sldId id="865" r:id="rId48"/>
    <p:sldId id="808" r:id="rId49"/>
    <p:sldId id="866" r:id="rId50"/>
    <p:sldId id="1064" r:id="rId51"/>
    <p:sldId id="1065" r:id="rId52"/>
    <p:sldId id="665" r:id="rId53"/>
  </p:sldIdLst>
  <p:sldSz cx="9144000" cy="6858000" type="screen4x3"/>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口宗治" initials="川口宗治"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12"/>
    <p:restoredTop sz="93490"/>
  </p:normalViewPr>
  <p:slideViewPr>
    <p:cSldViewPr showGuides="1">
      <p:cViewPr varScale="1">
        <p:scale>
          <a:sx n="146" d="100"/>
          <a:sy n="146" d="100"/>
        </p:scale>
        <p:origin x="3632"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9A40AD1B-AA6C-3847-9882-7992C0E50200}" type="datetimeFigureOut">
              <a:rPr kumimoji="1" lang="ja-JP" altLang="en-US" smtClean="0"/>
              <a:t>2021/9/7</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72DAD8FD-C6FE-FD4A-9ABD-D69A5DFAF986}" type="slidenum">
              <a:rPr kumimoji="1" lang="ja-JP" altLang="en-US" smtClean="0"/>
              <a:t>‹#›</a:t>
            </a:fld>
            <a:endParaRPr kumimoji="1" lang="ja-JP" altLang="en-US"/>
          </a:p>
        </p:txBody>
      </p:sp>
    </p:spTree>
    <p:extLst>
      <p:ext uri="{BB962C8B-B14F-4D97-AF65-F5344CB8AC3E}">
        <p14:creationId xmlns:p14="http://schemas.microsoft.com/office/powerpoint/2010/main" val="659091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8050FE3A-AE75-EE4A-BB56-11C188A1D08D}" type="datetimeFigureOut">
              <a:rPr kumimoji="1" lang="ja-JP" altLang="en-US" smtClean="0"/>
              <a:t>2021/9/7</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a:defRPr sz="1200"/>
            </a:lvl1pPr>
          </a:lstStyle>
          <a:p>
            <a:fld id="{338AF32A-6E7C-DB4D-84B2-CD03F1981541}" type="slidenum">
              <a:rPr kumimoji="1" lang="ja-JP" altLang="en-US" smtClean="0"/>
              <a:t>‹#›</a:t>
            </a:fld>
            <a:endParaRPr kumimoji="1" lang="ja-JP" altLang="en-US"/>
          </a:p>
        </p:txBody>
      </p:sp>
    </p:spTree>
    <p:extLst>
      <p:ext uri="{BB962C8B-B14F-4D97-AF65-F5344CB8AC3E}">
        <p14:creationId xmlns:p14="http://schemas.microsoft.com/office/powerpoint/2010/main" val="1279755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8AF32A-6E7C-DB4D-84B2-CD03F1981541}" type="slidenum">
              <a:rPr kumimoji="1" lang="ja-JP" altLang="en-US" smtClean="0"/>
              <a:t>6</a:t>
            </a:fld>
            <a:endParaRPr kumimoji="1" lang="ja-JP" altLang="en-US"/>
          </a:p>
        </p:txBody>
      </p:sp>
    </p:spTree>
    <p:extLst>
      <p:ext uri="{BB962C8B-B14F-4D97-AF65-F5344CB8AC3E}">
        <p14:creationId xmlns:p14="http://schemas.microsoft.com/office/powerpoint/2010/main" val="1875192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8AF32A-6E7C-DB4D-84B2-CD03F1981541}" type="slidenum">
              <a:rPr kumimoji="1" lang="ja-JP" altLang="en-US" smtClean="0"/>
              <a:t>7</a:t>
            </a:fld>
            <a:endParaRPr kumimoji="1" lang="ja-JP" altLang="en-US"/>
          </a:p>
        </p:txBody>
      </p:sp>
    </p:spTree>
    <p:extLst>
      <p:ext uri="{BB962C8B-B14F-4D97-AF65-F5344CB8AC3E}">
        <p14:creationId xmlns:p14="http://schemas.microsoft.com/office/powerpoint/2010/main" val="815196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8AF32A-6E7C-DB4D-84B2-CD03F1981541}" type="slidenum">
              <a:rPr kumimoji="1" lang="ja-JP" altLang="en-US" smtClean="0"/>
              <a:t>26</a:t>
            </a:fld>
            <a:endParaRPr kumimoji="1" lang="ja-JP" altLang="en-US"/>
          </a:p>
        </p:txBody>
      </p:sp>
    </p:spTree>
    <p:extLst>
      <p:ext uri="{BB962C8B-B14F-4D97-AF65-F5344CB8AC3E}">
        <p14:creationId xmlns:p14="http://schemas.microsoft.com/office/powerpoint/2010/main" val="401519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2021/9/7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40457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2021/9/7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08455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2021/9/7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81933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2021/9/7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336406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2021/9/7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72960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E3F03B3-1D1F-4432-BF8C-5E92EE43FB17}" type="datetimeFigureOut">
              <a:rPr kumimoji="1" lang="ja-JP" altLang="en-US" smtClean="0"/>
              <a:t>2021/9/7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68417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E3F03B3-1D1F-4432-BF8C-5E92EE43FB17}" type="datetimeFigureOut">
              <a:rPr kumimoji="1" lang="ja-JP" altLang="en-US" smtClean="0"/>
              <a:t>2021/9/7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45654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3F03B3-1D1F-4432-BF8C-5E92EE43FB17}" type="datetimeFigureOut">
              <a:rPr kumimoji="1" lang="ja-JP" altLang="en-US" smtClean="0"/>
              <a:t>2021/9/7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4401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E3F03B3-1D1F-4432-BF8C-5E92EE43FB17}" type="datetimeFigureOut">
              <a:rPr kumimoji="1" lang="ja-JP" altLang="en-US" smtClean="0"/>
              <a:t>2021/9/7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46249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E3F03B3-1D1F-4432-BF8C-5E92EE43FB17}" type="datetimeFigureOut">
              <a:rPr kumimoji="1" lang="ja-JP" altLang="en-US" smtClean="0"/>
              <a:t>2021/9/7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28616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E3F03B3-1D1F-4432-BF8C-5E92EE43FB17}" type="datetimeFigureOut">
              <a:rPr kumimoji="1" lang="ja-JP" altLang="en-US" smtClean="0"/>
              <a:t>2021/9/7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23133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F03B3-1D1F-4432-BF8C-5E92EE43FB17}" type="datetimeFigureOut">
              <a:rPr kumimoji="1" lang="ja-JP" altLang="en-US" smtClean="0"/>
              <a:t>2021/9/7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3263568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9392" y="0"/>
            <a:ext cx="2664296" cy="2792317"/>
          </a:xfrm>
          <a:prstGeom prst="rect">
            <a:avLst/>
          </a:prstGeom>
        </p:spPr>
      </p:pic>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852" y="116632"/>
            <a:ext cx="2664296" cy="2792317"/>
          </a:xfrm>
          <a:prstGeom prst="rect">
            <a:avLst/>
          </a:prstGeom>
        </p:spPr>
      </p:pic>
      <p:sp>
        <p:nvSpPr>
          <p:cNvPr id="3" name="タイトル 2"/>
          <p:cNvSpPr>
            <a:spLocks noGrp="1"/>
          </p:cNvSpPr>
          <p:nvPr>
            <p:ph type="ctrTitle"/>
          </p:nvPr>
        </p:nvSpPr>
        <p:spPr>
          <a:xfrm>
            <a:off x="635390" y="4134954"/>
            <a:ext cx="7852300" cy="687713"/>
          </a:xfrm>
        </p:spPr>
        <p:txBody>
          <a:bodyPr>
            <a:noAutofit/>
          </a:bodyPr>
          <a:lstStyle/>
          <a:p>
            <a:r>
              <a:rPr lang="ja-JP" altLang="en-US" sz="2800">
                <a:effectLst>
                  <a:outerShdw blurRad="38100" dist="38100" dir="2700000" algn="tl">
                    <a:srgbClr val="000000">
                      <a:alpha val="43137"/>
                    </a:srgbClr>
                  </a:outerShdw>
                </a:effectLst>
              </a:rPr>
              <a:t>選ばれる相続</a:t>
            </a:r>
            <a:r>
              <a:rPr lang="ja-JP" altLang="en-US" sz="2800" dirty="0">
                <a:effectLst>
                  <a:outerShdw blurRad="38100" dist="38100" dir="2700000" algn="tl">
                    <a:srgbClr val="000000">
                      <a:alpha val="43137"/>
                    </a:srgbClr>
                  </a:outerShdw>
                </a:effectLst>
              </a:rPr>
              <a:t>コンサルタント養成講座</a:t>
            </a:r>
            <a:br>
              <a:rPr lang="en-US" altLang="ja-JP" sz="2800" dirty="0">
                <a:effectLst>
                  <a:outerShdw blurRad="38100" dist="38100" dir="2700000" algn="tl">
                    <a:srgbClr val="000000">
                      <a:alpha val="43137"/>
                    </a:srgbClr>
                  </a:outerShdw>
                </a:effectLst>
              </a:rPr>
            </a:br>
            <a:br>
              <a:rPr lang="en-US" altLang="ja-JP" sz="2800" dirty="0">
                <a:effectLst>
                  <a:outerShdw blurRad="38100" dist="38100" dir="2700000" algn="tl">
                    <a:srgbClr val="000000">
                      <a:alpha val="43137"/>
                    </a:srgbClr>
                  </a:outerShdw>
                </a:effectLst>
              </a:rPr>
            </a:br>
            <a:r>
              <a:rPr lang="ja-JP" altLang="en-US" sz="2800">
                <a:effectLst>
                  <a:outerShdw blurRad="38100" dist="38100" dir="2700000" algn="tl">
                    <a:srgbClr val="000000">
                      <a:alpha val="43137"/>
                    </a:srgbClr>
                  </a:outerShdw>
                </a:effectLst>
              </a:rPr>
              <a:t>＜第５講＞</a:t>
            </a:r>
            <a:br>
              <a:rPr lang="en-US" altLang="ja-JP" sz="3200" dirty="0">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6000">
                <a:solidFill>
                  <a:srgbClr val="FF0000"/>
                </a:solidFill>
                <a:effectLst>
                  <a:outerShdw blurRad="38100" dist="38100" dir="2700000" algn="tl">
                    <a:srgbClr val="000000">
                      <a:alpha val="43137"/>
                    </a:srgbClr>
                  </a:outerShdw>
                </a:effectLst>
              </a:rPr>
              <a:t>家族会議支援</a:t>
            </a:r>
            <a:r>
              <a:rPr lang="en-US" altLang="ja-JP" sz="6000" dirty="0">
                <a:solidFill>
                  <a:srgbClr val="FF0000"/>
                </a:solidFill>
                <a:effectLst>
                  <a:outerShdw blurRad="38100" dist="38100" dir="2700000" algn="tl">
                    <a:srgbClr val="000000">
                      <a:alpha val="43137"/>
                    </a:srgbClr>
                  </a:outerShdw>
                </a:effectLst>
              </a:rPr>
              <a:t>®︎</a:t>
            </a:r>
            <a:br>
              <a:rPr lang="en-US" altLang="ja-JP" sz="6000" dirty="0">
                <a:solidFill>
                  <a:srgbClr val="FF0000"/>
                </a:solidFill>
                <a:effectLst>
                  <a:outerShdw blurRad="38100" dist="38100" dir="2700000" algn="tl">
                    <a:srgbClr val="000000">
                      <a:alpha val="43137"/>
                    </a:srgbClr>
                  </a:outerShdw>
                </a:effectLst>
              </a:rPr>
            </a:br>
            <a:r>
              <a:rPr lang="ja-JP" altLang="en-US" sz="6000">
                <a:solidFill>
                  <a:srgbClr val="FF0000"/>
                </a:solidFill>
                <a:effectLst>
                  <a:outerShdw blurRad="38100" dist="38100" dir="2700000" algn="tl">
                    <a:srgbClr val="000000">
                      <a:alpha val="43137"/>
                    </a:srgbClr>
                  </a:outerShdw>
                </a:effectLst>
              </a:rPr>
              <a:t>徹底解説</a:t>
            </a:r>
            <a:br>
              <a:rPr lang="en-US" altLang="ja-JP" dirty="0">
                <a:solidFill>
                  <a:srgbClr val="FF0000"/>
                </a:solidFill>
                <a:effectLst>
                  <a:outerShdw blurRad="38100" dist="38100" dir="2700000" algn="tl">
                    <a:srgbClr val="000000">
                      <a:alpha val="43137"/>
                    </a:srgbClr>
                  </a:outerShdw>
                </a:effectLst>
              </a:rPr>
            </a:br>
            <a:br>
              <a:rPr lang="en-US" altLang="ja-JP" sz="5400" dirty="0">
                <a:effectLst>
                  <a:outerShdw blurRad="38100" dist="38100" dir="2700000" algn="tl">
                    <a:srgbClr val="000000">
                      <a:alpha val="43137"/>
                    </a:srgbClr>
                  </a:outerShdw>
                </a:effectLst>
              </a:rPr>
            </a:br>
            <a:endParaRPr kumimoji="1" lang="ja-JP" alt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091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0775" y="658103"/>
            <a:ext cx="3512500" cy="523220"/>
          </a:xfrm>
          <a:prstGeom prst="rect">
            <a:avLst/>
          </a:prstGeom>
          <a:noFill/>
        </p:spPr>
        <p:txBody>
          <a:bodyPr wrap="none" rtlCol="0">
            <a:spAutoFit/>
          </a:bodyPr>
          <a:lstStyle/>
          <a:p>
            <a:r>
              <a:rPr lang="ja-JP" altLang="en-US" sz="2800" dirty="0"/>
              <a:t>家族会議支援とは・・・</a:t>
            </a:r>
            <a:endParaRPr kumimoji="1" lang="ja-JP" altLang="en-US" sz="2800" dirty="0"/>
          </a:p>
        </p:txBody>
      </p:sp>
      <p:sp>
        <p:nvSpPr>
          <p:cNvPr id="6" name="テキスト ボックス 5"/>
          <p:cNvSpPr txBox="1"/>
          <p:nvPr/>
        </p:nvSpPr>
        <p:spPr>
          <a:xfrm>
            <a:off x="179512" y="1669950"/>
            <a:ext cx="8581195" cy="1015663"/>
          </a:xfrm>
          <a:prstGeom prst="rect">
            <a:avLst/>
          </a:prstGeom>
          <a:noFill/>
        </p:spPr>
        <p:txBody>
          <a:bodyPr wrap="none" rtlCol="0">
            <a:spAutoFit/>
          </a:bodyPr>
          <a:lstStyle/>
          <a:p>
            <a:r>
              <a:rPr lang="ja-JP" altLang="en-US" sz="6000" dirty="0">
                <a:solidFill>
                  <a:srgbClr val="FF0000"/>
                </a:solidFill>
              </a:rPr>
              <a:t>「</a:t>
            </a:r>
            <a:r>
              <a:rPr kumimoji="1" lang="ja-JP" altLang="en-US" sz="6000" dirty="0">
                <a:solidFill>
                  <a:srgbClr val="FF0000"/>
                </a:solidFill>
              </a:rPr>
              <a:t>家族会議」</a:t>
            </a:r>
            <a:r>
              <a:rPr kumimoji="1" lang="ja-JP" altLang="en-US" sz="2800" dirty="0"/>
              <a:t>　を　</a:t>
            </a:r>
            <a:r>
              <a:rPr kumimoji="1" lang="ja-JP" altLang="en-US" sz="6000" dirty="0">
                <a:solidFill>
                  <a:srgbClr val="FF0000"/>
                </a:solidFill>
              </a:rPr>
              <a:t>「支援」</a:t>
            </a:r>
            <a:r>
              <a:rPr kumimoji="1" lang="ja-JP" altLang="en-US" sz="2800" dirty="0"/>
              <a:t>　すること</a:t>
            </a:r>
          </a:p>
        </p:txBody>
      </p:sp>
      <p:sp>
        <p:nvSpPr>
          <p:cNvPr id="2" name="テキスト ボックス 1"/>
          <p:cNvSpPr txBox="1"/>
          <p:nvPr/>
        </p:nvSpPr>
        <p:spPr>
          <a:xfrm>
            <a:off x="819911" y="3429000"/>
            <a:ext cx="7300396" cy="2585323"/>
          </a:xfrm>
          <a:prstGeom prst="rect">
            <a:avLst/>
          </a:prstGeom>
          <a:noFill/>
        </p:spPr>
        <p:txBody>
          <a:bodyPr wrap="none" rtlCol="0">
            <a:spAutoFit/>
          </a:bodyPr>
          <a:lstStyle/>
          <a:p>
            <a:r>
              <a:rPr kumimoji="1" lang="ja-JP" altLang="en-US" dirty="0"/>
              <a:t>「相続対策」という観点で</a:t>
            </a:r>
            <a:r>
              <a:rPr kumimoji="1" lang="ja-JP" altLang="en-US"/>
              <a:t>、クライアントと関係者の</a:t>
            </a:r>
            <a:r>
              <a:rPr kumimoji="1" lang="ja-JP" altLang="en-US" dirty="0"/>
              <a:t>問題意識を共有すること</a:t>
            </a:r>
            <a:endParaRPr kumimoji="1" lang="en-US" altLang="ja-JP" dirty="0"/>
          </a:p>
          <a:p>
            <a:endParaRPr lang="en-US" altLang="ja-JP" dirty="0"/>
          </a:p>
          <a:p>
            <a:r>
              <a:rPr kumimoji="1" lang="ja-JP" altLang="en-US" dirty="0"/>
              <a:t>それぞれの温度差を埋めること</a:t>
            </a:r>
            <a:endParaRPr kumimoji="1" lang="en-US" altLang="ja-JP" dirty="0"/>
          </a:p>
          <a:p>
            <a:endParaRPr lang="en-US" altLang="ja-JP" dirty="0"/>
          </a:p>
          <a:p>
            <a:r>
              <a:rPr lang="ja-JP" altLang="en-US" dirty="0"/>
              <a:t>気づいていない問題に気づいてもらうこと</a:t>
            </a:r>
            <a:endParaRPr lang="en-US" altLang="ja-JP" dirty="0"/>
          </a:p>
          <a:p>
            <a:endParaRPr lang="en-US" altLang="ja-JP" dirty="0"/>
          </a:p>
          <a:p>
            <a:r>
              <a:rPr lang="ja-JP" altLang="en-US" dirty="0"/>
              <a:t>問題意識のレベルが揃えば対策の実行に移ることができる</a:t>
            </a:r>
            <a:endParaRPr lang="en-US" altLang="ja-JP" dirty="0"/>
          </a:p>
          <a:p>
            <a:endParaRPr lang="en-US" altLang="ja-JP" dirty="0"/>
          </a:p>
          <a:p>
            <a:r>
              <a:rPr lang="ja-JP" altLang="en-US" dirty="0"/>
              <a:t>必ずしも上記の全てが揃わなくても意味があるのが「家族会議」</a:t>
            </a:r>
            <a:endParaRPr lang="en-US" altLang="ja-JP" dirty="0"/>
          </a:p>
        </p:txBody>
      </p:sp>
    </p:spTree>
    <p:extLst>
      <p:ext uri="{BB962C8B-B14F-4D97-AF65-F5344CB8AC3E}">
        <p14:creationId xmlns:p14="http://schemas.microsoft.com/office/powerpoint/2010/main" val="79961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0775" y="658103"/>
            <a:ext cx="4914038" cy="523220"/>
          </a:xfrm>
          <a:prstGeom prst="rect">
            <a:avLst/>
          </a:prstGeom>
          <a:noFill/>
        </p:spPr>
        <p:txBody>
          <a:bodyPr wrap="none" rtlCol="0">
            <a:spAutoFit/>
          </a:bodyPr>
          <a:lstStyle/>
          <a:p>
            <a:r>
              <a:rPr lang="en-US" altLang="ja-JP" sz="2800" dirty="0"/>
              <a:t>How to </a:t>
            </a:r>
            <a:r>
              <a:rPr lang="ja-JP" altLang="en-US" sz="2800" dirty="0"/>
              <a:t>「家族会議支援」？？？</a:t>
            </a:r>
            <a:endParaRPr lang="en-US" altLang="ja-JP" sz="2800" dirty="0"/>
          </a:p>
        </p:txBody>
      </p:sp>
      <p:sp>
        <p:nvSpPr>
          <p:cNvPr id="2" name="テキスト ボックス 1"/>
          <p:cNvSpPr txBox="1"/>
          <p:nvPr/>
        </p:nvSpPr>
        <p:spPr>
          <a:xfrm>
            <a:off x="539552" y="1477442"/>
            <a:ext cx="8244565" cy="800219"/>
          </a:xfrm>
          <a:prstGeom prst="rect">
            <a:avLst/>
          </a:prstGeom>
          <a:noFill/>
        </p:spPr>
        <p:txBody>
          <a:bodyPr wrap="none" rtlCol="0">
            <a:spAutoFit/>
          </a:bodyPr>
          <a:lstStyle/>
          <a:p>
            <a:r>
              <a:rPr kumimoji="1" lang="ja-JP" altLang="en-US" sz="2800" u="sng" dirty="0">
                <a:solidFill>
                  <a:srgbClr val="0070C0"/>
                </a:solidFill>
              </a:rPr>
              <a:t>「家族会議」は家族だけでやってはいけない！</a:t>
            </a:r>
            <a:endParaRPr kumimoji="1" lang="en-US" altLang="ja-JP" sz="2800" u="sng" dirty="0">
              <a:solidFill>
                <a:srgbClr val="0070C0"/>
              </a:solidFill>
            </a:endParaRPr>
          </a:p>
          <a:p>
            <a:r>
              <a:rPr kumimoji="1" lang="ja-JP" altLang="en-US" dirty="0"/>
              <a:t>　　　　　　　　　　　　　　　　　　　　　　　　　　　　　　　　　→その理由をみんなで考えよう</a:t>
            </a:r>
          </a:p>
        </p:txBody>
      </p:sp>
      <p:sp>
        <p:nvSpPr>
          <p:cNvPr id="3" name="テキスト ボックス 2"/>
          <p:cNvSpPr txBox="1"/>
          <p:nvPr/>
        </p:nvSpPr>
        <p:spPr>
          <a:xfrm>
            <a:off x="1475656" y="2301928"/>
            <a:ext cx="6256841" cy="4194610"/>
          </a:xfrm>
          <a:prstGeom prst="rect">
            <a:avLst/>
          </a:prstGeom>
          <a:noFill/>
        </p:spPr>
        <p:txBody>
          <a:bodyPr wrap="none" rtlCol="0">
            <a:spAutoFit/>
          </a:bodyPr>
          <a:lstStyle/>
          <a:p>
            <a:pPr>
              <a:lnSpc>
                <a:spcPct val="150000"/>
              </a:lnSpc>
            </a:pPr>
            <a:r>
              <a:rPr kumimoji="1" lang="ja-JP" altLang="en-US" sz="2000" dirty="0"/>
              <a:t>・相続の話以外に脱線する</a:t>
            </a:r>
            <a:endParaRPr kumimoji="1" lang="en-US" altLang="ja-JP" sz="2000" dirty="0"/>
          </a:p>
          <a:p>
            <a:pPr>
              <a:lnSpc>
                <a:spcPct val="150000"/>
              </a:lnSpc>
            </a:pPr>
            <a:r>
              <a:rPr lang="ja-JP" altLang="en-US" sz="2000" dirty="0"/>
              <a:t>・話のポイントがズレたまま時間が過ぎる</a:t>
            </a:r>
            <a:endParaRPr lang="en-US" altLang="ja-JP" sz="2000" dirty="0"/>
          </a:p>
          <a:p>
            <a:pPr>
              <a:lnSpc>
                <a:spcPct val="150000"/>
              </a:lnSpc>
            </a:pPr>
            <a:r>
              <a:rPr kumimoji="1" lang="ja-JP" altLang="en-US" sz="2000" dirty="0"/>
              <a:t>・ほとんどの人が初体験のことであり、着地点が見えない</a:t>
            </a:r>
            <a:endParaRPr kumimoji="1" lang="en-US" altLang="ja-JP" sz="2000" dirty="0"/>
          </a:p>
          <a:p>
            <a:pPr>
              <a:lnSpc>
                <a:spcPct val="150000"/>
              </a:lnSpc>
            </a:pPr>
            <a:r>
              <a:rPr lang="ja-JP" altLang="en-US" sz="2000" dirty="0"/>
              <a:t>・ほかの事例を全く知らない</a:t>
            </a:r>
            <a:endParaRPr lang="en-US" altLang="ja-JP" sz="2000" dirty="0"/>
          </a:p>
          <a:p>
            <a:pPr>
              <a:lnSpc>
                <a:spcPct val="150000"/>
              </a:lnSpc>
            </a:pPr>
            <a:r>
              <a:rPr kumimoji="1" lang="ja-JP" altLang="en-US" sz="2000" dirty="0"/>
              <a:t>・大切なことと大切ではないことがわからない</a:t>
            </a:r>
            <a:endParaRPr kumimoji="1" lang="en-US" altLang="ja-JP" sz="2000" dirty="0"/>
          </a:p>
          <a:p>
            <a:pPr>
              <a:lnSpc>
                <a:spcPct val="150000"/>
              </a:lnSpc>
            </a:pPr>
            <a:r>
              <a:rPr lang="ja-JP" altLang="en-US" sz="2000" dirty="0"/>
              <a:t>・法律的に正しい知識を持っている人がほとんどいない</a:t>
            </a:r>
            <a:endParaRPr lang="en-US" altLang="ja-JP" sz="2000" dirty="0"/>
          </a:p>
          <a:p>
            <a:pPr>
              <a:lnSpc>
                <a:spcPct val="150000"/>
              </a:lnSpc>
            </a:pPr>
            <a:r>
              <a:rPr kumimoji="1" lang="ja-JP" altLang="en-US" sz="2000" dirty="0"/>
              <a:t>・個人の経験に基づいて話が進んでしまう</a:t>
            </a:r>
            <a:endParaRPr kumimoji="1" lang="en-US" altLang="ja-JP" sz="2000" dirty="0"/>
          </a:p>
          <a:p>
            <a:pPr>
              <a:lnSpc>
                <a:spcPct val="150000"/>
              </a:lnSpc>
            </a:pPr>
            <a:r>
              <a:rPr lang="ja-JP" altLang="en-US" sz="2000" dirty="0"/>
              <a:t>・問題の本質がわからない</a:t>
            </a:r>
            <a:endParaRPr lang="en-US" altLang="ja-JP" sz="2000" dirty="0"/>
          </a:p>
          <a:p>
            <a:pPr>
              <a:lnSpc>
                <a:spcPct val="150000"/>
              </a:lnSpc>
            </a:pPr>
            <a:r>
              <a:rPr kumimoji="1" lang="ja-JP" altLang="en-US" sz="2000" dirty="0"/>
              <a:t>・声の大きい人の意見だけが通ってしまう</a:t>
            </a:r>
          </a:p>
        </p:txBody>
      </p:sp>
    </p:spTree>
    <p:extLst>
      <p:ext uri="{BB962C8B-B14F-4D97-AF65-F5344CB8AC3E}">
        <p14:creationId xmlns:p14="http://schemas.microsoft.com/office/powerpoint/2010/main" val="12285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868305" y="1556792"/>
            <a:ext cx="5572359" cy="4816703"/>
          </a:xfrm>
          <a:prstGeom prst="rect">
            <a:avLst/>
          </a:prstGeom>
          <a:solidFill>
            <a:srgbClr val="00B050"/>
          </a:solidFill>
        </p:spPr>
        <p:txBody>
          <a:bodyPr wrap="none" rtlCol="0">
            <a:spAutoFit/>
          </a:bodyPr>
          <a:lstStyle/>
          <a:p>
            <a:pPr algn="ctr"/>
            <a:r>
              <a:rPr lang="ja-JP" altLang="en-US" sz="5400">
                <a:solidFill>
                  <a:schemeClr val="bg1"/>
                </a:solidFill>
              </a:rPr>
              <a:t>ファシリテーターの</a:t>
            </a:r>
            <a:endParaRPr lang="en-US" altLang="ja-JP" sz="5400" dirty="0">
              <a:solidFill>
                <a:schemeClr val="bg1"/>
              </a:solidFill>
            </a:endParaRPr>
          </a:p>
          <a:p>
            <a:pPr algn="ctr"/>
            <a:r>
              <a:rPr lang="en-US" altLang="ja-JP" sz="19900" i="1" dirty="0">
                <a:solidFill>
                  <a:schemeClr val="bg1"/>
                </a:solidFill>
              </a:rPr>
              <a:t>6</a:t>
            </a:r>
            <a:r>
              <a:rPr lang="ja-JP" altLang="en-US" sz="5400">
                <a:solidFill>
                  <a:schemeClr val="bg1"/>
                </a:solidFill>
              </a:rPr>
              <a:t>つの</a:t>
            </a:r>
            <a:endParaRPr lang="en-US" altLang="ja-JP" sz="5400" dirty="0">
              <a:solidFill>
                <a:schemeClr val="bg1"/>
              </a:solidFill>
            </a:endParaRPr>
          </a:p>
          <a:p>
            <a:pPr algn="ctr"/>
            <a:r>
              <a:rPr lang="ja-JP" altLang="en-US" sz="5400">
                <a:solidFill>
                  <a:schemeClr val="bg1"/>
                </a:solidFill>
              </a:rPr>
              <a:t>コアスキル</a:t>
            </a:r>
            <a:endParaRPr lang="en-US" altLang="ja-JP" sz="6600" dirty="0">
              <a:solidFill>
                <a:schemeClr val="bg1"/>
              </a:solidFill>
            </a:endParaRPr>
          </a:p>
        </p:txBody>
      </p:sp>
    </p:spTree>
    <p:extLst>
      <p:ext uri="{BB962C8B-B14F-4D97-AF65-F5344CB8AC3E}">
        <p14:creationId xmlns:p14="http://schemas.microsoft.com/office/powerpoint/2010/main" val="288610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7880" y="446084"/>
            <a:ext cx="5508239" cy="830997"/>
          </a:xfrm>
          <a:prstGeom prst="rect">
            <a:avLst/>
          </a:prstGeom>
          <a:noFill/>
        </p:spPr>
        <p:txBody>
          <a:bodyPr wrap="none" rtlCol="0">
            <a:spAutoFit/>
          </a:bodyPr>
          <a:lstStyle/>
          <a:p>
            <a:r>
              <a:rPr lang="ja-JP" altLang="en-US" sz="2800"/>
              <a:t>ファシリテーター　</a:t>
            </a:r>
            <a:r>
              <a:rPr lang="en-US" altLang="ja-JP" sz="4800" i="1" dirty="0"/>
              <a:t>6</a:t>
            </a:r>
            <a:r>
              <a:rPr lang="ja-JP" altLang="en-US" sz="2800"/>
              <a:t>つのコアスキル</a:t>
            </a:r>
            <a:endParaRPr lang="en-US" altLang="ja-JP" sz="2800" dirty="0"/>
          </a:p>
        </p:txBody>
      </p:sp>
      <p:sp>
        <p:nvSpPr>
          <p:cNvPr id="3" name="テキスト ボックス 2"/>
          <p:cNvSpPr txBox="1"/>
          <p:nvPr/>
        </p:nvSpPr>
        <p:spPr>
          <a:xfrm>
            <a:off x="2670677" y="1428436"/>
            <a:ext cx="3802644" cy="4983480"/>
          </a:xfrm>
          <a:prstGeom prst="rect">
            <a:avLst/>
          </a:prstGeom>
          <a:noFill/>
        </p:spPr>
        <p:txBody>
          <a:bodyPr wrap="none" rtlCol="0">
            <a:spAutoFit/>
          </a:bodyPr>
          <a:lstStyle/>
          <a:p>
            <a:pPr algn="ctr">
              <a:lnSpc>
                <a:spcPct val="150000"/>
              </a:lnSpc>
            </a:pPr>
            <a:r>
              <a:rPr kumimoji="1" lang="ja-JP" altLang="en-US" sz="3600"/>
              <a:t>①説明力</a:t>
            </a:r>
            <a:endParaRPr kumimoji="1" lang="en-US" altLang="ja-JP" sz="3600" dirty="0"/>
          </a:p>
          <a:p>
            <a:pPr algn="ctr">
              <a:lnSpc>
                <a:spcPct val="150000"/>
              </a:lnSpc>
            </a:pPr>
            <a:r>
              <a:rPr lang="en-US" altLang="ja-JP" sz="3600" dirty="0"/>
              <a:t>②</a:t>
            </a:r>
            <a:r>
              <a:rPr lang="ja-JP" altLang="en-US" sz="3600"/>
              <a:t>場の観察力</a:t>
            </a:r>
            <a:endParaRPr lang="en-US" altLang="ja-JP" sz="3600" dirty="0"/>
          </a:p>
          <a:p>
            <a:pPr algn="ctr">
              <a:lnSpc>
                <a:spcPct val="150000"/>
              </a:lnSpc>
            </a:pPr>
            <a:r>
              <a:rPr kumimoji="1" lang="ja-JP" altLang="en-US" sz="3600"/>
              <a:t>③即興力</a:t>
            </a:r>
            <a:endParaRPr kumimoji="1" lang="en-US" altLang="ja-JP" sz="3600" dirty="0"/>
          </a:p>
          <a:p>
            <a:pPr algn="ctr">
              <a:lnSpc>
                <a:spcPct val="150000"/>
              </a:lnSpc>
            </a:pPr>
            <a:r>
              <a:rPr lang="en-US" altLang="ja-JP" sz="3600" dirty="0"/>
              <a:t>④</a:t>
            </a:r>
            <a:r>
              <a:rPr lang="ja-JP" altLang="en-US" sz="3600"/>
              <a:t>情報収集力</a:t>
            </a:r>
            <a:endParaRPr lang="en-US" altLang="ja-JP" sz="3600" dirty="0"/>
          </a:p>
          <a:p>
            <a:pPr algn="ctr">
              <a:lnSpc>
                <a:spcPct val="150000"/>
              </a:lnSpc>
            </a:pPr>
            <a:r>
              <a:rPr kumimoji="1" lang="en-US" altLang="ja-JP" sz="3600" dirty="0"/>
              <a:t>⑤</a:t>
            </a:r>
            <a:r>
              <a:rPr kumimoji="1" lang="ja-JP" altLang="en-US" sz="3600"/>
              <a:t>リフレーミング力</a:t>
            </a:r>
            <a:endParaRPr kumimoji="1" lang="en-US" altLang="ja-JP" sz="3600" dirty="0"/>
          </a:p>
          <a:p>
            <a:pPr algn="ctr">
              <a:lnSpc>
                <a:spcPct val="150000"/>
              </a:lnSpc>
            </a:pPr>
            <a:r>
              <a:rPr lang="en-US" altLang="ja-JP" sz="3600" dirty="0"/>
              <a:t>⑥</a:t>
            </a:r>
            <a:r>
              <a:rPr lang="ja-JP" altLang="en-US" sz="3600"/>
              <a:t>場のホールド力</a:t>
            </a:r>
            <a:endParaRPr kumimoji="1" lang="en-US" altLang="ja-JP" sz="3600" dirty="0"/>
          </a:p>
        </p:txBody>
      </p:sp>
    </p:spTree>
    <p:extLst>
      <p:ext uri="{BB962C8B-B14F-4D97-AF65-F5344CB8AC3E}">
        <p14:creationId xmlns:p14="http://schemas.microsoft.com/office/powerpoint/2010/main" val="391992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599799" y="1556792"/>
            <a:ext cx="6109365" cy="3382208"/>
          </a:xfrm>
          <a:prstGeom prst="rect">
            <a:avLst/>
          </a:prstGeom>
          <a:solidFill>
            <a:srgbClr val="FFFF00"/>
          </a:solidFill>
        </p:spPr>
        <p:txBody>
          <a:bodyPr wrap="none" rtlCol="0">
            <a:spAutoFit/>
          </a:bodyPr>
          <a:lstStyle/>
          <a:p>
            <a:pPr algn="ctr">
              <a:lnSpc>
                <a:spcPct val="200000"/>
              </a:lnSpc>
            </a:pPr>
            <a:r>
              <a:rPr lang="ja-JP" altLang="en-US" sz="6600">
                <a:solidFill>
                  <a:srgbClr val="FF0000"/>
                </a:solidFill>
              </a:rPr>
              <a:t>「</a:t>
            </a:r>
            <a:r>
              <a:rPr lang="ja-JP" altLang="en-US" sz="6600" dirty="0">
                <a:solidFill>
                  <a:srgbClr val="FF0000"/>
                </a:solidFill>
              </a:rPr>
              <a:t>家族会議</a:t>
            </a:r>
            <a:r>
              <a:rPr lang="ja-JP" altLang="en-US" sz="6600">
                <a:solidFill>
                  <a:srgbClr val="FF0000"/>
                </a:solidFill>
              </a:rPr>
              <a:t>支援」</a:t>
            </a:r>
            <a:endParaRPr lang="en-US" altLang="ja-JP" sz="6600" dirty="0">
              <a:solidFill>
                <a:srgbClr val="FF0000"/>
              </a:solidFill>
            </a:endParaRPr>
          </a:p>
          <a:p>
            <a:pPr algn="ctr">
              <a:lnSpc>
                <a:spcPct val="200000"/>
              </a:lnSpc>
            </a:pPr>
            <a:r>
              <a:rPr lang="ja-JP" altLang="en-US" sz="4800"/>
              <a:t>の準備と運営</a:t>
            </a:r>
            <a:endParaRPr lang="en-US" altLang="ja-JP" sz="4000" dirty="0"/>
          </a:p>
        </p:txBody>
      </p:sp>
    </p:spTree>
    <p:extLst>
      <p:ext uri="{BB962C8B-B14F-4D97-AF65-F5344CB8AC3E}">
        <p14:creationId xmlns:p14="http://schemas.microsoft.com/office/powerpoint/2010/main" val="263048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0775" y="658103"/>
            <a:ext cx="3595856" cy="523220"/>
          </a:xfrm>
          <a:prstGeom prst="rect">
            <a:avLst/>
          </a:prstGeom>
          <a:noFill/>
        </p:spPr>
        <p:txBody>
          <a:bodyPr wrap="none" rtlCol="0">
            <a:spAutoFit/>
          </a:bodyPr>
          <a:lstStyle/>
          <a:p>
            <a:r>
              <a:rPr lang="ja-JP" altLang="en-US" sz="2800" dirty="0"/>
              <a:t>家族会議の準備・運営</a:t>
            </a:r>
            <a:endParaRPr lang="en-US" altLang="ja-JP" sz="2800" dirty="0"/>
          </a:p>
        </p:txBody>
      </p:sp>
      <p:sp>
        <p:nvSpPr>
          <p:cNvPr id="3" name="テキスト ボックス 2"/>
          <p:cNvSpPr txBox="1"/>
          <p:nvPr/>
        </p:nvSpPr>
        <p:spPr>
          <a:xfrm>
            <a:off x="1259632" y="1669950"/>
            <a:ext cx="7127272" cy="4542847"/>
          </a:xfrm>
          <a:prstGeom prst="rect">
            <a:avLst/>
          </a:prstGeom>
          <a:noFill/>
        </p:spPr>
        <p:txBody>
          <a:bodyPr wrap="none" rtlCol="0">
            <a:spAutoFit/>
          </a:bodyPr>
          <a:lstStyle/>
          <a:p>
            <a:pPr>
              <a:lnSpc>
                <a:spcPct val="150000"/>
              </a:lnSpc>
            </a:pPr>
            <a:r>
              <a:rPr kumimoji="1" lang="ja-JP" altLang="en-US" sz="2800" dirty="0"/>
              <a:t>・目的を伝える</a:t>
            </a:r>
            <a:r>
              <a:rPr lang="ja-JP" altLang="en-US" sz="2800" dirty="0"/>
              <a:t>（家族へのお手紙を出す、など）</a:t>
            </a:r>
            <a:endParaRPr lang="en-US" altLang="ja-JP" sz="2800" dirty="0"/>
          </a:p>
          <a:p>
            <a:pPr>
              <a:lnSpc>
                <a:spcPct val="150000"/>
              </a:lnSpc>
            </a:pPr>
            <a:r>
              <a:rPr kumimoji="1" lang="ja-JP" altLang="en-US" sz="2800" dirty="0"/>
              <a:t>・日程調整（お盆、年末年始、連休、週末など）</a:t>
            </a:r>
            <a:endParaRPr kumimoji="1" lang="en-US" altLang="ja-JP" sz="2800" dirty="0"/>
          </a:p>
          <a:p>
            <a:pPr>
              <a:lnSpc>
                <a:spcPct val="150000"/>
              </a:lnSpc>
            </a:pPr>
            <a:r>
              <a:rPr lang="ja-JP" altLang="en-US" sz="2800" dirty="0"/>
              <a:t>・資料作り</a:t>
            </a:r>
            <a:endParaRPr lang="en-US" altLang="ja-JP" sz="2800" dirty="0"/>
          </a:p>
          <a:p>
            <a:pPr>
              <a:lnSpc>
                <a:spcPct val="150000"/>
              </a:lnSpc>
            </a:pPr>
            <a:r>
              <a:rPr kumimoji="1" lang="ja-JP" altLang="en-US" sz="2800" dirty="0"/>
              <a:t>・当日の司会進行</a:t>
            </a:r>
            <a:endParaRPr kumimoji="1" lang="en-US" altLang="ja-JP" sz="2800" dirty="0"/>
          </a:p>
          <a:p>
            <a:pPr>
              <a:lnSpc>
                <a:spcPct val="150000"/>
              </a:lnSpc>
            </a:pPr>
            <a:r>
              <a:rPr lang="ja-JP" altLang="en-US" sz="2800" dirty="0"/>
              <a:t>・着地点の明確化</a:t>
            </a:r>
            <a:endParaRPr lang="en-US" altLang="ja-JP" sz="2800" dirty="0"/>
          </a:p>
          <a:p>
            <a:pPr>
              <a:lnSpc>
                <a:spcPct val="150000"/>
              </a:lnSpc>
            </a:pPr>
            <a:r>
              <a:rPr kumimoji="1" lang="ja-JP" altLang="en-US" sz="2800" dirty="0"/>
              <a:t>・今後のアクションプランを決定</a:t>
            </a:r>
            <a:endParaRPr kumimoji="1" lang="en-US" altLang="ja-JP" sz="2800" dirty="0"/>
          </a:p>
          <a:p>
            <a:pPr>
              <a:lnSpc>
                <a:spcPct val="150000"/>
              </a:lnSpc>
            </a:pPr>
            <a:r>
              <a:rPr lang="ja-JP" altLang="en-US" sz="2800" dirty="0"/>
              <a:t>・レポート作成＆提出</a:t>
            </a:r>
            <a:endParaRPr kumimoji="1" lang="en-US" altLang="ja-JP" sz="2800" dirty="0"/>
          </a:p>
        </p:txBody>
      </p:sp>
    </p:spTree>
    <p:extLst>
      <p:ext uri="{BB962C8B-B14F-4D97-AF65-F5344CB8AC3E}">
        <p14:creationId xmlns:p14="http://schemas.microsoft.com/office/powerpoint/2010/main" val="117075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660" y="2132856"/>
            <a:ext cx="8206680" cy="2391196"/>
          </a:xfrm>
          <a:solidFill>
            <a:srgbClr val="FFFF00"/>
          </a:solidFill>
        </p:spPr>
        <p:txBody>
          <a:bodyPr>
            <a:noAutofit/>
          </a:bodyPr>
          <a:lstStyle/>
          <a:p>
            <a:r>
              <a:rPr kumimoji="1" lang="ja-JP" altLang="en-US" sz="6000" dirty="0"/>
              <a:t>家族会議で使用する</a:t>
            </a:r>
            <a:br>
              <a:rPr kumimoji="1" lang="en-US" altLang="ja-JP" sz="6000" dirty="0"/>
            </a:br>
            <a:r>
              <a:rPr lang="ja-JP" altLang="en-US" sz="6000" dirty="0"/>
              <a:t>資料（例）</a:t>
            </a:r>
            <a:endParaRPr kumimoji="1" lang="ja-JP" altLang="en-US" sz="6000" dirty="0"/>
          </a:p>
        </p:txBody>
      </p:sp>
    </p:spTree>
    <p:extLst>
      <p:ext uri="{BB962C8B-B14F-4D97-AF65-F5344CB8AC3E}">
        <p14:creationId xmlns:p14="http://schemas.microsoft.com/office/powerpoint/2010/main" val="1653456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007604" y="3284984"/>
            <a:ext cx="7128792" cy="687713"/>
          </a:xfrm>
        </p:spPr>
        <p:txBody>
          <a:bodyPr>
            <a:normAutofit fontScale="90000"/>
          </a:bodyPr>
          <a:lstStyle/>
          <a:p>
            <a:pPr>
              <a:lnSpc>
                <a:spcPct val="200000"/>
              </a:lnSpc>
            </a:pPr>
            <a:r>
              <a:rPr lang="ja-JP" altLang="en-US" sz="3200" b="1" dirty="0"/>
              <a:t>　</a:t>
            </a:r>
            <a:r>
              <a:rPr lang="ja-JP" altLang="en-US" sz="5300" b="1" u="sng" dirty="0">
                <a:effectLst>
                  <a:outerShdw blurRad="38100" dist="38100" dir="2700000" algn="tl">
                    <a:srgbClr val="000000">
                      <a:alpha val="43137"/>
                    </a:srgbClr>
                  </a:outerShdw>
                </a:effectLst>
              </a:rPr>
              <a:t>◯◯家の家族会議</a:t>
            </a:r>
            <a:r>
              <a:rPr lang="ja-JP" altLang="en-US" sz="3200" b="1" u="sng" dirty="0">
                <a:effectLst>
                  <a:outerShdw blurRad="38100" dist="38100" dir="2700000" algn="tl">
                    <a:srgbClr val="000000">
                      <a:alpha val="43137"/>
                    </a:srgbClr>
                  </a:outerShdw>
                </a:effectLst>
              </a:rPr>
              <a:t>　</a:t>
            </a:r>
            <a:br>
              <a:rPr lang="en-US" altLang="ja-JP" sz="3200" b="1" u="sng" dirty="0">
                <a:effectLst>
                  <a:outerShdw blurRad="38100" dist="38100" dir="2700000" algn="tl">
                    <a:srgbClr val="000000">
                      <a:alpha val="43137"/>
                    </a:srgbClr>
                  </a:outerShdw>
                </a:effectLst>
              </a:rPr>
            </a:br>
            <a:r>
              <a:rPr lang="ja-JP" altLang="en-US" sz="2700" b="1" u="sng" dirty="0">
                <a:effectLst>
                  <a:outerShdw blurRad="38100" dist="38100" dir="2700000" algn="tl">
                    <a:srgbClr val="000000">
                      <a:alpha val="43137"/>
                    </a:srgbClr>
                  </a:outerShdw>
                </a:effectLst>
              </a:rPr>
              <a:t>（</a:t>
            </a:r>
            <a:r>
              <a:rPr lang="en-US" altLang="ja-JP" sz="2700" b="1" u="sng" dirty="0">
                <a:effectLst>
                  <a:outerShdw blurRad="38100" dist="38100" dir="2700000" algn="tl">
                    <a:srgbClr val="000000">
                      <a:alpha val="43137"/>
                    </a:srgbClr>
                  </a:outerShdw>
                </a:effectLst>
              </a:rPr>
              <a:t>××</a:t>
            </a:r>
            <a:r>
              <a:rPr lang="ja-JP" altLang="en-US" sz="2700" b="1" u="sng" dirty="0">
                <a:effectLst>
                  <a:outerShdw blurRad="38100" dist="38100" dir="2700000" algn="tl">
                    <a:srgbClr val="000000">
                      <a:alpha val="43137"/>
                    </a:srgbClr>
                  </a:outerShdw>
                </a:effectLst>
              </a:rPr>
              <a:t>子さまの相続対策の備えについて）</a:t>
            </a:r>
            <a:endParaRPr kumimoji="1" lang="ja-JP" altLang="en-US" sz="3600" b="1" u="sng" dirty="0">
              <a:effectLst>
                <a:outerShdw blurRad="38100" dist="38100" dir="2700000" algn="tl">
                  <a:srgbClr val="000000">
                    <a:alpha val="43137"/>
                  </a:srgbClr>
                </a:outerShdw>
              </a:effectLst>
            </a:endParaRPr>
          </a:p>
        </p:txBody>
      </p:sp>
      <p:sp>
        <p:nvSpPr>
          <p:cNvPr id="5" name="テキスト ボックス 4"/>
          <p:cNvSpPr txBox="1"/>
          <p:nvPr/>
        </p:nvSpPr>
        <p:spPr>
          <a:xfrm>
            <a:off x="5580112" y="5799167"/>
            <a:ext cx="2850460" cy="707886"/>
          </a:xfrm>
          <a:prstGeom prst="rect">
            <a:avLst/>
          </a:prstGeom>
          <a:noFill/>
        </p:spPr>
        <p:txBody>
          <a:bodyPr wrap="none" rtlCol="0">
            <a:spAutoFit/>
          </a:bodyPr>
          <a:lstStyle/>
          <a:p>
            <a:r>
              <a:rPr lang="en-US" altLang="ja-JP" sz="2000" b="1" dirty="0"/>
              <a:t>2018</a:t>
            </a:r>
            <a:r>
              <a:rPr lang="ja-JP" altLang="en-US" sz="2000" b="1" dirty="0"/>
              <a:t>年◯月　</a:t>
            </a:r>
            <a:endParaRPr lang="en-US" altLang="ja-JP" sz="2000" b="1" dirty="0"/>
          </a:p>
          <a:p>
            <a:r>
              <a:rPr lang="ja-JP" altLang="en-US" sz="2000" b="1" dirty="0"/>
              <a:t>相続診断士　川口宗治　</a:t>
            </a:r>
            <a:endParaRPr kumimoji="1" lang="ja-JP" altLang="en-US" sz="2000" b="1" dirty="0"/>
          </a:p>
        </p:txBody>
      </p:sp>
      <p:pic>
        <p:nvPicPr>
          <p:cNvPr id="7" name="図 6">
            <a:extLst>
              <a:ext uri="{FF2B5EF4-FFF2-40B4-BE49-F238E27FC236}">
                <a16:creationId xmlns:a16="http://schemas.microsoft.com/office/drawing/2014/main" id="{71BFC195-E328-EE44-968D-6635D79758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852" y="116632"/>
            <a:ext cx="2664296" cy="2792317"/>
          </a:xfrm>
          <a:prstGeom prst="rect">
            <a:avLst/>
          </a:prstGeom>
        </p:spPr>
      </p:pic>
    </p:spTree>
    <p:extLst>
      <p:ext uri="{BB962C8B-B14F-4D97-AF65-F5344CB8AC3E}">
        <p14:creationId xmlns:p14="http://schemas.microsoft.com/office/powerpoint/2010/main" val="1197322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619672" y="3645024"/>
            <a:ext cx="184731" cy="369332"/>
          </a:xfrm>
          <a:prstGeom prst="rect">
            <a:avLst/>
          </a:prstGeom>
          <a:noFill/>
        </p:spPr>
        <p:txBody>
          <a:bodyPr wrap="none" rtlCol="0">
            <a:spAutoFit/>
          </a:bodyPr>
          <a:lstStyle/>
          <a:p>
            <a:endParaRPr kumimoji="1" lang="ja-JP" altLang="en-US" dirty="0"/>
          </a:p>
        </p:txBody>
      </p:sp>
      <p:sp>
        <p:nvSpPr>
          <p:cNvPr id="21" name="テキスト ボックス 20"/>
          <p:cNvSpPr txBox="1"/>
          <p:nvPr/>
        </p:nvSpPr>
        <p:spPr>
          <a:xfrm>
            <a:off x="1043608" y="1416273"/>
            <a:ext cx="7697941" cy="5262979"/>
          </a:xfrm>
          <a:prstGeom prst="rect">
            <a:avLst/>
          </a:prstGeom>
          <a:noFill/>
        </p:spPr>
        <p:txBody>
          <a:bodyPr wrap="none" rtlCol="0">
            <a:spAutoFit/>
          </a:bodyPr>
          <a:lstStyle/>
          <a:p>
            <a:pPr>
              <a:lnSpc>
                <a:spcPct val="150000"/>
              </a:lnSpc>
            </a:pPr>
            <a:r>
              <a:rPr lang="ja-JP" altLang="ja-JP" sz="2800" b="1" dirty="0"/>
              <a:t>・</a:t>
            </a:r>
            <a:r>
              <a:rPr lang="ja-JP" altLang="en-US" sz="2800" b="1" dirty="0"/>
              <a:t>自己紹介</a:t>
            </a:r>
            <a:endParaRPr lang="en-US" altLang="ja-JP" sz="2800" b="1" dirty="0"/>
          </a:p>
          <a:p>
            <a:pPr>
              <a:lnSpc>
                <a:spcPct val="150000"/>
              </a:lnSpc>
            </a:pPr>
            <a:r>
              <a:rPr lang="ja-JP" altLang="ja-JP" sz="2800" b="1" dirty="0"/>
              <a:t>・川口より今回の趣旨説明</a:t>
            </a:r>
            <a:endParaRPr lang="ja-JP" altLang="ja-JP" sz="2800" dirty="0"/>
          </a:p>
          <a:p>
            <a:pPr>
              <a:lnSpc>
                <a:spcPct val="150000"/>
              </a:lnSpc>
            </a:pPr>
            <a:r>
              <a:rPr lang="ja-JP" altLang="ja-JP" sz="2800" b="1" dirty="0"/>
              <a:t>・</a:t>
            </a:r>
            <a:r>
              <a:rPr lang="en-US" altLang="ja-JP" sz="2800" b="1" dirty="0"/>
              <a:t>××</a:t>
            </a:r>
            <a:r>
              <a:rPr lang="ja-JP" altLang="en-US" sz="2800" b="1" dirty="0"/>
              <a:t>子さま</a:t>
            </a:r>
            <a:r>
              <a:rPr lang="ja-JP" altLang="ja-JP" sz="2800" b="1" dirty="0"/>
              <a:t>より一言</a:t>
            </a:r>
            <a:endParaRPr lang="en-US" altLang="ja-JP" sz="2800" b="1" dirty="0"/>
          </a:p>
          <a:p>
            <a:pPr>
              <a:lnSpc>
                <a:spcPct val="150000"/>
              </a:lnSpc>
            </a:pPr>
            <a:r>
              <a:rPr lang="ja-JP" altLang="en-US" sz="2800" b="1" dirty="0"/>
              <a:t>・◯◯家の相続をめぐる現状について（川口）</a:t>
            </a:r>
            <a:endParaRPr lang="ja-JP" altLang="ja-JP" sz="2800" dirty="0"/>
          </a:p>
          <a:p>
            <a:pPr>
              <a:lnSpc>
                <a:spcPct val="150000"/>
              </a:lnSpc>
            </a:pPr>
            <a:r>
              <a:rPr lang="ja-JP" altLang="ja-JP" sz="2800" b="1" dirty="0"/>
              <a:t>・</a:t>
            </a:r>
            <a:r>
              <a:rPr lang="ja-JP" altLang="en-US" sz="2800" b="1" dirty="0"/>
              <a:t>長男さま、長女さま、次女さま</a:t>
            </a:r>
            <a:r>
              <a:rPr lang="ja-JP" altLang="ja-JP" sz="2800" b="1" dirty="0"/>
              <a:t>より感想をいただく</a:t>
            </a:r>
            <a:endParaRPr lang="en-US" altLang="ja-JP" sz="2800" b="1" dirty="0"/>
          </a:p>
          <a:p>
            <a:pPr>
              <a:lnSpc>
                <a:spcPct val="150000"/>
              </a:lnSpc>
            </a:pPr>
            <a:r>
              <a:rPr lang="ja-JP" altLang="en-US" sz="2800" b="1" dirty="0"/>
              <a:t>・フリーディスカッション</a:t>
            </a:r>
            <a:endParaRPr lang="ja-JP" altLang="ja-JP" sz="2800" dirty="0"/>
          </a:p>
          <a:p>
            <a:pPr>
              <a:lnSpc>
                <a:spcPct val="150000"/>
              </a:lnSpc>
            </a:pPr>
            <a:r>
              <a:rPr lang="ja-JP" altLang="ja-JP" sz="2800" b="1" dirty="0"/>
              <a:t>・質疑応答</a:t>
            </a:r>
            <a:endParaRPr lang="ja-JP" altLang="ja-JP" sz="2800" dirty="0"/>
          </a:p>
          <a:p>
            <a:pPr>
              <a:lnSpc>
                <a:spcPct val="150000"/>
              </a:lnSpc>
            </a:pPr>
            <a:endParaRPr kumimoji="1" lang="ja-JP" altLang="en-US" sz="2800" dirty="0"/>
          </a:p>
        </p:txBody>
      </p:sp>
    </p:spTree>
    <p:extLst>
      <p:ext uri="{BB962C8B-B14F-4D97-AF65-F5344CB8AC3E}">
        <p14:creationId xmlns:p14="http://schemas.microsoft.com/office/powerpoint/2010/main" val="1477838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051720" y="607442"/>
            <a:ext cx="3677610" cy="523220"/>
          </a:xfrm>
          <a:prstGeom prst="rect">
            <a:avLst/>
          </a:prstGeom>
          <a:noFill/>
        </p:spPr>
        <p:txBody>
          <a:bodyPr wrap="none" rtlCol="0">
            <a:spAutoFit/>
          </a:bodyPr>
          <a:lstStyle/>
          <a:p>
            <a:r>
              <a:rPr lang="en-US" altLang="ja-JP" sz="2800" dirty="0"/>
              <a:t>××</a:t>
            </a:r>
            <a:r>
              <a:rPr lang="ja-JP" altLang="en-US" sz="2800" dirty="0"/>
              <a:t>子さん名義の資産</a:t>
            </a:r>
            <a:endParaRPr lang="en-US" altLang="ja-JP" sz="2800" dirty="0"/>
          </a:p>
        </p:txBody>
      </p:sp>
      <p:sp>
        <p:nvSpPr>
          <p:cNvPr id="6" name="テキスト ボックス 5"/>
          <p:cNvSpPr txBox="1"/>
          <p:nvPr/>
        </p:nvSpPr>
        <p:spPr>
          <a:xfrm>
            <a:off x="1686348" y="1669950"/>
            <a:ext cx="5578771" cy="4524315"/>
          </a:xfrm>
          <a:prstGeom prst="rect">
            <a:avLst/>
          </a:prstGeom>
          <a:noFill/>
        </p:spPr>
        <p:txBody>
          <a:bodyPr wrap="none" rtlCol="0">
            <a:spAutoFit/>
          </a:bodyPr>
          <a:lstStyle/>
          <a:p>
            <a:r>
              <a:rPr kumimoji="1" lang="ja-JP" altLang="en-US" sz="3600" dirty="0"/>
              <a:t>①銀行預金</a:t>
            </a:r>
            <a:r>
              <a:rPr kumimoji="1" lang="en-US" altLang="ja-JP" sz="3600" dirty="0"/>
              <a:t>	</a:t>
            </a:r>
            <a:r>
              <a:rPr kumimoji="1" lang="ja-JP" altLang="en-US" sz="3600" dirty="0"/>
              <a:t>普通預金４行</a:t>
            </a:r>
            <a:endParaRPr kumimoji="1" lang="en-US" altLang="ja-JP" sz="3600" dirty="0"/>
          </a:p>
          <a:p>
            <a:r>
              <a:rPr kumimoji="1" lang="en-US" altLang="ja-JP" sz="3600" dirty="0"/>
              <a:t>			</a:t>
            </a:r>
            <a:r>
              <a:rPr kumimoji="1" lang="ja-JP" altLang="en-US" sz="3600" dirty="0"/>
              <a:t>定期預金８本</a:t>
            </a:r>
            <a:endParaRPr kumimoji="1" lang="en-US" altLang="ja-JP" sz="3600" dirty="0"/>
          </a:p>
          <a:p>
            <a:endParaRPr lang="en-US" altLang="ja-JP" sz="3600" dirty="0"/>
          </a:p>
          <a:p>
            <a:r>
              <a:rPr kumimoji="1" lang="ja-JP" altLang="en-US" sz="3600" dirty="0"/>
              <a:t>②有価証券</a:t>
            </a:r>
            <a:r>
              <a:rPr kumimoji="1" lang="en-US" altLang="ja-JP" sz="3600" dirty="0"/>
              <a:t>	</a:t>
            </a:r>
            <a:r>
              <a:rPr kumimoji="1" lang="ja-JP" altLang="en-US" sz="3600" dirty="0"/>
              <a:t>なし</a:t>
            </a:r>
            <a:endParaRPr kumimoji="1" lang="en-US" altLang="ja-JP" sz="3600" dirty="0"/>
          </a:p>
          <a:p>
            <a:endParaRPr lang="en-US" altLang="ja-JP" sz="3600" dirty="0"/>
          </a:p>
          <a:p>
            <a:r>
              <a:rPr lang="ja-JP" altLang="en-US" sz="3600" dirty="0"/>
              <a:t>③不動産</a:t>
            </a:r>
            <a:r>
              <a:rPr lang="en-US" altLang="ja-JP" sz="3600" dirty="0"/>
              <a:t>	</a:t>
            </a:r>
            <a:r>
              <a:rPr lang="ja-JP" altLang="en-US" sz="3600" dirty="0"/>
              <a:t>なし</a:t>
            </a:r>
            <a:endParaRPr lang="en-US" altLang="ja-JP" sz="3600" dirty="0"/>
          </a:p>
          <a:p>
            <a:endParaRPr kumimoji="1" lang="en-US" altLang="ja-JP" sz="3600" dirty="0"/>
          </a:p>
          <a:p>
            <a:r>
              <a:rPr lang="ja-JP" altLang="en-US" sz="3600" dirty="0"/>
              <a:t>④生命保険</a:t>
            </a:r>
            <a:r>
              <a:rPr lang="en-US" altLang="ja-JP" sz="3600" dirty="0"/>
              <a:t>	</a:t>
            </a:r>
            <a:r>
              <a:rPr lang="ja-JP" altLang="en-US" sz="3600" dirty="0"/>
              <a:t>なし</a:t>
            </a:r>
            <a:endParaRPr kumimoji="1" lang="en-US" altLang="ja-JP" sz="3600" dirty="0"/>
          </a:p>
        </p:txBody>
      </p:sp>
    </p:spTree>
    <p:extLst>
      <p:ext uri="{BB962C8B-B14F-4D97-AF65-F5344CB8AC3E}">
        <p14:creationId xmlns:p14="http://schemas.microsoft.com/office/powerpoint/2010/main" val="22836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15492" y="1556792"/>
            <a:ext cx="8913016" cy="4526688"/>
          </a:xfrm>
          <a:prstGeom prst="rect">
            <a:avLst/>
          </a:prstGeom>
          <a:solidFill>
            <a:srgbClr val="FFFF00"/>
          </a:solidFill>
        </p:spPr>
        <p:txBody>
          <a:bodyPr wrap="none" rtlCol="0">
            <a:spAutoFit/>
          </a:bodyPr>
          <a:lstStyle/>
          <a:p>
            <a:pPr algn="ctr">
              <a:lnSpc>
                <a:spcPct val="200000"/>
              </a:lnSpc>
            </a:pPr>
            <a:r>
              <a:rPr lang="ja-JP" altLang="en-US" sz="4400"/>
              <a:t>宿題</a:t>
            </a:r>
            <a:endParaRPr lang="en-US" altLang="ja-JP" sz="4400" dirty="0"/>
          </a:p>
          <a:p>
            <a:pPr algn="ctr">
              <a:lnSpc>
                <a:spcPct val="200000"/>
              </a:lnSpc>
            </a:pPr>
            <a:r>
              <a:rPr lang="ja-JP" altLang="en-US" sz="6600">
                <a:solidFill>
                  <a:srgbClr val="FF0000"/>
                </a:solidFill>
              </a:rPr>
              <a:t>「パーフェクトカスタマー」</a:t>
            </a:r>
            <a:endParaRPr lang="en-US" altLang="ja-JP" sz="6600" dirty="0">
              <a:solidFill>
                <a:srgbClr val="FF0000"/>
              </a:solidFill>
            </a:endParaRPr>
          </a:p>
          <a:p>
            <a:pPr algn="ctr">
              <a:lnSpc>
                <a:spcPct val="200000"/>
              </a:lnSpc>
            </a:pPr>
            <a:r>
              <a:rPr lang="ja-JP" altLang="en-US" sz="4000"/>
              <a:t>についてのディスカッション</a:t>
            </a:r>
            <a:endParaRPr lang="en-US" altLang="ja-JP" sz="3200" dirty="0"/>
          </a:p>
        </p:txBody>
      </p:sp>
    </p:spTree>
    <p:extLst>
      <p:ext uri="{BB962C8B-B14F-4D97-AF65-F5344CB8AC3E}">
        <p14:creationId xmlns:p14="http://schemas.microsoft.com/office/powerpoint/2010/main" val="4101565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051720" y="607442"/>
            <a:ext cx="4395755" cy="523220"/>
          </a:xfrm>
          <a:prstGeom prst="rect">
            <a:avLst/>
          </a:prstGeom>
          <a:noFill/>
        </p:spPr>
        <p:txBody>
          <a:bodyPr wrap="none" rtlCol="0">
            <a:spAutoFit/>
          </a:bodyPr>
          <a:lstStyle/>
          <a:p>
            <a:r>
              <a:rPr lang="en-US" altLang="ja-JP" sz="2800" dirty="0"/>
              <a:t>××</a:t>
            </a:r>
            <a:r>
              <a:rPr lang="ja-JP" altLang="en-US" sz="2800" dirty="0"/>
              <a:t>子さん名義の銀行預金</a:t>
            </a:r>
            <a:endParaRPr lang="en-US" altLang="ja-JP" sz="2800" dirty="0"/>
          </a:p>
        </p:txBody>
      </p:sp>
      <p:sp>
        <p:nvSpPr>
          <p:cNvPr id="2" name="テキスト ボックス 1"/>
          <p:cNvSpPr txBox="1"/>
          <p:nvPr/>
        </p:nvSpPr>
        <p:spPr>
          <a:xfrm>
            <a:off x="1115616" y="1556792"/>
            <a:ext cx="6989414" cy="4955203"/>
          </a:xfrm>
          <a:prstGeom prst="rect">
            <a:avLst/>
          </a:prstGeom>
          <a:noFill/>
        </p:spPr>
        <p:txBody>
          <a:bodyPr wrap="none" rtlCol="0">
            <a:spAutoFit/>
          </a:bodyPr>
          <a:lstStyle/>
          <a:p>
            <a:r>
              <a:rPr lang="en-US" altLang="ja-JP" dirty="0"/>
              <a:t>【</a:t>
            </a:r>
            <a:r>
              <a:rPr lang="ja-JP" altLang="en-US" dirty="0"/>
              <a:t>普通預金</a:t>
            </a:r>
            <a:r>
              <a:rPr lang="en-US" altLang="ja-JP" dirty="0"/>
              <a:t>】</a:t>
            </a:r>
            <a:endParaRPr kumimoji="1" lang="en-US" altLang="ja-JP" dirty="0"/>
          </a:p>
          <a:p>
            <a:r>
              <a:rPr kumimoji="1" lang="ja-JP" altLang="en-US" dirty="0"/>
              <a:t>①</a:t>
            </a:r>
            <a:r>
              <a:rPr kumimoji="1" lang="en-US" altLang="ja-JP" dirty="0"/>
              <a:t>JA</a:t>
            </a:r>
            <a:r>
              <a:rPr lang="ja-JP" altLang="en-US" dirty="0"/>
              <a:t>◯◯　</a:t>
            </a:r>
            <a:r>
              <a:rPr lang="en-US" altLang="ja-JP" dirty="0"/>
              <a:t>	××</a:t>
            </a:r>
            <a:r>
              <a:rPr kumimoji="1" lang="ja-JP" altLang="en-US" dirty="0"/>
              <a:t>支店　</a:t>
            </a:r>
            <a:r>
              <a:rPr lang="ja-JP" altLang="en-US" dirty="0"/>
              <a:t>　</a:t>
            </a:r>
            <a:r>
              <a:rPr kumimoji="1" lang="en-US" altLang="ja-JP" dirty="0"/>
              <a:t>	</a:t>
            </a:r>
            <a:r>
              <a:rPr kumimoji="1" lang="ja-JP" altLang="en-US" dirty="0"/>
              <a:t>⇒　</a:t>
            </a:r>
            <a:r>
              <a:rPr lang="en-US" altLang="ja-JP" dirty="0">
                <a:solidFill>
                  <a:srgbClr val="FF0000"/>
                </a:solidFill>
              </a:rPr>
              <a:t>1,896,607</a:t>
            </a:r>
            <a:r>
              <a:rPr kumimoji="1" lang="ja-JP" altLang="en-US" dirty="0">
                <a:solidFill>
                  <a:srgbClr val="FF0000"/>
                </a:solidFill>
              </a:rPr>
              <a:t>円</a:t>
            </a:r>
            <a:endParaRPr lang="en-US" altLang="ja-JP" dirty="0"/>
          </a:p>
          <a:p>
            <a:r>
              <a:rPr lang="ja-JP" altLang="en-US" dirty="0"/>
              <a:t>②◯◯農協１</a:t>
            </a:r>
            <a:r>
              <a:rPr lang="en-US" altLang="ja-JP" dirty="0"/>
              <a:t>	××</a:t>
            </a:r>
            <a:r>
              <a:rPr lang="ja-JP" altLang="en-US" dirty="0"/>
              <a:t>支店　</a:t>
            </a:r>
            <a:r>
              <a:rPr lang="en-US" altLang="ja-JP" dirty="0"/>
              <a:t>	</a:t>
            </a:r>
            <a:r>
              <a:rPr lang="ja-JP" altLang="en-US" dirty="0"/>
              <a:t>⇒　</a:t>
            </a:r>
            <a:r>
              <a:rPr lang="en-US" altLang="ja-JP" dirty="0">
                <a:solidFill>
                  <a:srgbClr val="FF0000"/>
                </a:solidFill>
              </a:rPr>
              <a:t>10,678,585</a:t>
            </a:r>
            <a:r>
              <a:rPr lang="ja-JP" altLang="en-US" dirty="0">
                <a:solidFill>
                  <a:srgbClr val="FF0000"/>
                </a:solidFill>
              </a:rPr>
              <a:t>円</a:t>
            </a:r>
            <a:endParaRPr lang="en-US" altLang="ja-JP" dirty="0">
              <a:solidFill>
                <a:srgbClr val="FF0000"/>
              </a:solidFill>
            </a:endParaRPr>
          </a:p>
          <a:p>
            <a:r>
              <a:rPr lang="ja-JP" altLang="en-US" dirty="0"/>
              <a:t>③◯◯農協２　</a:t>
            </a:r>
            <a:r>
              <a:rPr lang="en-US" altLang="ja-JP" dirty="0"/>
              <a:t>	 ××</a:t>
            </a:r>
            <a:r>
              <a:rPr lang="ja-JP" altLang="en-US" dirty="0"/>
              <a:t>支店　</a:t>
            </a:r>
            <a:r>
              <a:rPr lang="en-US" altLang="ja-JP" dirty="0"/>
              <a:t>	</a:t>
            </a:r>
            <a:r>
              <a:rPr lang="ja-JP" altLang="en-US" dirty="0"/>
              <a:t>⇒　</a:t>
            </a:r>
            <a:r>
              <a:rPr lang="en-US" altLang="ja-JP" dirty="0">
                <a:solidFill>
                  <a:srgbClr val="FF0000"/>
                </a:solidFill>
              </a:rPr>
              <a:t>4,753,879</a:t>
            </a:r>
            <a:r>
              <a:rPr lang="ja-JP" altLang="en-US" dirty="0">
                <a:solidFill>
                  <a:srgbClr val="FF0000"/>
                </a:solidFill>
              </a:rPr>
              <a:t>円</a:t>
            </a:r>
            <a:endParaRPr kumimoji="1" lang="en-US" altLang="ja-JP" dirty="0"/>
          </a:p>
          <a:p>
            <a:r>
              <a:rPr lang="ja-JP" altLang="en-US" dirty="0"/>
              <a:t>④◯◯</a:t>
            </a:r>
            <a:r>
              <a:rPr kumimoji="1" lang="ja-JP" altLang="en-US" dirty="0"/>
              <a:t>県信用組合　</a:t>
            </a:r>
            <a:r>
              <a:rPr lang="en-US" altLang="ja-JP" dirty="0"/>
              <a:t> ××</a:t>
            </a:r>
            <a:r>
              <a:rPr kumimoji="1" lang="ja-JP" altLang="en-US" dirty="0"/>
              <a:t>支店　</a:t>
            </a:r>
            <a:r>
              <a:rPr lang="en-US" altLang="ja-JP" dirty="0">
                <a:solidFill>
                  <a:srgbClr val="FF0000"/>
                </a:solidFill>
              </a:rPr>
              <a:t>	</a:t>
            </a:r>
            <a:r>
              <a:rPr lang="ja-JP" altLang="en-US" dirty="0"/>
              <a:t>⇒　</a:t>
            </a:r>
            <a:r>
              <a:rPr lang="en-US" altLang="ja-JP" dirty="0">
                <a:solidFill>
                  <a:srgbClr val="FF0000"/>
                </a:solidFill>
              </a:rPr>
              <a:t>1,604,232</a:t>
            </a:r>
            <a:r>
              <a:rPr lang="ja-JP" altLang="en-US" dirty="0">
                <a:solidFill>
                  <a:srgbClr val="FF0000"/>
                </a:solidFill>
              </a:rPr>
              <a:t>円</a:t>
            </a:r>
            <a:endParaRPr lang="en-US" altLang="ja-JP" dirty="0">
              <a:solidFill>
                <a:srgbClr val="FF0000"/>
              </a:solidFill>
            </a:endParaRPr>
          </a:p>
          <a:p>
            <a:endParaRPr kumimoji="1" lang="en-US" altLang="ja-JP" dirty="0">
              <a:solidFill>
                <a:srgbClr val="FF0000"/>
              </a:solidFill>
            </a:endParaRPr>
          </a:p>
          <a:p>
            <a:r>
              <a:rPr lang="en-US" altLang="ja-JP" dirty="0"/>
              <a:t>【</a:t>
            </a:r>
            <a:r>
              <a:rPr lang="ja-JP" altLang="en-US" dirty="0"/>
              <a:t>定期預金</a:t>
            </a:r>
            <a:r>
              <a:rPr lang="en-US" altLang="ja-JP" dirty="0"/>
              <a:t>】</a:t>
            </a:r>
          </a:p>
          <a:p>
            <a:r>
              <a:rPr lang="ja-JP" altLang="en-US" dirty="0"/>
              <a:t>① ◯◯農協１</a:t>
            </a:r>
            <a:r>
              <a:rPr lang="en-US" altLang="ja-JP" dirty="0"/>
              <a:t>	 ××</a:t>
            </a:r>
            <a:r>
              <a:rPr lang="ja-JP" altLang="en-US" dirty="0"/>
              <a:t>支店　</a:t>
            </a:r>
            <a:r>
              <a:rPr lang="en-US" altLang="ja-JP" dirty="0">
                <a:solidFill>
                  <a:srgbClr val="FF0000"/>
                </a:solidFill>
              </a:rPr>
              <a:t>	</a:t>
            </a:r>
            <a:r>
              <a:rPr lang="ja-JP" altLang="en-US" dirty="0"/>
              <a:t>⇒　</a:t>
            </a:r>
            <a:r>
              <a:rPr lang="en-US" altLang="ja-JP" dirty="0">
                <a:solidFill>
                  <a:srgbClr val="FF0000"/>
                </a:solidFill>
              </a:rPr>
              <a:t>2,000,000</a:t>
            </a:r>
            <a:r>
              <a:rPr lang="ja-JP" altLang="en-US" dirty="0">
                <a:solidFill>
                  <a:srgbClr val="FF0000"/>
                </a:solidFill>
              </a:rPr>
              <a:t>円</a:t>
            </a:r>
            <a:endParaRPr lang="en-US" altLang="ja-JP" dirty="0">
              <a:solidFill>
                <a:srgbClr val="FF0000"/>
              </a:solidFill>
            </a:endParaRPr>
          </a:p>
          <a:p>
            <a:r>
              <a:rPr lang="ja-JP" altLang="en-US" dirty="0"/>
              <a:t>② ◯◯農協２</a:t>
            </a:r>
            <a:r>
              <a:rPr lang="en-US" altLang="ja-JP" dirty="0"/>
              <a:t>	 ××</a:t>
            </a:r>
            <a:r>
              <a:rPr lang="ja-JP" altLang="en-US" dirty="0"/>
              <a:t>支店　</a:t>
            </a:r>
            <a:r>
              <a:rPr lang="en-US" altLang="ja-JP" dirty="0">
                <a:solidFill>
                  <a:srgbClr val="FF0000"/>
                </a:solidFill>
              </a:rPr>
              <a:t>	</a:t>
            </a:r>
            <a:r>
              <a:rPr lang="ja-JP" altLang="en-US" dirty="0"/>
              <a:t>⇒　</a:t>
            </a:r>
            <a:r>
              <a:rPr lang="en-US" altLang="ja-JP" dirty="0">
                <a:solidFill>
                  <a:srgbClr val="FF0000"/>
                </a:solidFill>
              </a:rPr>
              <a:t>2,000,000</a:t>
            </a:r>
            <a:r>
              <a:rPr lang="ja-JP" altLang="en-US" dirty="0">
                <a:solidFill>
                  <a:srgbClr val="FF0000"/>
                </a:solidFill>
              </a:rPr>
              <a:t>円</a:t>
            </a:r>
            <a:endParaRPr lang="en-US" altLang="ja-JP" dirty="0">
              <a:solidFill>
                <a:srgbClr val="FF0000"/>
              </a:solidFill>
            </a:endParaRPr>
          </a:p>
          <a:p>
            <a:r>
              <a:rPr lang="ja-JP" altLang="en-US" dirty="0"/>
              <a:t>③ ◯◯農協３</a:t>
            </a:r>
            <a:r>
              <a:rPr lang="en-US" altLang="ja-JP" dirty="0"/>
              <a:t>	 ××</a:t>
            </a:r>
            <a:r>
              <a:rPr lang="ja-JP" altLang="en-US" dirty="0"/>
              <a:t>支店　</a:t>
            </a:r>
            <a:r>
              <a:rPr lang="en-US" altLang="ja-JP" dirty="0">
                <a:solidFill>
                  <a:srgbClr val="FF0000"/>
                </a:solidFill>
              </a:rPr>
              <a:t>	</a:t>
            </a:r>
            <a:r>
              <a:rPr lang="ja-JP" altLang="en-US" dirty="0"/>
              <a:t>⇒　</a:t>
            </a:r>
            <a:r>
              <a:rPr lang="en-US" altLang="ja-JP" dirty="0">
                <a:solidFill>
                  <a:srgbClr val="FF0000"/>
                </a:solidFill>
              </a:rPr>
              <a:t>2,000,000</a:t>
            </a:r>
            <a:r>
              <a:rPr lang="ja-JP" altLang="en-US" dirty="0">
                <a:solidFill>
                  <a:srgbClr val="FF0000"/>
                </a:solidFill>
              </a:rPr>
              <a:t>円</a:t>
            </a:r>
            <a:endParaRPr lang="en-US" altLang="ja-JP" dirty="0">
              <a:solidFill>
                <a:srgbClr val="FF0000"/>
              </a:solidFill>
            </a:endParaRPr>
          </a:p>
          <a:p>
            <a:r>
              <a:rPr lang="ja-JP" altLang="en-US" dirty="0"/>
              <a:t>④ ◯◯農協４</a:t>
            </a:r>
            <a:r>
              <a:rPr lang="en-US" altLang="ja-JP" dirty="0"/>
              <a:t>	 ××</a:t>
            </a:r>
            <a:r>
              <a:rPr lang="ja-JP" altLang="en-US" dirty="0"/>
              <a:t>支店　</a:t>
            </a:r>
            <a:r>
              <a:rPr lang="en-US" altLang="ja-JP" dirty="0">
                <a:solidFill>
                  <a:srgbClr val="FF0000"/>
                </a:solidFill>
              </a:rPr>
              <a:t>	</a:t>
            </a:r>
            <a:r>
              <a:rPr lang="ja-JP" altLang="en-US" dirty="0"/>
              <a:t>⇒　</a:t>
            </a:r>
            <a:r>
              <a:rPr lang="en-US" altLang="ja-JP" dirty="0">
                <a:solidFill>
                  <a:srgbClr val="FF0000"/>
                </a:solidFill>
              </a:rPr>
              <a:t>2,000,000</a:t>
            </a:r>
            <a:r>
              <a:rPr lang="ja-JP" altLang="en-US" dirty="0">
                <a:solidFill>
                  <a:srgbClr val="FF0000"/>
                </a:solidFill>
              </a:rPr>
              <a:t>円</a:t>
            </a:r>
            <a:endParaRPr lang="en-US" altLang="ja-JP" dirty="0">
              <a:solidFill>
                <a:srgbClr val="FF0000"/>
              </a:solidFill>
            </a:endParaRPr>
          </a:p>
          <a:p>
            <a:r>
              <a:rPr lang="ja-JP" altLang="en-US" dirty="0"/>
              <a:t>⑤ ◯◯農協５</a:t>
            </a:r>
            <a:r>
              <a:rPr lang="en-US" altLang="ja-JP" dirty="0"/>
              <a:t>	 ××</a:t>
            </a:r>
            <a:r>
              <a:rPr lang="ja-JP" altLang="en-US" dirty="0"/>
              <a:t>支店　</a:t>
            </a:r>
            <a:r>
              <a:rPr lang="en-US" altLang="ja-JP" dirty="0">
                <a:solidFill>
                  <a:srgbClr val="FF0000"/>
                </a:solidFill>
              </a:rPr>
              <a:t>	</a:t>
            </a:r>
            <a:r>
              <a:rPr lang="ja-JP" altLang="en-US" dirty="0"/>
              <a:t>⇒　</a:t>
            </a:r>
            <a:r>
              <a:rPr lang="en-US" altLang="ja-JP" dirty="0">
                <a:solidFill>
                  <a:srgbClr val="FF0000"/>
                </a:solidFill>
              </a:rPr>
              <a:t>2,000,000</a:t>
            </a:r>
            <a:r>
              <a:rPr lang="ja-JP" altLang="en-US" dirty="0">
                <a:solidFill>
                  <a:srgbClr val="FF0000"/>
                </a:solidFill>
              </a:rPr>
              <a:t>円</a:t>
            </a:r>
            <a:endParaRPr lang="en-US" altLang="ja-JP" dirty="0">
              <a:solidFill>
                <a:srgbClr val="FF0000"/>
              </a:solidFill>
            </a:endParaRPr>
          </a:p>
          <a:p>
            <a:r>
              <a:rPr lang="ja-JP" altLang="en-US" dirty="0"/>
              <a:t>⑥◯◯農協６</a:t>
            </a:r>
            <a:r>
              <a:rPr lang="en-US" altLang="ja-JP" dirty="0"/>
              <a:t>	 ××</a:t>
            </a:r>
            <a:r>
              <a:rPr lang="ja-JP" altLang="en-US" dirty="0"/>
              <a:t>支店　</a:t>
            </a:r>
            <a:r>
              <a:rPr lang="en-US" altLang="ja-JP" dirty="0">
                <a:solidFill>
                  <a:srgbClr val="FF0000"/>
                </a:solidFill>
              </a:rPr>
              <a:t>	</a:t>
            </a:r>
            <a:r>
              <a:rPr lang="ja-JP" altLang="en-US" dirty="0"/>
              <a:t>⇒　</a:t>
            </a:r>
            <a:r>
              <a:rPr lang="en-US" altLang="ja-JP" dirty="0">
                <a:solidFill>
                  <a:srgbClr val="FF0000"/>
                </a:solidFill>
              </a:rPr>
              <a:t>5,043,584</a:t>
            </a:r>
            <a:r>
              <a:rPr lang="ja-JP" altLang="en-US" dirty="0">
                <a:solidFill>
                  <a:srgbClr val="FF0000"/>
                </a:solidFill>
              </a:rPr>
              <a:t>円</a:t>
            </a:r>
            <a:endParaRPr lang="en-US" altLang="ja-JP" dirty="0">
              <a:solidFill>
                <a:srgbClr val="FF0000"/>
              </a:solidFill>
            </a:endParaRPr>
          </a:p>
          <a:p>
            <a:r>
              <a:rPr lang="ja-JP" altLang="en-US" dirty="0"/>
              <a:t>⑦◯◯県信用組合</a:t>
            </a:r>
            <a:r>
              <a:rPr lang="en-US" altLang="ja-JP" dirty="0"/>
              <a:t>××</a:t>
            </a:r>
            <a:r>
              <a:rPr lang="ja-JP" altLang="en-US" dirty="0"/>
              <a:t>支店　</a:t>
            </a:r>
            <a:r>
              <a:rPr lang="en-US" altLang="ja-JP" dirty="0">
                <a:solidFill>
                  <a:srgbClr val="FF0000"/>
                </a:solidFill>
              </a:rPr>
              <a:t>	</a:t>
            </a:r>
            <a:r>
              <a:rPr lang="ja-JP" altLang="en-US" dirty="0"/>
              <a:t>⇒　</a:t>
            </a:r>
            <a:r>
              <a:rPr lang="en-US" altLang="ja-JP" dirty="0">
                <a:solidFill>
                  <a:srgbClr val="FF0000"/>
                </a:solidFill>
              </a:rPr>
              <a:t>5,500,000</a:t>
            </a:r>
            <a:r>
              <a:rPr lang="ja-JP" altLang="en-US" dirty="0">
                <a:solidFill>
                  <a:srgbClr val="FF0000"/>
                </a:solidFill>
              </a:rPr>
              <a:t>円</a:t>
            </a:r>
            <a:endParaRPr lang="en-US" altLang="ja-JP" dirty="0">
              <a:solidFill>
                <a:srgbClr val="FF0000"/>
              </a:solidFill>
            </a:endParaRPr>
          </a:p>
          <a:p>
            <a:r>
              <a:rPr lang="ja-JP" altLang="en-US" dirty="0"/>
              <a:t>⑧◯◯県信用組合</a:t>
            </a:r>
            <a:r>
              <a:rPr lang="en-US" altLang="ja-JP" dirty="0"/>
              <a:t>××</a:t>
            </a:r>
            <a:r>
              <a:rPr lang="ja-JP" altLang="en-US" dirty="0"/>
              <a:t>支店　</a:t>
            </a:r>
            <a:r>
              <a:rPr lang="en-US" altLang="ja-JP" dirty="0">
                <a:solidFill>
                  <a:srgbClr val="FF0000"/>
                </a:solidFill>
              </a:rPr>
              <a:t>	</a:t>
            </a:r>
            <a:r>
              <a:rPr lang="ja-JP" altLang="en-US" dirty="0"/>
              <a:t>⇒　</a:t>
            </a:r>
            <a:r>
              <a:rPr lang="en-US" altLang="ja-JP" dirty="0">
                <a:solidFill>
                  <a:srgbClr val="FF0000"/>
                </a:solidFill>
              </a:rPr>
              <a:t>5,500,000</a:t>
            </a:r>
            <a:r>
              <a:rPr lang="ja-JP" altLang="en-US" dirty="0">
                <a:solidFill>
                  <a:srgbClr val="FF0000"/>
                </a:solidFill>
              </a:rPr>
              <a:t>円</a:t>
            </a:r>
            <a:endParaRPr lang="en-US" altLang="ja-JP" dirty="0">
              <a:solidFill>
                <a:srgbClr val="FF0000"/>
              </a:solidFill>
            </a:endParaRPr>
          </a:p>
          <a:p>
            <a:endParaRPr lang="en-US" altLang="ja-JP" dirty="0">
              <a:solidFill>
                <a:srgbClr val="FF0000"/>
              </a:solidFill>
            </a:endParaRPr>
          </a:p>
          <a:p>
            <a:r>
              <a:rPr lang="en-US" altLang="ja-JP" dirty="0">
                <a:solidFill>
                  <a:srgbClr val="FF0000"/>
                </a:solidFill>
              </a:rPr>
              <a:t>				</a:t>
            </a:r>
            <a:r>
              <a:rPr lang="ja-JP" altLang="en-US" sz="2800" dirty="0">
                <a:solidFill>
                  <a:srgbClr val="FF0000"/>
                </a:solidFill>
              </a:rPr>
              <a:t>合計　</a:t>
            </a:r>
            <a:r>
              <a:rPr lang="en-US" altLang="ja-JP" sz="2800" dirty="0">
                <a:solidFill>
                  <a:srgbClr val="FF0000"/>
                </a:solidFill>
              </a:rPr>
              <a:t>44,976,887</a:t>
            </a:r>
            <a:r>
              <a:rPr lang="ja-JP" altLang="en-US" sz="2800" dirty="0">
                <a:solidFill>
                  <a:srgbClr val="FF0000"/>
                </a:solidFill>
              </a:rPr>
              <a:t>円</a:t>
            </a:r>
            <a:r>
              <a:rPr lang="ja-JP" altLang="en-US" dirty="0">
                <a:solidFill>
                  <a:srgbClr val="FF0000"/>
                </a:solidFill>
              </a:rPr>
              <a:t>　</a:t>
            </a:r>
            <a:endParaRPr kumimoji="1" lang="en-US" altLang="ja-JP" dirty="0">
              <a:solidFill>
                <a:srgbClr val="FF0000"/>
              </a:solidFill>
            </a:endParaRPr>
          </a:p>
        </p:txBody>
      </p:sp>
    </p:spTree>
    <p:extLst>
      <p:ext uri="{BB962C8B-B14F-4D97-AF65-F5344CB8AC3E}">
        <p14:creationId xmlns:p14="http://schemas.microsoft.com/office/powerpoint/2010/main" val="540251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051720" y="607442"/>
            <a:ext cx="2339102" cy="523220"/>
          </a:xfrm>
          <a:prstGeom prst="rect">
            <a:avLst/>
          </a:prstGeom>
          <a:noFill/>
        </p:spPr>
        <p:txBody>
          <a:bodyPr wrap="none" rtlCol="0">
            <a:spAutoFit/>
          </a:bodyPr>
          <a:lstStyle/>
          <a:p>
            <a:r>
              <a:rPr lang="ja-JP" altLang="en-US" sz="2800" dirty="0"/>
              <a:t>相続税の概算</a:t>
            </a:r>
            <a:endParaRPr lang="en-US" altLang="ja-JP" sz="2800" dirty="0"/>
          </a:p>
        </p:txBody>
      </p:sp>
      <p:sp>
        <p:nvSpPr>
          <p:cNvPr id="5" name="テキスト ボックス 4"/>
          <p:cNvSpPr txBox="1"/>
          <p:nvPr/>
        </p:nvSpPr>
        <p:spPr>
          <a:xfrm>
            <a:off x="1187624" y="1916832"/>
            <a:ext cx="6356227" cy="2246769"/>
          </a:xfrm>
          <a:prstGeom prst="rect">
            <a:avLst/>
          </a:prstGeom>
          <a:noFill/>
        </p:spPr>
        <p:txBody>
          <a:bodyPr wrap="none" rtlCol="0">
            <a:spAutoFit/>
          </a:bodyPr>
          <a:lstStyle/>
          <a:p>
            <a:r>
              <a:rPr lang="en-US" altLang="ja-JP" sz="2800" u="sng" dirty="0"/>
              <a:t>××</a:t>
            </a:r>
            <a:r>
              <a:rPr lang="ja-JP" altLang="en-US" sz="2800" u="sng" dirty="0"/>
              <a:t>子</a:t>
            </a:r>
            <a:r>
              <a:rPr kumimoji="1" lang="ja-JP" altLang="en-US" sz="2800" u="sng" dirty="0"/>
              <a:t>様名義の資産</a:t>
            </a:r>
            <a:endParaRPr kumimoji="1" lang="en-US" altLang="ja-JP" sz="2800" u="sng" dirty="0"/>
          </a:p>
          <a:p>
            <a:endParaRPr kumimoji="1" lang="en-US" altLang="ja-JP" sz="2800" u="sng" dirty="0"/>
          </a:p>
          <a:p>
            <a:r>
              <a:rPr lang="en-US" altLang="ja-JP" sz="2800" dirty="0"/>
              <a:t>【</a:t>
            </a:r>
            <a:r>
              <a:rPr lang="ja-JP" altLang="en-US" sz="2800" dirty="0"/>
              <a:t>合計</a:t>
            </a:r>
            <a:r>
              <a:rPr lang="en-US" altLang="ja-JP" sz="2800" dirty="0"/>
              <a:t>】</a:t>
            </a:r>
            <a:r>
              <a:rPr lang="ja-JP" altLang="en-US" sz="2800" dirty="0"/>
              <a:t>　　</a:t>
            </a:r>
            <a:r>
              <a:rPr kumimoji="1" lang="en-US" altLang="ja-JP" sz="2800" dirty="0"/>
              <a:t>44,976,887</a:t>
            </a:r>
            <a:r>
              <a:rPr kumimoji="1" lang="ja-JP" altLang="en-US" sz="2800" dirty="0"/>
              <a:t>円（≒約</a:t>
            </a:r>
            <a:r>
              <a:rPr lang="en-US" altLang="ja-JP" sz="2800" dirty="0"/>
              <a:t>4,500</a:t>
            </a:r>
            <a:r>
              <a:rPr lang="ja-JP" altLang="en-US" sz="2800" dirty="0"/>
              <a:t>万</a:t>
            </a:r>
            <a:r>
              <a:rPr kumimoji="1" lang="ja-JP" altLang="en-US" sz="2800" dirty="0"/>
              <a:t>円）</a:t>
            </a:r>
            <a:endParaRPr kumimoji="1" lang="en-US" altLang="ja-JP" sz="2800" dirty="0"/>
          </a:p>
          <a:p>
            <a:endParaRPr lang="en-US" altLang="ja-JP" sz="2800" dirty="0"/>
          </a:p>
          <a:p>
            <a:endParaRPr kumimoji="1" lang="en-US" altLang="ja-JP" sz="2800" dirty="0"/>
          </a:p>
        </p:txBody>
      </p:sp>
      <p:sp>
        <p:nvSpPr>
          <p:cNvPr id="2" name="テキスト ボックス 1"/>
          <p:cNvSpPr txBox="1"/>
          <p:nvPr/>
        </p:nvSpPr>
        <p:spPr>
          <a:xfrm>
            <a:off x="467544" y="4005064"/>
            <a:ext cx="8528296" cy="1508105"/>
          </a:xfrm>
          <a:prstGeom prst="rect">
            <a:avLst/>
          </a:prstGeom>
          <a:noFill/>
        </p:spPr>
        <p:txBody>
          <a:bodyPr wrap="none" rtlCol="0">
            <a:spAutoFit/>
          </a:bodyPr>
          <a:lstStyle/>
          <a:p>
            <a:pPr algn="ctr"/>
            <a:r>
              <a:rPr lang="en-US" altLang="ja-JP" sz="2000" dirty="0"/>
              <a:t>4,5</a:t>
            </a:r>
            <a:r>
              <a:rPr kumimoji="1" lang="en-US" altLang="ja-JP" sz="2000" dirty="0"/>
              <a:t>00</a:t>
            </a:r>
            <a:r>
              <a:rPr kumimoji="1" lang="ja-JP" altLang="en-US" sz="2000" dirty="0"/>
              <a:t>万円</a:t>
            </a:r>
            <a:r>
              <a:rPr kumimoji="1" lang="ja-JP" altLang="en-US" sz="2000" dirty="0" err="1"/>
              <a:t>ー</a:t>
            </a:r>
            <a:r>
              <a:rPr kumimoji="1" lang="en-US" altLang="ja-JP" sz="2000" dirty="0"/>
              <a:t>4,800</a:t>
            </a:r>
            <a:r>
              <a:rPr kumimoji="1" lang="ja-JP" altLang="en-US" sz="2000" dirty="0"/>
              <a:t>万円（基礎控除）＝</a:t>
            </a:r>
            <a:r>
              <a:rPr lang="ja-JP" altLang="en-US" sz="2000" dirty="0">
                <a:solidFill>
                  <a:srgbClr val="FF0000"/>
                </a:solidFill>
              </a:rPr>
              <a:t>ー</a:t>
            </a:r>
            <a:r>
              <a:rPr lang="en-US" altLang="ja-JP" sz="2000" dirty="0">
                <a:solidFill>
                  <a:srgbClr val="FF0000"/>
                </a:solidFill>
              </a:rPr>
              <a:t>300</a:t>
            </a:r>
            <a:r>
              <a:rPr kumimoji="1" lang="ja-JP" altLang="en-US" sz="2000" dirty="0">
                <a:solidFill>
                  <a:srgbClr val="FF0000"/>
                </a:solidFill>
              </a:rPr>
              <a:t>万円</a:t>
            </a:r>
            <a:r>
              <a:rPr kumimoji="1" lang="ja-JP" altLang="en-US" sz="2000" dirty="0"/>
              <a:t>（←相続税が課税される総額）</a:t>
            </a:r>
            <a:endParaRPr kumimoji="1" lang="en-US" altLang="ja-JP" sz="2000" dirty="0"/>
          </a:p>
          <a:p>
            <a:pPr algn="ctr"/>
            <a:endParaRPr lang="en-US" altLang="ja-JP" sz="2000" dirty="0"/>
          </a:p>
          <a:p>
            <a:pPr algn="ctr"/>
            <a:endParaRPr lang="en-US" altLang="ja-JP" sz="2000" dirty="0"/>
          </a:p>
          <a:p>
            <a:pPr algn="ctr"/>
            <a:r>
              <a:rPr kumimoji="1" lang="en-US" altLang="ja-JP" sz="3200" dirty="0">
                <a:solidFill>
                  <a:srgbClr val="FF0000"/>
                </a:solidFill>
              </a:rPr>
              <a:t>【</a:t>
            </a:r>
            <a:r>
              <a:rPr kumimoji="1" lang="ja-JP" altLang="en-US" sz="3200" dirty="0">
                <a:solidFill>
                  <a:srgbClr val="FF0000"/>
                </a:solidFill>
              </a:rPr>
              <a:t>結論</a:t>
            </a:r>
            <a:r>
              <a:rPr kumimoji="1" lang="en-US" altLang="ja-JP" sz="3200" dirty="0">
                <a:solidFill>
                  <a:srgbClr val="FF0000"/>
                </a:solidFill>
              </a:rPr>
              <a:t>】</a:t>
            </a:r>
            <a:r>
              <a:rPr kumimoji="1" lang="ja-JP" altLang="en-US" sz="3200" dirty="0">
                <a:solidFill>
                  <a:srgbClr val="FF0000"/>
                </a:solidFill>
              </a:rPr>
              <a:t>　現状では相続税は</a:t>
            </a:r>
            <a:r>
              <a:rPr kumimoji="1" lang="en-US" altLang="ja-JP" sz="3200" dirty="0">
                <a:solidFill>
                  <a:srgbClr val="FF0000"/>
                </a:solidFill>
              </a:rPr>
              <a:t>¥</a:t>
            </a:r>
            <a:r>
              <a:rPr kumimoji="1" lang="ja-JP" altLang="en-US" sz="3200" dirty="0">
                <a:solidFill>
                  <a:srgbClr val="FF0000"/>
                </a:solidFill>
              </a:rPr>
              <a:t>０−と考えられます。</a:t>
            </a:r>
          </a:p>
        </p:txBody>
      </p:sp>
    </p:spTree>
    <p:extLst>
      <p:ext uri="{BB962C8B-B14F-4D97-AF65-F5344CB8AC3E}">
        <p14:creationId xmlns:p14="http://schemas.microsoft.com/office/powerpoint/2010/main" val="454336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619672" y="3645024"/>
            <a:ext cx="184731" cy="369332"/>
          </a:xfrm>
          <a:prstGeom prst="rect">
            <a:avLst/>
          </a:prstGeom>
          <a:noFill/>
        </p:spPr>
        <p:txBody>
          <a:bodyPr wrap="none" rtlCol="0">
            <a:spAutoFit/>
          </a:bodyPr>
          <a:lstStyle/>
          <a:p>
            <a:endParaRPr kumimoji="1" lang="ja-JP" altLang="en-US" dirty="0"/>
          </a:p>
        </p:txBody>
      </p:sp>
      <p:sp>
        <p:nvSpPr>
          <p:cNvPr id="6" name="テキスト ボックス 5"/>
          <p:cNvSpPr txBox="1"/>
          <p:nvPr/>
        </p:nvSpPr>
        <p:spPr>
          <a:xfrm>
            <a:off x="1596456" y="709638"/>
            <a:ext cx="6976590" cy="461665"/>
          </a:xfrm>
          <a:prstGeom prst="rect">
            <a:avLst/>
          </a:prstGeom>
          <a:noFill/>
        </p:spPr>
        <p:txBody>
          <a:bodyPr wrap="none" rtlCol="0">
            <a:spAutoFit/>
          </a:bodyPr>
          <a:lstStyle/>
          <a:p>
            <a:r>
              <a:rPr lang="ja-JP" altLang="en-US" sz="2400" dirty="0"/>
              <a:t>検討事項①　今後の</a:t>
            </a:r>
            <a:r>
              <a:rPr lang="en-US" altLang="ja-JP" sz="2400" dirty="0"/>
              <a:t>××</a:t>
            </a:r>
            <a:r>
              <a:rPr lang="ja-JP" altLang="en-US" sz="2400" dirty="0"/>
              <a:t>子さまの財産管理について</a:t>
            </a:r>
            <a:endParaRPr kumimoji="1" lang="ja-JP" altLang="en-US" sz="2400" dirty="0"/>
          </a:p>
        </p:txBody>
      </p:sp>
      <p:sp>
        <p:nvSpPr>
          <p:cNvPr id="2" name="正方形/長方形 1"/>
          <p:cNvSpPr/>
          <p:nvPr/>
        </p:nvSpPr>
        <p:spPr>
          <a:xfrm>
            <a:off x="4331179" y="1343895"/>
            <a:ext cx="4200189" cy="369332"/>
          </a:xfrm>
          <a:prstGeom prst="rect">
            <a:avLst/>
          </a:prstGeom>
        </p:spPr>
        <p:txBody>
          <a:bodyPr wrap="none">
            <a:spAutoFit/>
          </a:bodyPr>
          <a:lstStyle/>
          <a:p>
            <a:r>
              <a:rPr lang="ja-JP" altLang="en-US">
                <a:solidFill>
                  <a:srgbClr val="000000"/>
                </a:solidFill>
                <a:latin typeface="Helvetica" charset="0"/>
              </a:rPr>
              <a:t>（例　医療費や介護費の支払い等も含む）</a:t>
            </a:r>
            <a:endParaRPr lang="ja-JP" altLang="en-US"/>
          </a:p>
        </p:txBody>
      </p:sp>
    </p:spTree>
    <p:extLst>
      <p:ext uri="{BB962C8B-B14F-4D97-AF65-F5344CB8AC3E}">
        <p14:creationId xmlns:p14="http://schemas.microsoft.com/office/powerpoint/2010/main" val="1727745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619672" y="3645024"/>
            <a:ext cx="184731" cy="369332"/>
          </a:xfrm>
          <a:prstGeom prst="rect">
            <a:avLst/>
          </a:prstGeom>
          <a:noFill/>
        </p:spPr>
        <p:txBody>
          <a:bodyPr wrap="none" rtlCol="0">
            <a:spAutoFit/>
          </a:bodyPr>
          <a:lstStyle/>
          <a:p>
            <a:endParaRPr kumimoji="1" lang="ja-JP" altLang="en-US" dirty="0"/>
          </a:p>
        </p:txBody>
      </p:sp>
      <p:sp>
        <p:nvSpPr>
          <p:cNvPr id="5" name="テキスト ボックス 4"/>
          <p:cNvSpPr txBox="1"/>
          <p:nvPr/>
        </p:nvSpPr>
        <p:spPr>
          <a:xfrm>
            <a:off x="1596456" y="709638"/>
            <a:ext cx="6774611" cy="461665"/>
          </a:xfrm>
          <a:prstGeom prst="rect">
            <a:avLst/>
          </a:prstGeom>
          <a:noFill/>
        </p:spPr>
        <p:txBody>
          <a:bodyPr wrap="none" rtlCol="0">
            <a:spAutoFit/>
          </a:bodyPr>
          <a:lstStyle/>
          <a:p>
            <a:r>
              <a:rPr lang="ja-JP" altLang="en-US" sz="2400" dirty="0"/>
              <a:t>検討事項②　未登記の不動産の名義変更について</a:t>
            </a:r>
            <a:endParaRPr kumimoji="1" lang="ja-JP" altLang="en-US" sz="2400" dirty="0"/>
          </a:p>
        </p:txBody>
      </p:sp>
    </p:spTree>
    <p:extLst>
      <p:ext uri="{BB962C8B-B14F-4D97-AF65-F5344CB8AC3E}">
        <p14:creationId xmlns:p14="http://schemas.microsoft.com/office/powerpoint/2010/main" val="2084042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619672" y="3645024"/>
            <a:ext cx="184731" cy="369332"/>
          </a:xfrm>
          <a:prstGeom prst="rect">
            <a:avLst/>
          </a:prstGeom>
          <a:noFill/>
        </p:spPr>
        <p:txBody>
          <a:bodyPr wrap="none" rtlCol="0">
            <a:spAutoFit/>
          </a:bodyPr>
          <a:lstStyle/>
          <a:p>
            <a:endParaRPr kumimoji="1" lang="ja-JP" altLang="en-US" dirty="0"/>
          </a:p>
        </p:txBody>
      </p:sp>
      <p:sp>
        <p:nvSpPr>
          <p:cNvPr id="5" name="テキスト ボックス 4"/>
          <p:cNvSpPr txBox="1"/>
          <p:nvPr/>
        </p:nvSpPr>
        <p:spPr>
          <a:xfrm>
            <a:off x="1596456" y="709638"/>
            <a:ext cx="6898042" cy="461665"/>
          </a:xfrm>
          <a:prstGeom prst="rect">
            <a:avLst/>
          </a:prstGeom>
          <a:noFill/>
        </p:spPr>
        <p:txBody>
          <a:bodyPr wrap="none" rtlCol="0">
            <a:spAutoFit/>
          </a:bodyPr>
          <a:lstStyle/>
          <a:p>
            <a:r>
              <a:rPr lang="ja-JP" altLang="en-US" sz="2400" dirty="0"/>
              <a:t>検討事項③　</a:t>
            </a:r>
            <a:r>
              <a:rPr lang="en-US" altLang="ja-JP" sz="2400" dirty="0"/>
              <a:t>××</a:t>
            </a:r>
            <a:r>
              <a:rPr lang="ja-JP" altLang="en-US" sz="2400" dirty="0"/>
              <a:t>子さまの遺産の引き継ぎについて</a:t>
            </a:r>
            <a:endParaRPr kumimoji="1" lang="ja-JP" altLang="en-US" sz="2400" dirty="0"/>
          </a:p>
        </p:txBody>
      </p:sp>
    </p:spTree>
    <p:extLst>
      <p:ext uri="{BB962C8B-B14F-4D97-AF65-F5344CB8AC3E}">
        <p14:creationId xmlns:p14="http://schemas.microsoft.com/office/powerpoint/2010/main" val="104240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619672" y="3645024"/>
            <a:ext cx="184731" cy="369332"/>
          </a:xfrm>
          <a:prstGeom prst="rect">
            <a:avLst/>
          </a:prstGeom>
          <a:noFill/>
        </p:spPr>
        <p:txBody>
          <a:bodyPr wrap="none" rtlCol="0">
            <a:spAutoFit/>
          </a:bodyPr>
          <a:lstStyle/>
          <a:p>
            <a:endParaRPr kumimoji="1" lang="ja-JP" altLang="en-US" dirty="0"/>
          </a:p>
        </p:txBody>
      </p:sp>
      <p:sp>
        <p:nvSpPr>
          <p:cNvPr id="2" name="テキスト ボックス 1"/>
          <p:cNvSpPr txBox="1"/>
          <p:nvPr/>
        </p:nvSpPr>
        <p:spPr>
          <a:xfrm>
            <a:off x="3752475" y="734665"/>
            <a:ext cx="990977" cy="461665"/>
          </a:xfrm>
          <a:prstGeom prst="rect">
            <a:avLst/>
          </a:prstGeom>
          <a:noFill/>
        </p:spPr>
        <p:txBody>
          <a:bodyPr wrap="none" rtlCol="0">
            <a:spAutoFit/>
          </a:bodyPr>
          <a:lstStyle/>
          <a:p>
            <a:r>
              <a:rPr lang="en-US" altLang="ja-JP" sz="2400"/>
              <a:t>memo</a:t>
            </a:r>
            <a:endParaRPr kumimoji="1" lang="ja-JP" altLang="en-US" sz="2400" dirty="0"/>
          </a:p>
        </p:txBody>
      </p:sp>
    </p:spTree>
    <p:extLst>
      <p:ext uri="{BB962C8B-B14F-4D97-AF65-F5344CB8AC3E}">
        <p14:creationId xmlns:p14="http://schemas.microsoft.com/office/powerpoint/2010/main" val="469712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BD9AA00-05C2-DA41-A697-297669F22580}"/>
              </a:ext>
            </a:extLst>
          </p:cNvPr>
          <p:cNvSpPr txBox="1"/>
          <p:nvPr/>
        </p:nvSpPr>
        <p:spPr>
          <a:xfrm>
            <a:off x="526662" y="2132014"/>
            <a:ext cx="8090676" cy="3228576"/>
          </a:xfrm>
          <a:prstGeom prst="rect">
            <a:avLst/>
          </a:prstGeom>
          <a:noFill/>
        </p:spPr>
        <p:txBody>
          <a:bodyPr wrap="none" rtlCol="0">
            <a:spAutoFit/>
          </a:bodyPr>
          <a:lstStyle/>
          <a:p>
            <a:pPr algn="ctr">
              <a:lnSpc>
                <a:spcPct val="150000"/>
              </a:lnSpc>
            </a:pPr>
            <a:r>
              <a:rPr kumimoji="1" lang="ja-JP" altLang="en-US" sz="6000">
                <a:solidFill>
                  <a:srgbClr val="FF0000"/>
                </a:solidFill>
              </a:rPr>
              <a:t>「質問」　「発問」　「問い」</a:t>
            </a:r>
            <a:endParaRPr kumimoji="1" lang="en-US" altLang="ja-JP" sz="6000" dirty="0">
              <a:solidFill>
                <a:srgbClr val="FF0000"/>
              </a:solidFill>
            </a:endParaRPr>
          </a:p>
          <a:p>
            <a:pPr algn="ctr">
              <a:lnSpc>
                <a:spcPct val="150000"/>
              </a:lnSpc>
            </a:pPr>
            <a:r>
              <a:rPr kumimoji="1" lang="ja-JP" altLang="en-US" sz="4000">
                <a:solidFill>
                  <a:srgbClr val="FF0000"/>
                </a:solidFill>
              </a:rPr>
              <a:t>の違いを理解しよう</a:t>
            </a:r>
            <a:endParaRPr kumimoji="1" lang="en-US" altLang="ja-JP" sz="4000" dirty="0">
              <a:solidFill>
                <a:srgbClr val="FF0000"/>
              </a:solidFill>
            </a:endParaRPr>
          </a:p>
        </p:txBody>
      </p:sp>
      <p:pic>
        <p:nvPicPr>
          <p:cNvPr id="8" name="コンテンツ プレースホルダー 3">
            <a:extLst>
              <a:ext uri="{FF2B5EF4-FFF2-40B4-BE49-F238E27FC236}">
                <a16:creationId xmlns:a16="http://schemas.microsoft.com/office/drawing/2014/main" id="{4C1C5E3F-921D-0F46-A9B5-321DAA13D1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23850" y="404813"/>
            <a:ext cx="1273175" cy="1265237"/>
          </a:xfrm>
          <a:prstGeom prst="rect">
            <a:avLst/>
          </a:prstGeom>
        </p:spPr>
      </p:pic>
      <p:cxnSp>
        <p:nvCxnSpPr>
          <p:cNvPr id="9" name="直線コネクタ 8">
            <a:extLst>
              <a:ext uri="{FF2B5EF4-FFF2-40B4-BE49-F238E27FC236}">
                <a16:creationId xmlns:a16="http://schemas.microsoft.com/office/drawing/2014/main" id="{5EF5E717-95BF-6B47-8C8E-A92C51AF7847}"/>
              </a:ext>
            </a:extLst>
          </p:cNvPr>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446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0103E35-4D07-F34B-9F52-4C808EC624AC}"/>
              </a:ext>
            </a:extLst>
          </p:cNvPr>
          <p:cNvSpPr txBox="1"/>
          <p:nvPr/>
        </p:nvSpPr>
        <p:spPr>
          <a:xfrm>
            <a:off x="2414197" y="635944"/>
            <a:ext cx="4315605" cy="461665"/>
          </a:xfrm>
          <a:prstGeom prst="rect">
            <a:avLst/>
          </a:prstGeom>
          <a:noFill/>
        </p:spPr>
        <p:txBody>
          <a:bodyPr wrap="none" rtlCol="0">
            <a:spAutoFit/>
          </a:bodyPr>
          <a:lstStyle/>
          <a:p>
            <a:r>
              <a:rPr lang="ja-JP" altLang="en-US" sz="2400"/>
              <a:t>「質問」と「発問」と「問い」の違い</a:t>
            </a:r>
            <a:endParaRPr kumimoji="1" lang="ja-JP" altLang="en-US" sz="2400"/>
          </a:p>
        </p:txBody>
      </p:sp>
      <p:sp>
        <p:nvSpPr>
          <p:cNvPr id="6" name="テキスト ボックス 5">
            <a:extLst>
              <a:ext uri="{FF2B5EF4-FFF2-40B4-BE49-F238E27FC236}">
                <a16:creationId xmlns:a16="http://schemas.microsoft.com/office/drawing/2014/main" id="{6D4114D3-A596-EC49-9AF5-A6FE97692E58}"/>
              </a:ext>
            </a:extLst>
          </p:cNvPr>
          <p:cNvSpPr txBox="1"/>
          <p:nvPr/>
        </p:nvSpPr>
        <p:spPr>
          <a:xfrm>
            <a:off x="626047" y="2132014"/>
            <a:ext cx="7891904" cy="584775"/>
          </a:xfrm>
          <a:prstGeom prst="rect">
            <a:avLst/>
          </a:prstGeom>
          <a:noFill/>
        </p:spPr>
        <p:txBody>
          <a:bodyPr wrap="none" rtlCol="0">
            <a:spAutoFit/>
          </a:bodyPr>
          <a:lstStyle/>
          <a:p>
            <a:r>
              <a:rPr lang="ja-JP" altLang="en-US" sz="3200"/>
              <a:t>「質問」・・・相手が答えを持っていることを聞く</a:t>
            </a:r>
            <a:endParaRPr kumimoji="1" lang="ja-JP" altLang="en-US" sz="3200"/>
          </a:p>
        </p:txBody>
      </p:sp>
      <p:sp>
        <p:nvSpPr>
          <p:cNvPr id="7" name="テキスト ボックス 6">
            <a:extLst>
              <a:ext uri="{FF2B5EF4-FFF2-40B4-BE49-F238E27FC236}">
                <a16:creationId xmlns:a16="http://schemas.microsoft.com/office/drawing/2014/main" id="{8B517A75-4142-C647-B423-AFA83B470A62}"/>
              </a:ext>
            </a:extLst>
          </p:cNvPr>
          <p:cNvSpPr txBox="1"/>
          <p:nvPr/>
        </p:nvSpPr>
        <p:spPr>
          <a:xfrm>
            <a:off x="618846" y="3429000"/>
            <a:ext cx="8082662" cy="584775"/>
          </a:xfrm>
          <a:prstGeom prst="rect">
            <a:avLst/>
          </a:prstGeom>
          <a:noFill/>
        </p:spPr>
        <p:txBody>
          <a:bodyPr wrap="none" rtlCol="0">
            <a:spAutoFit/>
          </a:bodyPr>
          <a:lstStyle/>
          <a:p>
            <a:r>
              <a:rPr lang="ja-JP" altLang="en-US" sz="3200"/>
              <a:t>「発問」・・・こちらが答えを持っていることを聞く</a:t>
            </a:r>
            <a:endParaRPr kumimoji="1" lang="ja-JP" altLang="en-US" sz="3200"/>
          </a:p>
        </p:txBody>
      </p:sp>
      <p:sp>
        <p:nvSpPr>
          <p:cNvPr id="9" name="テキスト ボックス 8">
            <a:extLst>
              <a:ext uri="{FF2B5EF4-FFF2-40B4-BE49-F238E27FC236}">
                <a16:creationId xmlns:a16="http://schemas.microsoft.com/office/drawing/2014/main" id="{1B47A064-72C9-6546-9535-E992F5EFB3E8}"/>
              </a:ext>
            </a:extLst>
          </p:cNvPr>
          <p:cNvSpPr txBox="1"/>
          <p:nvPr/>
        </p:nvSpPr>
        <p:spPr>
          <a:xfrm>
            <a:off x="608704" y="4744025"/>
            <a:ext cx="8703024" cy="1077218"/>
          </a:xfrm>
          <a:prstGeom prst="rect">
            <a:avLst/>
          </a:prstGeom>
          <a:noFill/>
        </p:spPr>
        <p:txBody>
          <a:bodyPr wrap="none" rtlCol="0">
            <a:spAutoFit/>
          </a:bodyPr>
          <a:lstStyle/>
          <a:p>
            <a:r>
              <a:rPr lang="ja-JP" altLang="en-US" sz="3200"/>
              <a:t>「問い」・・・どちらも答えを持っていない、</a:t>
            </a:r>
            <a:br>
              <a:rPr lang="en-US" altLang="ja-JP" sz="3200" dirty="0"/>
            </a:br>
            <a:r>
              <a:rPr lang="ja-JP" altLang="en-US" sz="3200"/>
              <a:t>　　　　　　探究的対話、創造的対話を目的とする</a:t>
            </a:r>
            <a:endParaRPr lang="en-US" altLang="ja-JP" sz="3200" dirty="0"/>
          </a:p>
        </p:txBody>
      </p:sp>
    </p:spTree>
    <p:extLst>
      <p:ext uri="{BB962C8B-B14F-4D97-AF65-F5344CB8AC3E}">
        <p14:creationId xmlns:p14="http://schemas.microsoft.com/office/powerpoint/2010/main" val="3862801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0103E35-4D07-F34B-9F52-4C808EC624AC}"/>
              </a:ext>
            </a:extLst>
          </p:cNvPr>
          <p:cNvSpPr txBox="1"/>
          <p:nvPr/>
        </p:nvSpPr>
        <p:spPr>
          <a:xfrm>
            <a:off x="2414197" y="635944"/>
            <a:ext cx="4315605" cy="461665"/>
          </a:xfrm>
          <a:prstGeom prst="rect">
            <a:avLst/>
          </a:prstGeom>
          <a:noFill/>
        </p:spPr>
        <p:txBody>
          <a:bodyPr wrap="none" rtlCol="0">
            <a:spAutoFit/>
          </a:bodyPr>
          <a:lstStyle/>
          <a:p>
            <a:r>
              <a:rPr lang="ja-JP" altLang="en-US" sz="2400"/>
              <a:t>「質問」と「発問」と「問い」の違い</a:t>
            </a:r>
            <a:endParaRPr kumimoji="1" lang="ja-JP" altLang="en-US" sz="2400"/>
          </a:p>
        </p:txBody>
      </p:sp>
      <p:sp>
        <p:nvSpPr>
          <p:cNvPr id="6" name="テキスト ボックス 5">
            <a:extLst>
              <a:ext uri="{FF2B5EF4-FFF2-40B4-BE49-F238E27FC236}">
                <a16:creationId xmlns:a16="http://schemas.microsoft.com/office/drawing/2014/main" id="{6D4114D3-A596-EC49-9AF5-A6FE97692E58}"/>
              </a:ext>
            </a:extLst>
          </p:cNvPr>
          <p:cNvSpPr txBox="1"/>
          <p:nvPr/>
        </p:nvSpPr>
        <p:spPr>
          <a:xfrm>
            <a:off x="626047" y="2132014"/>
            <a:ext cx="7891904" cy="584775"/>
          </a:xfrm>
          <a:prstGeom prst="rect">
            <a:avLst/>
          </a:prstGeom>
          <a:noFill/>
        </p:spPr>
        <p:txBody>
          <a:bodyPr wrap="none" rtlCol="0">
            <a:spAutoFit/>
          </a:bodyPr>
          <a:lstStyle/>
          <a:p>
            <a:r>
              <a:rPr lang="ja-JP" altLang="en-US" sz="3200">
                <a:solidFill>
                  <a:srgbClr val="FF0000"/>
                </a:solidFill>
              </a:rPr>
              <a:t>「質問」・・・相手が答えを持っていることを聞く</a:t>
            </a:r>
            <a:endParaRPr kumimoji="1" lang="ja-JP" altLang="en-US" sz="3200">
              <a:solidFill>
                <a:srgbClr val="FF0000"/>
              </a:solidFill>
            </a:endParaRPr>
          </a:p>
        </p:txBody>
      </p:sp>
      <p:sp>
        <p:nvSpPr>
          <p:cNvPr id="7" name="テキスト ボックス 6">
            <a:extLst>
              <a:ext uri="{FF2B5EF4-FFF2-40B4-BE49-F238E27FC236}">
                <a16:creationId xmlns:a16="http://schemas.microsoft.com/office/drawing/2014/main" id="{8B517A75-4142-C647-B423-AFA83B470A62}"/>
              </a:ext>
            </a:extLst>
          </p:cNvPr>
          <p:cNvSpPr txBox="1"/>
          <p:nvPr/>
        </p:nvSpPr>
        <p:spPr>
          <a:xfrm>
            <a:off x="618846" y="3429000"/>
            <a:ext cx="8082662" cy="584775"/>
          </a:xfrm>
          <a:prstGeom prst="rect">
            <a:avLst/>
          </a:prstGeom>
          <a:noFill/>
        </p:spPr>
        <p:txBody>
          <a:bodyPr wrap="none" rtlCol="0">
            <a:spAutoFit/>
          </a:bodyPr>
          <a:lstStyle/>
          <a:p>
            <a:r>
              <a:rPr lang="ja-JP" altLang="en-US" sz="3200"/>
              <a:t>「発問」・・・こちらが答えを持っていることを聞く</a:t>
            </a:r>
            <a:endParaRPr kumimoji="1" lang="ja-JP" altLang="en-US" sz="3200"/>
          </a:p>
        </p:txBody>
      </p:sp>
      <p:sp>
        <p:nvSpPr>
          <p:cNvPr id="9" name="テキスト ボックス 8">
            <a:extLst>
              <a:ext uri="{FF2B5EF4-FFF2-40B4-BE49-F238E27FC236}">
                <a16:creationId xmlns:a16="http://schemas.microsoft.com/office/drawing/2014/main" id="{1B47A064-72C9-6546-9535-E992F5EFB3E8}"/>
              </a:ext>
            </a:extLst>
          </p:cNvPr>
          <p:cNvSpPr txBox="1"/>
          <p:nvPr/>
        </p:nvSpPr>
        <p:spPr>
          <a:xfrm>
            <a:off x="608704" y="4744025"/>
            <a:ext cx="8703024" cy="1077218"/>
          </a:xfrm>
          <a:prstGeom prst="rect">
            <a:avLst/>
          </a:prstGeom>
          <a:noFill/>
        </p:spPr>
        <p:txBody>
          <a:bodyPr wrap="none" rtlCol="0">
            <a:spAutoFit/>
          </a:bodyPr>
          <a:lstStyle/>
          <a:p>
            <a:r>
              <a:rPr lang="ja-JP" altLang="en-US" sz="3200"/>
              <a:t>「問い」・・・どちらも答えを持っていない、</a:t>
            </a:r>
            <a:br>
              <a:rPr lang="en-US" altLang="ja-JP" sz="3200" dirty="0"/>
            </a:br>
            <a:r>
              <a:rPr lang="ja-JP" altLang="en-US" sz="3200"/>
              <a:t>　　　　　　探究的対話、創造的対話を目的とする</a:t>
            </a:r>
            <a:endParaRPr lang="en-US" altLang="ja-JP" sz="3200" dirty="0"/>
          </a:p>
        </p:txBody>
      </p:sp>
    </p:spTree>
    <p:extLst>
      <p:ext uri="{BB962C8B-B14F-4D97-AF65-F5344CB8AC3E}">
        <p14:creationId xmlns:p14="http://schemas.microsoft.com/office/powerpoint/2010/main" val="4292259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0103E35-4D07-F34B-9F52-4C808EC624AC}"/>
              </a:ext>
            </a:extLst>
          </p:cNvPr>
          <p:cNvSpPr txBox="1"/>
          <p:nvPr/>
        </p:nvSpPr>
        <p:spPr>
          <a:xfrm>
            <a:off x="2414197" y="635944"/>
            <a:ext cx="4315605" cy="461665"/>
          </a:xfrm>
          <a:prstGeom prst="rect">
            <a:avLst/>
          </a:prstGeom>
          <a:noFill/>
        </p:spPr>
        <p:txBody>
          <a:bodyPr wrap="none" rtlCol="0">
            <a:spAutoFit/>
          </a:bodyPr>
          <a:lstStyle/>
          <a:p>
            <a:r>
              <a:rPr lang="ja-JP" altLang="en-US" sz="2400"/>
              <a:t>「質問」と「発問」と「問い」の違い</a:t>
            </a:r>
            <a:endParaRPr kumimoji="1" lang="ja-JP" altLang="en-US" sz="2400"/>
          </a:p>
        </p:txBody>
      </p:sp>
      <p:sp>
        <p:nvSpPr>
          <p:cNvPr id="6" name="テキスト ボックス 5">
            <a:extLst>
              <a:ext uri="{FF2B5EF4-FFF2-40B4-BE49-F238E27FC236}">
                <a16:creationId xmlns:a16="http://schemas.microsoft.com/office/drawing/2014/main" id="{6D4114D3-A596-EC49-9AF5-A6FE97692E58}"/>
              </a:ext>
            </a:extLst>
          </p:cNvPr>
          <p:cNvSpPr txBox="1"/>
          <p:nvPr/>
        </p:nvSpPr>
        <p:spPr>
          <a:xfrm>
            <a:off x="626047" y="2132014"/>
            <a:ext cx="7891904" cy="584775"/>
          </a:xfrm>
          <a:prstGeom prst="rect">
            <a:avLst/>
          </a:prstGeom>
          <a:noFill/>
        </p:spPr>
        <p:txBody>
          <a:bodyPr wrap="none" rtlCol="0">
            <a:spAutoFit/>
          </a:bodyPr>
          <a:lstStyle/>
          <a:p>
            <a:r>
              <a:rPr lang="ja-JP" altLang="en-US" sz="3200"/>
              <a:t>「質問」・・・相手が答えを持っていることを聞く</a:t>
            </a:r>
            <a:endParaRPr kumimoji="1" lang="ja-JP" altLang="en-US" sz="3200"/>
          </a:p>
        </p:txBody>
      </p:sp>
      <p:sp>
        <p:nvSpPr>
          <p:cNvPr id="7" name="テキスト ボックス 6">
            <a:extLst>
              <a:ext uri="{FF2B5EF4-FFF2-40B4-BE49-F238E27FC236}">
                <a16:creationId xmlns:a16="http://schemas.microsoft.com/office/drawing/2014/main" id="{8B517A75-4142-C647-B423-AFA83B470A62}"/>
              </a:ext>
            </a:extLst>
          </p:cNvPr>
          <p:cNvSpPr txBox="1"/>
          <p:nvPr/>
        </p:nvSpPr>
        <p:spPr>
          <a:xfrm>
            <a:off x="618846" y="3429000"/>
            <a:ext cx="8082662" cy="584775"/>
          </a:xfrm>
          <a:prstGeom prst="rect">
            <a:avLst/>
          </a:prstGeom>
          <a:noFill/>
        </p:spPr>
        <p:txBody>
          <a:bodyPr wrap="none" rtlCol="0">
            <a:spAutoFit/>
          </a:bodyPr>
          <a:lstStyle/>
          <a:p>
            <a:r>
              <a:rPr lang="ja-JP" altLang="en-US" sz="3200">
                <a:solidFill>
                  <a:srgbClr val="FF0000"/>
                </a:solidFill>
              </a:rPr>
              <a:t>「発問」・・・こちらが答えを持っていることを聞く</a:t>
            </a:r>
            <a:endParaRPr kumimoji="1" lang="ja-JP" altLang="en-US" sz="3200">
              <a:solidFill>
                <a:srgbClr val="FF0000"/>
              </a:solidFill>
            </a:endParaRPr>
          </a:p>
        </p:txBody>
      </p:sp>
      <p:sp>
        <p:nvSpPr>
          <p:cNvPr id="9" name="テキスト ボックス 8">
            <a:extLst>
              <a:ext uri="{FF2B5EF4-FFF2-40B4-BE49-F238E27FC236}">
                <a16:creationId xmlns:a16="http://schemas.microsoft.com/office/drawing/2014/main" id="{1B47A064-72C9-6546-9535-E992F5EFB3E8}"/>
              </a:ext>
            </a:extLst>
          </p:cNvPr>
          <p:cNvSpPr txBox="1"/>
          <p:nvPr/>
        </p:nvSpPr>
        <p:spPr>
          <a:xfrm>
            <a:off x="608704" y="4744025"/>
            <a:ext cx="8703024" cy="1077218"/>
          </a:xfrm>
          <a:prstGeom prst="rect">
            <a:avLst/>
          </a:prstGeom>
          <a:noFill/>
        </p:spPr>
        <p:txBody>
          <a:bodyPr wrap="none" rtlCol="0">
            <a:spAutoFit/>
          </a:bodyPr>
          <a:lstStyle/>
          <a:p>
            <a:r>
              <a:rPr lang="ja-JP" altLang="en-US" sz="3200"/>
              <a:t>「問い」・・・どちらも答えを持っていない、</a:t>
            </a:r>
            <a:br>
              <a:rPr lang="en-US" altLang="ja-JP" sz="3200" dirty="0"/>
            </a:br>
            <a:r>
              <a:rPr lang="ja-JP" altLang="en-US" sz="3200"/>
              <a:t>　　　　　　探究的対話、創造的対話を目的とする</a:t>
            </a:r>
            <a:endParaRPr lang="en-US" altLang="ja-JP" sz="3200" dirty="0"/>
          </a:p>
        </p:txBody>
      </p:sp>
    </p:spTree>
    <p:extLst>
      <p:ext uri="{BB962C8B-B14F-4D97-AF65-F5344CB8AC3E}">
        <p14:creationId xmlns:p14="http://schemas.microsoft.com/office/powerpoint/2010/main" val="155274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599800" y="1556792"/>
            <a:ext cx="6109366" cy="4832092"/>
          </a:xfrm>
          <a:prstGeom prst="rect">
            <a:avLst/>
          </a:prstGeom>
          <a:solidFill>
            <a:srgbClr val="FFFF00"/>
          </a:solidFill>
        </p:spPr>
        <p:txBody>
          <a:bodyPr wrap="none" rtlCol="0">
            <a:spAutoFit/>
          </a:bodyPr>
          <a:lstStyle/>
          <a:p>
            <a:pPr algn="ctr">
              <a:lnSpc>
                <a:spcPct val="200000"/>
              </a:lnSpc>
            </a:pPr>
            <a:r>
              <a:rPr lang="ja-JP" altLang="en-US" sz="4400" dirty="0"/>
              <a:t>相続コンサルタントの</a:t>
            </a:r>
            <a:endParaRPr lang="en-US" altLang="ja-JP" sz="4400" dirty="0"/>
          </a:p>
          <a:p>
            <a:pPr algn="ctr">
              <a:lnSpc>
                <a:spcPct val="200000"/>
              </a:lnSpc>
            </a:pPr>
            <a:r>
              <a:rPr lang="ja-JP" altLang="en-US" sz="4400" dirty="0"/>
              <a:t>コア・コンピタンス</a:t>
            </a:r>
            <a:endParaRPr lang="en-US" altLang="ja-JP" sz="4400" dirty="0"/>
          </a:p>
          <a:p>
            <a:pPr algn="ctr">
              <a:lnSpc>
                <a:spcPct val="200000"/>
              </a:lnSpc>
            </a:pPr>
            <a:r>
              <a:rPr lang="ja-JP" altLang="en-US" sz="6600" dirty="0">
                <a:solidFill>
                  <a:srgbClr val="FF0000"/>
                </a:solidFill>
              </a:rPr>
              <a:t>「家族会議支援」</a:t>
            </a:r>
            <a:endParaRPr lang="en-US" altLang="ja-JP" sz="5400" dirty="0"/>
          </a:p>
        </p:txBody>
      </p:sp>
    </p:spTree>
    <p:extLst>
      <p:ext uri="{BB962C8B-B14F-4D97-AF65-F5344CB8AC3E}">
        <p14:creationId xmlns:p14="http://schemas.microsoft.com/office/powerpoint/2010/main" val="806157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0103E35-4D07-F34B-9F52-4C808EC624AC}"/>
              </a:ext>
            </a:extLst>
          </p:cNvPr>
          <p:cNvSpPr txBox="1"/>
          <p:nvPr/>
        </p:nvSpPr>
        <p:spPr>
          <a:xfrm>
            <a:off x="2414197" y="635944"/>
            <a:ext cx="4315605" cy="461665"/>
          </a:xfrm>
          <a:prstGeom prst="rect">
            <a:avLst/>
          </a:prstGeom>
          <a:noFill/>
        </p:spPr>
        <p:txBody>
          <a:bodyPr wrap="none" rtlCol="0">
            <a:spAutoFit/>
          </a:bodyPr>
          <a:lstStyle/>
          <a:p>
            <a:r>
              <a:rPr lang="ja-JP" altLang="en-US" sz="2400"/>
              <a:t>「質問」と「発問」と「問い」の違い</a:t>
            </a:r>
            <a:endParaRPr kumimoji="1" lang="ja-JP" altLang="en-US" sz="2400"/>
          </a:p>
        </p:txBody>
      </p:sp>
      <p:sp>
        <p:nvSpPr>
          <p:cNvPr id="6" name="テキスト ボックス 5">
            <a:extLst>
              <a:ext uri="{FF2B5EF4-FFF2-40B4-BE49-F238E27FC236}">
                <a16:creationId xmlns:a16="http://schemas.microsoft.com/office/drawing/2014/main" id="{6D4114D3-A596-EC49-9AF5-A6FE97692E58}"/>
              </a:ext>
            </a:extLst>
          </p:cNvPr>
          <p:cNvSpPr txBox="1"/>
          <p:nvPr/>
        </p:nvSpPr>
        <p:spPr>
          <a:xfrm>
            <a:off x="626047" y="2132014"/>
            <a:ext cx="7891904" cy="584775"/>
          </a:xfrm>
          <a:prstGeom prst="rect">
            <a:avLst/>
          </a:prstGeom>
          <a:noFill/>
        </p:spPr>
        <p:txBody>
          <a:bodyPr wrap="none" rtlCol="0">
            <a:spAutoFit/>
          </a:bodyPr>
          <a:lstStyle/>
          <a:p>
            <a:r>
              <a:rPr lang="ja-JP" altLang="en-US" sz="3200"/>
              <a:t>「質問」・・・相手が答えを持っていることを聞く</a:t>
            </a:r>
            <a:endParaRPr kumimoji="1" lang="ja-JP" altLang="en-US" sz="3200"/>
          </a:p>
        </p:txBody>
      </p:sp>
      <p:sp>
        <p:nvSpPr>
          <p:cNvPr id="7" name="テキスト ボックス 6">
            <a:extLst>
              <a:ext uri="{FF2B5EF4-FFF2-40B4-BE49-F238E27FC236}">
                <a16:creationId xmlns:a16="http://schemas.microsoft.com/office/drawing/2014/main" id="{8B517A75-4142-C647-B423-AFA83B470A62}"/>
              </a:ext>
            </a:extLst>
          </p:cNvPr>
          <p:cNvSpPr txBox="1"/>
          <p:nvPr/>
        </p:nvSpPr>
        <p:spPr>
          <a:xfrm>
            <a:off x="618846" y="3429000"/>
            <a:ext cx="8082662" cy="584775"/>
          </a:xfrm>
          <a:prstGeom prst="rect">
            <a:avLst/>
          </a:prstGeom>
          <a:noFill/>
        </p:spPr>
        <p:txBody>
          <a:bodyPr wrap="none" rtlCol="0">
            <a:spAutoFit/>
          </a:bodyPr>
          <a:lstStyle/>
          <a:p>
            <a:r>
              <a:rPr lang="ja-JP" altLang="en-US" sz="3200"/>
              <a:t>「発問」・・・こちらが答えを持っていることを聞く</a:t>
            </a:r>
            <a:endParaRPr kumimoji="1" lang="ja-JP" altLang="en-US" sz="3200"/>
          </a:p>
        </p:txBody>
      </p:sp>
      <p:sp>
        <p:nvSpPr>
          <p:cNvPr id="9" name="テキスト ボックス 8">
            <a:extLst>
              <a:ext uri="{FF2B5EF4-FFF2-40B4-BE49-F238E27FC236}">
                <a16:creationId xmlns:a16="http://schemas.microsoft.com/office/drawing/2014/main" id="{1B47A064-72C9-6546-9535-E992F5EFB3E8}"/>
              </a:ext>
            </a:extLst>
          </p:cNvPr>
          <p:cNvSpPr txBox="1"/>
          <p:nvPr/>
        </p:nvSpPr>
        <p:spPr>
          <a:xfrm>
            <a:off x="608704" y="4744025"/>
            <a:ext cx="8703024" cy="1077218"/>
          </a:xfrm>
          <a:prstGeom prst="rect">
            <a:avLst/>
          </a:prstGeom>
          <a:noFill/>
        </p:spPr>
        <p:txBody>
          <a:bodyPr wrap="none" rtlCol="0">
            <a:spAutoFit/>
          </a:bodyPr>
          <a:lstStyle/>
          <a:p>
            <a:r>
              <a:rPr lang="ja-JP" altLang="en-US" sz="3200">
                <a:solidFill>
                  <a:srgbClr val="FF0000"/>
                </a:solidFill>
              </a:rPr>
              <a:t>「問い」・・・どちらも答えを持っていない、</a:t>
            </a:r>
            <a:br>
              <a:rPr lang="en-US" altLang="ja-JP" sz="3200" dirty="0">
                <a:solidFill>
                  <a:srgbClr val="FF0000"/>
                </a:solidFill>
              </a:rPr>
            </a:br>
            <a:r>
              <a:rPr lang="ja-JP" altLang="en-US" sz="3200">
                <a:solidFill>
                  <a:srgbClr val="FF0000"/>
                </a:solidFill>
              </a:rPr>
              <a:t>　　　　　　探究的対話、創造的対話を目的とする</a:t>
            </a:r>
            <a:endParaRPr lang="en-US" altLang="ja-JP" sz="3200" dirty="0">
              <a:solidFill>
                <a:srgbClr val="FF0000"/>
              </a:solidFill>
            </a:endParaRPr>
          </a:p>
        </p:txBody>
      </p:sp>
    </p:spTree>
    <p:extLst>
      <p:ext uri="{BB962C8B-B14F-4D97-AF65-F5344CB8AC3E}">
        <p14:creationId xmlns:p14="http://schemas.microsoft.com/office/powerpoint/2010/main" val="692995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61788339-682B-404C-981C-41533E52563D}"/>
              </a:ext>
            </a:extLst>
          </p:cNvPr>
          <p:cNvSpPr/>
          <p:nvPr/>
        </p:nvSpPr>
        <p:spPr>
          <a:xfrm>
            <a:off x="0" y="2534046"/>
            <a:ext cx="9014487" cy="7378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9F706C66-724E-4B42-8A7A-2565A2594C0B}"/>
              </a:ext>
            </a:extLst>
          </p:cNvPr>
          <p:cNvGrpSpPr/>
          <p:nvPr/>
        </p:nvGrpSpPr>
        <p:grpSpPr>
          <a:xfrm>
            <a:off x="301519" y="1844824"/>
            <a:ext cx="8712968" cy="4190509"/>
            <a:chOff x="589906" y="2162233"/>
            <a:chExt cx="7941239" cy="3670670"/>
          </a:xfrm>
        </p:grpSpPr>
        <p:grpSp>
          <p:nvGrpSpPr>
            <p:cNvPr id="17" name="グループ化 16">
              <a:extLst>
                <a:ext uri="{FF2B5EF4-FFF2-40B4-BE49-F238E27FC236}">
                  <a16:creationId xmlns:a16="http://schemas.microsoft.com/office/drawing/2014/main" id="{A9AED716-5BEF-5A40-973B-B39CE032544A}"/>
                </a:ext>
              </a:extLst>
            </p:cNvPr>
            <p:cNvGrpSpPr/>
            <p:nvPr/>
          </p:nvGrpSpPr>
          <p:grpSpPr>
            <a:xfrm>
              <a:off x="589906" y="2162233"/>
              <a:ext cx="7284271" cy="3532170"/>
              <a:chOff x="589907" y="2223469"/>
              <a:chExt cx="6779181" cy="2716800"/>
            </a:xfrm>
          </p:grpSpPr>
          <p:sp>
            <p:nvSpPr>
              <p:cNvPr id="3" name="テキスト ボックス 2">
                <a:extLst>
                  <a:ext uri="{FF2B5EF4-FFF2-40B4-BE49-F238E27FC236}">
                    <a16:creationId xmlns:a16="http://schemas.microsoft.com/office/drawing/2014/main" id="{360532C7-B076-874A-AA09-3CD7A5DE765A}"/>
                  </a:ext>
                </a:extLst>
              </p:cNvPr>
              <p:cNvSpPr txBox="1"/>
              <p:nvPr/>
            </p:nvSpPr>
            <p:spPr>
              <a:xfrm>
                <a:off x="2123728" y="2223469"/>
                <a:ext cx="809837" cy="369332"/>
              </a:xfrm>
              <a:prstGeom prst="rect">
                <a:avLst/>
              </a:prstGeom>
              <a:noFill/>
            </p:spPr>
            <p:txBody>
              <a:bodyPr wrap="none" rtlCol="0">
                <a:spAutoFit/>
              </a:bodyPr>
              <a:lstStyle/>
              <a:p>
                <a:r>
                  <a:rPr lang="ja-JP" altLang="en-US"/>
                  <a:t>問う側</a:t>
                </a:r>
                <a:endParaRPr kumimoji="1" lang="ja-JP" altLang="en-US"/>
              </a:p>
            </p:txBody>
          </p:sp>
          <p:sp>
            <p:nvSpPr>
              <p:cNvPr id="6" name="テキスト ボックス 5">
                <a:extLst>
                  <a:ext uri="{FF2B5EF4-FFF2-40B4-BE49-F238E27FC236}">
                    <a16:creationId xmlns:a16="http://schemas.microsoft.com/office/drawing/2014/main" id="{D427BDFE-4D59-B94B-BB5C-D093764FB36D}"/>
                  </a:ext>
                </a:extLst>
              </p:cNvPr>
              <p:cNvSpPr txBox="1"/>
              <p:nvPr/>
            </p:nvSpPr>
            <p:spPr>
              <a:xfrm>
                <a:off x="4057272" y="2225534"/>
                <a:ext cx="1306768" cy="369332"/>
              </a:xfrm>
              <a:prstGeom prst="rect">
                <a:avLst/>
              </a:prstGeom>
              <a:noFill/>
            </p:spPr>
            <p:txBody>
              <a:bodyPr wrap="none" rtlCol="0">
                <a:spAutoFit/>
              </a:bodyPr>
              <a:lstStyle/>
              <a:p>
                <a:r>
                  <a:rPr lang="ja-JP" altLang="en-US"/>
                  <a:t>問われる側</a:t>
                </a:r>
                <a:endParaRPr kumimoji="1" lang="ja-JP" altLang="en-US"/>
              </a:p>
            </p:txBody>
          </p:sp>
          <p:sp>
            <p:nvSpPr>
              <p:cNvPr id="7" name="テキスト ボックス 6">
                <a:extLst>
                  <a:ext uri="{FF2B5EF4-FFF2-40B4-BE49-F238E27FC236}">
                    <a16:creationId xmlns:a16="http://schemas.microsoft.com/office/drawing/2014/main" id="{E2B6776C-E37E-7743-9CEE-EC9DA2A63C47}"/>
                  </a:ext>
                </a:extLst>
              </p:cNvPr>
              <p:cNvSpPr txBox="1"/>
              <p:nvPr/>
            </p:nvSpPr>
            <p:spPr>
              <a:xfrm>
                <a:off x="6722757" y="2223469"/>
                <a:ext cx="646331" cy="369332"/>
              </a:xfrm>
              <a:prstGeom prst="rect">
                <a:avLst/>
              </a:prstGeom>
              <a:noFill/>
            </p:spPr>
            <p:txBody>
              <a:bodyPr wrap="none" rtlCol="0">
                <a:spAutoFit/>
              </a:bodyPr>
              <a:lstStyle/>
              <a:p>
                <a:r>
                  <a:rPr lang="ja-JP" altLang="en-US"/>
                  <a:t>機能</a:t>
                </a:r>
                <a:endParaRPr kumimoji="1" lang="ja-JP" altLang="en-US"/>
              </a:p>
            </p:txBody>
          </p:sp>
          <p:sp>
            <p:nvSpPr>
              <p:cNvPr id="9" name="テキスト ボックス 8">
                <a:extLst>
                  <a:ext uri="{FF2B5EF4-FFF2-40B4-BE49-F238E27FC236}">
                    <a16:creationId xmlns:a16="http://schemas.microsoft.com/office/drawing/2014/main" id="{C33E8BFE-9359-E946-BBCF-CF777C65E083}"/>
                  </a:ext>
                </a:extLst>
              </p:cNvPr>
              <p:cNvSpPr txBox="1"/>
              <p:nvPr/>
            </p:nvSpPr>
            <p:spPr>
              <a:xfrm>
                <a:off x="589907" y="2800649"/>
                <a:ext cx="646331" cy="369332"/>
              </a:xfrm>
              <a:prstGeom prst="rect">
                <a:avLst/>
              </a:prstGeom>
              <a:noFill/>
            </p:spPr>
            <p:txBody>
              <a:bodyPr wrap="none" rtlCol="0">
                <a:spAutoFit/>
              </a:bodyPr>
              <a:lstStyle/>
              <a:p>
                <a:r>
                  <a:rPr kumimoji="1" lang="ja-JP" altLang="en-US"/>
                  <a:t>質問</a:t>
                </a:r>
              </a:p>
            </p:txBody>
          </p:sp>
          <p:sp>
            <p:nvSpPr>
              <p:cNvPr id="10" name="テキスト ボックス 9">
                <a:extLst>
                  <a:ext uri="{FF2B5EF4-FFF2-40B4-BE49-F238E27FC236}">
                    <a16:creationId xmlns:a16="http://schemas.microsoft.com/office/drawing/2014/main" id="{F93BE2C6-6A6B-A544-8A47-82A7B3F60E98}"/>
                  </a:ext>
                </a:extLst>
              </p:cNvPr>
              <p:cNvSpPr txBox="1"/>
              <p:nvPr/>
            </p:nvSpPr>
            <p:spPr>
              <a:xfrm>
                <a:off x="589907" y="3718561"/>
                <a:ext cx="646331" cy="369332"/>
              </a:xfrm>
              <a:prstGeom prst="rect">
                <a:avLst/>
              </a:prstGeom>
              <a:noFill/>
            </p:spPr>
            <p:txBody>
              <a:bodyPr wrap="none" rtlCol="0">
                <a:spAutoFit/>
              </a:bodyPr>
              <a:lstStyle/>
              <a:p>
                <a:r>
                  <a:rPr kumimoji="1" lang="ja-JP" altLang="en-US"/>
                  <a:t>発問</a:t>
                </a:r>
              </a:p>
            </p:txBody>
          </p:sp>
          <p:sp>
            <p:nvSpPr>
              <p:cNvPr id="11" name="テキスト ボックス 10">
                <a:extLst>
                  <a:ext uri="{FF2B5EF4-FFF2-40B4-BE49-F238E27FC236}">
                    <a16:creationId xmlns:a16="http://schemas.microsoft.com/office/drawing/2014/main" id="{43DD957A-4F3B-F64A-A8C8-5D76A2AAECCC}"/>
                  </a:ext>
                </a:extLst>
              </p:cNvPr>
              <p:cNvSpPr txBox="1"/>
              <p:nvPr/>
            </p:nvSpPr>
            <p:spPr>
              <a:xfrm>
                <a:off x="589907" y="4656194"/>
                <a:ext cx="589580" cy="284075"/>
              </a:xfrm>
              <a:prstGeom prst="rect">
                <a:avLst/>
              </a:prstGeom>
              <a:noFill/>
            </p:spPr>
            <p:txBody>
              <a:bodyPr wrap="none" rtlCol="0">
                <a:spAutoFit/>
              </a:bodyPr>
              <a:lstStyle/>
              <a:p>
                <a:r>
                  <a:rPr kumimoji="1" lang="ja-JP" altLang="en-US">
                    <a:solidFill>
                      <a:srgbClr val="FF0000"/>
                    </a:solidFill>
                  </a:rPr>
                  <a:t>問い</a:t>
                </a:r>
              </a:p>
            </p:txBody>
          </p:sp>
          <p:sp>
            <p:nvSpPr>
              <p:cNvPr id="5" name="テキスト ボックス 4">
                <a:extLst>
                  <a:ext uri="{FF2B5EF4-FFF2-40B4-BE49-F238E27FC236}">
                    <a16:creationId xmlns:a16="http://schemas.microsoft.com/office/drawing/2014/main" id="{ED200625-4907-D14A-B200-95B9C7B04212}"/>
                  </a:ext>
                </a:extLst>
              </p:cNvPr>
              <p:cNvSpPr txBox="1"/>
              <p:nvPr/>
            </p:nvSpPr>
            <p:spPr>
              <a:xfrm>
                <a:off x="1696527" y="2790219"/>
                <a:ext cx="1664238" cy="369332"/>
              </a:xfrm>
              <a:prstGeom prst="rect">
                <a:avLst/>
              </a:prstGeom>
              <a:noFill/>
            </p:spPr>
            <p:txBody>
              <a:bodyPr wrap="none" rtlCol="0">
                <a:spAutoFit/>
              </a:bodyPr>
              <a:lstStyle/>
              <a:p>
                <a:r>
                  <a:rPr kumimoji="1" lang="ja-JP" altLang="en-US"/>
                  <a:t>答えを知らない</a:t>
                </a:r>
              </a:p>
            </p:txBody>
          </p:sp>
          <p:sp>
            <p:nvSpPr>
              <p:cNvPr id="12" name="テキスト ボックス 11">
                <a:extLst>
                  <a:ext uri="{FF2B5EF4-FFF2-40B4-BE49-F238E27FC236}">
                    <a16:creationId xmlns:a16="http://schemas.microsoft.com/office/drawing/2014/main" id="{FA3EF009-B46B-E646-9EF2-C52B2E0EEDE8}"/>
                  </a:ext>
                </a:extLst>
              </p:cNvPr>
              <p:cNvSpPr txBox="1"/>
              <p:nvPr/>
            </p:nvSpPr>
            <p:spPr>
              <a:xfrm>
                <a:off x="3946603" y="3733433"/>
                <a:ext cx="1664238" cy="369332"/>
              </a:xfrm>
              <a:prstGeom prst="rect">
                <a:avLst/>
              </a:prstGeom>
              <a:noFill/>
            </p:spPr>
            <p:txBody>
              <a:bodyPr wrap="none" rtlCol="0">
                <a:spAutoFit/>
              </a:bodyPr>
              <a:lstStyle/>
              <a:p>
                <a:r>
                  <a:rPr kumimoji="1" lang="ja-JP" altLang="en-US"/>
                  <a:t>答えを知らない</a:t>
                </a:r>
              </a:p>
            </p:txBody>
          </p:sp>
          <p:sp>
            <p:nvSpPr>
              <p:cNvPr id="13" name="テキスト ボックス 12">
                <a:extLst>
                  <a:ext uri="{FF2B5EF4-FFF2-40B4-BE49-F238E27FC236}">
                    <a16:creationId xmlns:a16="http://schemas.microsoft.com/office/drawing/2014/main" id="{F2F32413-756D-5742-A262-E8F0253DF10F}"/>
                  </a:ext>
                </a:extLst>
              </p:cNvPr>
              <p:cNvSpPr txBox="1"/>
              <p:nvPr/>
            </p:nvSpPr>
            <p:spPr>
              <a:xfrm>
                <a:off x="1670150" y="3718561"/>
                <a:ext cx="1863011" cy="369332"/>
              </a:xfrm>
              <a:prstGeom prst="rect">
                <a:avLst/>
              </a:prstGeom>
              <a:noFill/>
            </p:spPr>
            <p:txBody>
              <a:bodyPr wrap="none" rtlCol="0">
                <a:spAutoFit/>
              </a:bodyPr>
              <a:lstStyle/>
              <a:p>
                <a:r>
                  <a:rPr kumimoji="1" lang="ja-JP" altLang="en-US"/>
                  <a:t>答えを知っている</a:t>
                </a:r>
              </a:p>
            </p:txBody>
          </p:sp>
          <p:sp>
            <p:nvSpPr>
              <p:cNvPr id="14" name="テキスト ボックス 13">
                <a:extLst>
                  <a:ext uri="{FF2B5EF4-FFF2-40B4-BE49-F238E27FC236}">
                    <a16:creationId xmlns:a16="http://schemas.microsoft.com/office/drawing/2014/main" id="{F6A8C877-F999-974B-8295-25B193E3B1D9}"/>
                  </a:ext>
                </a:extLst>
              </p:cNvPr>
              <p:cNvSpPr txBox="1"/>
              <p:nvPr/>
            </p:nvSpPr>
            <p:spPr>
              <a:xfrm>
                <a:off x="3844311" y="2804637"/>
                <a:ext cx="1863011" cy="369332"/>
              </a:xfrm>
              <a:prstGeom prst="rect">
                <a:avLst/>
              </a:prstGeom>
              <a:noFill/>
            </p:spPr>
            <p:txBody>
              <a:bodyPr wrap="none" rtlCol="0">
                <a:spAutoFit/>
              </a:bodyPr>
              <a:lstStyle/>
              <a:p>
                <a:r>
                  <a:rPr kumimoji="1" lang="ja-JP" altLang="en-US"/>
                  <a:t>答えを知っている</a:t>
                </a:r>
              </a:p>
            </p:txBody>
          </p:sp>
          <p:sp>
            <p:nvSpPr>
              <p:cNvPr id="15" name="テキスト ボックス 14">
                <a:extLst>
                  <a:ext uri="{FF2B5EF4-FFF2-40B4-BE49-F238E27FC236}">
                    <a16:creationId xmlns:a16="http://schemas.microsoft.com/office/drawing/2014/main" id="{D0687F71-88E9-8344-BA06-2659DC152BE8}"/>
                  </a:ext>
                </a:extLst>
              </p:cNvPr>
              <p:cNvSpPr txBox="1"/>
              <p:nvPr/>
            </p:nvSpPr>
            <p:spPr>
              <a:xfrm>
                <a:off x="3936237" y="4646903"/>
                <a:ext cx="1548840" cy="284075"/>
              </a:xfrm>
              <a:prstGeom prst="rect">
                <a:avLst/>
              </a:prstGeom>
              <a:noFill/>
            </p:spPr>
            <p:txBody>
              <a:bodyPr wrap="none" rtlCol="0">
                <a:spAutoFit/>
              </a:bodyPr>
              <a:lstStyle/>
              <a:p>
                <a:r>
                  <a:rPr kumimoji="1" lang="ja-JP" altLang="en-US">
                    <a:solidFill>
                      <a:srgbClr val="FF0000"/>
                    </a:solidFill>
                  </a:rPr>
                  <a:t>答えを知らない</a:t>
                </a:r>
              </a:p>
            </p:txBody>
          </p:sp>
          <p:sp>
            <p:nvSpPr>
              <p:cNvPr id="16" name="テキスト ボックス 15">
                <a:extLst>
                  <a:ext uri="{FF2B5EF4-FFF2-40B4-BE49-F238E27FC236}">
                    <a16:creationId xmlns:a16="http://schemas.microsoft.com/office/drawing/2014/main" id="{F5C299BF-A77F-7B4E-99D5-F14D177D3DCE}"/>
                  </a:ext>
                </a:extLst>
              </p:cNvPr>
              <p:cNvSpPr txBox="1"/>
              <p:nvPr/>
            </p:nvSpPr>
            <p:spPr>
              <a:xfrm>
                <a:off x="1769536" y="4646903"/>
                <a:ext cx="1548840" cy="284075"/>
              </a:xfrm>
              <a:prstGeom prst="rect">
                <a:avLst/>
              </a:prstGeom>
              <a:noFill/>
            </p:spPr>
            <p:txBody>
              <a:bodyPr wrap="none" rtlCol="0">
                <a:spAutoFit/>
              </a:bodyPr>
              <a:lstStyle/>
              <a:p>
                <a:r>
                  <a:rPr kumimoji="1" lang="ja-JP" altLang="en-US">
                    <a:solidFill>
                      <a:srgbClr val="FF0000"/>
                    </a:solidFill>
                  </a:rPr>
                  <a:t>答えを知らない</a:t>
                </a:r>
              </a:p>
            </p:txBody>
          </p:sp>
        </p:grpSp>
        <p:sp>
          <p:nvSpPr>
            <p:cNvPr id="18" name="テキスト ボックス 17">
              <a:extLst>
                <a:ext uri="{FF2B5EF4-FFF2-40B4-BE49-F238E27FC236}">
                  <a16:creationId xmlns:a16="http://schemas.microsoft.com/office/drawing/2014/main" id="{09E780C1-0912-694B-A2A3-7ED4C3034B79}"/>
                </a:ext>
              </a:extLst>
            </p:cNvPr>
            <p:cNvSpPr txBox="1"/>
            <p:nvPr/>
          </p:nvSpPr>
          <p:spPr>
            <a:xfrm>
              <a:off x="6676150" y="2829560"/>
              <a:ext cx="1721946" cy="646331"/>
            </a:xfrm>
            <a:prstGeom prst="rect">
              <a:avLst/>
            </a:prstGeom>
            <a:noFill/>
          </p:spPr>
          <p:txBody>
            <a:bodyPr wrap="none" rtlCol="0">
              <a:spAutoFit/>
            </a:bodyPr>
            <a:lstStyle/>
            <a:p>
              <a:pPr algn="ctr"/>
              <a:r>
                <a:rPr kumimoji="1" lang="ja-JP" altLang="en-US"/>
                <a:t>情報を引き出す</a:t>
              </a:r>
              <a:endParaRPr kumimoji="1" lang="en-US" altLang="ja-JP" dirty="0"/>
            </a:p>
            <a:p>
              <a:pPr algn="ctr"/>
              <a:r>
                <a:rPr lang="ja-JP" altLang="en-US"/>
                <a:t>きっかけ</a:t>
              </a:r>
              <a:endParaRPr kumimoji="1" lang="ja-JP" altLang="en-US"/>
            </a:p>
          </p:txBody>
        </p:sp>
        <p:sp>
          <p:nvSpPr>
            <p:cNvPr id="19" name="テキスト ボックス 18">
              <a:extLst>
                <a:ext uri="{FF2B5EF4-FFF2-40B4-BE49-F238E27FC236}">
                  <a16:creationId xmlns:a16="http://schemas.microsoft.com/office/drawing/2014/main" id="{DC38C95A-23BE-E143-BCD3-BE9FAAA21E6D}"/>
                </a:ext>
              </a:extLst>
            </p:cNvPr>
            <p:cNvSpPr txBox="1"/>
            <p:nvPr/>
          </p:nvSpPr>
          <p:spPr>
            <a:xfrm>
              <a:off x="6587184" y="4022957"/>
              <a:ext cx="1899880" cy="646331"/>
            </a:xfrm>
            <a:prstGeom prst="rect">
              <a:avLst/>
            </a:prstGeom>
            <a:noFill/>
          </p:spPr>
          <p:txBody>
            <a:bodyPr wrap="none" rtlCol="0">
              <a:spAutoFit/>
            </a:bodyPr>
            <a:lstStyle/>
            <a:p>
              <a:pPr algn="ctr"/>
              <a:r>
                <a:rPr lang="ja-JP" altLang="en-US"/>
                <a:t>考えさせるための</a:t>
              </a:r>
              <a:endParaRPr kumimoji="1" lang="en-US" altLang="ja-JP" dirty="0"/>
            </a:p>
            <a:p>
              <a:pPr algn="ctr"/>
              <a:r>
                <a:rPr lang="ja-JP" altLang="en-US"/>
                <a:t>きっかけ</a:t>
              </a:r>
              <a:endParaRPr kumimoji="1" lang="ja-JP" altLang="en-US"/>
            </a:p>
          </p:txBody>
        </p:sp>
        <p:sp>
          <p:nvSpPr>
            <p:cNvPr id="20" name="テキスト ボックス 19">
              <a:extLst>
                <a:ext uri="{FF2B5EF4-FFF2-40B4-BE49-F238E27FC236}">
                  <a16:creationId xmlns:a16="http://schemas.microsoft.com/office/drawing/2014/main" id="{6A72E984-CFA7-A04B-8751-1A2A61D442F9}"/>
                </a:ext>
              </a:extLst>
            </p:cNvPr>
            <p:cNvSpPr txBox="1"/>
            <p:nvPr/>
          </p:nvSpPr>
          <p:spPr>
            <a:xfrm>
              <a:off x="6543101" y="5186572"/>
              <a:ext cx="1988044" cy="646331"/>
            </a:xfrm>
            <a:prstGeom prst="rect">
              <a:avLst/>
            </a:prstGeom>
            <a:noFill/>
          </p:spPr>
          <p:txBody>
            <a:bodyPr wrap="none" rtlCol="0">
              <a:spAutoFit/>
            </a:bodyPr>
            <a:lstStyle/>
            <a:p>
              <a:pPr algn="ctr"/>
              <a:r>
                <a:rPr lang="ja-JP" altLang="en-US">
                  <a:solidFill>
                    <a:srgbClr val="FF0000"/>
                  </a:solidFill>
                </a:rPr>
                <a:t>創造的対話を促す</a:t>
              </a:r>
              <a:endParaRPr kumimoji="1" lang="en-US" altLang="ja-JP" dirty="0">
                <a:solidFill>
                  <a:srgbClr val="FF0000"/>
                </a:solidFill>
              </a:endParaRPr>
            </a:p>
            <a:p>
              <a:pPr algn="ctr"/>
              <a:r>
                <a:rPr lang="ja-JP" altLang="en-US">
                  <a:solidFill>
                    <a:srgbClr val="FF0000"/>
                  </a:solidFill>
                </a:rPr>
                <a:t>きっかけ</a:t>
              </a:r>
              <a:endParaRPr kumimoji="1" lang="ja-JP" altLang="en-US">
                <a:solidFill>
                  <a:srgbClr val="FF0000"/>
                </a:solidFill>
              </a:endParaRPr>
            </a:p>
          </p:txBody>
        </p:sp>
      </p:grpSp>
    </p:spTree>
    <p:extLst>
      <p:ext uri="{BB962C8B-B14F-4D97-AF65-F5344CB8AC3E}">
        <p14:creationId xmlns:p14="http://schemas.microsoft.com/office/powerpoint/2010/main" val="3561386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214F4F54-B606-4E4A-82DA-AAC74132C857}"/>
              </a:ext>
            </a:extLst>
          </p:cNvPr>
          <p:cNvSpPr/>
          <p:nvPr/>
        </p:nvSpPr>
        <p:spPr>
          <a:xfrm>
            <a:off x="64756" y="3853161"/>
            <a:ext cx="9014487" cy="7378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9F706C66-724E-4B42-8A7A-2565A2594C0B}"/>
              </a:ext>
            </a:extLst>
          </p:cNvPr>
          <p:cNvGrpSpPr/>
          <p:nvPr/>
        </p:nvGrpSpPr>
        <p:grpSpPr>
          <a:xfrm>
            <a:off x="301519" y="1844824"/>
            <a:ext cx="8712968" cy="4190509"/>
            <a:chOff x="589906" y="2162233"/>
            <a:chExt cx="7941239" cy="3670670"/>
          </a:xfrm>
        </p:grpSpPr>
        <p:grpSp>
          <p:nvGrpSpPr>
            <p:cNvPr id="17" name="グループ化 16">
              <a:extLst>
                <a:ext uri="{FF2B5EF4-FFF2-40B4-BE49-F238E27FC236}">
                  <a16:creationId xmlns:a16="http://schemas.microsoft.com/office/drawing/2014/main" id="{A9AED716-5BEF-5A40-973B-B39CE032544A}"/>
                </a:ext>
              </a:extLst>
            </p:cNvPr>
            <p:cNvGrpSpPr/>
            <p:nvPr/>
          </p:nvGrpSpPr>
          <p:grpSpPr>
            <a:xfrm>
              <a:off x="589906" y="2162233"/>
              <a:ext cx="7284271" cy="3532170"/>
              <a:chOff x="589907" y="2223469"/>
              <a:chExt cx="6779181" cy="2716800"/>
            </a:xfrm>
          </p:grpSpPr>
          <p:sp>
            <p:nvSpPr>
              <p:cNvPr id="3" name="テキスト ボックス 2">
                <a:extLst>
                  <a:ext uri="{FF2B5EF4-FFF2-40B4-BE49-F238E27FC236}">
                    <a16:creationId xmlns:a16="http://schemas.microsoft.com/office/drawing/2014/main" id="{360532C7-B076-874A-AA09-3CD7A5DE765A}"/>
                  </a:ext>
                </a:extLst>
              </p:cNvPr>
              <p:cNvSpPr txBox="1"/>
              <p:nvPr/>
            </p:nvSpPr>
            <p:spPr>
              <a:xfrm>
                <a:off x="2123728" y="2223469"/>
                <a:ext cx="809837" cy="369332"/>
              </a:xfrm>
              <a:prstGeom prst="rect">
                <a:avLst/>
              </a:prstGeom>
              <a:noFill/>
            </p:spPr>
            <p:txBody>
              <a:bodyPr wrap="none" rtlCol="0">
                <a:spAutoFit/>
              </a:bodyPr>
              <a:lstStyle/>
              <a:p>
                <a:r>
                  <a:rPr lang="ja-JP" altLang="en-US"/>
                  <a:t>問う側</a:t>
                </a:r>
                <a:endParaRPr kumimoji="1" lang="ja-JP" altLang="en-US"/>
              </a:p>
            </p:txBody>
          </p:sp>
          <p:sp>
            <p:nvSpPr>
              <p:cNvPr id="6" name="テキスト ボックス 5">
                <a:extLst>
                  <a:ext uri="{FF2B5EF4-FFF2-40B4-BE49-F238E27FC236}">
                    <a16:creationId xmlns:a16="http://schemas.microsoft.com/office/drawing/2014/main" id="{D427BDFE-4D59-B94B-BB5C-D093764FB36D}"/>
                  </a:ext>
                </a:extLst>
              </p:cNvPr>
              <p:cNvSpPr txBox="1"/>
              <p:nvPr/>
            </p:nvSpPr>
            <p:spPr>
              <a:xfrm>
                <a:off x="4057272" y="2225534"/>
                <a:ext cx="1306768" cy="369332"/>
              </a:xfrm>
              <a:prstGeom prst="rect">
                <a:avLst/>
              </a:prstGeom>
              <a:noFill/>
            </p:spPr>
            <p:txBody>
              <a:bodyPr wrap="none" rtlCol="0">
                <a:spAutoFit/>
              </a:bodyPr>
              <a:lstStyle/>
              <a:p>
                <a:r>
                  <a:rPr lang="ja-JP" altLang="en-US"/>
                  <a:t>問われる側</a:t>
                </a:r>
                <a:endParaRPr kumimoji="1" lang="ja-JP" altLang="en-US"/>
              </a:p>
            </p:txBody>
          </p:sp>
          <p:sp>
            <p:nvSpPr>
              <p:cNvPr id="7" name="テキスト ボックス 6">
                <a:extLst>
                  <a:ext uri="{FF2B5EF4-FFF2-40B4-BE49-F238E27FC236}">
                    <a16:creationId xmlns:a16="http://schemas.microsoft.com/office/drawing/2014/main" id="{E2B6776C-E37E-7743-9CEE-EC9DA2A63C47}"/>
                  </a:ext>
                </a:extLst>
              </p:cNvPr>
              <p:cNvSpPr txBox="1"/>
              <p:nvPr/>
            </p:nvSpPr>
            <p:spPr>
              <a:xfrm>
                <a:off x="6722757" y="2223469"/>
                <a:ext cx="646331" cy="369332"/>
              </a:xfrm>
              <a:prstGeom prst="rect">
                <a:avLst/>
              </a:prstGeom>
              <a:noFill/>
            </p:spPr>
            <p:txBody>
              <a:bodyPr wrap="none" rtlCol="0">
                <a:spAutoFit/>
              </a:bodyPr>
              <a:lstStyle/>
              <a:p>
                <a:r>
                  <a:rPr lang="ja-JP" altLang="en-US"/>
                  <a:t>機能</a:t>
                </a:r>
                <a:endParaRPr kumimoji="1" lang="ja-JP" altLang="en-US"/>
              </a:p>
            </p:txBody>
          </p:sp>
          <p:sp>
            <p:nvSpPr>
              <p:cNvPr id="9" name="テキスト ボックス 8">
                <a:extLst>
                  <a:ext uri="{FF2B5EF4-FFF2-40B4-BE49-F238E27FC236}">
                    <a16:creationId xmlns:a16="http://schemas.microsoft.com/office/drawing/2014/main" id="{C33E8BFE-9359-E946-BBCF-CF777C65E083}"/>
                  </a:ext>
                </a:extLst>
              </p:cNvPr>
              <p:cNvSpPr txBox="1"/>
              <p:nvPr/>
            </p:nvSpPr>
            <p:spPr>
              <a:xfrm>
                <a:off x="589907" y="2800649"/>
                <a:ext cx="646331" cy="369332"/>
              </a:xfrm>
              <a:prstGeom prst="rect">
                <a:avLst/>
              </a:prstGeom>
              <a:noFill/>
            </p:spPr>
            <p:txBody>
              <a:bodyPr wrap="none" rtlCol="0">
                <a:spAutoFit/>
              </a:bodyPr>
              <a:lstStyle/>
              <a:p>
                <a:r>
                  <a:rPr kumimoji="1" lang="ja-JP" altLang="en-US"/>
                  <a:t>質問</a:t>
                </a:r>
              </a:p>
            </p:txBody>
          </p:sp>
          <p:sp>
            <p:nvSpPr>
              <p:cNvPr id="10" name="テキスト ボックス 9">
                <a:extLst>
                  <a:ext uri="{FF2B5EF4-FFF2-40B4-BE49-F238E27FC236}">
                    <a16:creationId xmlns:a16="http://schemas.microsoft.com/office/drawing/2014/main" id="{F93BE2C6-6A6B-A544-8A47-82A7B3F60E98}"/>
                  </a:ext>
                </a:extLst>
              </p:cNvPr>
              <p:cNvSpPr txBox="1"/>
              <p:nvPr/>
            </p:nvSpPr>
            <p:spPr>
              <a:xfrm>
                <a:off x="589907" y="3718561"/>
                <a:ext cx="646331" cy="369332"/>
              </a:xfrm>
              <a:prstGeom prst="rect">
                <a:avLst/>
              </a:prstGeom>
              <a:noFill/>
            </p:spPr>
            <p:txBody>
              <a:bodyPr wrap="none" rtlCol="0">
                <a:spAutoFit/>
              </a:bodyPr>
              <a:lstStyle/>
              <a:p>
                <a:r>
                  <a:rPr kumimoji="1" lang="ja-JP" altLang="en-US"/>
                  <a:t>発問</a:t>
                </a:r>
              </a:p>
            </p:txBody>
          </p:sp>
          <p:sp>
            <p:nvSpPr>
              <p:cNvPr id="11" name="テキスト ボックス 10">
                <a:extLst>
                  <a:ext uri="{FF2B5EF4-FFF2-40B4-BE49-F238E27FC236}">
                    <a16:creationId xmlns:a16="http://schemas.microsoft.com/office/drawing/2014/main" id="{43DD957A-4F3B-F64A-A8C8-5D76A2AAECCC}"/>
                  </a:ext>
                </a:extLst>
              </p:cNvPr>
              <p:cNvSpPr txBox="1"/>
              <p:nvPr/>
            </p:nvSpPr>
            <p:spPr>
              <a:xfrm>
                <a:off x="589907" y="4656194"/>
                <a:ext cx="589580" cy="284075"/>
              </a:xfrm>
              <a:prstGeom prst="rect">
                <a:avLst/>
              </a:prstGeom>
              <a:noFill/>
            </p:spPr>
            <p:txBody>
              <a:bodyPr wrap="none" rtlCol="0">
                <a:spAutoFit/>
              </a:bodyPr>
              <a:lstStyle/>
              <a:p>
                <a:r>
                  <a:rPr kumimoji="1" lang="ja-JP" altLang="en-US">
                    <a:solidFill>
                      <a:srgbClr val="FF0000"/>
                    </a:solidFill>
                  </a:rPr>
                  <a:t>問い</a:t>
                </a:r>
              </a:p>
            </p:txBody>
          </p:sp>
          <p:sp>
            <p:nvSpPr>
              <p:cNvPr id="5" name="テキスト ボックス 4">
                <a:extLst>
                  <a:ext uri="{FF2B5EF4-FFF2-40B4-BE49-F238E27FC236}">
                    <a16:creationId xmlns:a16="http://schemas.microsoft.com/office/drawing/2014/main" id="{ED200625-4907-D14A-B200-95B9C7B04212}"/>
                  </a:ext>
                </a:extLst>
              </p:cNvPr>
              <p:cNvSpPr txBox="1"/>
              <p:nvPr/>
            </p:nvSpPr>
            <p:spPr>
              <a:xfrm>
                <a:off x="1696527" y="2790219"/>
                <a:ext cx="1664238" cy="369332"/>
              </a:xfrm>
              <a:prstGeom prst="rect">
                <a:avLst/>
              </a:prstGeom>
              <a:noFill/>
            </p:spPr>
            <p:txBody>
              <a:bodyPr wrap="none" rtlCol="0">
                <a:spAutoFit/>
              </a:bodyPr>
              <a:lstStyle/>
              <a:p>
                <a:r>
                  <a:rPr kumimoji="1" lang="ja-JP" altLang="en-US"/>
                  <a:t>答えを知らない</a:t>
                </a:r>
              </a:p>
            </p:txBody>
          </p:sp>
          <p:sp>
            <p:nvSpPr>
              <p:cNvPr id="12" name="テキスト ボックス 11">
                <a:extLst>
                  <a:ext uri="{FF2B5EF4-FFF2-40B4-BE49-F238E27FC236}">
                    <a16:creationId xmlns:a16="http://schemas.microsoft.com/office/drawing/2014/main" id="{FA3EF009-B46B-E646-9EF2-C52B2E0EEDE8}"/>
                  </a:ext>
                </a:extLst>
              </p:cNvPr>
              <p:cNvSpPr txBox="1"/>
              <p:nvPr/>
            </p:nvSpPr>
            <p:spPr>
              <a:xfrm>
                <a:off x="3946603" y="3733433"/>
                <a:ext cx="1664238" cy="369332"/>
              </a:xfrm>
              <a:prstGeom prst="rect">
                <a:avLst/>
              </a:prstGeom>
              <a:noFill/>
            </p:spPr>
            <p:txBody>
              <a:bodyPr wrap="none" rtlCol="0">
                <a:spAutoFit/>
              </a:bodyPr>
              <a:lstStyle/>
              <a:p>
                <a:r>
                  <a:rPr kumimoji="1" lang="ja-JP" altLang="en-US"/>
                  <a:t>答えを知らない</a:t>
                </a:r>
              </a:p>
            </p:txBody>
          </p:sp>
          <p:sp>
            <p:nvSpPr>
              <p:cNvPr id="13" name="テキスト ボックス 12">
                <a:extLst>
                  <a:ext uri="{FF2B5EF4-FFF2-40B4-BE49-F238E27FC236}">
                    <a16:creationId xmlns:a16="http://schemas.microsoft.com/office/drawing/2014/main" id="{F2F32413-756D-5742-A262-E8F0253DF10F}"/>
                  </a:ext>
                </a:extLst>
              </p:cNvPr>
              <p:cNvSpPr txBox="1"/>
              <p:nvPr/>
            </p:nvSpPr>
            <p:spPr>
              <a:xfrm>
                <a:off x="1670150" y="3718561"/>
                <a:ext cx="1863011" cy="369332"/>
              </a:xfrm>
              <a:prstGeom prst="rect">
                <a:avLst/>
              </a:prstGeom>
              <a:noFill/>
            </p:spPr>
            <p:txBody>
              <a:bodyPr wrap="none" rtlCol="0">
                <a:spAutoFit/>
              </a:bodyPr>
              <a:lstStyle/>
              <a:p>
                <a:r>
                  <a:rPr kumimoji="1" lang="ja-JP" altLang="en-US"/>
                  <a:t>答えを知っている</a:t>
                </a:r>
              </a:p>
            </p:txBody>
          </p:sp>
          <p:sp>
            <p:nvSpPr>
              <p:cNvPr id="14" name="テキスト ボックス 13">
                <a:extLst>
                  <a:ext uri="{FF2B5EF4-FFF2-40B4-BE49-F238E27FC236}">
                    <a16:creationId xmlns:a16="http://schemas.microsoft.com/office/drawing/2014/main" id="{F6A8C877-F999-974B-8295-25B193E3B1D9}"/>
                  </a:ext>
                </a:extLst>
              </p:cNvPr>
              <p:cNvSpPr txBox="1"/>
              <p:nvPr/>
            </p:nvSpPr>
            <p:spPr>
              <a:xfrm>
                <a:off x="3844311" y="2804637"/>
                <a:ext cx="1863011" cy="369332"/>
              </a:xfrm>
              <a:prstGeom prst="rect">
                <a:avLst/>
              </a:prstGeom>
              <a:noFill/>
            </p:spPr>
            <p:txBody>
              <a:bodyPr wrap="none" rtlCol="0">
                <a:spAutoFit/>
              </a:bodyPr>
              <a:lstStyle/>
              <a:p>
                <a:r>
                  <a:rPr kumimoji="1" lang="ja-JP" altLang="en-US"/>
                  <a:t>答えを知っている</a:t>
                </a:r>
              </a:p>
            </p:txBody>
          </p:sp>
          <p:sp>
            <p:nvSpPr>
              <p:cNvPr id="15" name="テキスト ボックス 14">
                <a:extLst>
                  <a:ext uri="{FF2B5EF4-FFF2-40B4-BE49-F238E27FC236}">
                    <a16:creationId xmlns:a16="http://schemas.microsoft.com/office/drawing/2014/main" id="{D0687F71-88E9-8344-BA06-2659DC152BE8}"/>
                  </a:ext>
                </a:extLst>
              </p:cNvPr>
              <p:cNvSpPr txBox="1"/>
              <p:nvPr/>
            </p:nvSpPr>
            <p:spPr>
              <a:xfrm>
                <a:off x="3936237" y="4646903"/>
                <a:ext cx="1548840" cy="284075"/>
              </a:xfrm>
              <a:prstGeom prst="rect">
                <a:avLst/>
              </a:prstGeom>
              <a:noFill/>
            </p:spPr>
            <p:txBody>
              <a:bodyPr wrap="none" rtlCol="0">
                <a:spAutoFit/>
              </a:bodyPr>
              <a:lstStyle/>
              <a:p>
                <a:r>
                  <a:rPr kumimoji="1" lang="ja-JP" altLang="en-US">
                    <a:solidFill>
                      <a:srgbClr val="FF0000"/>
                    </a:solidFill>
                  </a:rPr>
                  <a:t>答えを知らない</a:t>
                </a:r>
              </a:p>
            </p:txBody>
          </p:sp>
          <p:sp>
            <p:nvSpPr>
              <p:cNvPr id="16" name="テキスト ボックス 15">
                <a:extLst>
                  <a:ext uri="{FF2B5EF4-FFF2-40B4-BE49-F238E27FC236}">
                    <a16:creationId xmlns:a16="http://schemas.microsoft.com/office/drawing/2014/main" id="{F5C299BF-A77F-7B4E-99D5-F14D177D3DCE}"/>
                  </a:ext>
                </a:extLst>
              </p:cNvPr>
              <p:cNvSpPr txBox="1"/>
              <p:nvPr/>
            </p:nvSpPr>
            <p:spPr>
              <a:xfrm>
                <a:off x="1769536" y="4646903"/>
                <a:ext cx="1548840" cy="284075"/>
              </a:xfrm>
              <a:prstGeom prst="rect">
                <a:avLst/>
              </a:prstGeom>
              <a:noFill/>
            </p:spPr>
            <p:txBody>
              <a:bodyPr wrap="none" rtlCol="0">
                <a:spAutoFit/>
              </a:bodyPr>
              <a:lstStyle/>
              <a:p>
                <a:r>
                  <a:rPr kumimoji="1" lang="ja-JP" altLang="en-US">
                    <a:solidFill>
                      <a:srgbClr val="FF0000"/>
                    </a:solidFill>
                  </a:rPr>
                  <a:t>答えを知らない</a:t>
                </a:r>
              </a:p>
            </p:txBody>
          </p:sp>
        </p:grpSp>
        <p:sp>
          <p:nvSpPr>
            <p:cNvPr id="18" name="テキスト ボックス 17">
              <a:extLst>
                <a:ext uri="{FF2B5EF4-FFF2-40B4-BE49-F238E27FC236}">
                  <a16:creationId xmlns:a16="http://schemas.microsoft.com/office/drawing/2014/main" id="{09E780C1-0912-694B-A2A3-7ED4C3034B79}"/>
                </a:ext>
              </a:extLst>
            </p:cNvPr>
            <p:cNvSpPr txBox="1"/>
            <p:nvPr/>
          </p:nvSpPr>
          <p:spPr>
            <a:xfrm>
              <a:off x="6676150" y="2829560"/>
              <a:ext cx="1721946" cy="646331"/>
            </a:xfrm>
            <a:prstGeom prst="rect">
              <a:avLst/>
            </a:prstGeom>
            <a:noFill/>
          </p:spPr>
          <p:txBody>
            <a:bodyPr wrap="none" rtlCol="0">
              <a:spAutoFit/>
            </a:bodyPr>
            <a:lstStyle/>
            <a:p>
              <a:pPr algn="ctr"/>
              <a:r>
                <a:rPr kumimoji="1" lang="ja-JP" altLang="en-US"/>
                <a:t>情報を引き出す</a:t>
              </a:r>
              <a:endParaRPr kumimoji="1" lang="en-US" altLang="ja-JP" dirty="0"/>
            </a:p>
            <a:p>
              <a:pPr algn="ctr"/>
              <a:r>
                <a:rPr lang="ja-JP" altLang="en-US"/>
                <a:t>きっかけ</a:t>
              </a:r>
              <a:endParaRPr kumimoji="1" lang="ja-JP" altLang="en-US"/>
            </a:p>
          </p:txBody>
        </p:sp>
        <p:sp>
          <p:nvSpPr>
            <p:cNvPr id="19" name="テキスト ボックス 18">
              <a:extLst>
                <a:ext uri="{FF2B5EF4-FFF2-40B4-BE49-F238E27FC236}">
                  <a16:creationId xmlns:a16="http://schemas.microsoft.com/office/drawing/2014/main" id="{DC38C95A-23BE-E143-BCD3-BE9FAAA21E6D}"/>
                </a:ext>
              </a:extLst>
            </p:cNvPr>
            <p:cNvSpPr txBox="1"/>
            <p:nvPr/>
          </p:nvSpPr>
          <p:spPr>
            <a:xfrm>
              <a:off x="6587184" y="4022957"/>
              <a:ext cx="1899880" cy="646331"/>
            </a:xfrm>
            <a:prstGeom prst="rect">
              <a:avLst/>
            </a:prstGeom>
            <a:noFill/>
          </p:spPr>
          <p:txBody>
            <a:bodyPr wrap="none" rtlCol="0">
              <a:spAutoFit/>
            </a:bodyPr>
            <a:lstStyle/>
            <a:p>
              <a:pPr algn="ctr"/>
              <a:r>
                <a:rPr lang="ja-JP" altLang="en-US"/>
                <a:t>考えさせるための</a:t>
              </a:r>
              <a:endParaRPr kumimoji="1" lang="en-US" altLang="ja-JP" dirty="0"/>
            </a:p>
            <a:p>
              <a:pPr algn="ctr"/>
              <a:r>
                <a:rPr lang="ja-JP" altLang="en-US"/>
                <a:t>きっかけ</a:t>
              </a:r>
              <a:endParaRPr kumimoji="1" lang="ja-JP" altLang="en-US"/>
            </a:p>
          </p:txBody>
        </p:sp>
        <p:sp>
          <p:nvSpPr>
            <p:cNvPr id="20" name="テキスト ボックス 19">
              <a:extLst>
                <a:ext uri="{FF2B5EF4-FFF2-40B4-BE49-F238E27FC236}">
                  <a16:creationId xmlns:a16="http://schemas.microsoft.com/office/drawing/2014/main" id="{6A72E984-CFA7-A04B-8751-1A2A61D442F9}"/>
                </a:ext>
              </a:extLst>
            </p:cNvPr>
            <p:cNvSpPr txBox="1"/>
            <p:nvPr/>
          </p:nvSpPr>
          <p:spPr>
            <a:xfrm>
              <a:off x="6543101" y="5186572"/>
              <a:ext cx="1988044" cy="646331"/>
            </a:xfrm>
            <a:prstGeom prst="rect">
              <a:avLst/>
            </a:prstGeom>
            <a:noFill/>
          </p:spPr>
          <p:txBody>
            <a:bodyPr wrap="none" rtlCol="0">
              <a:spAutoFit/>
            </a:bodyPr>
            <a:lstStyle/>
            <a:p>
              <a:pPr algn="ctr"/>
              <a:r>
                <a:rPr lang="ja-JP" altLang="en-US">
                  <a:solidFill>
                    <a:srgbClr val="FF0000"/>
                  </a:solidFill>
                </a:rPr>
                <a:t>創造的対話を促す</a:t>
              </a:r>
              <a:endParaRPr kumimoji="1" lang="en-US" altLang="ja-JP" dirty="0">
                <a:solidFill>
                  <a:srgbClr val="FF0000"/>
                </a:solidFill>
              </a:endParaRPr>
            </a:p>
            <a:p>
              <a:pPr algn="ctr"/>
              <a:r>
                <a:rPr lang="ja-JP" altLang="en-US">
                  <a:solidFill>
                    <a:srgbClr val="FF0000"/>
                  </a:solidFill>
                </a:rPr>
                <a:t>きっかけ</a:t>
              </a:r>
              <a:endParaRPr kumimoji="1" lang="ja-JP" altLang="en-US">
                <a:solidFill>
                  <a:srgbClr val="FF0000"/>
                </a:solidFill>
              </a:endParaRPr>
            </a:p>
          </p:txBody>
        </p:sp>
      </p:grpSp>
    </p:spTree>
    <p:extLst>
      <p:ext uri="{BB962C8B-B14F-4D97-AF65-F5344CB8AC3E}">
        <p14:creationId xmlns:p14="http://schemas.microsoft.com/office/powerpoint/2010/main" val="3190664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a:extLst>
              <a:ext uri="{FF2B5EF4-FFF2-40B4-BE49-F238E27FC236}">
                <a16:creationId xmlns:a16="http://schemas.microsoft.com/office/drawing/2014/main" id="{5DFA6E82-8A8E-644A-AFA2-544226DDD910}"/>
              </a:ext>
            </a:extLst>
          </p:cNvPr>
          <p:cNvSpPr/>
          <p:nvPr/>
        </p:nvSpPr>
        <p:spPr>
          <a:xfrm>
            <a:off x="64756" y="5259222"/>
            <a:ext cx="9014487" cy="7378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9F706C66-724E-4B42-8A7A-2565A2594C0B}"/>
              </a:ext>
            </a:extLst>
          </p:cNvPr>
          <p:cNvGrpSpPr/>
          <p:nvPr/>
        </p:nvGrpSpPr>
        <p:grpSpPr>
          <a:xfrm>
            <a:off x="301519" y="1844824"/>
            <a:ext cx="8712968" cy="4190509"/>
            <a:chOff x="589906" y="2162233"/>
            <a:chExt cx="7941239" cy="3670670"/>
          </a:xfrm>
        </p:grpSpPr>
        <p:grpSp>
          <p:nvGrpSpPr>
            <p:cNvPr id="17" name="グループ化 16">
              <a:extLst>
                <a:ext uri="{FF2B5EF4-FFF2-40B4-BE49-F238E27FC236}">
                  <a16:creationId xmlns:a16="http://schemas.microsoft.com/office/drawing/2014/main" id="{A9AED716-5BEF-5A40-973B-B39CE032544A}"/>
                </a:ext>
              </a:extLst>
            </p:cNvPr>
            <p:cNvGrpSpPr/>
            <p:nvPr/>
          </p:nvGrpSpPr>
          <p:grpSpPr>
            <a:xfrm>
              <a:off x="589906" y="2162233"/>
              <a:ext cx="7284271" cy="3532170"/>
              <a:chOff x="589907" y="2223469"/>
              <a:chExt cx="6779181" cy="2716800"/>
            </a:xfrm>
          </p:grpSpPr>
          <p:sp>
            <p:nvSpPr>
              <p:cNvPr id="3" name="テキスト ボックス 2">
                <a:extLst>
                  <a:ext uri="{FF2B5EF4-FFF2-40B4-BE49-F238E27FC236}">
                    <a16:creationId xmlns:a16="http://schemas.microsoft.com/office/drawing/2014/main" id="{360532C7-B076-874A-AA09-3CD7A5DE765A}"/>
                  </a:ext>
                </a:extLst>
              </p:cNvPr>
              <p:cNvSpPr txBox="1"/>
              <p:nvPr/>
            </p:nvSpPr>
            <p:spPr>
              <a:xfrm>
                <a:off x="2123728" y="2223469"/>
                <a:ext cx="809837" cy="369332"/>
              </a:xfrm>
              <a:prstGeom prst="rect">
                <a:avLst/>
              </a:prstGeom>
              <a:noFill/>
            </p:spPr>
            <p:txBody>
              <a:bodyPr wrap="none" rtlCol="0">
                <a:spAutoFit/>
              </a:bodyPr>
              <a:lstStyle/>
              <a:p>
                <a:r>
                  <a:rPr lang="ja-JP" altLang="en-US"/>
                  <a:t>問う側</a:t>
                </a:r>
                <a:endParaRPr kumimoji="1" lang="ja-JP" altLang="en-US"/>
              </a:p>
            </p:txBody>
          </p:sp>
          <p:sp>
            <p:nvSpPr>
              <p:cNvPr id="6" name="テキスト ボックス 5">
                <a:extLst>
                  <a:ext uri="{FF2B5EF4-FFF2-40B4-BE49-F238E27FC236}">
                    <a16:creationId xmlns:a16="http://schemas.microsoft.com/office/drawing/2014/main" id="{D427BDFE-4D59-B94B-BB5C-D093764FB36D}"/>
                  </a:ext>
                </a:extLst>
              </p:cNvPr>
              <p:cNvSpPr txBox="1"/>
              <p:nvPr/>
            </p:nvSpPr>
            <p:spPr>
              <a:xfrm>
                <a:off x="4057272" y="2225534"/>
                <a:ext cx="1306768" cy="369332"/>
              </a:xfrm>
              <a:prstGeom prst="rect">
                <a:avLst/>
              </a:prstGeom>
              <a:noFill/>
            </p:spPr>
            <p:txBody>
              <a:bodyPr wrap="none" rtlCol="0">
                <a:spAutoFit/>
              </a:bodyPr>
              <a:lstStyle/>
              <a:p>
                <a:r>
                  <a:rPr lang="ja-JP" altLang="en-US"/>
                  <a:t>問われる側</a:t>
                </a:r>
                <a:endParaRPr kumimoji="1" lang="ja-JP" altLang="en-US"/>
              </a:p>
            </p:txBody>
          </p:sp>
          <p:sp>
            <p:nvSpPr>
              <p:cNvPr id="7" name="テキスト ボックス 6">
                <a:extLst>
                  <a:ext uri="{FF2B5EF4-FFF2-40B4-BE49-F238E27FC236}">
                    <a16:creationId xmlns:a16="http://schemas.microsoft.com/office/drawing/2014/main" id="{E2B6776C-E37E-7743-9CEE-EC9DA2A63C47}"/>
                  </a:ext>
                </a:extLst>
              </p:cNvPr>
              <p:cNvSpPr txBox="1"/>
              <p:nvPr/>
            </p:nvSpPr>
            <p:spPr>
              <a:xfrm>
                <a:off x="6722757" y="2223469"/>
                <a:ext cx="646331" cy="369332"/>
              </a:xfrm>
              <a:prstGeom prst="rect">
                <a:avLst/>
              </a:prstGeom>
              <a:noFill/>
            </p:spPr>
            <p:txBody>
              <a:bodyPr wrap="none" rtlCol="0">
                <a:spAutoFit/>
              </a:bodyPr>
              <a:lstStyle/>
              <a:p>
                <a:r>
                  <a:rPr lang="ja-JP" altLang="en-US"/>
                  <a:t>機能</a:t>
                </a:r>
                <a:endParaRPr kumimoji="1" lang="ja-JP" altLang="en-US"/>
              </a:p>
            </p:txBody>
          </p:sp>
          <p:sp>
            <p:nvSpPr>
              <p:cNvPr id="9" name="テキスト ボックス 8">
                <a:extLst>
                  <a:ext uri="{FF2B5EF4-FFF2-40B4-BE49-F238E27FC236}">
                    <a16:creationId xmlns:a16="http://schemas.microsoft.com/office/drawing/2014/main" id="{C33E8BFE-9359-E946-BBCF-CF777C65E083}"/>
                  </a:ext>
                </a:extLst>
              </p:cNvPr>
              <p:cNvSpPr txBox="1"/>
              <p:nvPr/>
            </p:nvSpPr>
            <p:spPr>
              <a:xfrm>
                <a:off x="589907" y="2800649"/>
                <a:ext cx="646331" cy="369332"/>
              </a:xfrm>
              <a:prstGeom prst="rect">
                <a:avLst/>
              </a:prstGeom>
              <a:noFill/>
            </p:spPr>
            <p:txBody>
              <a:bodyPr wrap="none" rtlCol="0">
                <a:spAutoFit/>
              </a:bodyPr>
              <a:lstStyle/>
              <a:p>
                <a:r>
                  <a:rPr kumimoji="1" lang="ja-JP" altLang="en-US"/>
                  <a:t>質問</a:t>
                </a:r>
              </a:p>
            </p:txBody>
          </p:sp>
          <p:sp>
            <p:nvSpPr>
              <p:cNvPr id="10" name="テキスト ボックス 9">
                <a:extLst>
                  <a:ext uri="{FF2B5EF4-FFF2-40B4-BE49-F238E27FC236}">
                    <a16:creationId xmlns:a16="http://schemas.microsoft.com/office/drawing/2014/main" id="{F93BE2C6-6A6B-A544-8A47-82A7B3F60E98}"/>
                  </a:ext>
                </a:extLst>
              </p:cNvPr>
              <p:cNvSpPr txBox="1"/>
              <p:nvPr/>
            </p:nvSpPr>
            <p:spPr>
              <a:xfrm>
                <a:off x="589907" y="3718561"/>
                <a:ext cx="646331" cy="369332"/>
              </a:xfrm>
              <a:prstGeom prst="rect">
                <a:avLst/>
              </a:prstGeom>
              <a:noFill/>
            </p:spPr>
            <p:txBody>
              <a:bodyPr wrap="none" rtlCol="0">
                <a:spAutoFit/>
              </a:bodyPr>
              <a:lstStyle/>
              <a:p>
                <a:r>
                  <a:rPr kumimoji="1" lang="ja-JP" altLang="en-US"/>
                  <a:t>発問</a:t>
                </a:r>
              </a:p>
            </p:txBody>
          </p:sp>
          <p:sp>
            <p:nvSpPr>
              <p:cNvPr id="11" name="テキスト ボックス 10">
                <a:extLst>
                  <a:ext uri="{FF2B5EF4-FFF2-40B4-BE49-F238E27FC236}">
                    <a16:creationId xmlns:a16="http://schemas.microsoft.com/office/drawing/2014/main" id="{43DD957A-4F3B-F64A-A8C8-5D76A2AAECCC}"/>
                  </a:ext>
                </a:extLst>
              </p:cNvPr>
              <p:cNvSpPr txBox="1"/>
              <p:nvPr/>
            </p:nvSpPr>
            <p:spPr>
              <a:xfrm>
                <a:off x="589907" y="4656194"/>
                <a:ext cx="589580" cy="284075"/>
              </a:xfrm>
              <a:prstGeom prst="rect">
                <a:avLst/>
              </a:prstGeom>
              <a:noFill/>
            </p:spPr>
            <p:txBody>
              <a:bodyPr wrap="none" rtlCol="0">
                <a:spAutoFit/>
              </a:bodyPr>
              <a:lstStyle/>
              <a:p>
                <a:r>
                  <a:rPr kumimoji="1" lang="ja-JP" altLang="en-US">
                    <a:solidFill>
                      <a:srgbClr val="FF0000"/>
                    </a:solidFill>
                  </a:rPr>
                  <a:t>問い</a:t>
                </a:r>
              </a:p>
            </p:txBody>
          </p:sp>
          <p:sp>
            <p:nvSpPr>
              <p:cNvPr id="5" name="テキスト ボックス 4">
                <a:extLst>
                  <a:ext uri="{FF2B5EF4-FFF2-40B4-BE49-F238E27FC236}">
                    <a16:creationId xmlns:a16="http://schemas.microsoft.com/office/drawing/2014/main" id="{ED200625-4907-D14A-B200-95B9C7B04212}"/>
                  </a:ext>
                </a:extLst>
              </p:cNvPr>
              <p:cNvSpPr txBox="1"/>
              <p:nvPr/>
            </p:nvSpPr>
            <p:spPr>
              <a:xfrm>
                <a:off x="1696527" y="2790219"/>
                <a:ext cx="1664238" cy="369332"/>
              </a:xfrm>
              <a:prstGeom prst="rect">
                <a:avLst/>
              </a:prstGeom>
              <a:noFill/>
            </p:spPr>
            <p:txBody>
              <a:bodyPr wrap="none" rtlCol="0">
                <a:spAutoFit/>
              </a:bodyPr>
              <a:lstStyle/>
              <a:p>
                <a:r>
                  <a:rPr kumimoji="1" lang="ja-JP" altLang="en-US"/>
                  <a:t>答えを知らない</a:t>
                </a:r>
              </a:p>
            </p:txBody>
          </p:sp>
          <p:sp>
            <p:nvSpPr>
              <p:cNvPr id="12" name="テキスト ボックス 11">
                <a:extLst>
                  <a:ext uri="{FF2B5EF4-FFF2-40B4-BE49-F238E27FC236}">
                    <a16:creationId xmlns:a16="http://schemas.microsoft.com/office/drawing/2014/main" id="{FA3EF009-B46B-E646-9EF2-C52B2E0EEDE8}"/>
                  </a:ext>
                </a:extLst>
              </p:cNvPr>
              <p:cNvSpPr txBox="1"/>
              <p:nvPr/>
            </p:nvSpPr>
            <p:spPr>
              <a:xfrm>
                <a:off x="3946603" y="3733433"/>
                <a:ext cx="1664238" cy="369332"/>
              </a:xfrm>
              <a:prstGeom prst="rect">
                <a:avLst/>
              </a:prstGeom>
              <a:noFill/>
            </p:spPr>
            <p:txBody>
              <a:bodyPr wrap="none" rtlCol="0">
                <a:spAutoFit/>
              </a:bodyPr>
              <a:lstStyle/>
              <a:p>
                <a:r>
                  <a:rPr kumimoji="1" lang="ja-JP" altLang="en-US"/>
                  <a:t>答えを知らない</a:t>
                </a:r>
              </a:p>
            </p:txBody>
          </p:sp>
          <p:sp>
            <p:nvSpPr>
              <p:cNvPr id="13" name="テキスト ボックス 12">
                <a:extLst>
                  <a:ext uri="{FF2B5EF4-FFF2-40B4-BE49-F238E27FC236}">
                    <a16:creationId xmlns:a16="http://schemas.microsoft.com/office/drawing/2014/main" id="{F2F32413-756D-5742-A262-E8F0253DF10F}"/>
                  </a:ext>
                </a:extLst>
              </p:cNvPr>
              <p:cNvSpPr txBox="1"/>
              <p:nvPr/>
            </p:nvSpPr>
            <p:spPr>
              <a:xfrm>
                <a:off x="1670150" y="3718561"/>
                <a:ext cx="1863011" cy="369332"/>
              </a:xfrm>
              <a:prstGeom prst="rect">
                <a:avLst/>
              </a:prstGeom>
              <a:noFill/>
            </p:spPr>
            <p:txBody>
              <a:bodyPr wrap="none" rtlCol="0">
                <a:spAutoFit/>
              </a:bodyPr>
              <a:lstStyle/>
              <a:p>
                <a:r>
                  <a:rPr kumimoji="1" lang="ja-JP" altLang="en-US"/>
                  <a:t>答えを知っている</a:t>
                </a:r>
              </a:p>
            </p:txBody>
          </p:sp>
          <p:sp>
            <p:nvSpPr>
              <p:cNvPr id="14" name="テキスト ボックス 13">
                <a:extLst>
                  <a:ext uri="{FF2B5EF4-FFF2-40B4-BE49-F238E27FC236}">
                    <a16:creationId xmlns:a16="http://schemas.microsoft.com/office/drawing/2014/main" id="{F6A8C877-F999-974B-8295-25B193E3B1D9}"/>
                  </a:ext>
                </a:extLst>
              </p:cNvPr>
              <p:cNvSpPr txBox="1"/>
              <p:nvPr/>
            </p:nvSpPr>
            <p:spPr>
              <a:xfrm>
                <a:off x="3844311" y="2804637"/>
                <a:ext cx="1863011" cy="369332"/>
              </a:xfrm>
              <a:prstGeom prst="rect">
                <a:avLst/>
              </a:prstGeom>
              <a:noFill/>
            </p:spPr>
            <p:txBody>
              <a:bodyPr wrap="none" rtlCol="0">
                <a:spAutoFit/>
              </a:bodyPr>
              <a:lstStyle/>
              <a:p>
                <a:r>
                  <a:rPr kumimoji="1" lang="ja-JP" altLang="en-US"/>
                  <a:t>答えを知っている</a:t>
                </a:r>
              </a:p>
            </p:txBody>
          </p:sp>
          <p:sp>
            <p:nvSpPr>
              <p:cNvPr id="15" name="テキスト ボックス 14">
                <a:extLst>
                  <a:ext uri="{FF2B5EF4-FFF2-40B4-BE49-F238E27FC236}">
                    <a16:creationId xmlns:a16="http://schemas.microsoft.com/office/drawing/2014/main" id="{D0687F71-88E9-8344-BA06-2659DC152BE8}"/>
                  </a:ext>
                </a:extLst>
              </p:cNvPr>
              <p:cNvSpPr txBox="1"/>
              <p:nvPr/>
            </p:nvSpPr>
            <p:spPr>
              <a:xfrm>
                <a:off x="3936237" y="4646903"/>
                <a:ext cx="1548840" cy="284075"/>
              </a:xfrm>
              <a:prstGeom prst="rect">
                <a:avLst/>
              </a:prstGeom>
              <a:noFill/>
            </p:spPr>
            <p:txBody>
              <a:bodyPr wrap="none" rtlCol="0">
                <a:spAutoFit/>
              </a:bodyPr>
              <a:lstStyle/>
              <a:p>
                <a:r>
                  <a:rPr kumimoji="1" lang="ja-JP" altLang="en-US">
                    <a:solidFill>
                      <a:srgbClr val="FF0000"/>
                    </a:solidFill>
                  </a:rPr>
                  <a:t>答えを知らない</a:t>
                </a:r>
              </a:p>
            </p:txBody>
          </p:sp>
          <p:sp>
            <p:nvSpPr>
              <p:cNvPr id="16" name="テキスト ボックス 15">
                <a:extLst>
                  <a:ext uri="{FF2B5EF4-FFF2-40B4-BE49-F238E27FC236}">
                    <a16:creationId xmlns:a16="http://schemas.microsoft.com/office/drawing/2014/main" id="{F5C299BF-A77F-7B4E-99D5-F14D177D3DCE}"/>
                  </a:ext>
                </a:extLst>
              </p:cNvPr>
              <p:cNvSpPr txBox="1"/>
              <p:nvPr/>
            </p:nvSpPr>
            <p:spPr>
              <a:xfrm>
                <a:off x="1769536" y="4646903"/>
                <a:ext cx="1548840" cy="284075"/>
              </a:xfrm>
              <a:prstGeom prst="rect">
                <a:avLst/>
              </a:prstGeom>
              <a:noFill/>
            </p:spPr>
            <p:txBody>
              <a:bodyPr wrap="none" rtlCol="0">
                <a:spAutoFit/>
              </a:bodyPr>
              <a:lstStyle/>
              <a:p>
                <a:r>
                  <a:rPr kumimoji="1" lang="ja-JP" altLang="en-US">
                    <a:solidFill>
                      <a:srgbClr val="FF0000"/>
                    </a:solidFill>
                  </a:rPr>
                  <a:t>答えを知らない</a:t>
                </a:r>
              </a:p>
            </p:txBody>
          </p:sp>
        </p:grpSp>
        <p:sp>
          <p:nvSpPr>
            <p:cNvPr id="18" name="テキスト ボックス 17">
              <a:extLst>
                <a:ext uri="{FF2B5EF4-FFF2-40B4-BE49-F238E27FC236}">
                  <a16:creationId xmlns:a16="http://schemas.microsoft.com/office/drawing/2014/main" id="{09E780C1-0912-694B-A2A3-7ED4C3034B79}"/>
                </a:ext>
              </a:extLst>
            </p:cNvPr>
            <p:cNvSpPr txBox="1"/>
            <p:nvPr/>
          </p:nvSpPr>
          <p:spPr>
            <a:xfrm>
              <a:off x="6676150" y="2829560"/>
              <a:ext cx="1721946" cy="646331"/>
            </a:xfrm>
            <a:prstGeom prst="rect">
              <a:avLst/>
            </a:prstGeom>
            <a:noFill/>
          </p:spPr>
          <p:txBody>
            <a:bodyPr wrap="none" rtlCol="0">
              <a:spAutoFit/>
            </a:bodyPr>
            <a:lstStyle/>
            <a:p>
              <a:pPr algn="ctr"/>
              <a:r>
                <a:rPr kumimoji="1" lang="ja-JP" altLang="en-US"/>
                <a:t>情報を引き出す</a:t>
              </a:r>
              <a:endParaRPr kumimoji="1" lang="en-US" altLang="ja-JP" dirty="0"/>
            </a:p>
            <a:p>
              <a:pPr algn="ctr"/>
              <a:r>
                <a:rPr lang="ja-JP" altLang="en-US"/>
                <a:t>きっかけ</a:t>
              </a:r>
              <a:endParaRPr kumimoji="1" lang="ja-JP" altLang="en-US"/>
            </a:p>
          </p:txBody>
        </p:sp>
        <p:sp>
          <p:nvSpPr>
            <p:cNvPr id="19" name="テキスト ボックス 18">
              <a:extLst>
                <a:ext uri="{FF2B5EF4-FFF2-40B4-BE49-F238E27FC236}">
                  <a16:creationId xmlns:a16="http://schemas.microsoft.com/office/drawing/2014/main" id="{DC38C95A-23BE-E143-BCD3-BE9FAAA21E6D}"/>
                </a:ext>
              </a:extLst>
            </p:cNvPr>
            <p:cNvSpPr txBox="1"/>
            <p:nvPr/>
          </p:nvSpPr>
          <p:spPr>
            <a:xfrm>
              <a:off x="6587184" y="4022957"/>
              <a:ext cx="1899880" cy="646331"/>
            </a:xfrm>
            <a:prstGeom prst="rect">
              <a:avLst/>
            </a:prstGeom>
            <a:noFill/>
          </p:spPr>
          <p:txBody>
            <a:bodyPr wrap="none" rtlCol="0">
              <a:spAutoFit/>
            </a:bodyPr>
            <a:lstStyle/>
            <a:p>
              <a:pPr algn="ctr"/>
              <a:r>
                <a:rPr lang="ja-JP" altLang="en-US"/>
                <a:t>考えさせるための</a:t>
              </a:r>
              <a:endParaRPr kumimoji="1" lang="en-US" altLang="ja-JP" dirty="0"/>
            </a:p>
            <a:p>
              <a:pPr algn="ctr"/>
              <a:r>
                <a:rPr lang="ja-JP" altLang="en-US"/>
                <a:t>きっかけ</a:t>
              </a:r>
              <a:endParaRPr kumimoji="1" lang="ja-JP" altLang="en-US"/>
            </a:p>
          </p:txBody>
        </p:sp>
        <p:sp>
          <p:nvSpPr>
            <p:cNvPr id="20" name="テキスト ボックス 19">
              <a:extLst>
                <a:ext uri="{FF2B5EF4-FFF2-40B4-BE49-F238E27FC236}">
                  <a16:creationId xmlns:a16="http://schemas.microsoft.com/office/drawing/2014/main" id="{6A72E984-CFA7-A04B-8751-1A2A61D442F9}"/>
                </a:ext>
              </a:extLst>
            </p:cNvPr>
            <p:cNvSpPr txBox="1"/>
            <p:nvPr/>
          </p:nvSpPr>
          <p:spPr>
            <a:xfrm>
              <a:off x="6543101" y="5186572"/>
              <a:ext cx="1988044" cy="646331"/>
            </a:xfrm>
            <a:prstGeom prst="rect">
              <a:avLst/>
            </a:prstGeom>
            <a:noFill/>
          </p:spPr>
          <p:txBody>
            <a:bodyPr wrap="none" rtlCol="0">
              <a:spAutoFit/>
            </a:bodyPr>
            <a:lstStyle/>
            <a:p>
              <a:pPr algn="ctr"/>
              <a:r>
                <a:rPr lang="ja-JP" altLang="en-US">
                  <a:solidFill>
                    <a:srgbClr val="FF0000"/>
                  </a:solidFill>
                </a:rPr>
                <a:t>創造的対話を促す</a:t>
              </a:r>
              <a:endParaRPr kumimoji="1" lang="en-US" altLang="ja-JP" dirty="0">
                <a:solidFill>
                  <a:srgbClr val="FF0000"/>
                </a:solidFill>
              </a:endParaRPr>
            </a:p>
            <a:p>
              <a:pPr algn="ctr"/>
              <a:r>
                <a:rPr lang="ja-JP" altLang="en-US">
                  <a:solidFill>
                    <a:srgbClr val="FF0000"/>
                  </a:solidFill>
                </a:rPr>
                <a:t>きっかけ</a:t>
              </a:r>
              <a:endParaRPr kumimoji="1" lang="ja-JP" altLang="en-US">
                <a:solidFill>
                  <a:srgbClr val="FF0000"/>
                </a:solidFill>
              </a:endParaRPr>
            </a:p>
          </p:txBody>
        </p:sp>
      </p:grpSp>
    </p:spTree>
    <p:extLst>
      <p:ext uri="{BB962C8B-B14F-4D97-AF65-F5344CB8AC3E}">
        <p14:creationId xmlns:p14="http://schemas.microsoft.com/office/powerpoint/2010/main" val="3834200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84196" y="3064797"/>
            <a:ext cx="6775608" cy="687713"/>
          </a:xfrm>
        </p:spPr>
        <p:txBody>
          <a:bodyPr>
            <a:noAutofit/>
          </a:bodyPr>
          <a:lstStyle/>
          <a:p>
            <a:pPr algn="l"/>
            <a:r>
              <a:rPr lang="ja-JP" altLang="en-US" sz="4000" b="1" dirty="0"/>
              <a:t>　</a:t>
            </a:r>
            <a:r>
              <a:rPr lang="ja-JP" altLang="en-US" sz="4000" b="1" u="sng">
                <a:effectLst>
                  <a:outerShdw blurRad="38100" dist="38100" dir="2700000" algn="tl">
                    <a:srgbClr val="000000">
                      <a:alpha val="43137"/>
                    </a:srgbClr>
                  </a:outerShdw>
                </a:effectLst>
              </a:rPr>
              <a:t>相続税の算出方法について</a:t>
            </a:r>
            <a:endParaRPr kumimoji="1" lang="ja-JP" altLang="en-US" sz="5400" b="1" u="sng" dirty="0">
              <a:effectLst>
                <a:outerShdw blurRad="38100" dist="38100" dir="2700000" algn="tl">
                  <a:srgbClr val="000000">
                    <a:alpha val="43137"/>
                  </a:srgbClr>
                </a:outerShdw>
              </a:effectLst>
            </a:endParaRPr>
          </a:p>
        </p:txBody>
      </p:sp>
      <p:sp>
        <p:nvSpPr>
          <p:cNvPr id="5" name="テキスト ボックス 4"/>
          <p:cNvSpPr txBox="1"/>
          <p:nvPr/>
        </p:nvSpPr>
        <p:spPr>
          <a:xfrm>
            <a:off x="4355976" y="4869017"/>
            <a:ext cx="3379451" cy="830997"/>
          </a:xfrm>
          <a:prstGeom prst="rect">
            <a:avLst/>
          </a:prstGeom>
          <a:noFill/>
        </p:spPr>
        <p:txBody>
          <a:bodyPr wrap="none" rtlCol="0">
            <a:spAutoFit/>
          </a:bodyPr>
          <a:lstStyle/>
          <a:p>
            <a:r>
              <a:rPr lang="en-US" altLang="ja-JP" sz="2400" b="1" dirty="0"/>
              <a:t>2018.</a:t>
            </a:r>
            <a:r>
              <a:rPr lang="ja-JP" altLang="en-US" sz="2400" b="1" dirty="0"/>
              <a:t>◯月　</a:t>
            </a:r>
            <a:endParaRPr lang="en-US" altLang="ja-JP" sz="2400" b="1" dirty="0"/>
          </a:p>
          <a:p>
            <a:r>
              <a:rPr lang="ja-JP" altLang="en-US" sz="2400" b="1" dirty="0"/>
              <a:t>相続診断士　川口宗治　</a:t>
            </a:r>
            <a:endParaRPr kumimoji="1" lang="ja-JP" altLang="en-US" sz="2400" b="1" dirty="0"/>
          </a:p>
        </p:txBody>
      </p:sp>
      <p:pic>
        <p:nvPicPr>
          <p:cNvPr id="7" name="図 6">
            <a:extLst>
              <a:ext uri="{FF2B5EF4-FFF2-40B4-BE49-F238E27FC236}">
                <a16:creationId xmlns:a16="http://schemas.microsoft.com/office/drawing/2014/main" id="{E148D9B9-97CD-F341-BB46-A1D8CE10B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852" y="116632"/>
            <a:ext cx="2664296" cy="2792317"/>
          </a:xfrm>
          <a:prstGeom prst="rect">
            <a:avLst/>
          </a:prstGeom>
        </p:spPr>
      </p:pic>
    </p:spTree>
    <p:extLst>
      <p:ext uri="{BB962C8B-B14F-4D97-AF65-F5344CB8AC3E}">
        <p14:creationId xmlns:p14="http://schemas.microsoft.com/office/powerpoint/2010/main" val="306084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036674" y="692696"/>
            <a:ext cx="6327373" cy="523220"/>
          </a:xfrm>
          <a:prstGeom prst="rect">
            <a:avLst/>
          </a:prstGeom>
          <a:noFill/>
        </p:spPr>
        <p:txBody>
          <a:bodyPr wrap="none" rtlCol="0">
            <a:spAutoFit/>
          </a:bodyPr>
          <a:lstStyle/>
          <a:p>
            <a:r>
              <a:rPr kumimoji="1" lang="ja-JP" altLang="en-US" sz="2800" dirty="0"/>
              <a:t>①「課税される遺産の総額」を算出します</a:t>
            </a:r>
          </a:p>
        </p:txBody>
      </p:sp>
      <p:grpSp>
        <p:nvGrpSpPr>
          <p:cNvPr id="31" name="グループ化 30"/>
          <p:cNvGrpSpPr/>
          <p:nvPr/>
        </p:nvGrpSpPr>
        <p:grpSpPr>
          <a:xfrm>
            <a:off x="191979" y="1340768"/>
            <a:ext cx="8700501" cy="3888432"/>
            <a:chOff x="215239" y="1628800"/>
            <a:chExt cx="8700501" cy="3888432"/>
          </a:xfrm>
        </p:grpSpPr>
        <p:grpSp>
          <p:nvGrpSpPr>
            <p:cNvPr id="20" name="グループ化 19"/>
            <p:cNvGrpSpPr/>
            <p:nvPr/>
          </p:nvGrpSpPr>
          <p:grpSpPr>
            <a:xfrm>
              <a:off x="251520" y="1628800"/>
              <a:ext cx="8664220" cy="720080"/>
              <a:chOff x="251520" y="1628800"/>
              <a:chExt cx="8664220" cy="720080"/>
            </a:xfrm>
          </p:grpSpPr>
          <p:sp>
            <p:nvSpPr>
              <p:cNvPr id="3" name="正方形/長方形 2"/>
              <p:cNvSpPr/>
              <p:nvPr/>
            </p:nvSpPr>
            <p:spPr>
              <a:xfrm>
                <a:off x="251520" y="1628800"/>
                <a:ext cx="8640960" cy="7200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51520" y="1628800"/>
                <a:ext cx="2520280" cy="7200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a:t>
                </a:r>
                <a:r>
                  <a:rPr kumimoji="1" lang="en-US" altLang="ja-JP" sz="1600" b="1" dirty="0">
                    <a:solidFill>
                      <a:schemeClr val="tx1"/>
                    </a:solidFill>
                  </a:rPr>
                  <a:t>3</a:t>
                </a:r>
                <a:r>
                  <a:rPr kumimoji="1" lang="ja-JP" altLang="en-US" sz="1600" b="1" dirty="0">
                    <a:solidFill>
                      <a:schemeClr val="tx1"/>
                    </a:solidFill>
                  </a:rPr>
                  <a:t>年以内の贈与</a:t>
                </a:r>
                <a:endParaRPr kumimoji="1" lang="en-US" altLang="ja-JP" sz="1600" b="1" dirty="0">
                  <a:solidFill>
                    <a:schemeClr val="tx1"/>
                  </a:solidFill>
                </a:endParaRPr>
              </a:p>
              <a:p>
                <a:r>
                  <a:rPr lang="ja-JP" altLang="en-US" sz="1600" b="1" dirty="0">
                    <a:solidFill>
                      <a:schemeClr val="tx1"/>
                    </a:solidFill>
                  </a:rPr>
                  <a:t>・相続時精算課税の贈与</a:t>
                </a:r>
                <a:endParaRPr kumimoji="1" lang="ja-JP" altLang="en-US" sz="1600" b="1" dirty="0">
                  <a:solidFill>
                    <a:schemeClr val="tx1"/>
                  </a:solidFill>
                </a:endParaRPr>
              </a:p>
            </p:txBody>
          </p:sp>
          <p:sp>
            <p:nvSpPr>
              <p:cNvPr id="10" name="正方形/長方形 9"/>
              <p:cNvSpPr/>
              <p:nvPr/>
            </p:nvSpPr>
            <p:spPr>
              <a:xfrm>
                <a:off x="7084066" y="1628800"/>
                <a:ext cx="1831674" cy="7200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みなし相続財産</a:t>
                </a:r>
              </a:p>
            </p:txBody>
          </p:sp>
          <p:sp>
            <p:nvSpPr>
              <p:cNvPr id="11" name="正方形/長方形 10"/>
              <p:cNvSpPr/>
              <p:nvPr/>
            </p:nvSpPr>
            <p:spPr>
              <a:xfrm>
                <a:off x="2771800" y="1628800"/>
                <a:ext cx="4312266" cy="72008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プラスの財産</a:t>
                </a:r>
              </a:p>
            </p:txBody>
          </p:sp>
        </p:grpSp>
        <p:grpSp>
          <p:nvGrpSpPr>
            <p:cNvPr id="19" name="グループ化 18"/>
            <p:cNvGrpSpPr/>
            <p:nvPr/>
          </p:nvGrpSpPr>
          <p:grpSpPr>
            <a:xfrm>
              <a:off x="215239" y="3212976"/>
              <a:ext cx="8640960" cy="739111"/>
              <a:chOff x="251520" y="3409969"/>
              <a:chExt cx="8640960" cy="739111"/>
            </a:xfrm>
          </p:grpSpPr>
          <p:sp>
            <p:nvSpPr>
              <p:cNvPr id="6" name="正方形/長方形 5"/>
              <p:cNvSpPr/>
              <p:nvPr/>
            </p:nvSpPr>
            <p:spPr>
              <a:xfrm>
                <a:off x="251520" y="3409969"/>
                <a:ext cx="8640960" cy="7200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51520" y="3429000"/>
                <a:ext cx="5040560" cy="7200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相続税の対象となる財産</a:t>
                </a:r>
              </a:p>
            </p:txBody>
          </p:sp>
          <p:sp>
            <p:nvSpPr>
              <p:cNvPr id="13" name="正方形/長方形 12"/>
              <p:cNvSpPr/>
              <p:nvPr/>
            </p:nvSpPr>
            <p:spPr>
              <a:xfrm>
                <a:off x="5292080" y="3409969"/>
                <a:ext cx="2088232" cy="72008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マイナスの財産</a:t>
                </a:r>
              </a:p>
            </p:txBody>
          </p:sp>
          <p:sp>
            <p:nvSpPr>
              <p:cNvPr id="14" name="正方形/長方形 13"/>
              <p:cNvSpPr/>
              <p:nvPr/>
            </p:nvSpPr>
            <p:spPr>
              <a:xfrm>
                <a:off x="7380312" y="3409969"/>
                <a:ext cx="767714" cy="7200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葬儀費用</a:t>
                </a:r>
              </a:p>
            </p:txBody>
          </p:sp>
          <p:sp>
            <p:nvSpPr>
              <p:cNvPr id="15" name="正方形/長方形 14"/>
              <p:cNvSpPr/>
              <p:nvPr/>
            </p:nvSpPr>
            <p:spPr>
              <a:xfrm>
                <a:off x="8148026" y="3409969"/>
                <a:ext cx="744454"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非課税財産</a:t>
                </a:r>
              </a:p>
            </p:txBody>
          </p:sp>
        </p:grpSp>
        <p:grpSp>
          <p:nvGrpSpPr>
            <p:cNvPr id="5" name="グループ化 4"/>
            <p:cNvGrpSpPr/>
            <p:nvPr/>
          </p:nvGrpSpPr>
          <p:grpSpPr>
            <a:xfrm>
              <a:off x="251520" y="4797152"/>
              <a:ext cx="5058590" cy="720080"/>
              <a:chOff x="233490" y="5301208"/>
              <a:chExt cx="5058590" cy="720080"/>
            </a:xfrm>
          </p:grpSpPr>
          <p:sp>
            <p:nvSpPr>
              <p:cNvPr id="16" name="正方形/長方形 15"/>
              <p:cNvSpPr/>
              <p:nvPr/>
            </p:nvSpPr>
            <p:spPr>
              <a:xfrm>
                <a:off x="233490" y="5301208"/>
                <a:ext cx="5040560" cy="7200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17" name="正方形/長方形 16"/>
              <p:cNvSpPr/>
              <p:nvPr/>
            </p:nvSpPr>
            <p:spPr>
              <a:xfrm>
                <a:off x="251520" y="5301208"/>
                <a:ext cx="3258390" cy="7200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課税される遺産の総額</a:t>
                </a:r>
              </a:p>
            </p:txBody>
          </p:sp>
          <p:sp>
            <p:nvSpPr>
              <p:cNvPr id="18" name="正方形/長方形 17"/>
              <p:cNvSpPr/>
              <p:nvPr/>
            </p:nvSpPr>
            <p:spPr>
              <a:xfrm>
                <a:off x="3509910" y="5301208"/>
                <a:ext cx="1782170" cy="72008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基礎控除</a:t>
                </a:r>
                <a:endParaRPr kumimoji="1" lang="ja-JP" altLang="en-US" sz="1600" b="1" dirty="0">
                  <a:solidFill>
                    <a:schemeClr val="tx1"/>
                  </a:solidFill>
                </a:endParaRPr>
              </a:p>
            </p:txBody>
          </p:sp>
        </p:grpSp>
        <p:cxnSp>
          <p:nvCxnSpPr>
            <p:cNvPr id="22" name="直線コネクタ 21"/>
            <p:cNvCxnSpPr/>
            <p:nvPr/>
          </p:nvCxnSpPr>
          <p:spPr>
            <a:xfrm>
              <a:off x="258415" y="2348880"/>
              <a:ext cx="0" cy="883127"/>
            </a:xfrm>
            <a:prstGeom prst="line">
              <a:avLst/>
            </a:prstGeom>
            <a:ln w="508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5255799" y="2348880"/>
              <a:ext cx="3636681" cy="883127"/>
            </a:xfrm>
            <a:prstGeom prst="line">
              <a:avLst/>
            </a:prstGeom>
            <a:ln w="508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48979" y="3952087"/>
              <a:ext cx="0" cy="883127"/>
            </a:xfrm>
            <a:prstGeom prst="line">
              <a:avLst/>
            </a:prstGeom>
            <a:ln w="508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3527940" y="3952087"/>
              <a:ext cx="1727859" cy="864096"/>
            </a:xfrm>
            <a:prstGeom prst="line">
              <a:avLst/>
            </a:prstGeom>
            <a:ln w="508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30" name="正方形/長方形 29"/>
          <p:cNvSpPr/>
          <p:nvPr/>
        </p:nvSpPr>
        <p:spPr>
          <a:xfrm>
            <a:off x="251520" y="5772543"/>
            <a:ext cx="3258390" cy="7200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課税される遺産の総額</a:t>
            </a:r>
          </a:p>
        </p:txBody>
      </p:sp>
      <p:sp>
        <p:nvSpPr>
          <p:cNvPr id="32" name="テキスト ボックス 31"/>
          <p:cNvSpPr txBox="1"/>
          <p:nvPr/>
        </p:nvSpPr>
        <p:spPr>
          <a:xfrm>
            <a:off x="3504680" y="5932528"/>
            <a:ext cx="5301451" cy="369332"/>
          </a:xfrm>
          <a:prstGeom prst="rect">
            <a:avLst/>
          </a:prstGeom>
          <a:noFill/>
        </p:spPr>
        <p:txBody>
          <a:bodyPr wrap="none" rtlCol="0">
            <a:spAutoFit/>
          </a:bodyPr>
          <a:lstStyle/>
          <a:p>
            <a:r>
              <a:rPr kumimoji="1" lang="ja-JP" altLang="en-US" b="1" u="sng" dirty="0">
                <a:solidFill>
                  <a:srgbClr val="FF0000"/>
                </a:solidFill>
              </a:rPr>
              <a:t>⇒この部分の財産に対して相続税が課税されます！</a:t>
            </a:r>
          </a:p>
        </p:txBody>
      </p:sp>
    </p:spTree>
    <p:extLst>
      <p:ext uri="{BB962C8B-B14F-4D97-AF65-F5344CB8AC3E}">
        <p14:creationId xmlns:p14="http://schemas.microsoft.com/office/powerpoint/2010/main" val="1135293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036674" y="692696"/>
            <a:ext cx="5383205" cy="523220"/>
          </a:xfrm>
          <a:prstGeom prst="rect">
            <a:avLst/>
          </a:prstGeom>
          <a:noFill/>
        </p:spPr>
        <p:txBody>
          <a:bodyPr wrap="none" rtlCol="0">
            <a:spAutoFit/>
          </a:bodyPr>
          <a:lstStyle/>
          <a:p>
            <a:r>
              <a:rPr kumimoji="1" lang="ja-JP" altLang="en-US" sz="2800" dirty="0"/>
              <a:t>②「相続税の総額」の計算をします</a:t>
            </a:r>
          </a:p>
        </p:txBody>
      </p:sp>
      <p:sp>
        <p:nvSpPr>
          <p:cNvPr id="29" name="正方形/長方形 28"/>
          <p:cNvSpPr/>
          <p:nvPr/>
        </p:nvSpPr>
        <p:spPr>
          <a:xfrm>
            <a:off x="251520" y="1340768"/>
            <a:ext cx="5472608" cy="86409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課税される遺産の総額</a:t>
            </a:r>
          </a:p>
        </p:txBody>
      </p:sp>
      <p:sp>
        <p:nvSpPr>
          <p:cNvPr id="7" name="角丸四角形 6"/>
          <p:cNvSpPr/>
          <p:nvPr/>
        </p:nvSpPr>
        <p:spPr>
          <a:xfrm>
            <a:off x="251520" y="3284984"/>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相続人Ａ</a:t>
            </a:r>
            <a:endParaRPr kumimoji="1" lang="en-US" altLang="ja-JP" b="1" dirty="0">
              <a:solidFill>
                <a:schemeClr val="tx1"/>
              </a:solidFill>
            </a:endParaRPr>
          </a:p>
          <a:p>
            <a:pPr algn="ctr"/>
            <a:r>
              <a:rPr lang="ja-JP" altLang="en-US" b="1" dirty="0">
                <a:solidFill>
                  <a:schemeClr val="tx1"/>
                </a:solidFill>
              </a:rPr>
              <a:t>取得金額</a:t>
            </a:r>
            <a:endParaRPr kumimoji="1" lang="ja-JP" altLang="en-US" b="1" dirty="0">
              <a:solidFill>
                <a:schemeClr val="tx1"/>
              </a:solidFill>
            </a:endParaRPr>
          </a:p>
        </p:txBody>
      </p:sp>
      <p:sp>
        <p:nvSpPr>
          <p:cNvPr id="33" name="角丸四角形 32"/>
          <p:cNvSpPr/>
          <p:nvPr/>
        </p:nvSpPr>
        <p:spPr>
          <a:xfrm>
            <a:off x="2303748" y="3284984"/>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相続人Ｂ</a:t>
            </a:r>
            <a:endParaRPr kumimoji="1" lang="en-US" altLang="ja-JP" b="1" dirty="0">
              <a:solidFill>
                <a:schemeClr val="tx1"/>
              </a:solidFill>
            </a:endParaRPr>
          </a:p>
          <a:p>
            <a:pPr algn="ctr"/>
            <a:r>
              <a:rPr lang="ja-JP" altLang="en-US" b="1" dirty="0">
                <a:solidFill>
                  <a:schemeClr val="tx1"/>
                </a:solidFill>
              </a:rPr>
              <a:t>取得金額</a:t>
            </a:r>
            <a:endParaRPr kumimoji="1" lang="ja-JP" altLang="en-US" b="1" dirty="0">
              <a:solidFill>
                <a:schemeClr val="tx1"/>
              </a:solidFill>
            </a:endParaRPr>
          </a:p>
        </p:txBody>
      </p:sp>
      <p:sp>
        <p:nvSpPr>
          <p:cNvPr id="34" name="角丸四角形 33"/>
          <p:cNvSpPr/>
          <p:nvPr/>
        </p:nvSpPr>
        <p:spPr>
          <a:xfrm>
            <a:off x="4357121" y="3284984"/>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相続人Ｃ</a:t>
            </a:r>
            <a:endParaRPr kumimoji="1" lang="en-US" altLang="ja-JP" b="1" dirty="0">
              <a:solidFill>
                <a:schemeClr val="tx1"/>
              </a:solidFill>
            </a:endParaRPr>
          </a:p>
          <a:p>
            <a:pPr algn="ctr"/>
            <a:r>
              <a:rPr lang="ja-JP" altLang="en-US" b="1" dirty="0">
                <a:solidFill>
                  <a:schemeClr val="tx1"/>
                </a:solidFill>
              </a:rPr>
              <a:t>取得金額</a:t>
            </a:r>
            <a:endParaRPr kumimoji="1" lang="ja-JP" altLang="en-US" b="1" dirty="0">
              <a:solidFill>
                <a:schemeClr val="tx1"/>
              </a:solidFill>
            </a:endParaRPr>
          </a:p>
        </p:txBody>
      </p:sp>
      <p:sp>
        <p:nvSpPr>
          <p:cNvPr id="35" name="角丸四角形 34"/>
          <p:cNvSpPr/>
          <p:nvPr/>
        </p:nvSpPr>
        <p:spPr>
          <a:xfrm>
            <a:off x="251520" y="5229200"/>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相続人Ａ</a:t>
            </a:r>
            <a:endParaRPr kumimoji="1" lang="en-US" altLang="ja-JP" b="1" dirty="0">
              <a:solidFill>
                <a:schemeClr val="tx1"/>
              </a:solidFill>
            </a:endParaRPr>
          </a:p>
          <a:p>
            <a:pPr algn="ctr"/>
            <a:r>
              <a:rPr lang="ja-JP" altLang="en-US" b="1" dirty="0">
                <a:solidFill>
                  <a:schemeClr val="tx1"/>
                </a:solidFill>
              </a:rPr>
              <a:t>算出税額</a:t>
            </a:r>
            <a:endParaRPr kumimoji="1" lang="ja-JP" altLang="en-US" b="1" dirty="0">
              <a:solidFill>
                <a:schemeClr val="tx1"/>
              </a:solidFill>
            </a:endParaRPr>
          </a:p>
        </p:txBody>
      </p:sp>
      <p:sp>
        <p:nvSpPr>
          <p:cNvPr id="36" name="角丸四角形 35"/>
          <p:cNvSpPr/>
          <p:nvPr/>
        </p:nvSpPr>
        <p:spPr>
          <a:xfrm>
            <a:off x="2303748" y="5229200"/>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相続人Ｂ</a:t>
            </a:r>
            <a:endParaRPr kumimoji="1" lang="en-US" altLang="ja-JP" b="1" dirty="0">
              <a:solidFill>
                <a:schemeClr val="tx1"/>
              </a:solidFill>
            </a:endParaRPr>
          </a:p>
          <a:p>
            <a:pPr algn="ctr"/>
            <a:r>
              <a:rPr lang="ja-JP" altLang="en-US" b="1" dirty="0">
                <a:solidFill>
                  <a:schemeClr val="tx1"/>
                </a:solidFill>
              </a:rPr>
              <a:t>算出税額</a:t>
            </a:r>
            <a:endParaRPr kumimoji="1" lang="ja-JP" altLang="en-US" b="1" dirty="0">
              <a:solidFill>
                <a:schemeClr val="tx1"/>
              </a:solidFill>
            </a:endParaRPr>
          </a:p>
        </p:txBody>
      </p:sp>
      <p:sp>
        <p:nvSpPr>
          <p:cNvPr id="37" name="角丸四角形 36"/>
          <p:cNvSpPr/>
          <p:nvPr/>
        </p:nvSpPr>
        <p:spPr>
          <a:xfrm>
            <a:off x="4381416" y="5229200"/>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相続人Ｃ</a:t>
            </a:r>
            <a:endParaRPr kumimoji="1" lang="en-US" altLang="ja-JP" b="1" dirty="0">
              <a:solidFill>
                <a:schemeClr val="tx1"/>
              </a:solidFill>
            </a:endParaRPr>
          </a:p>
          <a:p>
            <a:pPr algn="ctr"/>
            <a:r>
              <a:rPr lang="ja-JP" altLang="en-US" b="1" dirty="0">
                <a:solidFill>
                  <a:schemeClr val="tx1"/>
                </a:solidFill>
              </a:rPr>
              <a:t>算出税額</a:t>
            </a:r>
            <a:endParaRPr kumimoji="1" lang="en-US" altLang="ja-JP" b="1" dirty="0">
              <a:solidFill>
                <a:schemeClr val="tx1"/>
              </a:solidFill>
            </a:endParaRPr>
          </a:p>
        </p:txBody>
      </p:sp>
      <p:sp>
        <p:nvSpPr>
          <p:cNvPr id="21" name="下矢印 20"/>
          <p:cNvSpPr/>
          <p:nvPr/>
        </p:nvSpPr>
        <p:spPr>
          <a:xfrm>
            <a:off x="691952" y="2204864"/>
            <a:ext cx="43204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下矢印 37"/>
          <p:cNvSpPr/>
          <p:nvPr/>
        </p:nvSpPr>
        <p:spPr>
          <a:xfrm>
            <a:off x="4849468" y="4149080"/>
            <a:ext cx="43204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下矢印 38"/>
          <p:cNvSpPr/>
          <p:nvPr/>
        </p:nvSpPr>
        <p:spPr>
          <a:xfrm>
            <a:off x="2762957" y="4149080"/>
            <a:ext cx="43204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下矢印 39"/>
          <p:cNvSpPr/>
          <p:nvPr/>
        </p:nvSpPr>
        <p:spPr>
          <a:xfrm>
            <a:off x="691952" y="4149080"/>
            <a:ext cx="43204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下矢印 40"/>
          <p:cNvSpPr/>
          <p:nvPr/>
        </p:nvSpPr>
        <p:spPr>
          <a:xfrm>
            <a:off x="2771800" y="2204864"/>
            <a:ext cx="43204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下矢印 41"/>
          <p:cNvSpPr/>
          <p:nvPr/>
        </p:nvSpPr>
        <p:spPr>
          <a:xfrm>
            <a:off x="4849468" y="2204864"/>
            <a:ext cx="43204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252696" y="2492896"/>
            <a:ext cx="5472608" cy="3750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まずは法定相続割合で計算</a:t>
            </a:r>
          </a:p>
        </p:txBody>
      </p:sp>
      <p:sp>
        <p:nvSpPr>
          <p:cNvPr id="43" name="角丸四角形 42"/>
          <p:cNvSpPr/>
          <p:nvPr/>
        </p:nvSpPr>
        <p:spPr>
          <a:xfrm>
            <a:off x="251520" y="4348168"/>
            <a:ext cx="5472608" cy="3750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各人の相続税の税率（別表）で再計算</a:t>
            </a:r>
            <a:endParaRPr kumimoji="1" lang="ja-JP" altLang="en-US" sz="2000" b="1" dirty="0">
              <a:solidFill>
                <a:schemeClr val="tx1"/>
              </a:solidFill>
            </a:endParaRPr>
          </a:p>
        </p:txBody>
      </p:sp>
      <p:sp>
        <p:nvSpPr>
          <p:cNvPr id="24" name="四角形吹き出し 23"/>
          <p:cNvSpPr/>
          <p:nvPr/>
        </p:nvSpPr>
        <p:spPr>
          <a:xfrm>
            <a:off x="6084168" y="2523553"/>
            <a:ext cx="2926888" cy="792088"/>
          </a:xfrm>
          <a:prstGeom prst="wedgeRectCallout">
            <a:avLst>
              <a:gd name="adj1" fmla="val -61961"/>
              <a:gd name="adj2" fmla="val -3102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実際の相続割合ではない！</a:t>
            </a:r>
          </a:p>
        </p:txBody>
      </p:sp>
      <p:sp>
        <p:nvSpPr>
          <p:cNvPr id="26" name="加算記号 25"/>
          <p:cNvSpPr/>
          <p:nvPr/>
        </p:nvSpPr>
        <p:spPr>
          <a:xfrm>
            <a:off x="1763688" y="5445224"/>
            <a:ext cx="432048" cy="432048"/>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加算記号 43"/>
          <p:cNvSpPr/>
          <p:nvPr/>
        </p:nvSpPr>
        <p:spPr>
          <a:xfrm>
            <a:off x="3815916" y="5445224"/>
            <a:ext cx="432048" cy="432048"/>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等号 44"/>
          <p:cNvSpPr/>
          <p:nvPr/>
        </p:nvSpPr>
        <p:spPr>
          <a:xfrm>
            <a:off x="5736848" y="5373216"/>
            <a:ext cx="694640" cy="576064"/>
          </a:xfrm>
          <a:prstGeom prst="mathEqual">
            <a:avLst>
              <a:gd name="adj1" fmla="val 23520"/>
              <a:gd name="adj2" fmla="val 1607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正方形/長方形 45"/>
          <p:cNvSpPr/>
          <p:nvPr/>
        </p:nvSpPr>
        <p:spPr>
          <a:xfrm>
            <a:off x="6084168" y="4678958"/>
            <a:ext cx="3168351"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相続税の総額</a:t>
            </a:r>
          </a:p>
        </p:txBody>
      </p:sp>
    </p:spTree>
    <p:extLst>
      <p:ext uri="{BB962C8B-B14F-4D97-AF65-F5344CB8AC3E}">
        <p14:creationId xmlns:p14="http://schemas.microsoft.com/office/powerpoint/2010/main" val="491550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nvGraphicFramePr>
        <p:xfrm>
          <a:off x="431540" y="1844824"/>
          <a:ext cx="8280919" cy="4824536"/>
        </p:xfrm>
        <a:graphic>
          <a:graphicData uri="http://schemas.openxmlformats.org/drawingml/2006/table">
            <a:tbl>
              <a:tblPr firstRow="1" bandRow="1">
                <a:tableStyleId>{69CF1AB2-1976-4502-BF36-3FF5EA218861}</a:tableStyleId>
              </a:tblPr>
              <a:tblGrid>
                <a:gridCol w="3499120">
                  <a:extLst>
                    <a:ext uri="{9D8B030D-6E8A-4147-A177-3AD203B41FA5}">
                      <a16:colId xmlns:a16="http://schemas.microsoft.com/office/drawing/2014/main" val="20000"/>
                    </a:ext>
                  </a:extLst>
                </a:gridCol>
                <a:gridCol w="2021493">
                  <a:extLst>
                    <a:ext uri="{9D8B030D-6E8A-4147-A177-3AD203B41FA5}">
                      <a16:colId xmlns:a16="http://schemas.microsoft.com/office/drawing/2014/main" val="20001"/>
                    </a:ext>
                  </a:extLst>
                </a:gridCol>
                <a:gridCol w="2760306">
                  <a:extLst>
                    <a:ext uri="{9D8B030D-6E8A-4147-A177-3AD203B41FA5}">
                      <a16:colId xmlns:a16="http://schemas.microsoft.com/office/drawing/2014/main" val="20002"/>
                    </a:ext>
                  </a:extLst>
                </a:gridCol>
              </a:tblGrid>
              <a:tr h="603067">
                <a:tc>
                  <a:txBody>
                    <a:bodyPr/>
                    <a:lstStyle/>
                    <a:p>
                      <a:pPr algn="ctr"/>
                      <a:r>
                        <a:rPr kumimoji="1" lang="en-US" altLang="ja-JP" sz="2800" b="1" dirty="0"/>
                        <a:t>1000</a:t>
                      </a:r>
                      <a:r>
                        <a:rPr kumimoji="1" lang="ja-JP" altLang="en-US" sz="2800" b="1" dirty="0"/>
                        <a:t>万円以下</a:t>
                      </a:r>
                    </a:p>
                  </a:txBody>
                  <a:tcPr anchor="ctr"/>
                </a:tc>
                <a:tc>
                  <a:txBody>
                    <a:bodyPr/>
                    <a:lstStyle/>
                    <a:p>
                      <a:pPr algn="ctr"/>
                      <a:r>
                        <a:rPr kumimoji="1" lang="en-US" altLang="ja-JP" sz="2800" b="1" dirty="0"/>
                        <a:t>10</a:t>
                      </a:r>
                      <a:r>
                        <a:rPr kumimoji="1" lang="ja-JP" altLang="en-US" sz="2800" b="1" dirty="0"/>
                        <a:t>％</a:t>
                      </a:r>
                    </a:p>
                  </a:txBody>
                  <a:tcPr anchor="ctr"/>
                </a:tc>
                <a:tc>
                  <a:txBody>
                    <a:bodyPr/>
                    <a:lstStyle/>
                    <a:p>
                      <a:pPr algn="ctr"/>
                      <a:r>
                        <a:rPr kumimoji="1" lang="ja-JP" altLang="en-US" sz="2800" b="1" dirty="0"/>
                        <a:t>なし</a:t>
                      </a:r>
                    </a:p>
                  </a:txBody>
                  <a:tcPr anchor="ctr"/>
                </a:tc>
                <a:extLst>
                  <a:ext uri="{0D108BD9-81ED-4DB2-BD59-A6C34878D82A}">
                    <a16:rowId xmlns:a16="http://schemas.microsoft.com/office/drawing/2014/main" val="10000"/>
                  </a:ext>
                </a:extLst>
              </a:tr>
              <a:tr h="603067">
                <a:tc>
                  <a:txBody>
                    <a:bodyPr/>
                    <a:lstStyle/>
                    <a:p>
                      <a:pPr algn="ctr"/>
                      <a:r>
                        <a:rPr kumimoji="1" lang="en-US" altLang="ja-JP" sz="2800" b="1" dirty="0"/>
                        <a:t>3000</a:t>
                      </a:r>
                      <a:r>
                        <a:rPr kumimoji="1" lang="ja-JP" altLang="en-US" sz="2800" b="1" dirty="0"/>
                        <a:t>万円以下</a:t>
                      </a:r>
                      <a:endParaRPr kumimoji="1" lang="en-US" altLang="ja-JP" sz="2800" b="1" dirty="0"/>
                    </a:p>
                  </a:txBody>
                  <a:tcPr anchor="ctr"/>
                </a:tc>
                <a:tc>
                  <a:txBody>
                    <a:bodyPr/>
                    <a:lstStyle/>
                    <a:p>
                      <a:pPr algn="ctr"/>
                      <a:r>
                        <a:rPr kumimoji="1" lang="en-US" altLang="ja-JP" sz="2800" b="1" dirty="0"/>
                        <a:t>15</a:t>
                      </a:r>
                      <a:r>
                        <a:rPr kumimoji="1" lang="ja-JP" altLang="en-US" sz="2800" b="1" dirty="0"/>
                        <a:t>％</a:t>
                      </a:r>
                    </a:p>
                  </a:txBody>
                  <a:tcPr anchor="ctr"/>
                </a:tc>
                <a:tc>
                  <a:txBody>
                    <a:bodyPr/>
                    <a:lstStyle/>
                    <a:p>
                      <a:pPr algn="ctr"/>
                      <a:r>
                        <a:rPr kumimoji="1" lang="en-US" altLang="ja-JP" sz="2800" b="1" dirty="0"/>
                        <a:t>50</a:t>
                      </a:r>
                      <a:r>
                        <a:rPr kumimoji="1" lang="ja-JP" altLang="en-US" sz="2800" b="1" dirty="0"/>
                        <a:t>万円</a:t>
                      </a:r>
                    </a:p>
                  </a:txBody>
                  <a:tcPr anchor="ctr"/>
                </a:tc>
                <a:extLst>
                  <a:ext uri="{0D108BD9-81ED-4DB2-BD59-A6C34878D82A}">
                    <a16:rowId xmlns:a16="http://schemas.microsoft.com/office/drawing/2014/main" val="10001"/>
                  </a:ext>
                </a:extLst>
              </a:tr>
              <a:tr h="603067">
                <a:tc>
                  <a:txBody>
                    <a:bodyPr/>
                    <a:lstStyle/>
                    <a:p>
                      <a:pPr algn="ctr"/>
                      <a:r>
                        <a:rPr kumimoji="1" lang="en-US" altLang="ja-JP" sz="2800" b="1" dirty="0"/>
                        <a:t>5000</a:t>
                      </a:r>
                      <a:r>
                        <a:rPr kumimoji="1" lang="ja-JP" altLang="en-US" sz="2800" b="1" dirty="0"/>
                        <a:t>万円以下</a:t>
                      </a:r>
                    </a:p>
                  </a:txBody>
                  <a:tcPr anchor="ctr"/>
                </a:tc>
                <a:tc>
                  <a:txBody>
                    <a:bodyPr/>
                    <a:lstStyle/>
                    <a:p>
                      <a:pPr algn="ctr"/>
                      <a:r>
                        <a:rPr kumimoji="1" lang="en-US" altLang="ja-JP" sz="2800" b="1" dirty="0"/>
                        <a:t>20</a:t>
                      </a:r>
                      <a:r>
                        <a:rPr kumimoji="1" lang="ja-JP" altLang="en-US" sz="2800" b="1" dirty="0"/>
                        <a:t>％</a:t>
                      </a:r>
                    </a:p>
                  </a:txBody>
                  <a:tcPr anchor="ctr"/>
                </a:tc>
                <a:tc>
                  <a:txBody>
                    <a:bodyPr/>
                    <a:lstStyle/>
                    <a:p>
                      <a:pPr algn="ctr"/>
                      <a:r>
                        <a:rPr kumimoji="1" lang="en-US" altLang="ja-JP" sz="2800" b="1" dirty="0"/>
                        <a:t>200</a:t>
                      </a:r>
                      <a:r>
                        <a:rPr kumimoji="1" lang="ja-JP" altLang="en-US" sz="2800" b="1" dirty="0"/>
                        <a:t>万円</a:t>
                      </a:r>
                    </a:p>
                  </a:txBody>
                  <a:tcPr anchor="ctr"/>
                </a:tc>
                <a:extLst>
                  <a:ext uri="{0D108BD9-81ED-4DB2-BD59-A6C34878D82A}">
                    <a16:rowId xmlns:a16="http://schemas.microsoft.com/office/drawing/2014/main" val="10002"/>
                  </a:ext>
                </a:extLst>
              </a:tr>
              <a:tr h="603067">
                <a:tc>
                  <a:txBody>
                    <a:bodyPr/>
                    <a:lstStyle/>
                    <a:p>
                      <a:pPr algn="ctr"/>
                      <a:r>
                        <a:rPr kumimoji="1" lang="en-US" altLang="ja-JP" sz="2800" b="1" dirty="0"/>
                        <a:t>1</a:t>
                      </a:r>
                      <a:r>
                        <a:rPr kumimoji="1" lang="ja-JP" altLang="en-US" sz="2800" b="1" dirty="0"/>
                        <a:t>億円以下</a:t>
                      </a:r>
                    </a:p>
                  </a:txBody>
                  <a:tcPr anchor="ctr"/>
                </a:tc>
                <a:tc>
                  <a:txBody>
                    <a:bodyPr/>
                    <a:lstStyle/>
                    <a:p>
                      <a:pPr algn="ctr"/>
                      <a:r>
                        <a:rPr kumimoji="1" lang="en-US" altLang="ja-JP" sz="2800" b="1" dirty="0"/>
                        <a:t>30</a:t>
                      </a:r>
                      <a:r>
                        <a:rPr kumimoji="1" lang="ja-JP" altLang="en-US" sz="2800" b="1" dirty="0"/>
                        <a:t>％</a:t>
                      </a:r>
                    </a:p>
                  </a:txBody>
                  <a:tcPr anchor="ctr"/>
                </a:tc>
                <a:tc>
                  <a:txBody>
                    <a:bodyPr/>
                    <a:lstStyle/>
                    <a:p>
                      <a:pPr algn="ctr"/>
                      <a:r>
                        <a:rPr kumimoji="1" lang="en-US" altLang="ja-JP" sz="2800" b="1" dirty="0"/>
                        <a:t>700</a:t>
                      </a:r>
                      <a:r>
                        <a:rPr kumimoji="1" lang="ja-JP" altLang="en-US" sz="2800" b="1" dirty="0"/>
                        <a:t>万円</a:t>
                      </a:r>
                    </a:p>
                  </a:txBody>
                  <a:tcPr anchor="ctr"/>
                </a:tc>
                <a:extLst>
                  <a:ext uri="{0D108BD9-81ED-4DB2-BD59-A6C34878D82A}">
                    <a16:rowId xmlns:a16="http://schemas.microsoft.com/office/drawing/2014/main" val="10003"/>
                  </a:ext>
                </a:extLst>
              </a:tr>
              <a:tr h="603067">
                <a:tc>
                  <a:txBody>
                    <a:bodyPr/>
                    <a:lstStyle/>
                    <a:p>
                      <a:pPr algn="ctr"/>
                      <a:r>
                        <a:rPr kumimoji="1" lang="en-US" altLang="ja-JP" sz="2800" b="1" dirty="0"/>
                        <a:t>2</a:t>
                      </a:r>
                      <a:r>
                        <a:rPr kumimoji="1" lang="ja-JP" altLang="en-US" sz="2800" b="1" dirty="0"/>
                        <a:t>億円以下</a:t>
                      </a:r>
                    </a:p>
                  </a:txBody>
                  <a:tcPr anchor="ctr"/>
                </a:tc>
                <a:tc>
                  <a:txBody>
                    <a:bodyPr/>
                    <a:lstStyle/>
                    <a:p>
                      <a:pPr algn="ctr"/>
                      <a:r>
                        <a:rPr kumimoji="1" lang="en-US" altLang="ja-JP" sz="2800" b="1" dirty="0"/>
                        <a:t>40</a:t>
                      </a:r>
                      <a:r>
                        <a:rPr kumimoji="1" lang="ja-JP" altLang="en-US" sz="2800" b="1" dirty="0"/>
                        <a:t>％</a:t>
                      </a:r>
                    </a:p>
                  </a:txBody>
                  <a:tcPr anchor="ctr"/>
                </a:tc>
                <a:tc>
                  <a:txBody>
                    <a:bodyPr/>
                    <a:lstStyle/>
                    <a:p>
                      <a:pPr algn="ctr"/>
                      <a:r>
                        <a:rPr kumimoji="1" lang="en-US" altLang="ja-JP" sz="2800" b="1" dirty="0"/>
                        <a:t>1700</a:t>
                      </a:r>
                      <a:r>
                        <a:rPr kumimoji="1" lang="ja-JP" altLang="en-US" sz="2800" b="1" dirty="0"/>
                        <a:t>万円</a:t>
                      </a:r>
                    </a:p>
                  </a:txBody>
                  <a:tcPr anchor="ctr"/>
                </a:tc>
                <a:extLst>
                  <a:ext uri="{0D108BD9-81ED-4DB2-BD59-A6C34878D82A}">
                    <a16:rowId xmlns:a16="http://schemas.microsoft.com/office/drawing/2014/main" val="10004"/>
                  </a:ext>
                </a:extLst>
              </a:tr>
              <a:tr h="603067">
                <a:tc>
                  <a:txBody>
                    <a:bodyPr/>
                    <a:lstStyle/>
                    <a:p>
                      <a:pPr algn="ctr"/>
                      <a:r>
                        <a:rPr kumimoji="1" lang="ja-JP" altLang="en-US" sz="2800" b="1" dirty="0"/>
                        <a:t>３億円以下</a:t>
                      </a:r>
                    </a:p>
                  </a:txBody>
                  <a:tcPr anchor="ctr"/>
                </a:tc>
                <a:tc>
                  <a:txBody>
                    <a:bodyPr/>
                    <a:lstStyle/>
                    <a:p>
                      <a:pPr algn="ctr"/>
                      <a:r>
                        <a:rPr kumimoji="1" lang="en-US" altLang="ja-JP" sz="2800" b="1" dirty="0"/>
                        <a:t>45</a:t>
                      </a:r>
                      <a:r>
                        <a:rPr kumimoji="1" lang="ja-JP" altLang="en-US" sz="2800" b="1" dirty="0"/>
                        <a:t>％</a:t>
                      </a:r>
                    </a:p>
                  </a:txBody>
                  <a:tcPr anchor="ctr"/>
                </a:tc>
                <a:tc>
                  <a:txBody>
                    <a:bodyPr/>
                    <a:lstStyle/>
                    <a:p>
                      <a:pPr algn="ctr"/>
                      <a:r>
                        <a:rPr kumimoji="1" lang="en-US" altLang="ja-JP" sz="2800" b="1" dirty="0"/>
                        <a:t>2700</a:t>
                      </a:r>
                      <a:r>
                        <a:rPr kumimoji="1" lang="ja-JP" altLang="en-US" sz="2800" b="1" dirty="0"/>
                        <a:t>万円</a:t>
                      </a:r>
                    </a:p>
                  </a:txBody>
                  <a:tcPr anchor="ctr"/>
                </a:tc>
                <a:extLst>
                  <a:ext uri="{0D108BD9-81ED-4DB2-BD59-A6C34878D82A}">
                    <a16:rowId xmlns:a16="http://schemas.microsoft.com/office/drawing/2014/main" val="10005"/>
                  </a:ext>
                </a:extLst>
              </a:tr>
              <a:tr h="603067">
                <a:tc>
                  <a:txBody>
                    <a:bodyPr/>
                    <a:lstStyle/>
                    <a:p>
                      <a:pPr algn="ctr"/>
                      <a:r>
                        <a:rPr kumimoji="1" lang="en-US" altLang="ja-JP" sz="2800" b="1" dirty="0"/>
                        <a:t>6</a:t>
                      </a:r>
                      <a:r>
                        <a:rPr kumimoji="1" lang="ja-JP" altLang="en-US" sz="2800" b="1" dirty="0"/>
                        <a:t>億円以下</a:t>
                      </a:r>
                    </a:p>
                  </a:txBody>
                  <a:tcPr anchor="ctr"/>
                </a:tc>
                <a:tc>
                  <a:txBody>
                    <a:bodyPr/>
                    <a:lstStyle/>
                    <a:p>
                      <a:pPr algn="ctr"/>
                      <a:r>
                        <a:rPr kumimoji="1" lang="en-US" altLang="ja-JP" sz="2800" b="1" dirty="0"/>
                        <a:t>50</a:t>
                      </a:r>
                      <a:r>
                        <a:rPr kumimoji="1" lang="ja-JP" altLang="en-US" sz="2800" b="1" dirty="0"/>
                        <a:t>％</a:t>
                      </a:r>
                    </a:p>
                  </a:txBody>
                  <a:tcPr anchor="ctr"/>
                </a:tc>
                <a:tc>
                  <a:txBody>
                    <a:bodyPr/>
                    <a:lstStyle/>
                    <a:p>
                      <a:pPr algn="ctr"/>
                      <a:r>
                        <a:rPr kumimoji="1" lang="en-US" altLang="ja-JP" sz="2800" b="1" dirty="0"/>
                        <a:t>4200</a:t>
                      </a:r>
                      <a:r>
                        <a:rPr kumimoji="1" lang="ja-JP" altLang="en-US" sz="2800" b="1" dirty="0"/>
                        <a:t>万円</a:t>
                      </a:r>
                    </a:p>
                  </a:txBody>
                  <a:tcPr anchor="ctr"/>
                </a:tc>
                <a:extLst>
                  <a:ext uri="{0D108BD9-81ED-4DB2-BD59-A6C34878D82A}">
                    <a16:rowId xmlns:a16="http://schemas.microsoft.com/office/drawing/2014/main" val="10006"/>
                  </a:ext>
                </a:extLst>
              </a:tr>
              <a:tr h="603067">
                <a:tc>
                  <a:txBody>
                    <a:bodyPr/>
                    <a:lstStyle/>
                    <a:p>
                      <a:pPr algn="ctr"/>
                      <a:r>
                        <a:rPr kumimoji="1" lang="ja-JP" altLang="en-US" sz="2800" b="1" dirty="0"/>
                        <a:t>６億円以上</a:t>
                      </a:r>
                    </a:p>
                  </a:txBody>
                  <a:tcPr anchor="ctr"/>
                </a:tc>
                <a:tc>
                  <a:txBody>
                    <a:bodyPr/>
                    <a:lstStyle/>
                    <a:p>
                      <a:pPr algn="ctr"/>
                      <a:r>
                        <a:rPr kumimoji="1" lang="en-US" altLang="ja-JP" sz="2800" b="1" dirty="0"/>
                        <a:t>55</a:t>
                      </a:r>
                      <a:r>
                        <a:rPr kumimoji="1" lang="ja-JP" altLang="en-US" sz="2800" b="1" dirty="0"/>
                        <a:t>％</a:t>
                      </a:r>
                    </a:p>
                  </a:txBody>
                  <a:tcPr anchor="ctr"/>
                </a:tc>
                <a:tc>
                  <a:txBody>
                    <a:bodyPr/>
                    <a:lstStyle/>
                    <a:p>
                      <a:pPr algn="ctr"/>
                      <a:r>
                        <a:rPr kumimoji="1" lang="en-US" altLang="ja-JP" sz="2800" b="1" dirty="0"/>
                        <a:t>7200</a:t>
                      </a:r>
                      <a:r>
                        <a:rPr kumimoji="1" lang="ja-JP" altLang="en-US" sz="2800" b="1" dirty="0"/>
                        <a:t>万円</a:t>
                      </a:r>
                    </a:p>
                  </a:txBody>
                  <a:tcPr anchor="ct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1547664" y="692696"/>
            <a:ext cx="7196201" cy="523220"/>
          </a:xfrm>
          <a:prstGeom prst="rect">
            <a:avLst/>
          </a:prstGeom>
          <a:noFill/>
        </p:spPr>
        <p:txBody>
          <a:bodyPr wrap="none" rtlCol="0">
            <a:spAutoFit/>
          </a:bodyPr>
          <a:lstStyle/>
          <a:p>
            <a:r>
              <a:rPr kumimoji="1" lang="ja-JP" altLang="en-US" sz="2800" dirty="0"/>
              <a:t>＜別表＞相続税の速算表（平成</a:t>
            </a:r>
            <a:r>
              <a:rPr kumimoji="1" lang="en-US" altLang="ja-JP" sz="2800" dirty="0"/>
              <a:t>27</a:t>
            </a:r>
            <a:r>
              <a:rPr kumimoji="1" lang="ja-JP" altLang="en-US" sz="2800" dirty="0"/>
              <a:t>年</a:t>
            </a:r>
            <a:r>
              <a:rPr lang="en-US" altLang="ja-JP" sz="2800" dirty="0"/>
              <a:t>3</a:t>
            </a:r>
            <a:r>
              <a:rPr lang="ja-JP" altLang="en-US" sz="2800" dirty="0"/>
              <a:t>月現在）</a:t>
            </a:r>
            <a:endParaRPr kumimoji="1" lang="ja-JP" altLang="en-US" sz="2800" dirty="0"/>
          </a:p>
        </p:txBody>
      </p:sp>
      <p:sp>
        <p:nvSpPr>
          <p:cNvPr id="3" name="テキスト ボックス 2"/>
          <p:cNvSpPr txBox="1"/>
          <p:nvPr/>
        </p:nvSpPr>
        <p:spPr>
          <a:xfrm>
            <a:off x="1043608" y="1396479"/>
            <a:ext cx="2507418" cy="400110"/>
          </a:xfrm>
          <a:prstGeom prst="rect">
            <a:avLst/>
          </a:prstGeom>
          <a:noFill/>
        </p:spPr>
        <p:txBody>
          <a:bodyPr wrap="none" rtlCol="0">
            <a:spAutoFit/>
          </a:bodyPr>
          <a:lstStyle/>
          <a:p>
            <a:r>
              <a:rPr kumimoji="1" lang="ja-JP" altLang="en-US" sz="2000" b="1" dirty="0"/>
              <a:t>＜各人の取得金額＞</a:t>
            </a:r>
          </a:p>
        </p:txBody>
      </p:sp>
      <p:sp>
        <p:nvSpPr>
          <p:cNvPr id="7" name="テキスト ボックス 6"/>
          <p:cNvSpPr txBox="1"/>
          <p:nvPr/>
        </p:nvSpPr>
        <p:spPr>
          <a:xfrm>
            <a:off x="4247964" y="1396479"/>
            <a:ext cx="1217000" cy="400110"/>
          </a:xfrm>
          <a:prstGeom prst="rect">
            <a:avLst/>
          </a:prstGeom>
          <a:noFill/>
        </p:spPr>
        <p:txBody>
          <a:bodyPr wrap="none" rtlCol="0">
            <a:spAutoFit/>
          </a:bodyPr>
          <a:lstStyle/>
          <a:p>
            <a:r>
              <a:rPr lang="ja-JP" altLang="en-US" sz="2000" b="1" dirty="0"/>
              <a:t>＜税率＞</a:t>
            </a:r>
            <a:endParaRPr kumimoji="1" lang="ja-JP" altLang="en-US" sz="2000" b="1" dirty="0"/>
          </a:p>
        </p:txBody>
      </p:sp>
      <p:sp>
        <p:nvSpPr>
          <p:cNvPr id="9" name="テキスト ボックス 8"/>
          <p:cNvSpPr txBox="1"/>
          <p:nvPr/>
        </p:nvSpPr>
        <p:spPr>
          <a:xfrm>
            <a:off x="6283128" y="1396479"/>
            <a:ext cx="1991251" cy="400110"/>
          </a:xfrm>
          <a:prstGeom prst="rect">
            <a:avLst/>
          </a:prstGeom>
          <a:noFill/>
        </p:spPr>
        <p:txBody>
          <a:bodyPr wrap="none" rtlCol="0">
            <a:spAutoFit/>
          </a:bodyPr>
          <a:lstStyle/>
          <a:p>
            <a:r>
              <a:rPr kumimoji="1" lang="ja-JP" altLang="en-US" sz="2000" b="1" dirty="0"/>
              <a:t>＜税額控除額＞</a:t>
            </a:r>
          </a:p>
        </p:txBody>
      </p:sp>
    </p:spTree>
    <p:extLst>
      <p:ext uri="{BB962C8B-B14F-4D97-AF65-F5344CB8AC3E}">
        <p14:creationId xmlns:p14="http://schemas.microsoft.com/office/powerpoint/2010/main" val="113982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036674" y="692696"/>
            <a:ext cx="4493538" cy="523220"/>
          </a:xfrm>
          <a:prstGeom prst="rect">
            <a:avLst/>
          </a:prstGeom>
          <a:noFill/>
        </p:spPr>
        <p:txBody>
          <a:bodyPr wrap="none" rtlCol="0">
            <a:spAutoFit/>
          </a:bodyPr>
          <a:lstStyle/>
          <a:p>
            <a:r>
              <a:rPr lang="ja-JP" altLang="en-US" sz="2800" dirty="0"/>
              <a:t>③各相続人の納税額の算出</a:t>
            </a:r>
            <a:endParaRPr kumimoji="1" lang="ja-JP" altLang="en-US" sz="2800" dirty="0"/>
          </a:p>
        </p:txBody>
      </p:sp>
      <p:grpSp>
        <p:nvGrpSpPr>
          <p:cNvPr id="2" name="グループ化 1"/>
          <p:cNvGrpSpPr/>
          <p:nvPr/>
        </p:nvGrpSpPr>
        <p:grpSpPr>
          <a:xfrm>
            <a:off x="972373" y="1628800"/>
            <a:ext cx="7253572" cy="4270629"/>
            <a:chOff x="211374" y="1128820"/>
            <a:chExt cx="5513899" cy="3142538"/>
          </a:xfrm>
        </p:grpSpPr>
        <p:sp>
          <p:nvSpPr>
            <p:cNvPr id="6" name="正方形/長方形 5"/>
            <p:cNvSpPr/>
            <p:nvPr/>
          </p:nvSpPr>
          <p:spPr>
            <a:xfrm>
              <a:off x="211374" y="1128820"/>
              <a:ext cx="5472608" cy="8640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solidFill>
                    <a:srgbClr val="FF0000"/>
                  </a:solidFill>
                </a:rPr>
                <a:t>相続税の総額</a:t>
              </a:r>
              <a:endParaRPr kumimoji="1" lang="ja-JP" altLang="en-US" sz="6000" b="1" dirty="0">
                <a:solidFill>
                  <a:srgbClr val="FF0000"/>
                </a:solidFill>
              </a:endParaRPr>
            </a:p>
          </p:txBody>
        </p:sp>
        <p:sp>
          <p:nvSpPr>
            <p:cNvPr id="7" name="角丸四角形 6"/>
            <p:cNvSpPr/>
            <p:nvPr/>
          </p:nvSpPr>
          <p:spPr>
            <a:xfrm>
              <a:off x="251520" y="3407262"/>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相続人Ａ</a:t>
              </a:r>
              <a:endParaRPr kumimoji="1" lang="en-US" altLang="ja-JP" sz="2400" b="1" dirty="0">
                <a:solidFill>
                  <a:schemeClr val="tx1"/>
                </a:solidFill>
              </a:endParaRPr>
            </a:p>
            <a:p>
              <a:pPr algn="ctr"/>
              <a:r>
                <a:rPr lang="ja-JP" altLang="en-US" sz="2400" b="1" dirty="0">
                  <a:solidFill>
                    <a:schemeClr val="tx1"/>
                  </a:solidFill>
                </a:rPr>
                <a:t>納税額</a:t>
              </a:r>
              <a:endParaRPr kumimoji="1" lang="ja-JP" altLang="en-US" sz="2400" b="1" dirty="0">
                <a:solidFill>
                  <a:schemeClr val="tx1"/>
                </a:solidFill>
              </a:endParaRPr>
            </a:p>
          </p:txBody>
        </p:sp>
        <p:sp>
          <p:nvSpPr>
            <p:cNvPr id="9" name="角丸四角形 8"/>
            <p:cNvSpPr/>
            <p:nvPr/>
          </p:nvSpPr>
          <p:spPr>
            <a:xfrm>
              <a:off x="2303748" y="3407262"/>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相続人Ｂ</a:t>
              </a:r>
              <a:endParaRPr kumimoji="1" lang="en-US" altLang="ja-JP" sz="2400" b="1" dirty="0">
                <a:solidFill>
                  <a:schemeClr val="tx1"/>
                </a:solidFill>
              </a:endParaRPr>
            </a:p>
            <a:p>
              <a:pPr algn="ctr"/>
              <a:r>
                <a:rPr lang="ja-JP" altLang="en-US" sz="2400" b="1" dirty="0">
                  <a:solidFill>
                    <a:schemeClr val="tx1"/>
                  </a:solidFill>
                </a:rPr>
                <a:t>納税額</a:t>
              </a:r>
              <a:endParaRPr kumimoji="1" lang="ja-JP" altLang="en-US" sz="2400" b="1" dirty="0">
                <a:solidFill>
                  <a:schemeClr val="tx1"/>
                </a:solidFill>
              </a:endParaRPr>
            </a:p>
          </p:txBody>
        </p:sp>
        <p:sp>
          <p:nvSpPr>
            <p:cNvPr id="10" name="角丸四角形 9"/>
            <p:cNvSpPr/>
            <p:nvPr/>
          </p:nvSpPr>
          <p:spPr>
            <a:xfrm>
              <a:off x="4357121" y="3407262"/>
              <a:ext cx="136815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相続人Ｃ</a:t>
              </a:r>
              <a:endParaRPr kumimoji="1" lang="en-US" altLang="ja-JP" sz="2400" b="1" dirty="0">
                <a:solidFill>
                  <a:schemeClr val="tx1"/>
                </a:solidFill>
              </a:endParaRPr>
            </a:p>
            <a:p>
              <a:pPr algn="ctr"/>
              <a:r>
                <a:rPr lang="ja-JP" altLang="en-US" sz="2400" b="1" dirty="0">
                  <a:solidFill>
                    <a:schemeClr val="tx1"/>
                  </a:solidFill>
                </a:rPr>
                <a:t>納税額</a:t>
              </a:r>
              <a:endParaRPr kumimoji="1" lang="ja-JP" altLang="en-US" sz="2400" b="1" dirty="0">
                <a:solidFill>
                  <a:schemeClr val="tx1"/>
                </a:solidFill>
              </a:endParaRPr>
            </a:p>
          </p:txBody>
        </p:sp>
        <p:sp>
          <p:nvSpPr>
            <p:cNvPr id="11" name="下矢印 10"/>
            <p:cNvSpPr/>
            <p:nvPr/>
          </p:nvSpPr>
          <p:spPr>
            <a:xfrm>
              <a:off x="691952" y="1992916"/>
              <a:ext cx="432048" cy="1414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2771800" y="1992916"/>
              <a:ext cx="432048" cy="1414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4849468" y="1992916"/>
              <a:ext cx="432048" cy="1414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11374" y="2347521"/>
              <a:ext cx="5472608" cy="5434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実際の取得割合で按分</a:t>
              </a:r>
              <a:endParaRPr kumimoji="1" lang="ja-JP" altLang="en-US" sz="2400" b="1" dirty="0">
                <a:solidFill>
                  <a:schemeClr val="tx1"/>
                </a:solidFill>
              </a:endParaRPr>
            </a:p>
          </p:txBody>
        </p:sp>
      </p:grpSp>
    </p:spTree>
    <p:extLst>
      <p:ext uri="{BB962C8B-B14F-4D97-AF65-F5344CB8AC3E}">
        <p14:creationId xmlns:p14="http://schemas.microsoft.com/office/powerpoint/2010/main" val="152245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475656" y="692696"/>
            <a:ext cx="6647974" cy="523220"/>
          </a:xfrm>
          <a:prstGeom prst="rect">
            <a:avLst/>
          </a:prstGeom>
          <a:noFill/>
        </p:spPr>
        <p:txBody>
          <a:bodyPr wrap="none" rtlCol="0">
            <a:spAutoFit/>
          </a:bodyPr>
          <a:lstStyle/>
          <a:p>
            <a:r>
              <a:rPr lang="ja-JP" altLang="en-US" sz="2800" dirty="0"/>
              <a:t>④税額控除の適用⇒実際の納税額が決定</a:t>
            </a:r>
            <a:endParaRPr kumimoji="1" lang="ja-JP" altLang="en-US" sz="2800" dirty="0"/>
          </a:p>
        </p:txBody>
      </p:sp>
      <p:graphicFrame>
        <p:nvGraphicFramePr>
          <p:cNvPr id="2" name="表 1"/>
          <p:cNvGraphicFramePr>
            <a:graphicFrameLocks noGrp="1"/>
          </p:cNvGraphicFramePr>
          <p:nvPr/>
        </p:nvGraphicFramePr>
        <p:xfrm>
          <a:off x="467544" y="1397000"/>
          <a:ext cx="8352928" cy="5128344"/>
        </p:xfrm>
        <a:graphic>
          <a:graphicData uri="http://schemas.openxmlformats.org/drawingml/2006/table">
            <a:tbl>
              <a:tblPr firstRow="1" bandRow="1">
                <a:tableStyleId>{8A107856-5554-42FB-B03E-39F5DBC370BA}</a:tableStyleId>
              </a:tblPr>
              <a:tblGrid>
                <a:gridCol w="2592288">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tblGrid>
              <a:tr h="1282086">
                <a:tc>
                  <a:txBody>
                    <a:bodyPr/>
                    <a:lstStyle/>
                    <a:p>
                      <a:pPr algn="ctr"/>
                      <a:r>
                        <a:rPr kumimoji="1" lang="ja-JP" altLang="en-US" sz="2800" b="0" dirty="0"/>
                        <a:t>配偶者の</a:t>
                      </a:r>
                      <a:endParaRPr kumimoji="1" lang="en-US" altLang="ja-JP" sz="2800" b="0" dirty="0"/>
                    </a:p>
                    <a:p>
                      <a:pPr algn="ctr"/>
                      <a:r>
                        <a:rPr kumimoji="1" lang="ja-JP" altLang="en-US" sz="2800" b="0" dirty="0"/>
                        <a:t>税額軽減</a:t>
                      </a:r>
                    </a:p>
                  </a:txBody>
                  <a:tcPr anchor="ctr"/>
                </a:tc>
                <a:tc>
                  <a:txBody>
                    <a:bodyPr/>
                    <a:lstStyle/>
                    <a:p>
                      <a:pPr algn="ctr"/>
                      <a:r>
                        <a:rPr kumimoji="1" lang="ja-JP" altLang="en-US" sz="1600" b="1" dirty="0"/>
                        <a:t>実際に取得した財産が</a:t>
                      </a:r>
                      <a:r>
                        <a:rPr kumimoji="1" lang="en-US" altLang="ja-JP" sz="1600" b="1" dirty="0"/>
                        <a:t>1</a:t>
                      </a:r>
                      <a:r>
                        <a:rPr kumimoji="1" lang="ja-JP" altLang="en-US" sz="1600" b="1" dirty="0"/>
                        <a:t>億</a:t>
                      </a:r>
                      <a:r>
                        <a:rPr kumimoji="1" lang="en-US" altLang="ja-JP" sz="1600" b="1" dirty="0"/>
                        <a:t>6</a:t>
                      </a:r>
                      <a:r>
                        <a:rPr kumimoji="1" lang="ja-JP" altLang="en-US" sz="1600" b="1" dirty="0"/>
                        <a:t>千万円か配偶者の法定相続分相当額のどちらか多い金額までは配偶者に相続税はかかりません。ただし、相続税の申告書に必要書類を添えて提出する必要があります。</a:t>
                      </a:r>
                    </a:p>
                  </a:txBody>
                  <a:tcPr anchor="ctr"/>
                </a:tc>
                <a:extLst>
                  <a:ext uri="{0D108BD9-81ED-4DB2-BD59-A6C34878D82A}">
                    <a16:rowId xmlns:a16="http://schemas.microsoft.com/office/drawing/2014/main" val="10000"/>
                  </a:ext>
                </a:extLst>
              </a:tr>
              <a:tr h="1282086">
                <a:tc>
                  <a:txBody>
                    <a:bodyPr/>
                    <a:lstStyle/>
                    <a:p>
                      <a:pPr algn="ctr"/>
                      <a:r>
                        <a:rPr kumimoji="1" lang="ja-JP" altLang="en-US" sz="2800" dirty="0"/>
                        <a:t>支払い済みの贈与税</a:t>
                      </a:r>
                    </a:p>
                  </a:txBody>
                  <a:tcPr anchor="ctr"/>
                </a:tc>
                <a:tc>
                  <a:txBody>
                    <a:bodyPr/>
                    <a:lstStyle/>
                    <a:p>
                      <a:pPr algn="ctr"/>
                      <a:r>
                        <a:rPr kumimoji="1" lang="ja-JP" altLang="en-US" sz="1600" b="1" dirty="0"/>
                        <a:t>相続税の課税対象となる「相続開始前３年以内に贈与された財産」に対する支払い済みの贈与税分を控除できます。また相続税精算課税制度を利用した場合の支払い済みの贈与税額分を控除できます。</a:t>
                      </a:r>
                    </a:p>
                  </a:txBody>
                  <a:tcPr anchor="ctr"/>
                </a:tc>
                <a:extLst>
                  <a:ext uri="{0D108BD9-81ED-4DB2-BD59-A6C34878D82A}">
                    <a16:rowId xmlns:a16="http://schemas.microsoft.com/office/drawing/2014/main" val="10001"/>
                  </a:ext>
                </a:extLst>
              </a:tr>
              <a:tr h="1282086">
                <a:tc>
                  <a:txBody>
                    <a:bodyPr/>
                    <a:lstStyle/>
                    <a:p>
                      <a:pPr algn="ctr"/>
                      <a:r>
                        <a:rPr kumimoji="1" lang="ja-JP" altLang="en-US" sz="2800" dirty="0"/>
                        <a:t>未成年者控除</a:t>
                      </a:r>
                    </a:p>
                  </a:txBody>
                  <a:tcPr anchor="ctr"/>
                </a:tc>
                <a:tc>
                  <a:txBody>
                    <a:bodyPr/>
                    <a:lstStyle/>
                    <a:p>
                      <a:pPr algn="ctr"/>
                      <a:r>
                        <a:rPr kumimoji="1" lang="ja-JP" altLang="en-US" sz="1600" b="1" dirty="0"/>
                        <a:t>相続人が未成年のときは、</a:t>
                      </a:r>
                      <a:endParaRPr kumimoji="1" lang="en-US" altLang="ja-JP" sz="1600" b="1" dirty="0"/>
                    </a:p>
                    <a:p>
                      <a:pPr algn="ctr"/>
                      <a:r>
                        <a:rPr kumimoji="1" lang="en-US" altLang="ja-JP" sz="2000" b="1" u="sng" dirty="0"/>
                        <a:t>10</a:t>
                      </a:r>
                      <a:r>
                        <a:rPr kumimoji="1" lang="ja-JP" altLang="en-US" sz="2000" b="1" u="sng" dirty="0"/>
                        <a:t>万円</a:t>
                      </a:r>
                      <a:r>
                        <a:rPr kumimoji="1" lang="en-US" altLang="ja-JP" sz="2000" b="1" u="sng" dirty="0"/>
                        <a:t>×20</a:t>
                      </a:r>
                      <a:r>
                        <a:rPr kumimoji="1" lang="ja-JP" altLang="en-US" sz="2000" b="1" u="sng" dirty="0"/>
                        <a:t>歳までの年数</a:t>
                      </a:r>
                      <a:endParaRPr kumimoji="1" lang="en-US" altLang="ja-JP" sz="2000" b="1" u="sng" dirty="0"/>
                    </a:p>
                    <a:p>
                      <a:pPr algn="ctr"/>
                      <a:r>
                        <a:rPr kumimoji="1" lang="ja-JP" altLang="en-US" sz="1600" b="1" dirty="0"/>
                        <a:t>が控除されます。</a:t>
                      </a:r>
                    </a:p>
                  </a:txBody>
                  <a:tcPr anchor="ctr"/>
                </a:tc>
                <a:extLst>
                  <a:ext uri="{0D108BD9-81ED-4DB2-BD59-A6C34878D82A}">
                    <a16:rowId xmlns:a16="http://schemas.microsoft.com/office/drawing/2014/main" val="10002"/>
                  </a:ext>
                </a:extLst>
              </a:tr>
              <a:tr h="1282086">
                <a:tc>
                  <a:txBody>
                    <a:bodyPr/>
                    <a:lstStyle/>
                    <a:p>
                      <a:pPr algn="ctr"/>
                      <a:r>
                        <a:rPr kumimoji="1" lang="ja-JP" altLang="en-US" sz="2800" dirty="0"/>
                        <a:t>障害者控除</a:t>
                      </a:r>
                    </a:p>
                  </a:txBody>
                  <a:tcPr anchor="ctr"/>
                </a:tc>
                <a:tc>
                  <a:txBody>
                    <a:bodyPr/>
                    <a:lstStyle/>
                    <a:p>
                      <a:pPr algn="ctr"/>
                      <a:r>
                        <a:rPr kumimoji="1" lang="ja-JP" altLang="en-US" sz="1600" b="1" dirty="0"/>
                        <a:t>相続人が</a:t>
                      </a:r>
                      <a:r>
                        <a:rPr kumimoji="1" lang="en-US" altLang="ja-JP" sz="1600" b="1" dirty="0"/>
                        <a:t>85</a:t>
                      </a:r>
                      <a:r>
                        <a:rPr kumimoji="1" lang="ja-JP" altLang="en-US" sz="1600" b="1" dirty="0"/>
                        <a:t>歳未満の障害者の場合、</a:t>
                      </a:r>
                      <a:endParaRPr kumimoji="1" lang="en-US" altLang="ja-JP" sz="1600" b="1" dirty="0"/>
                    </a:p>
                    <a:p>
                      <a:pPr algn="ctr"/>
                      <a:r>
                        <a:rPr kumimoji="1" lang="en-US" altLang="ja-JP" sz="1600" b="1" u="sng" dirty="0"/>
                        <a:t>10</a:t>
                      </a:r>
                      <a:r>
                        <a:rPr kumimoji="1" lang="ja-JP" altLang="en-US" sz="1600" b="1" u="sng" dirty="0"/>
                        <a:t>万円（特別障害者の場合</a:t>
                      </a:r>
                      <a:r>
                        <a:rPr kumimoji="1" lang="en-US" altLang="ja-JP" sz="1600" b="1" u="sng" dirty="0"/>
                        <a:t>20</a:t>
                      </a:r>
                      <a:r>
                        <a:rPr kumimoji="1" lang="ja-JP" altLang="en-US" sz="1600" b="1" u="sng" dirty="0"/>
                        <a:t>万円）</a:t>
                      </a:r>
                      <a:r>
                        <a:rPr kumimoji="1" lang="en-US" altLang="ja-JP" sz="1600" b="1" u="sng" dirty="0"/>
                        <a:t>×85</a:t>
                      </a:r>
                      <a:r>
                        <a:rPr kumimoji="1" lang="ja-JP" altLang="en-US" sz="1600" b="1" u="sng" dirty="0"/>
                        <a:t>歳までの年数</a:t>
                      </a:r>
                      <a:endParaRPr kumimoji="1" lang="en-US" altLang="ja-JP" sz="1600" b="1" u="sng" dirty="0"/>
                    </a:p>
                    <a:p>
                      <a:pPr algn="ctr"/>
                      <a:r>
                        <a:rPr kumimoji="1" lang="ja-JP" altLang="en-US" sz="1600" b="1" dirty="0"/>
                        <a:t>が控除されます。</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4467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円/楕円 4"/>
          <p:cNvSpPr/>
          <p:nvPr/>
        </p:nvSpPr>
        <p:spPr>
          <a:xfrm>
            <a:off x="611560" y="1018318"/>
            <a:ext cx="2880320" cy="5697551"/>
          </a:xfrm>
          <a:prstGeom prst="ellipse">
            <a:avLst/>
          </a:prstGeom>
          <a:solidFill>
            <a:srgbClr val="FF563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rPr>
              <a:t>相談者</a:t>
            </a:r>
            <a:endParaRPr lang="en-US" altLang="ja-JP" sz="4000" dirty="0">
              <a:solidFill>
                <a:schemeClr val="tx1"/>
              </a:solidFill>
            </a:endParaRPr>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ja-JP" altLang="en-US" dirty="0"/>
          </a:p>
        </p:txBody>
      </p:sp>
      <p:sp>
        <p:nvSpPr>
          <p:cNvPr id="6" name="円/楕円 5"/>
          <p:cNvSpPr/>
          <p:nvPr/>
        </p:nvSpPr>
        <p:spPr>
          <a:xfrm>
            <a:off x="1379252" y="2624629"/>
            <a:ext cx="1272928" cy="1061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相談者の家族</a:t>
            </a:r>
            <a:r>
              <a:rPr lang="en-US" altLang="ja-JP" dirty="0"/>
              <a:t>A</a:t>
            </a:r>
            <a:endParaRPr kumimoji="1" lang="ja-JP" altLang="en-US" dirty="0"/>
          </a:p>
        </p:txBody>
      </p:sp>
      <p:sp>
        <p:nvSpPr>
          <p:cNvPr id="7" name="円/楕円 6"/>
          <p:cNvSpPr/>
          <p:nvPr/>
        </p:nvSpPr>
        <p:spPr>
          <a:xfrm>
            <a:off x="1379252" y="3984449"/>
            <a:ext cx="1272928" cy="1061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相談者の家族</a:t>
            </a:r>
            <a:r>
              <a:rPr lang="en-US" altLang="ja-JP" dirty="0"/>
              <a:t>B</a:t>
            </a:r>
            <a:endParaRPr kumimoji="1" lang="ja-JP" altLang="en-US" dirty="0"/>
          </a:p>
        </p:txBody>
      </p:sp>
      <p:sp>
        <p:nvSpPr>
          <p:cNvPr id="9" name="円/楕円 8"/>
          <p:cNvSpPr/>
          <p:nvPr/>
        </p:nvSpPr>
        <p:spPr>
          <a:xfrm>
            <a:off x="1379252" y="5284238"/>
            <a:ext cx="1272928" cy="1061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相談者の家族</a:t>
            </a:r>
            <a:r>
              <a:rPr lang="en-US" altLang="ja-JP" dirty="0"/>
              <a:t>C</a:t>
            </a:r>
            <a:endParaRPr kumimoji="1" lang="ja-JP" altLang="en-US" dirty="0"/>
          </a:p>
        </p:txBody>
      </p:sp>
      <p:sp>
        <p:nvSpPr>
          <p:cNvPr id="3" name="正方形/長方形 2"/>
          <p:cNvSpPr/>
          <p:nvPr/>
        </p:nvSpPr>
        <p:spPr>
          <a:xfrm>
            <a:off x="7522442" y="75555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専門家</a:t>
            </a:r>
            <a:r>
              <a:rPr lang="en-US" altLang="ja-JP" dirty="0"/>
              <a:t>A</a:t>
            </a:r>
            <a:endParaRPr kumimoji="1" lang="ja-JP" altLang="en-US" dirty="0"/>
          </a:p>
        </p:txBody>
      </p:sp>
      <p:sp>
        <p:nvSpPr>
          <p:cNvPr id="10" name="正方形/長方形 9"/>
          <p:cNvSpPr/>
          <p:nvPr/>
        </p:nvSpPr>
        <p:spPr>
          <a:xfrm>
            <a:off x="7522442" y="204197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専門家</a:t>
            </a:r>
            <a:r>
              <a:rPr lang="en-US" altLang="ja-JP" dirty="0"/>
              <a:t>B</a:t>
            </a:r>
            <a:endParaRPr kumimoji="1" lang="ja-JP" altLang="en-US" dirty="0"/>
          </a:p>
        </p:txBody>
      </p:sp>
      <p:sp>
        <p:nvSpPr>
          <p:cNvPr id="11" name="正方形/長方形 10"/>
          <p:cNvSpPr/>
          <p:nvPr/>
        </p:nvSpPr>
        <p:spPr>
          <a:xfrm>
            <a:off x="7522442" y="322862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専門家</a:t>
            </a:r>
            <a:r>
              <a:rPr lang="en-US" altLang="ja-JP" dirty="0"/>
              <a:t>C</a:t>
            </a:r>
            <a:endParaRPr kumimoji="1" lang="ja-JP" altLang="en-US" dirty="0"/>
          </a:p>
        </p:txBody>
      </p:sp>
      <p:sp>
        <p:nvSpPr>
          <p:cNvPr id="12" name="正方形/長方形 11"/>
          <p:cNvSpPr/>
          <p:nvPr/>
        </p:nvSpPr>
        <p:spPr>
          <a:xfrm>
            <a:off x="7522442" y="451504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専門家</a:t>
            </a:r>
            <a:r>
              <a:rPr lang="en-US" altLang="ja-JP" dirty="0"/>
              <a:t>D</a:t>
            </a:r>
            <a:endParaRPr kumimoji="1" lang="ja-JP" altLang="en-US" dirty="0"/>
          </a:p>
        </p:txBody>
      </p:sp>
      <p:sp>
        <p:nvSpPr>
          <p:cNvPr id="13" name="正方形/長方形 12"/>
          <p:cNvSpPr/>
          <p:nvPr/>
        </p:nvSpPr>
        <p:spPr>
          <a:xfrm>
            <a:off x="7522442" y="580146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専門家</a:t>
            </a:r>
            <a:r>
              <a:rPr lang="en-US" altLang="ja-JP" dirty="0"/>
              <a:t>E</a:t>
            </a:r>
            <a:endParaRPr kumimoji="1" lang="ja-JP" altLang="en-US" dirty="0"/>
          </a:p>
        </p:txBody>
      </p:sp>
      <p:cxnSp>
        <p:nvCxnSpPr>
          <p:cNvPr id="16" name="直線コネクタ 15"/>
          <p:cNvCxnSpPr>
            <a:cxnSpLocks/>
            <a:stCxn id="2" idx="2"/>
          </p:cNvCxnSpPr>
          <p:nvPr/>
        </p:nvCxnSpPr>
        <p:spPr>
          <a:xfrm flipH="1" flipV="1">
            <a:off x="2915816" y="1844826"/>
            <a:ext cx="1161562" cy="168827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7" name="直線コネクタ 16"/>
          <p:cNvCxnSpPr>
            <a:cxnSpLocks/>
            <a:stCxn id="2" idx="2"/>
          </p:cNvCxnSpPr>
          <p:nvPr/>
        </p:nvCxnSpPr>
        <p:spPr>
          <a:xfrm flipH="1" flipV="1">
            <a:off x="2619400" y="3169834"/>
            <a:ext cx="1457978" cy="363268"/>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9" name="直線コネクタ 18"/>
          <p:cNvCxnSpPr>
            <a:cxnSpLocks/>
            <a:stCxn id="2" idx="2"/>
            <a:endCxn id="7" idx="6"/>
          </p:cNvCxnSpPr>
          <p:nvPr/>
        </p:nvCxnSpPr>
        <p:spPr>
          <a:xfrm flipH="1">
            <a:off x="2652180" y="3533102"/>
            <a:ext cx="1425198" cy="98194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1" name="直線コネクタ 20"/>
          <p:cNvCxnSpPr>
            <a:cxnSpLocks/>
            <a:stCxn id="2" idx="2"/>
            <a:endCxn id="9" idx="6"/>
          </p:cNvCxnSpPr>
          <p:nvPr/>
        </p:nvCxnSpPr>
        <p:spPr>
          <a:xfrm flipH="1">
            <a:off x="2652180" y="3533102"/>
            <a:ext cx="1425198" cy="2281735"/>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 name="円/楕円 1"/>
          <p:cNvSpPr/>
          <p:nvPr/>
        </p:nvSpPr>
        <p:spPr>
          <a:xfrm>
            <a:off x="4077378" y="1781971"/>
            <a:ext cx="1286710" cy="3502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pPr algn="ctr"/>
            <a:endParaRPr kumimoji="1" lang="ja-JP" altLang="en-US" dirty="0"/>
          </a:p>
        </p:txBody>
      </p:sp>
      <p:cxnSp>
        <p:nvCxnSpPr>
          <p:cNvPr id="26" name="直線コネクタ 25"/>
          <p:cNvCxnSpPr>
            <a:cxnSpLocks/>
            <a:stCxn id="2" idx="6"/>
            <a:endCxn id="3" idx="1"/>
          </p:cNvCxnSpPr>
          <p:nvPr/>
        </p:nvCxnSpPr>
        <p:spPr>
          <a:xfrm flipV="1">
            <a:off x="5364088" y="1212750"/>
            <a:ext cx="2158354" cy="2320352"/>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9" name="直線コネクタ 28"/>
          <p:cNvCxnSpPr>
            <a:cxnSpLocks/>
            <a:stCxn id="2" idx="6"/>
            <a:endCxn id="10" idx="1"/>
          </p:cNvCxnSpPr>
          <p:nvPr/>
        </p:nvCxnSpPr>
        <p:spPr>
          <a:xfrm flipV="1">
            <a:off x="5364088" y="2499171"/>
            <a:ext cx="2158354" cy="1033931"/>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2" name="直線コネクタ 31"/>
          <p:cNvCxnSpPr>
            <a:cxnSpLocks/>
            <a:stCxn id="2" idx="6"/>
          </p:cNvCxnSpPr>
          <p:nvPr/>
        </p:nvCxnSpPr>
        <p:spPr>
          <a:xfrm>
            <a:off x="5364088" y="3533102"/>
            <a:ext cx="2088232" cy="15272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5" name="直線コネクタ 34"/>
          <p:cNvCxnSpPr>
            <a:cxnSpLocks/>
            <a:stCxn id="2" idx="6"/>
          </p:cNvCxnSpPr>
          <p:nvPr/>
        </p:nvCxnSpPr>
        <p:spPr>
          <a:xfrm>
            <a:off x="5364088" y="3533102"/>
            <a:ext cx="2088232" cy="140806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8" name="直線コネクタ 37"/>
          <p:cNvCxnSpPr>
            <a:cxnSpLocks/>
            <a:stCxn id="2" idx="6"/>
            <a:endCxn id="13" idx="1"/>
          </p:cNvCxnSpPr>
          <p:nvPr/>
        </p:nvCxnSpPr>
        <p:spPr>
          <a:xfrm>
            <a:off x="5364088" y="3533102"/>
            <a:ext cx="2158354" cy="2725567"/>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2232873" y="449881"/>
            <a:ext cx="5368777" cy="523220"/>
          </a:xfrm>
          <a:prstGeom prst="rect">
            <a:avLst/>
          </a:prstGeom>
          <a:noFill/>
        </p:spPr>
        <p:txBody>
          <a:bodyPr wrap="none" rtlCol="0">
            <a:spAutoFit/>
          </a:bodyPr>
          <a:lstStyle/>
          <a:p>
            <a:r>
              <a:rPr kumimoji="1" lang="ja-JP" altLang="en-US" sz="2800"/>
              <a:t>相続コンサルタント</a:t>
            </a:r>
            <a:r>
              <a:rPr lang="ja-JP" altLang="en-US" sz="2800"/>
              <a:t>の役割・</a:t>
            </a:r>
            <a:r>
              <a:rPr kumimoji="1" lang="ja-JP" altLang="en-US" sz="2800"/>
              <a:t>概念図</a:t>
            </a:r>
            <a:endParaRPr kumimoji="1" lang="ja-JP" altLang="en-US" sz="2800" dirty="0"/>
          </a:p>
        </p:txBody>
      </p:sp>
      <p:sp>
        <p:nvSpPr>
          <p:cNvPr id="14" name="テキスト ボックス 13">
            <a:extLst>
              <a:ext uri="{FF2B5EF4-FFF2-40B4-BE49-F238E27FC236}">
                <a16:creationId xmlns:a16="http://schemas.microsoft.com/office/drawing/2014/main" id="{041CAAA7-7B95-4940-9438-C8D96937A4B4}"/>
              </a:ext>
            </a:extLst>
          </p:cNvPr>
          <p:cNvSpPr txBox="1"/>
          <p:nvPr/>
        </p:nvSpPr>
        <p:spPr>
          <a:xfrm>
            <a:off x="1322995" y="2048023"/>
            <a:ext cx="1457450" cy="369332"/>
          </a:xfrm>
          <a:prstGeom prst="rect">
            <a:avLst/>
          </a:prstGeom>
          <a:noFill/>
        </p:spPr>
        <p:txBody>
          <a:bodyPr wrap="none" rtlCol="0">
            <a:spAutoFit/>
          </a:bodyPr>
          <a:lstStyle/>
          <a:p>
            <a:r>
              <a:rPr kumimoji="1" lang="ja-JP" altLang="en-US"/>
              <a:t>例）長男</a:t>
            </a:r>
            <a:r>
              <a:rPr kumimoji="1" lang="en-US" altLang="ja-JP" dirty="0"/>
              <a:t>40</a:t>
            </a:r>
            <a:r>
              <a:rPr kumimoji="1" lang="ja-JP" altLang="en-US"/>
              <a:t>代</a:t>
            </a:r>
          </a:p>
        </p:txBody>
      </p:sp>
      <p:sp>
        <p:nvSpPr>
          <p:cNvPr id="25" name="テキスト ボックス 24">
            <a:extLst>
              <a:ext uri="{FF2B5EF4-FFF2-40B4-BE49-F238E27FC236}">
                <a16:creationId xmlns:a16="http://schemas.microsoft.com/office/drawing/2014/main" id="{17D80D15-5B0C-9047-B43F-6607FA5B064D}"/>
              </a:ext>
            </a:extLst>
          </p:cNvPr>
          <p:cNvSpPr txBox="1"/>
          <p:nvPr/>
        </p:nvSpPr>
        <p:spPr>
          <a:xfrm>
            <a:off x="1375349" y="3662869"/>
            <a:ext cx="1226618" cy="369332"/>
          </a:xfrm>
          <a:prstGeom prst="rect">
            <a:avLst/>
          </a:prstGeom>
          <a:noFill/>
        </p:spPr>
        <p:txBody>
          <a:bodyPr wrap="none" rtlCol="0">
            <a:spAutoFit/>
          </a:bodyPr>
          <a:lstStyle/>
          <a:p>
            <a:r>
              <a:rPr kumimoji="1" lang="ja-JP" altLang="en-US"/>
              <a:t>例）父</a:t>
            </a:r>
            <a:r>
              <a:rPr kumimoji="1" lang="en-US" altLang="ja-JP" dirty="0"/>
              <a:t>70</a:t>
            </a:r>
            <a:r>
              <a:rPr kumimoji="1" lang="ja-JP" altLang="en-US"/>
              <a:t>代</a:t>
            </a:r>
          </a:p>
        </p:txBody>
      </p:sp>
      <p:sp>
        <p:nvSpPr>
          <p:cNvPr id="27" name="テキスト ボックス 26">
            <a:extLst>
              <a:ext uri="{FF2B5EF4-FFF2-40B4-BE49-F238E27FC236}">
                <a16:creationId xmlns:a16="http://schemas.microsoft.com/office/drawing/2014/main" id="{77F21A0F-9934-344A-92AD-B2FC364E581D}"/>
              </a:ext>
            </a:extLst>
          </p:cNvPr>
          <p:cNvSpPr txBox="1"/>
          <p:nvPr/>
        </p:nvSpPr>
        <p:spPr>
          <a:xfrm>
            <a:off x="1286991" y="4980276"/>
            <a:ext cx="1457450" cy="369332"/>
          </a:xfrm>
          <a:prstGeom prst="rect">
            <a:avLst/>
          </a:prstGeom>
          <a:noFill/>
        </p:spPr>
        <p:txBody>
          <a:bodyPr wrap="none" rtlCol="0">
            <a:spAutoFit/>
          </a:bodyPr>
          <a:lstStyle/>
          <a:p>
            <a:r>
              <a:rPr kumimoji="1" lang="ja-JP" altLang="en-US"/>
              <a:t>例）次男</a:t>
            </a:r>
            <a:r>
              <a:rPr kumimoji="1" lang="en-US" altLang="ja-JP" dirty="0"/>
              <a:t>40</a:t>
            </a:r>
            <a:r>
              <a:rPr kumimoji="1" lang="ja-JP" altLang="en-US"/>
              <a:t>代</a:t>
            </a:r>
          </a:p>
        </p:txBody>
      </p:sp>
      <p:sp>
        <p:nvSpPr>
          <p:cNvPr id="28" name="テキスト ボックス 27">
            <a:extLst>
              <a:ext uri="{FF2B5EF4-FFF2-40B4-BE49-F238E27FC236}">
                <a16:creationId xmlns:a16="http://schemas.microsoft.com/office/drawing/2014/main" id="{266561FE-0A60-A040-A372-D79CA676F394}"/>
              </a:ext>
            </a:extLst>
          </p:cNvPr>
          <p:cNvSpPr txBox="1"/>
          <p:nvPr/>
        </p:nvSpPr>
        <p:spPr>
          <a:xfrm>
            <a:off x="1286991" y="6322346"/>
            <a:ext cx="1457450" cy="369332"/>
          </a:xfrm>
          <a:prstGeom prst="rect">
            <a:avLst/>
          </a:prstGeom>
          <a:noFill/>
        </p:spPr>
        <p:txBody>
          <a:bodyPr wrap="none" rtlCol="0">
            <a:spAutoFit/>
          </a:bodyPr>
          <a:lstStyle/>
          <a:p>
            <a:r>
              <a:rPr kumimoji="1" lang="ja-JP" altLang="en-US"/>
              <a:t>例）長女</a:t>
            </a:r>
            <a:r>
              <a:rPr lang="en-US" altLang="ja-JP" dirty="0"/>
              <a:t>3</a:t>
            </a:r>
            <a:r>
              <a:rPr kumimoji="1" lang="en-US" altLang="ja-JP" dirty="0"/>
              <a:t>0</a:t>
            </a:r>
            <a:r>
              <a:rPr kumimoji="1" lang="ja-JP" altLang="en-US"/>
              <a:t>代</a:t>
            </a:r>
          </a:p>
        </p:txBody>
      </p:sp>
      <p:sp>
        <p:nvSpPr>
          <p:cNvPr id="15" name="テキスト ボックス 14">
            <a:extLst>
              <a:ext uri="{FF2B5EF4-FFF2-40B4-BE49-F238E27FC236}">
                <a16:creationId xmlns:a16="http://schemas.microsoft.com/office/drawing/2014/main" id="{2C6609F5-5B4D-5A40-99A8-3608BE0E16CA}"/>
              </a:ext>
            </a:extLst>
          </p:cNvPr>
          <p:cNvSpPr txBox="1"/>
          <p:nvPr/>
        </p:nvSpPr>
        <p:spPr>
          <a:xfrm>
            <a:off x="4443734" y="2328184"/>
            <a:ext cx="553998" cy="2562561"/>
          </a:xfrm>
          <a:prstGeom prst="rect">
            <a:avLst/>
          </a:prstGeom>
          <a:noFill/>
        </p:spPr>
        <p:txBody>
          <a:bodyPr vert="eaVert" wrap="none" rtlCol="0">
            <a:spAutoFit/>
          </a:bodyPr>
          <a:lstStyle/>
          <a:p>
            <a:r>
              <a:rPr kumimoji="1" lang="ja-JP" altLang="en-US" sz="2400">
                <a:solidFill>
                  <a:schemeClr val="bg1"/>
                </a:solidFill>
              </a:rPr>
              <a:t>相続コンサルタント</a:t>
            </a:r>
          </a:p>
        </p:txBody>
      </p:sp>
    </p:spTree>
    <p:extLst>
      <p:ext uri="{BB962C8B-B14F-4D97-AF65-F5344CB8AC3E}">
        <p14:creationId xmlns:p14="http://schemas.microsoft.com/office/powerpoint/2010/main" val="3787561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517317" y="1556792"/>
            <a:ext cx="6109365" cy="4493538"/>
          </a:xfrm>
          <a:prstGeom prst="rect">
            <a:avLst/>
          </a:prstGeom>
          <a:solidFill>
            <a:srgbClr val="FFFF00"/>
          </a:solidFill>
        </p:spPr>
        <p:txBody>
          <a:bodyPr wrap="none" rtlCol="0">
            <a:spAutoFit/>
          </a:bodyPr>
          <a:lstStyle/>
          <a:p>
            <a:pPr algn="ctr"/>
            <a:r>
              <a:rPr lang="ja-JP" altLang="en-US" sz="6600">
                <a:solidFill>
                  <a:srgbClr val="FF0000"/>
                </a:solidFill>
              </a:rPr>
              <a:t>「</a:t>
            </a:r>
            <a:r>
              <a:rPr lang="ja-JP" altLang="en-US" sz="6600" dirty="0">
                <a:solidFill>
                  <a:srgbClr val="FF0000"/>
                </a:solidFill>
              </a:rPr>
              <a:t>家族会議</a:t>
            </a:r>
            <a:r>
              <a:rPr lang="ja-JP" altLang="en-US" sz="6600">
                <a:solidFill>
                  <a:srgbClr val="FF0000"/>
                </a:solidFill>
              </a:rPr>
              <a:t>支援」</a:t>
            </a:r>
            <a:endParaRPr lang="en-US" altLang="ja-JP" sz="6600" dirty="0">
              <a:solidFill>
                <a:srgbClr val="FF0000"/>
              </a:solidFill>
            </a:endParaRPr>
          </a:p>
          <a:p>
            <a:pPr algn="ctr"/>
            <a:r>
              <a:rPr lang="ja-JP" altLang="en-US" sz="5400"/>
              <a:t>２つの</a:t>
            </a:r>
            <a:endParaRPr lang="en-US" altLang="ja-JP" sz="5400" dirty="0"/>
          </a:p>
          <a:p>
            <a:pPr algn="ctr"/>
            <a:r>
              <a:rPr lang="en-US" altLang="ja-JP" sz="16600" dirty="0"/>
              <a:t>NG</a:t>
            </a:r>
          </a:p>
        </p:txBody>
      </p:sp>
    </p:spTree>
    <p:extLst>
      <p:ext uri="{BB962C8B-B14F-4D97-AF65-F5344CB8AC3E}">
        <p14:creationId xmlns:p14="http://schemas.microsoft.com/office/powerpoint/2010/main" val="370693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39110" y="1916832"/>
            <a:ext cx="8465779" cy="4154984"/>
          </a:xfrm>
          <a:prstGeom prst="rect">
            <a:avLst/>
          </a:prstGeom>
          <a:noFill/>
        </p:spPr>
        <p:txBody>
          <a:bodyPr wrap="none" rtlCol="0">
            <a:spAutoFit/>
          </a:bodyPr>
          <a:lstStyle/>
          <a:p>
            <a:pPr algn="ctr"/>
            <a:r>
              <a:rPr lang="ja-JP" altLang="en-US" sz="8800" dirty="0">
                <a:solidFill>
                  <a:srgbClr val="FF0000"/>
                </a:solidFill>
              </a:rPr>
              <a:t>「</a:t>
            </a:r>
            <a:r>
              <a:rPr kumimoji="1" lang="ja-JP" altLang="en-US" sz="8800" dirty="0">
                <a:solidFill>
                  <a:srgbClr val="FF0000"/>
                </a:solidFill>
              </a:rPr>
              <a:t>家族会議支援」</a:t>
            </a:r>
            <a:r>
              <a:rPr kumimoji="1" lang="ja-JP" altLang="en-US" sz="4400" dirty="0"/>
              <a:t>　</a:t>
            </a:r>
            <a:endParaRPr lang="en-US" altLang="ja-JP" sz="4400" dirty="0"/>
          </a:p>
          <a:p>
            <a:pPr algn="ctr"/>
            <a:endParaRPr lang="en-US" altLang="ja-JP" sz="4400" dirty="0"/>
          </a:p>
          <a:p>
            <a:pPr algn="ctr"/>
            <a:r>
              <a:rPr lang="ja-JP" altLang="en-US" sz="4400" dirty="0"/>
              <a:t>は</a:t>
            </a:r>
            <a:endParaRPr lang="en-US" altLang="ja-JP" sz="4400" dirty="0"/>
          </a:p>
          <a:p>
            <a:pPr algn="ctr"/>
            <a:endParaRPr lang="en-US" altLang="ja-JP" sz="4400" dirty="0"/>
          </a:p>
          <a:p>
            <a:pPr algn="ctr"/>
            <a:r>
              <a:rPr lang="ja-JP" altLang="en-US" sz="4400" dirty="0"/>
              <a:t>◯◯</a:t>
            </a:r>
            <a:r>
              <a:rPr lang="ja-JP" altLang="en-US" sz="4400"/>
              <a:t>◯◯</a:t>
            </a:r>
            <a:r>
              <a:rPr lang="en-US" altLang="ja-JP" sz="4400" dirty="0"/>
              <a:t>NG!!</a:t>
            </a:r>
            <a:endParaRPr kumimoji="1" lang="ja-JP" altLang="en-US" sz="4400" dirty="0"/>
          </a:p>
        </p:txBody>
      </p:sp>
      <p:sp>
        <p:nvSpPr>
          <p:cNvPr id="2" name="テキスト ボックス 1"/>
          <p:cNvSpPr txBox="1"/>
          <p:nvPr/>
        </p:nvSpPr>
        <p:spPr>
          <a:xfrm>
            <a:off x="9972600" y="2276872"/>
            <a:ext cx="184731" cy="369332"/>
          </a:xfrm>
          <a:prstGeom prst="rect">
            <a:avLst/>
          </a:prstGeom>
          <a:noFill/>
        </p:spPr>
        <p:txBody>
          <a:bodyPr wrap="none" rtlCol="0">
            <a:spAutoFit/>
          </a:bodyPr>
          <a:lstStyle/>
          <a:p>
            <a:endParaRPr kumimoji="1" lang="ja-JP" altLang="en-US" dirty="0"/>
          </a:p>
        </p:txBody>
      </p:sp>
      <p:sp>
        <p:nvSpPr>
          <p:cNvPr id="3" name="テキスト ボックス 2"/>
          <p:cNvSpPr txBox="1"/>
          <p:nvPr/>
        </p:nvSpPr>
        <p:spPr>
          <a:xfrm rot="21054168">
            <a:off x="1823463" y="5174542"/>
            <a:ext cx="3262432" cy="1015663"/>
          </a:xfrm>
          <a:prstGeom prst="rect">
            <a:avLst/>
          </a:prstGeom>
          <a:solidFill>
            <a:schemeClr val="accent5">
              <a:lumMod val="75000"/>
            </a:schemeClr>
          </a:solidFill>
        </p:spPr>
        <p:txBody>
          <a:bodyPr wrap="none" rtlCol="0">
            <a:spAutoFit/>
          </a:bodyPr>
          <a:lstStyle/>
          <a:p>
            <a:r>
              <a:rPr kumimoji="1" lang="ja-JP" altLang="en-US" sz="6000">
                <a:solidFill>
                  <a:schemeClr val="bg1"/>
                </a:solidFill>
              </a:rPr>
              <a:t>単品提案</a:t>
            </a:r>
          </a:p>
        </p:txBody>
      </p:sp>
    </p:spTree>
    <p:extLst>
      <p:ext uri="{BB962C8B-B14F-4D97-AF65-F5344CB8AC3E}">
        <p14:creationId xmlns:p14="http://schemas.microsoft.com/office/powerpoint/2010/main" val="1211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500" fill="hold"/>
                                        <p:tgtEl>
                                          <p:spTgt spid="3"/>
                                        </p:tgtEl>
                                        <p:attrNameLst>
                                          <p:attrName>ppt_w</p:attrName>
                                        </p:attrNameLst>
                                      </p:cBhvr>
                                      <p:tavLst>
                                        <p:tav tm="0">
                                          <p:val>
                                            <p:fltVal val="0"/>
                                          </p:val>
                                        </p:tav>
                                        <p:tav tm="100000">
                                          <p:val>
                                            <p:strVal val="#ppt_w"/>
                                          </p:val>
                                        </p:tav>
                                      </p:tavLst>
                                    </p:anim>
                                    <p:anim calcmode="lin" valueType="num">
                                      <p:cBhvr>
                                        <p:cTn id="13" dur="1500" fill="hold"/>
                                        <p:tgtEl>
                                          <p:spTgt spid="3"/>
                                        </p:tgtEl>
                                        <p:attrNameLst>
                                          <p:attrName>ppt_h</p:attrName>
                                        </p:attrNameLst>
                                      </p:cBhvr>
                                      <p:tavLst>
                                        <p:tav tm="0">
                                          <p:val>
                                            <p:fltVal val="0"/>
                                          </p:val>
                                        </p:tav>
                                        <p:tav tm="100000">
                                          <p:val>
                                            <p:strVal val="#ppt_h"/>
                                          </p:val>
                                        </p:tav>
                                      </p:tavLst>
                                    </p:anim>
                                    <p:anim calcmode="lin" valueType="num">
                                      <p:cBhvr>
                                        <p:cTn id="14" dur="1500" fill="hold"/>
                                        <p:tgtEl>
                                          <p:spTgt spid="3"/>
                                        </p:tgtEl>
                                        <p:attrNameLst>
                                          <p:attrName>style.rotation</p:attrName>
                                        </p:attrNameLst>
                                      </p:cBhvr>
                                      <p:tavLst>
                                        <p:tav tm="0">
                                          <p:val>
                                            <p:fltVal val="360"/>
                                          </p:val>
                                        </p:tav>
                                        <p:tav tm="100000">
                                          <p:val>
                                            <p:fltVal val="0"/>
                                          </p:val>
                                        </p:tav>
                                      </p:tavLst>
                                    </p:anim>
                                    <p:animEffect transition="in" filter="fade">
                                      <p:cBhvr>
                                        <p:cTn id="15"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157443" y="421505"/>
            <a:ext cx="6829114" cy="523220"/>
          </a:xfrm>
          <a:prstGeom prst="rect">
            <a:avLst/>
          </a:prstGeom>
          <a:noFill/>
        </p:spPr>
        <p:txBody>
          <a:bodyPr wrap="none" rtlCol="0">
            <a:spAutoFit/>
          </a:bodyPr>
          <a:lstStyle/>
          <a:p>
            <a:r>
              <a:rPr lang="en-US" altLang="ja-JP" sz="2800" dirty="0"/>
              <a:t> </a:t>
            </a:r>
            <a:r>
              <a:rPr lang="ja-JP" altLang="en-US" sz="2800" dirty="0"/>
              <a:t>クライアントから指名される「家族会議支援」</a:t>
            </a:r>
            <a:endParaRPr kumimoji="1" lang="ja-JP" altLang="en-US" sz="2800" dirty="0"/>
          </a:p>
        </p:txBody>
      </p:sp>
      <p:sp>
        <p:nvSpPr>
          <p:cNvPr id="6" name="テキスト ボックス 5"/>
          <p:cNvSpPr txBox="1"/>
          <p:nvPr/>
        </p:nvSpPr>
        <p:spPr>
          <a:xfrm>
            <a:off x="342316" y="1916832"/>
            <a:ext cx="8459367" cy="4154984"/>
          </a:xfrm>
          <a:prstGeom prst="rect">
            <a:avLst/>
          </a:prstGeom>
          <a:noFill/>
        </p:spPr>
        <p:txBody>
          <a:bodyPr wrap="none" rtlCol="0">
            <a:spAutoFit/>
          </a:bodyPr>
          <a:lstStyle/>
          <a:p>
            <a:pPr algn="ctr"/>
            <a:r>
              <a:rPr lang="ja-JP" altLang="en-US" sz="8800" dirty="0">
                <a:solidFill>
                  <a:srgbClr val="FF0000"/>
                </a:solidFill>
              </a:rPr>
              <a:t>「</a:t>
            </a:r>
            <a:r>
              <a:rPr kumimoji="1" lang="ja-JP" altLang="en-US" sz="8800" dirty="0">
                <a:solidFill>
                  <a:srgbClr val="FF0000"/>
                </a:solidFill>
              </a:rPr>
              <a:t>家族会議支援」</a:t>
            </a:r>
            <a:r>
              <a:rPr kumimoji="1" lang="ja-JP" altLang="en-US" sz="4400" dirty="0"/>
              <a:t>　</a:t>
            </a:r>
            <a:endParaRPr lang="en-US" altLang="ja-JP" sz="4400" dirty="0"/>
          </a:p>
          <a:p>
            <a:pPr algn="ctr"/>
            <a:endParaRPr lang="en-US" altLang="ja-JP" sz="4400" dirty="0"/>
          </a:p>
          <a:p>
            <a:pPr algn="ctr"/>
            <a:r>
              <a:rPr lang="ja-JP" altLang="en-US" sz="4400" dirty="0"/>
              <a:t>は</a:t>
            </a:r>
            <a:endParaRPr lang="en-US" altLang="ja-JP" sz="4400" dirty="0"/>
          </a:p>
          <a:p>
            <a:pPr algn="ctr"/>
            <a:endParaRPr lang="en-US" altLang="ja-JP" sz="4400" dirty="0"/>
          </a:p>
          <a:p>
            <a:pPr algn="ctr"/>
            <a:r>
              <a:rPr lang="ja-JP" altLang="en-US" sz="4400" dirty="0"/>
              <a:t>◯◯</a:t>
            </a:r>
            <a:r>
              <a:rPr lang="ja-JP" altLang="en-US" sz="4400"/>
              <a:t>◯◯◯</a:t>
            </a:r>
            <a:r>
              <a:rPr lang="en-US" altLang="ja-JP" sz="4400" dirty="0"/>
              <a:t>NG!!</a:t>
            </a:r>
          </a:p>
        </p:txBody>
      </p:sp>
      <p:sp>
        <p:nvSpPr>
          <p:cNvPr id="2" name="テキスト ボックス 1"/>
          <p:cNvSpPr txBox="1"/>
          <p:nvPr/>
        </p:nvSpPr>
        <p:spPr>
          <a:xfrm>
            <a:off x="9972600" y="2276872"/>
            <a:ext cx="184731" cy="369332"/>
          </a:xfrm>
          <a:prstGeom prst="rect">
            <a:avLst/>
          </a:prstGeom>
          <a:noFill/>
        </p:spPr>
        <p:txBody>
          <a:bodyPr wrap="none" rtlCol="0">
            <a:spAutoFit/>
          </a:bodyPr>
          <a:lstStyle/>
          <a:p>
            <a:endParaRPr kumimoji="1" lang="ja-JP" altLang="en-US" dirty="0"/>
          </a:p>
        </p:txBody>
      </p:sp>
      <p:sp>
        <p:nvSpPr>
          <p:cNvPr id="3" name="テキスト ボックス 2"/>
          <p:cNvSpPr txBox="1"/>
          <p:nvPr/>
        </p:nvSpPr>
        <p:spPr>
          <a:xfrm rot="21054168">
            <a:off x="1314569" y="5253519"/>
            <a:ext cx="4031873" cy="1015663"/>
          </a:xfrm>
          <a:prstGeom prst="rect">
            <a:avLst/>
          </a:prstGeom>
          <a:solidFill>
            <a:srgbClr val="FFC000"/>
          </a:solidFill>
          <a:ln>
            <a:solidFill>
              <a:srgbClr val="FFC000"/>
            </a:solidFill>
          </a:ln>
        </p:spPr>
        <p:txBody>
          <a:bodyPr wrap="none" rtlCol="0">
            <a:spAutoFit/>
          </a:bodyPr>
          <a:lstStyle/>
          <a:p>
            <a:r>
              <a:rPr lang="ja-JP" altLang="en-US" sz="6000">
                <a:solidFill>
                  <a:schemeClr val="bg1"/>
                </a:solidFill>
              </a:rPr>
              <a:t>相続発生後</a:t>
            </a:r>
            <a:endParaRPr kumimoji="1" lang="ja-JP" altLang="en-US" sz="6000">
              <a:solidFill>
                <a:schemeClr val="bg1"/>
              </a:solidFill>
            </a:endParaRPr>
          </a:p>
        </p:txBody>
      </p:sp>
    </p:spTree>
    <p:extLst>
      <p:ext uri="{BB962C8B-B14F-4D97-AF65-F5344CB8AC3E}">
        <p14:creationId xmlns:p14="http://schemas.microsoft.com/office/powerpoint/2010/main" val="96627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500" fill="hold"/>
                                        <p:tgtEl>
                                          <p:spTgt spid="3"/>
                                        </p:tgtEl>
                                        <p:attrNameLst>
                                          <p:attrName>ppt_w</p:attrName>
                                        </p:attrNameLst>
                                      </p:cBhvr>
                                      <p:tavLst>
                                        <p:tav tm="0">
                                          <p:val>
                                            <p:fltVal val="0"/>
                                          </p:val>
                                        </p:tav>
                                        <p:tav tm="100000">
                                          <p:val>
                                            <p:strVal val="#ppt_w"/>
                                          </p:val>
                                        </p:tav>
                                      </p:tavLst>
                                    </p:anim>
                                    <p:anim calcmode="lin" valueType="num">
                                      <p:cBhvr>
                                        <p:cTn id="13" dur="1500" fill="hold"/>
                                        <p:tgtEl>
                                          <p:spTgt spid="3"/>
                                        </p:tgtEl>
                                        <p:attrNameLst>
                                          <p:attrName>ppt_h</p:attrName>
                                        </p:attrNameLst>
                                      </p:cBhvr>
                                      <p:tavLst>
                                        <p:tav tm="0">
                                          <p:val>
                                            <p:fltVal val="0"/>
                                          </p:val>
                                        </p:tav>
                                        <p:tav tm="100000">
                                          <p:val>
                                            <p:strVal val="#ppt_h"/>
                                          </p:val>
                                        </p:tav>
                                      </p:tavLst>
                                    </p:anim>
                                    <p:anim calcmode="lin" valueType="num">
                                      <p:cBhvr>
                                        <p:cTn id="14" dur="1500" fill="hold"/>
                                        <p:tgtEl>
                                          <p:spTgt spid="3"/>
                                        </p:tgtEl>
                                        <p:attrNameLst>
                                          <p:attrName>style.rotation</p:attrName>
                                        </p:attrNameLst>
                                      </p:cBhvr>
                                      <p:tavLst>
                                        <p:tav tm="0">
                                          <p:val>
                                            <p:fltVal val="360"/>
                                          </p:val>
                                        </p:tav>
                                        <p:tav tm="100000">
                                          <p:val>
                                            <p:fltVal val="0"/>
                                          </p:val>
                                        </p:tav>
                                      </p:tavLst>
                                    </p:anim>
                                    <p:animEffect transition="in" filter="fade">
                                      <p:cBhvr>
                                        <p:cTn id="15"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CD35BEB-70BD-F64A-9369-9CB57ABF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852" y="-2879"/>
            <a:ext cx="2664296" cy="2792317"/>
          </a:xfrm>
          <a:prstGeom prst="rect">
            <a:avLst/>
          </a:prstGeom>
        </p:spPr>
      </p:pic>
      <p:sp>
        <p:nvSpPr>
          <p:cNvPr id="3" name="タイトル 2"/>
          <p:cNvSpPr>
            <a:spLocks noGrp="1"/>
          </p:cNvSpPr>
          <p:nvPr>
            <p:ph type="ctrTitle"/>
          </p:nvPr>
        </p:nvSpPr>
        <p:spPr>
          <a:xfrm>
            <a:off x="645850" y="4065684"/>
            <a:ext cx="7852300" cy="687713"/>
          </a:xfrm>
        </p:spPr>
        <p:txBody>
          <a:bodyPr>
            <a:noAutofit/>
          </a:bodyPr>
          <a:lstStyle/>
          <a:p>
            <a:r>
              <a:rPr lang="ja-JP" altLang="en-US" sz="2800">
                <a:effectLst>
                  <a:outerShdw blurRad="38100" dist="38100" dir="2700000" algn="tl">
                    <a:srgbClr val="000000">
                      <a:alpha val="43137"/>
                    </a:srgbClr>
                  </a:outerShdw>
                </a:effectLst>
              </a:rPr>
              <a:t>選ばれる相続</a:t>
            </a:r>
            <a:r>
              <a:rPr lang="ja-JP" altLang="en-US" sz="2800" dirty="0">
                <a:effectLst>
                  <a:outerShdw blurRad="38100" dist="38100" dir="2700000" algn="tl">
                    <a:srgbClr val="000000">
                      <a:alpha val="43137"/>
                    </a:srgbClr>
                  </a:outerShdw>
                </a:effectLst>
              </a:rPr>
              <a:t>コンサルタント養成講座</a:t>
            </a:r>
            <a:br>
              <a:rPr lang="en-US" altLang="ja-JP" sz="2800" dirty="0">
                <a:effectLst>
                  <a:outerShdw blurRad="38100" dist="38100" dir="2700000" algn="tl">
                    <a:srgbClr val="000000">
                      <a:alpha val="43137"/>
                    </a:srgbClr>
                  </a:outerShdw>
                </a:effectLst>
              </a:rPr>
            </a:br>
            <a:br>
              <a:rPr lang="en-US" altLang="ja-JP" sz="2800" dirty="0">
                <a:effectLst>
                  <a:outerShdw blurRad="38100" dist="38100" dir="2700000" algn="tl">
                    <a:srgbClr val="000000">
                      <a:alpha val="43137"/>
                    </a:srgbClr>
                  </a:outerShdw>
                </a:effectLst>
              </a:rPr>
            </a:br>
            <a:r>
              <a:rPr lang="ja-JP" altLang="en-US" sz="2800" dirty="0">
                <a:effectLst>
                  <a:outerShdw blurRad="38100" dist="38100" dir="2700000" algn="tl">
                    <a:srgbClr val="000000">
                      <a:alpha val="43137"/>
                    </a:srgbClr>
                  </a:outerShdw>
                </a:effectLst>
              </a:rPr>
              <a:t>＜第６</a:t>
            </a:r>
            <a:r>
              <a:rPr lang="ja-JP" altLang="en-US" sz="2800">
                <a:effectLst>
                  <a:outerShdw blurRad="38100" dist="38100" dir="2700000" algn="tl">
                    <a:srgbClr val="000000">
                      <a:alpha val="43137"/>
                    </a:srgbClr>
                  </a:outerShdw>
                </a:effectLst>
              </a:rPr>
              <a:t>講＞</a:t>
            </a:r>
            <a:br>
              <a:rPr lang="en-US" altLang="ja-JP" sz="3200" dirty="0">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3600">
                <a:solidFill>
                  <a:srgbClr val="FF0000"/>
                </a:solidFill>
                <a:effectLst>
                  <a:outerShdw blurRad="38100" dist="38100" dir="2700000" algn="tl">
                    <a:srgbClr val="000000">
                      <a:alpha val="43137"/>
                    </a:srgbClr>
                  </a:outerShdw>
                </a:effectLst>
              </a:rPr>
              <a:t>士業とのチームビルディングのポイント</a:t>
            </a:r>
            <a:br>
              <a:rPr lang="en-US" altLang="ja-JP" sz="3600" dirty="0">
                <a:solidFill>
                  <a:srgbClr val="FF0000"/>
                </a:solidFill>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3600">
                <a:solidFill>
                  <a:srgbClr val="FF0000"/>
                </a:solidFill>
                <a:effectLst>
                  <a:outerShdw blurRad="38100" dist="38100" dir="2700000" algn="tl">
                    <a:srgbClr val="000000">
                      <a:alpha val="43137"/>
                    </a:srgbClr>
                  </a:outerShdw>
                </a:effectLst>
              </a:rPr>
              <a:t>相続分野のフィービジネス成功の秘密</a:t>
            </a:r>
            <a:br>
              <a:rPr lang="en-US" altLang="ja-JP" dirty="0">
                <a:solidFill>
                  <a:srgbClr val="FF0000"/>
                </a:solidFill>
                <a:effectLst>
                  <a:outerShdw blurRad="38100" dist="38100" dir="2700000" algn="tl">
                    <a:srgbClr val="000000">
                      <a:alpha val="43137"/>
                    </a:srgbClr>
                  </a:outerShdw>
                </a:effectLst>
              </a:rPr>
            </a:br>
            <a:br>
              <a:rPr lang="en-US" altLang="ja-JP" sz="5400" dirty="0">
                <a:effectLst>
                  <a:outerShdw blurRad="38100" dist="38100" dir="2700000" algn="tl">
                    <a:srgbClr val="000000">
                      <a:alpha val="43137"/>
                    </a:srgbClr>
                  </a:outerShdw>
                </a:effectLst>
              </a:rPr>
            </a:br>
            <a:endParaRPr kumimoji="1" lang="ja-JP" altLang="en-US" sz="2000" dirty="0">
              <a:effectLst>
                <a:outerShdw blurRad="38100" dist="38100" dir="2700000" algn="tl">
                  <a:srgbClr val="000000">
                    <a:alpha val="43137"/>
                  </a:srgbClr>
                </a:outerShdw>
              </a:effectLst>
            </a:endParaRPr>
          </a:p>
        </p:txBody>
      </p:sp>
      <p:sp>
        <p:nvSpPr>
          <p:cNvPr id="5" name="テキスト ボックス 4"/>
          <p:cNvSpPr txBox="1"/>
          <p:nvPr/>
        </p:nvSpPr>
        <p:spPr>
          <a:xfrm>
            <a:off x="2411760" y="6165304"/>
            <a:ext cx="6377067" cy="461665"/>
          </a:xfrm>
          <a:prstGeom prst="rect">
            <a:avLst/>
          </a:prstGeom>
          <a:noFill/>
        </p:spPr>
        <p:txBody>
          <a:bodyPr wrap="none" rtlCol="0">
            <a:spAutoFit/>
          </a:bodyPr>
          <a:lstStyle/>
          <a:p>
            <a:r>
              <a:rPr lang="ja-JP" altLang="en-US" sz="2400" b="1" dirty="0"/>
              <a:t>　</a:t>
            </a:r>
            <a:r>
              <a:rPr lang="ja-JP" altLang="en-US" sz="2400" b="1"/>
              <a:t>相続ビジネス成功プロデューサー</a:t>
            </a:r>
            <a:r>
              <a:rPr lang="ja-JP" altLang="en-US" sz="2400" b="1" dirty="0"/>
              <a:t>　川口宗治　</a:t>
            </a:r>
            <a:endParaRPr kumimoji="1" lang="ja-JP" altLang="en-US" sz="2400" b="1" dirty="0"/>
          </a:p>
        </p:txBody>
      </p:sp>
    </p:spTree>
    <p:extLst>
      <p:ext uri="{BB962C8B-B14F-4D97-AF65-F5344CB8AC3E}">
        <p14:creationId xmlns:p14="http://schemas.microsoft.com/office/powerpoint/2010/main" val="443225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006529" y="3068960"/>
            <a:ext cx="7237879" cy="1107996"/>
          </a:xfrm>
          <a:prstGeom prst="rect">
            <a:avLst/>
          </a:prstGeom>
          <a:noFill/>
        </p:spPr>
        <p:txBody>
          <a:bodyPr wrap="none" rtlCol="0">
            <a:spAutoFit/>
          </a:bodyPr>
          <a:lstStyle/>
          <a:p>
            <a:r>
              <a:rPr kumimoji="1" lang="ja-JP" altLang="en-US" sz="4400" dirty="0">
                <a:latin typeface="+mj-ea"/>
                <a:ea typeface="+mj-ea"/>
                <a:cs typeface="Weibei TC Bold" charset="-120"/>
              </a:rPr>
              <a:t>塾長からの</a:t>
            </a:r>
            <a:r>
              <a:rPr kumimoji="1" lang="ja-JP" altLang="en-US" sz="6600" dirty="0">
                <a:solidFill>
                  <a:srgbClr val="FF0000"/>
                </a:solidFill>
                <a:latin typeface="+mj-ea"/>
                <a:ea typeface="+mj-ea"/>
                <a:cs typeface="Weibei TC Bold" charset="-120"/>
              </a:rPr>
              <a:t>重大発表①</a:t>
            </a:r>
          </a:p>
        </p:txBody>
      </p:sp>
    </p:spTree>
    <p:extLst>
      <p:ext uri="{BB962C8B-B14F-4D97-AF65-F5344CB8AC3E}">
        <p14:creationId xmlns:p14="http://schemas.microsoft.com/office/powerpoint/2010/main" val="1380362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992102" y="1844824"/>
            <a:ext cx="7483139" cy="4247317"/>
          </a:xfrm>
          <a:prstGeom prst="rect">
            <a:avLst/>
          </a:prstGeom>
          <a:noFill/>
        </p:spPr>
        <p:txBody>
          <a:bodyPr wrap="none" rtlCol="0">
            <a:spAutoFit/>
          </a:bodyPr>
          <a:lstStyle/>
          <a:p>
            <a:pPr algn="ctr"/>
            <a:r>
              <a:rPr lang="ja-JP" altLang="en-US" sz="3600"/>
              <a:t>選ばれる</a:t>
            </a:r>
            <a:r>
              <a:rPr kumimoji="1" lang="ja-JP" altLang="en-US" sz="3600"/>
              <a:t>相続</a:t>
            </a:r>
            <a:r>
              <a:rPr kumimoji="1" lang="ja-JP" altLang="en-US" sz="3600" dirty="0"/>
              <a:t>コンサルタント養成講座</a:t>
            </a:r>
            <a:endParaRPr kumimoji="1" lang="en-US" altLang="ja-JP" sz="3600" dirty="0"/>
          </a:p>
          <a:p>
            <a:pPr algn="ctr"/>
            <a:r>
              <a:rPr kumimoji="1" lang="en-US" altLang="ja-JP" sz="3600" dirty="0"/>
              <a:t>OB</a:t>
            </a:r>
            <a:r>
              <a:rPr kumimoji="1" lang="ja-JP" altLang="en-US" sz="3600" dirty="0"/>
              <a:t>・</a:t>
            </a:r>
            <a:r>
              <a:rPr kumimoji="1" lang="en-US" altLang="ja-JP" sz="3600" dirty="0"/>
              <a:t>OG</a:t>
            </a:r>
            <a:r>
              <a:rPr kumimoji="1" lang="ja-JP" altLang="en-US" sz="3600" dirty="0"/>
              <a:t>のあなたへプレゼント</a:t>
            </a:r>
            <a:endParaRPr kumimoji="1" lang="en-US" altLang="ja-JP" sz="3600" dirty="0"/>
          </a:p>
          <a:p>
            <a:pPr algn="ctr"/>
            <a:endParaRPr lang="en-US" altLang="ja-JP" sz="3600" dirty="0"/>
          </a:p>
          <a:p>
            <a:pPr algn="ctr"/>
            <a:r>
              <a:rPr lang="ja-JP" altLang="en-US" sz="3600"/>
              <a:t>選ばれる</a:t>
            </a:r>
            <a:r>
              <a:rPr kumimoji="1" lang="ja-JP" altLang="en-US" sz="3600"/>
              <a:t>相続</a:t>
            </a:r>
            <a:r>
              <a:rPr kumimoji="1" lang="ja-JP" altLang="en-US" sz="3600" dirty="0"/>
              <a:t>コンサルタント</a:t>
            </a:r>
            <a:r>
              <a:rPr kumimoji="1" lang="ja-JP" altLang="en-US" sz="3600"/>
              <a:t>養成講座</a:t>
            </a:r>
            <a:endParaRPr kumimoji="1" lang="en-US" altLang="ja-JP" sz="3600" dirty="0"/>
          </a:p>
          <a:p>
            <a:pPr algn="ctr"/>
            <a:br>
              <a:rPr kumimoji="1" lang="en-US" altLang="ja-JP" sz="3600" dirty="0"/>
            </a:br>
            <a:r>
              <a:rPr kumimoji="1" lang="ja-JP" altLang="en-US" sz="3600"/>
              <a:t>再受講　</a:t>
            </a:r>
            <a:r>
              <a:rPr lang="en-US" altLang="ja-JP" sz="5400" dirty="0">
                <a:solidFill>
                  <a:srgbClr val="FF0000"/>
                </a:solidFill>
              </a:rPr>
              <a:t>11</a:t>
            </a:r>
            <a:r>
              <a:rPr kumimoji="1" lang="ja-JP" altLang="en-US" sz="5400">
                <a:solidFill>
                  <a:srgbClr val="FF0000"/>
                </a:solidFill>
              </a:rPr>
              <a:t>万円</a:t>
            </a:r>
            <a:endParaRPr kumimoji="1" lang="en-US" altLang="ja-JP" sz="2800" dirty="0"/>
          </a:p>
          <a:p>
            <a:pPr algn="ctr"/>
            <a:endParaRPr lang="en-US" altLang="ja-JP" sz="3600" dirty="0"/>
          </a:p>
        </p:txBody>
      </p:sp>
    </p:spTree>
    <p:extLst>
      <p:ext uri="{BB962C8B-B14F-4D97-AF65-F5344CB8AC3E}">
        <p14:creationId xmlns:p14="http://schemas.microsoft.com/office/powerpoint/2010/main" val="421548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checkerboard(across)">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checkerboard(across)">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006529" y="3068960"/>
            <a:ext cx="7237879" cy="1107996"/>
          </a:xfrm>
          <a:prstGeom prst="rect">
            <a:avLst/>
          </a:prstGeom>
          <a:noFill/>
        </p:spPr>
        <p:txBody>
          <a:bodyPr wrap="none" rtlCol="0">
            <a:spAutoFit/>
          </a:bodyPr>
          <a:lstStyle/>
          <a:p>
            <a:r>
              <a:rPr kumimoji="1" lang="ja-JP" altLang="en-US" sz="4400" dirty="0">
                <a:latin typeface="+mj-ea"/>
                <a:ea typeface="+mj-ea"/>
                <a:cs typeface="Weibei TC Bold" charset="-120"/>
              </a:rPr>
              <a:t>塾長からの</a:t>
            </a:r>
            <a:r>
              <a:rPr kumimoji="1" lang="ja-JP" altLang="en-US" sz="6600" dirty="0">
                <a:solidFill>
                  <a:srgbClr val="FF0000"/>
                </a:solidFill>
                <a:latin typeface="+mj-ea"/>
                <a:ea typeface="+mj-ea"/>
                <a:cs typeface="Weibei TC Bold" charset="-120"/>
              </a:rPr>
              <a:t>重大発表②</a:t>
            </a:r>
          </a:p>
        </p:txBody>
      </p:sp>
    </p:spTree>
    <p:extLst>
      <p:ext uri="{BB962C8B-B14F-4D97-AF65-F5344CB8AC3E}">
        <p14:creationId xmlns:p14="http://schemas.microsoft.com/office/powerpoint/2010/main" val="2152840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625520" y="1988840"/>
            <a:ext cx="5892959" cy="4247317"/>
          </a:xfrm>
          <a:prstGeom prst="rect">
            <a:avLst/>
          </a:prstGeom>
          <a:noFill/>
        </p:spPr>
        <p:txBody>
          <a:bodyPr wrap="none" rtlCol="0">
            <a:spAutoFit/>
          </a:bodyPr>
          <a:lstStyle/>
          <a:p>
            <a:pPr algn="ctr"/>
            <a:r>
              <a:rPr lang="ja-JP" altLang="en-US" sz="5400">
                <a:solidFill>
                  <a:srgbClr val="FF0000"/>
                </a:solidFill>
                <a:latin typeface="+mn-ea"/>
                <a:cs typeface="Weibei TC Bold" charset="-120"/>
              </a:rPr>
              <a:t>早く行きたければ</a:t>
            </a:r>
            <a:endParaRPr lang="en-US" altLang="ja-JP" sz="5400" dirty="0">
              <a:solidFill>
                <a:srgbClr val="FF0000"/>
              </a:solidFill>
              <a:latin typeface="+mn-ea"/>
              <a:cs typeface="Weibei TC Bold" charset="-120"/>
            </a:endParaRPr>
          </a:p>
          <a:p>
            <a:pPr algn="ctr"/>
            <a:r>
              <a:rPr lang="ja-JP" altLang="en-US" sz="5400">
                <a:solidFill>
                  <a:srgbClr val="FF0000"/>
                </a:solidFill>
                <a:latin typeface="+mn-ea"/>
                <a:cs typeface="Weibei TC Bold" charset="-120"/>
              </a:rPr>
              <a:t>一人で行け</a:t>
            </a:r>
            <a:endParaRPr lang="en-US" altLang="ja-JP" sz="5400" dirty="0">
              <a:solidFill>
                <a:srgbClr val="FF0000"/>
              </a:solidFill>
              <a:latin typeface="+mn-ea"/>
              <a:cs typeface="Weibei TC Bold" charset="-120"/>
            </a:endParaRPr>
          </a:p>
          <a:p>
            <a:pPr algn="ctr"/>
            <a:endParaRPr lang="en-US" altLang="ja-JP" sz="5400" dirty="0">
              <a:solidFill>
                <a:srgbClr val="FF0000"/>
              </a:solidFill>
              <a:latin typeface="+mn-ea"/>
              <a:cs typeface="Weibei TC Bold" charset="-120"/>
            </a:endParaRPr>
          </a:p>
          <a:p>
            <a:pPr algn="ctr"/>
            <a:r>
              <a:rPr lang="ja-JP" altLang="en-US" sz="5400">
                <a:solidFill>
                  <a:srgbClr val="FF0000"/>
                </a:solidFill>
                <a:latin typeface="+mn-ea"/>
                <a:cs typeface="Weibei TC Bold" charset="-120"/>
              </a:rPr>
              <a:t>遠くに行きたければ</a:t>
            </a:r>
            <a:endParaRPr lang="en-US" altLang="ja-JP" sz="5400" dirty="0">
              <a:solidFill>
                <a:srgbClr val="FF0000"/>
              </a:solidFill>
              <a:latin typeface="+mn-ea"/>
              <a:cs typeface="Weibei TC Bold" charset="-120"/>
            </a:endParaRPr>
          </a:p>
          <a:p>
            <a:pPr algn="ctr"/>
            <a:r>
              <a:rPr lang="ja-JP" altLang="en-US" sz="5400">
                <a:solidFill>
                  <a:srgbClr val="FF0000"/>
                </a:solidFill>
                <a:latin typeface="+mn-ea"/>
                <a:cs typeface="Weibei TC Bold" charset="-120"/>
              </a:rPr>
              <a:t>仲間と行け</a:t>
            </a:r>
            <a:endParaRPr lang="en-US" altLang="ja-JP" sz="5400" dirty="0">
              <a:solidFill>
                <a:srgbClr val="FF0000"/>
              </a:solidFill>
              <a:latin typeface="+mn-ea"/>
              <a:cs typeface="Weibei TC Bold" charset="-120"/>
            </a:endParaRPr>
          </a:p>
        </p:txBody>
      </p:sp>
    </p:spTree>
    <p:extLst>
      <p:ext uri="{BB962C8B-B14F-4D97-AF65-F5344CB8AC3E}">
        <p14:creationId xmlns:p14="http://schemas.microsoft.com/office/powerpoint/2010/main" val="41884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9326AC7-6923-BA44-A329-99C079B4B029}"/>
              </a:ext>
            </a:extLst>
          </p:cNvPr>
          <p:cNvSpPr txBox="1"/>
          <p:nvPr/>
        </p:nvSpPr>
        <p:spPr>
          <a:xfrm>
            <a:off x="1835696" y="692696"/>
            <a:ext cx="6054863" cy="400110"/>
          </a:xfrm>
          <a:prstGeom prst="rect">
            <a:avLst/>
          </a:prstGeom>
          <a:noFill/>
        </p:spPr>
        <p:txBody>
          <a:bodyPr wrap="none" rtlCol="0">
            <a:spAutoFit/>
          </a:bodyPr>
          <a:lstStyle/>
          <a:p>
            <a:r>
              <a:rPr kumimoji="1" lang="ja-JP" altLang="en-US" sz="2000"/>
              <a:t>相続ビジネスオンラインサロン（会費制：</a:t>
            </a:r>
            <a:r>
              <a:rPr kumimoji="1" lang="en-US" altLang="ja-JP" sz="2000" dirty="0"/>
              <a:t>11,000</a:t>
            </a:r>
            <a:r>
              <a:rPr kumimoji="1" lang="ja-JP" altLang="en-US" sz="2000"/>
              <a:t>円／月）</a:t>
            </a:r>
          </a:p>
        </p:txBody>
      </p:sp>
      <p:pic>
        <p:nvPicPr>
          <p:cNvPr id="11" name="図 10" descr="写真, 人, 展示, ポーズ が含まれている画像&#10;&#10;自動的に生成された説明">
            <a:extLst>
              <a:ext uri="{FF2B5EF4-FFF2-40B4-BE49-F238E27FC236}">
                <a16:creationId xmlns:a16="http://schemas.microsoft.com/office/drawing/2014/main" id="{E2E6835B-2078-7147-9E3D-A8BEEAFFD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4715"/>
            <a:ext cx="9144000" cy="5143500"/>
          </a:xfrm>
          <a:prstGeom prst="rect">
            <a:avLst/>
          </a:prstGeom>
        </p:spPr>
      </p:pic>
    </p:spTree>
    <p:extLst>
      <p:ext uri="{BB962C8B-B14F-4D97-AF65-F5344CB8AC3E}">
        <p14:creationId xmlns:p14="http://schemas.microsoft.com/office/powerpoint/2010/main" val="4020707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9326AC7-6923-BA44-A329-99C079B4B029}"/>
              </a:ext>
            </a:extLst>
          </p:cNvPr>
          <p:cNvSpPr txBox="1"/>
          <p:nvPr/>
        </p:nvSpPr>
        <p:spPr>
          <a:xfrm>
            <a:off x="1237593" y="1556792"/>
            <a:ext cx="6668813" cy="5047536"/>
          </a:xfrm>
          <a:prstGeom prst="rect">
            <a:avLst/>
          </a:prstGeom>
          <a:noFill/>
        </p:spPr>
        <p:txBody>
          <a:bodyPr wrap="none" rtlCol="0">
            <a:spAutoFit/>
          </a:bodyPr>
          <a:lstStyle/>
          <a:p>
            <a:pPr algn="ctr"/>
            <a:r>
              <a:rPr kumimoji="1" lang="ja-JP" altLang="en-US" sz="3200"/>
              <a:t>相続ビジネスオンラインサロン</a:t>
            </a:r>
            <a:endParaRPr kumimoji="1" lang="en-US" altLang="ja-JP" sz="3200" dirty="0"/>
          </a:p>
          <a:p>
            <a:pPr algn="ctr"/>
            <a:r>
              <a:rPr kumimoji="1" lang="ja-JP" altLang="en-US" sz="3200"/>
              <a:t>（会費制：</a:t>
            </a:r>
            <a:r>
              <a:rPr kumimoji="1" lang="en-US" altLang="ja-JP" sz="3200" dirty="0"/>
              <a:t>11,000</a:t>
            </a:r>
            <a:r>
              <a:rPr kumimoji="1" lang="ja-JP" altLang="en-US" sz="3200"/>
              <a:t>円／月）</a:t>
            </a:r>
            <a:endParaRPr kumimoji="1" lang="en-US" altLang="ja-JP" sz="3200" dirty="0"/>
          </a:p>
          <a:p>
            <a:pPr algn="ctr"/>
            <a:endParaRPr lang="en-US" altLang="ja-JP" sz="3200" dirty="0"/>
          </a:p>
          <a:p>
            <a:pPr algn="ctr"/>
            <a:r>
              <a:rPr kumimoji="1" lang="ja-JP" altLang="en-US" sz="3200"/>
              <a:t>会員の方は</a:t>
            </a:r>
            <a:endParaRPr kumimoji="1" lang="en-US" altLang="ja-JP" sz="3200" dirty="0"/>
          </a:p>
          <a:p>
            <a:pPr algn="ctr"/>
            <a:endParaRPr lang="en-US" altLang="ja-JP" sz="3200" dirty="0"/>
          </a:p>
          <a:p>
            <a:pPr algn="ctr"/>
            <a:r>
              <a:rPr kumimoji="1" lang="ja-JP" altLang="en-US" sz="3200"/>
              <a:t>選ばれる相続コンサルタント養成講座</a:t>
            </a:r>
            <a:endParaRPr lang="en-US" altLang="ja-JP" sz="3200" dirty="0"/>
          </a:p>
          <a:p>
            <a:pPr algn="ctr"/>
            <a:endParaRPr kumimoji="1" lang="en-US" altLang="ja-JP" sz="3200" dirty="0"/>
          </a:p>
          <a:p>
            <a:pPr algn="ctr"/>
            <a:r>
              <a:rPr lang="ja-JP" altLang="en-US" sz="6600"/>
              <a:t>再受講</a:t>
            </a:r>
            <a:r>
              <a:rPr lang="ja-JP" altLang="en-US" sz="6600">
                <a:solidFill>
                  <a:srgbClr val="FF0000"/>
                </a:solidFill>
              </a:rPr>
              <a:t>無料！</a:t>
            </a:r>
            <a:endParaRPr lang="en-US" altLang="ja-JP" sz="6600" dirty="0">
              <a:solidFill>
                <a:srgbClr val="FF0000"/>
              </a:solidFill>
            </a:endParaRPr>
          </a:p>
          <a:p>
            <a:pPr algn="ctr"/>
            <a:r>
              <a:rPr kumimoji="1" lang="ja-JP" altLang="en-US" sz="3200"/>
              <a:t>（</a:t>
            </a:r>
            <a:r>
              <a:rPr kumimoji="1" lang="en-US" altLang="ja-JP" sz="3200" dirty="0"/>
              <a:t>1</a:t>
            </a:r>
            <a:r>
              <a:rPr kumimoji="1" lang="ja-JP" altLang="en-US" sz="3200"/>
              <a:t>回限り）</a:t>
            </a:r>
            <a:endParaRPr kumimoji="1" lang="en-US" altLang="ja-JP" sz="3200" dirty="0"/>
          </a:p>
        </p:txBody>
      </p:sp>
    </p:spTree>
    <p:extLst>
      <p:ext uri="{BB962C8B-B14F-4D97-AF65-F5344CB8AC3E}">
        <p14:creationId xmlns:p14="http://schemas.microsoft.com/office/powerpoint/2010/main" val="97521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grpSp>
        <p:nvGrpSpPr>
          <p:cNvPr id="10" name="図形グループ 9"/>
          <p:cNvGrpSpPr/>
          <p:nvPr/>
        </p:nvGrpSpPr>
        <p:grpSpPr>
          <a:xfrm>
            <a:off x="30871" y="2004707"/>
            <a:ext cx="2123357" cy="3697691"/>
            <a:chOff x="30871" y="2004707"/>
            <a:chExt cx="2123357" cy="3697691"/>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1" y="2004707"/>
              <a:ext cx="2123357" cy="3047329"/>
            </a:xfrm>
            <a:prstGeom prst="rect">
              <a:avLst/>
            </a:prstGeom>
          </p:spPr>
        </p:pic>
        <p:sp>
          <p:nvSpPr>
            <p:cNvPr id="3" name="テキスト ボックス 2"/>
            <p:cNvSpPr txBox="1"/>
            <p:nvPr/>
          </p:nvSpPr>
          <p:spPr>
            <a:xfrm>
              <a:off x="653967" y="5333066"/>
              <a:ext cx="877163" cy="369332"/>
            </a:xfrm>
            <a:prstGeom prst="rect">
              <a:avLst/>
            </a:prstGeom>
            <a:noFill/>
          </p:spPr>
          <p:txBody>
            <a:bodyPr wrap="none" rtlCol="0">
              <a:spAutoFit/>
            </a:bodyPr>
            <a:lstStyle/>
            <a:p>
              <a:r>
                <a:rPr kumimoji="1" lang="ja-JP" altLang="en-US"/>
                <a:t>相談者</a:t>
              </a:r>
              <a:endParaRPr kumimoji="1" lang="ja-JP" altLang="en-US" dirty="0"/>
            </a:p>
          </p:txBody>
        </p:sp>
      </p:grpSp>
      <p:grpSp>
        <p:nvGrpSpPr>
          <p:cNvPr id="11" name="図形グループ 10"/>
          <p:cNvGrpSpPr/>
          <p:nvPr/>
        </p:nvGrpSpPr>
        <p:grpSpPr>
          <a:xfrm>
            <a:off x="6216614" y="1810499"/>
            <a:ext cx="3131171" cy="3891899"/>
            <a:chOff x="6216614" y="1810499"/>
            <a:chExt cx="3131171" cy="3891899"/>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6614" y="1810499"/>
              <a:ext cx="3131171" cy="3522567"/>
            </a:xfrm>
            <a:prstGeom prst="rect">
              <a:avLst/>
            </a:prstGeom>
          </p:spPr>
        </p:pic>
        <p:sp>
          <p:nvSpPr>
            <p:cNvPr id="9" name="テキスト ボックス 8"/>
            <p:cNvSpPr txBox="1"/>
            <p:nvPr/>
          </p:nvSpPr>
          <p:spPr>
            <a:xfrm>
              <a:off x="7112785" y="5333066"/>
              <a:ext cx="1338828" cy="369332"/>
            </a:xfrm>
            <a:prstGeom prst="rect">
              <a:avLst/>
            </a:prstGeom>
            <a:noFill/>
          </p:spPr>
          <p:txBody>
            <a:bodyPr wrap="none" rtlCol="0">
              <a:spAutoFit/>
            </a:bodyPr>
            <a:lstStyle/>
            <a:p>
              <a:r>
                <a:rPr kumimoji="1" lang="ja-JP" altLang="en-US"/>
                <a:t>相談者一家</a:t>
              </a:r>
              <a:endParaRPr kumimoji="1" lang="ja-JP" altLang="en-US" dirty="0"/>
            </a:p>
          </p:txBody>
        </p:sp>
      </p:grpSp>
      <p:sp>
        <p:nvSpPr>
          <p:cNvPr id="7" name="ストライプ矢印 6"/>
          <p:cNvSpPr/>
          <p:nvPr/>
        </p:nvSpPr>
        <p:spPr>
          <a:xfrm>
            <a:off x="1868678" y="1268760"/>
            <a:ext cx="5256584" cy="5185810"/>
          </a:xfrm>
          <a:prstGeom prst="stripedRightArrow">
            <a:avLst>
              <a:gd name="adj1" fmla="val 66517"/>
              <a:gd name="adj2" fmla="val 305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tx1"/>
                </a:solidFill>
              </a:rPr>
              <a:t>相続</a:t>
            </a:r>
            <a:endParaRPr kumimoji="1" lang="en-US" altLang="ja-JP" sz="5400" dirty="0">
              <a:solidFill>
                <a:schemeClr val="tx1"/>
              </a:solidFill>
            </a:endParaRPr>
          </a:p>
          <a:p>
            <a:pPr algn="ctr"/>
            <a:r>
              <a:rPr kumimoji="1" lang="ja-JP" altLang="en-US" sz="5400" dirty="0">
                <a:solidFill>
                  <a:schemeClr val="tx1"/>
                </a:solidFill>
              </a:rPr>
              <a:t>コンサルティング</a:t>
            </a:r>
          </a:p>
        </p:txBody>
      </p:sp>
      <p:sp>
        <p:nvSpPr>
          <p:cNvPr id="12" name="テキスト ボックス 11"/>
          <p:cNvSpPr txBox="1"/>
          <p:nvPr/>
        </p:nvSpPr>
        <p:spPr>
          <a:xfrm>
            <a:off x="1810775" y="658103"/>
            <a:ext cx="5931432" cy="523220"/>
          </a:xfrm>
          <a:prstGeom prst="rect">
            <a:avLst/>
          </a:prstGeom>
          <a:noFill/>
        </p:spPr>
        <p:txBody>
          <a:bodyPr wrap="none" rtlCol="0">
            <a:spAutoFit/>
          </a:bodyPr>
          <a:lstStyle/>
          <a:p>
            <a:r>
              <a:rPr kumimoji="1" lang="ja-JP" altLang="en-US" sz="2800" dirty="0"/>
              <a:t>川口式「相続コンサルティングの定義」</a:t>
            </a:r>
          </a:p>
        </p:txBody>
      </p:sp>
    </p:spTree>
    <p:extLst>
      <p:ext uri="{BB962C8B-B14F-4D97-AF65-F5344CB8AC3E}">
        <p14:creationId xmlns:p14="http://schemas.microsoft.com/office/powerpoint/2010/main" val="61186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500" fill="hold"/>
                                        <p:tgtEl>
                                          <p:spTgt spid="7"/>
                                        </p:tgtEl>
                                        <p:attrNameLst>
                                          <p:attrName>ppt_x</p:attrName>
                                        </p:attrNameLst>
                                      </p:cBhvr>
                                      <p:tavLst>
                                        <p:tav tm="0">
                                          <p:val>
                                            <p:strVal val="0-#ppt_w/2"/>
                                          </p:val>
                                        </p:tav>
                                        <p:tav tm="100000">
                                          <p:val>
                                            <p:strVal val="#ppt_x"/>
                                          </p:val>
                                        </p:tav>
                                      </p:tavLst>
                                    </p:anim>
                                    <p:anim calcmode="lin" valueType="num">
                                      <p:cBhvr additive="base">
                                        <p:cTn id="1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006529" y="3068960"/>
            <a:ext cx="7237879" cy="1107996"/>
          </a:xfrm>
          <a:prstGeom prst="rect">
            <a:avLst/>
          </a:prstGeom>
          <a:noFill/>
        </p:spPr>
        <p:txBody>
          <a:bodyPr wrap="none" rtlCol="0">
            <a:spAutoFit/>
          </a:bodyPr>
          <a:lstStyle/>
          <a:p>
            <a:r>
              <a:rPr kumimoji="1" lang="ja-JP" altLang="en-US" sz="4400" dirty="0">
                <a:latin typeface="+mj-ea"/>
                <a:ea typeface="+mj-ea"/>
                <a:cs typeface="Weibei TC Bold" charset="-120"/>
              </a:rPr>
              <a:t>塾長からの</a:t>
            </a:r>
            <a:r>
              <a:rPr kumimoji="1" lang="ja-JP" altLang="en-US" sz="6600">
                <a:solidFill>
                  <a:srgbClr val="FF0000"/>
                </a:solidFill>
                <a:latin typeface="+mj-ea"/>
                <a:ea typeface="+mj-ea"/>
                <a:cs typeface="Weibei TC Bold" charset="-120"/>
              </a:rPr>
              <a:t>重大発表</a:t>
            </a:r>
            <a:r>
              <a:rPr kumimoji="1" lang="en-US" altLang="ja-JP" sz="6600" dirty="0">
                <a:solidFill>
                  <a:srgbClr val="FF0000"/>
                </a:solidFill>
                <a:latin typeface="+mj-ea"/>
                <a:ea typeface="+mj-ea"/>
                <a:cs typeface="Weibei TC Bold" charset="-120"/>
              </a:rPr>
              <a:t>③</a:t>
            </a:r>
            <a:endParaRPr kumimoji="1" lang="ja-JP" altLang="en-US" sz="6600" dirty="0">
              <a:solidFill>
                <a:srgbClr val="FF0000"/>
              </a:solidFill>
              <a:latin typeface="+mj-ea"/>
              <a:ea typeface="+mj-ea"/>
              <a:cs typeface="Weibei TC Bold" charset="-120"/>
            </a:endParaRPr>
          </a:p>
        </p:txBody>
      </p:sp>
    </p:spTree>
    <p:extLst>
      <p:ext uri="{BB962C8B-B14F-4D97-AF65-F5344CB8AC3E}">
        <p14:creationId xmlns:p14="http://schemas.microsoft.com/office/powerpoint/2010/main" val="641919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07504" y="1484784"/>
            <a:ext cx="8928992" cy="5632311"/>
          </a:xfrm>
          <a:prstGeom prst="rect">
            <a:avLst/>
          </a:prstGeom>
          <a:noFill/>
        </p:spPr>
        <p:txBody>
          <a:bodyPr wrap="square" rtlCol="0">
            <a:spAutoFit/>
          </a:bodyPr>
          <a:lstStyle/>
          <a:p>
            <a:pPr algn="ctr"/>
            <a:r>
              <a:rPr lang="ja-JP" altLang="en-US" sz="3600">
                <a:highlight>
                  <a:srgbClr val="FFFF00"/>
                </a:highlight>
              </a:rPr>
              <a:t>ワードプレスによる相続特化型</a:t>
            </a:r>
            <a:r>
              <a:rPr lang="en-US" altLang="ja-JP" sz="3600" dirty="0">
                <a:highlight>
                  <a:srgbClr val="FFFF00"/>
                </a:highlight>
              </a:rPr>
              <a:t>HP</a:t>
            </a:r>
            <a:r>
              <a:rPr lang="ja-JP" altLang="en-US" sz="3600">
                <a:highlight>
                  <a:srgbClr val="FFFF00"/>
                </a:highlight>
              </a:rPr>
              <a:t>作成</a:t>
            </a:r>
            <a:endParaRPr lang="en-US" altLang="ja-JP" sz="3600" dirty="0">
              <a:highlight>
                <a:srgbClr val="FFFF00"/>
              </a:highlight>
            </a:endParaRPr>
          </a:p>
          <a:p>
            <a:pPr algn="ctr"/>
            <a:r>
              <a:rPr lang="ja-JP" altLang="en-US" sz="3600"/>
              <a:t>（むねお所長による総合ディレクション）</a:t>
            </a:r>
            <a:endParaRPr lang="en-US" altLang="ja-JP" sz="3600" dirty="0"/>
          </a:p>
          <a:p>
            <a:pPr algn="ctr"/>
            <a:endParaRPr lang="en-US" altLang="ja-JP" sz="3600" dirty="0"/>
          </a:p>
          <a:p>
            <a:pPr algn="ctr"/>
            <a:r>
              <a:rPr lang="ja-JP" altLang="en-US" sz="3600"/>
              <a:t>通常</a:t>
            </a:r>
            <a:r>
              <a:rPr lang="en-US" altLang="ja-JP" sz="3600" dirty="0"/>
              <a:t>550,000</a:t>
            </a:r>
            <a:r>
              <a:rPr lang="ja-JP" altLang="en-US" sz="3600"/>
              <a:t>円</a:t>
            </a:r>
            <a:br>
              <a:rPr lang="en-US" altLang="ja-JP" sz="3600" dirty="0"/>
            </a:br>
            <a:endParaRPr lang="en-US" altLang="ja-JP" sz="3600" dirty="0"/>
          </a:p>
          <a:p>
            <a:pPr algn="ctr"/>
            <a:r>
              <a:rPr lang="ja-JP" altLang="en-US" sz="3600"/>
              <a:t>講座受講生特別価格</a:t>
            </a:r>
            <a:endParaRPr lang="en-US" altLang="ja-JP" sz="3600" dirty="0"/>
          </a:p>
          <a:p>
            <a:pPr algn="ctr"/>
            <a:endParaRPr lang="en-US" altLang="ja-JP" sz="3600" dirty="0"/>
          </a:p>
          <a:p>
            <a:pPr algn="ctr"/>
            <a:r>
              <a:rPr kumimoji="1" lang="ja-JP" altLang="en-US" sz="3600"/>
              <a:t>　</a:t>
            </a:r>
            <a:r>
              <a:rPr lang="en-US" altLang="ja-JP" sz="7200" dirty="0">
                <a:solidFill>
                  <a:srgbClr val="FF0000"/>
                </a:solidFill>
              </a:rPr>
              <a:t>330,000</a:t>
            </a:r>
            <a:r>
              <a:rPr kumimoji="1" lang="ja-JP" altLang="en-US" sz="7200">
                <a:solidFill>
                  <a:srgbClr val="FF0000"/>
                </a:solidFill>
              </a:rPr>
              <a:t>円</a:t>
            </a:r>
            <a:r>
              <a:rPr kumimoji="1" lang="ja-JP" altLang="en-US" sz="2800"/>
              <a:t>（</a:t>
            </a:r>
            <a:r>
              <a:rPr lang="ja-JP" altLang="en-US" sz="2800"/>
              <a:t>税込</a:t>
            </a:r>
            <a:r>
              <a:rPr kumimoji="1" lang="ja-JP" altLang="en-US" sz="2800"/>
              <a:t>）</a:t>
            </a:r>
            <a:endParaRPr kumimoji="1" lang="en-US" altLang="ja-JP" sz="2800" dirty="0"/>
          </a:p>
          <a:p>
            <a:pPr algn="ctr"/>
            <a:endParaRPr lang="en-US" altLang="ja-JP" sz="3600" dirty="0"/>
          </a:p>
        </p:txBody>
      </p:sp>
    </p:spTree>
    <p:extLst>
      <p:ext uri="{BB962C8B-B14F-4D97-AF65-F5344CB8AC3E}">
        <p14:creationId xmlns:p14="http://schemas.microsoft.com/office/powerpoint/2010/main" val="243121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checkerboard(across)">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06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0775" y="658103"/>
            <a:ext cx="5931432" cy="523220"/>
          </a:xfrm>
          <a:prstGeom prst="rect">
            <a:avLst/>
          </a:prstGeom>
          <a:noFill/>
        </p:spPr>
        <p:txBody>
          <a:bodyPr wrap="none" rtlCol="0">
            <a:spAutoFit/>
          </a:bodyPr>
          <a:lstStyle/>
          <a:p>
            <a:r>
              <a:rPr kumimoji="1" lang="ja-JP" altLang="en-US" sz="2800" dirty="0"/>
              <a:t>川口式「相続コンサルティングの定義」</a:t>
            </a:r>
          </a:p>
        </p:txBody>
      </p:sp>
      <p:sp>
        <p:nvSpPr>
          <p:cNvPr id="2" name="テキスト ボックス 1"/>
          <p:cNvSpPr txBox="1"/>
          <p:nvPr/>
        </p:nvSpPr>
        <p:spPr>
          <a:xfrm>
            <a:off x="-39869" y="1429360"/>
            <a:ext cx="9238426" cy="5189177"/>
          </a:xfrm>
          <a:prstGeom prst="rect">
            <a:avLst/>
          </a:prstGeom>
          <a:noFill/>
        </p:spPr>
        <p:txBody>
          <a:bodyPr wrap="none" rtlCol="0">
            <a:spAutoFit/>
          </a:bodyPr>
          <a:lstStyle/>
          <a:p>
            <a:pPr algn="ctr">
              <a:lnSpc>
                <a:spcPct val="150000"/>
              </a:lnSpc>
            </a:pPr>
            <a:r>
              <a:rPr kumimoji="1" lang="ja-JP" altLang="en-US" sz="2800" dirty="0"/>
              <a:t>相続におけるクライアントの悩みや</a:t>
            </a:r>
            <a:r>
              <a:rPr kumimoji="1" lang="ja-JP" altLang="en-US" sz="2800"/>
              <a:t>困りごと</a:t>
            </a:r>
            <a:r>
              <a:rPr lang="ja-JP" altLang="en-US" sz="2800"/>
              <a:t>の相談に乗り</a:t>
            </a:r>
            <a:r>
              <a:rPr kumimoji="1" lang="ja-JP" altLang="en-US" sz="2800"/>
              <a:t>、</a:t>
            </a:r>
            <a:endParaRPr kumimoji="1" lang="en-US" altLang="ja-JP" sz="2800" dirty="0"/>
          </a:p>
          <a:p>
            <a:pPr algn="ctr">
              <a:lnSpc>
                <a:spcPct val="150000"/>
              </a:lnSpc>
            </a:pPr>
            <a:r>
              <a:rPr kumimoji="1" lang="ja-JP" altLang="en-US" sz="2800"/>
              <a:t>丁寧なヒアリングを通して心</a:t>
            </a:r>
            <a:r>
              <a:rPr kumimoji="1" lang="ja-JP" altLang="en-US" sz="2800" dirty="0"/>
              <a:t>の奥にある想いや希望を聞き、</a:t>
            </a:r>
            <a:endParaRPr kumimoji="1" lang="en-US" altLang="ja-JP" sz="2800" dirty="0"/>
          </a:p>
          <a:p>
            <a:pPr algn="ctr">
              <a:lnSpc>
                <a:spcPct val="150000"/>
              </a:lnSpc>
            </a:pPr>
            <a:r>
              <a:rPr lang="en-US" altLang="ja-JP" sz="2800" dirty="0">
                <a:solidFill>
                  <a:srgbClr val="FF0000"/>
                </a:solidFill>
              </a:rPr>
              <a:t>①</a:t>
            </a:r>
            <a:r>
              <a:rPr lang="ja-JP" altLang="en-US" sz="2800">
                <a:solidFill>
                  <a:srgbClr val="FF0000"/>
                </a:solidFill>
              </a:rPr>
              <a:t>解決すべき本当の問題の特定</a:t>
            </a:r>
            <a:endParaRPr lang="en-US" altLang="ja-JP" sz="2800" dirty="0">
              <a:solidFill>
                <a:srgbClr val="FF0000"/>
              </a:solidFill>
            </a:endParaRPr>
          </a:p>
          <a:p>
            <a:pPr algn="ctr">
              <a:lnSpc>
                <a:spcPct val="150000"/>
              </a:lnSpc>
            </a:pPr>
            <a:r>
              <a:rPr lang="en-US" altLang="ja-JP" sz="2800" dirty="0">
                <a:solidFill>
                  <a:srgbClr val="FF0000"/>
                </a:solidFill>
              </a:rPr>
              <a:t>②</a:t>
            </a:r>
            <a:r>
              <a:rPr lang="ja-JP" altLang="en-US" sz="2800">
                <a:solidFill>
                  <a:srgbClr val="FF0000"/>
                </a:solidFill>
              </a:rPr>
              <a:t>絡み合っている複数の問題解決のためのロードマップ作り</a:t>
            </a:r>
            <a:endParaRPr lang="en-US" altLang="ja-JP" sz="2800" dirty="0">
              <a:solidFill>
                <a:srgbClr val="FF0000"/>
              </a:solidFill>
            </a:endParaRPr>
          </a:p>
          <a:p>
            <a:pPr algn="ctr">
              <a:lnSpc>
                <a:spcPct val="150000"/>
              </a:lnSpc>
            </a:pPr>
            <a:r>
              <a:rPr lang="en-US" altLang="ja-JP" sz="2800" dirty="0">
                <a:solidFill>
                  <a:srgbClr val="FF0000"/>
                </a:solidFill>
              </a:rPr>
              <a:t>③</a:t>
            </a:r>
            <a:r>
              <a:rPr lang="ja-JP" altLang="en-US" sz="2800">
                <a:solidFill>
                  <a:srgbClr val="FF0000"/>
                </a:solidFill>
              </a:rPr>
              <a:t>専門家と協業しながら全体のプロジェクトリーダー</a:t>
            </a:r>
            <a:endParaRPr lang="en-US" altLang="ja-JP" sz="2800" dirty="0">
              <a:solidFill>
                <a:srgbClr val="FF0000"/>
              </a:solidFill>
            </a:endParaRPr>
          </a:p>
          <a:p>
            <a:pPr algn="ctr">
              <a:lnSpc>
                <a:spcPct val="150000"/>
              </a:lnSpc>
            </a:pPr>
            <a:r>
              <a:rPr kumimoji="1" lang="ja-JP" altLang="en-US" sz="2800"/>
              <a:t>という役割を果たすことで、</a:t>
            </a:r>
            <a:endParaRPr kumimoji="1" lang="en-US" altLang="ja-JP" sz="2800" dirty="0"/>
          </a:p>
          <a:p>
            <a:pPr algn="ctr">
              <a:lnSpc>
                <a:spcPct val="150000"/>
              </a:lnSpc>
            </a:pPr>
            <a:r>
              <a:rPr lang="ja-JP" altLang="en-US" sz="2800"/>
              <a:t>クライアント</a:t>
            </a:r>
            <a:r>
              <a:rPr lang="ja-JP" altLang="en-US" sz="2800" dirty="0"/>
              <a:t>とその一家にとって最適な状況に至るための</a:t>
            </a:r>
            <a:endParaRPr lang="en-US" altLang="ja-JP" sz="2800" dirty="0"/>
          </a:p>
          <a:p>
            <a:pPr algn="ctr">
              <a:lnSpc>
                <a:spcPct val="150000"/>
              </a:lnSpc>
            </a:pPr>
            <a:r>
              <a:rPr lang="ja-JP" altLang="en-US" sz="2800" dirty="0"/>
              <a:t>全方位的な</a:t>
            </a:r>
            <a:r>
              <a:rPr lang="ja-JP" altLang="en-US" sz="2800"/>
              <a:t>サポートをします。</a:t>
            </a:r>
            <a:endParaRPr kumimoji="1" lang="en-US" altLang="ja-JP" sz="2800" dirty="0"/>
          </a:p>
        </p:txBody>
      </p:sp>
      <p:sp>
        <p:nvSpPr>
          <p:cNvPr id="3" name="テキスト ボックス 2">
            <a:extLst>
              <a:ext uri="{FF2B5EF4-FFF2-40B4-BE49-F238E27FC236}">
                <a16:creationId xmlns:a16="http://schemas.microsoft.com/office/drawing/2014/main" id="{4F9C4197-097A-1C43-AA5C-5F424D72CE49}"/>
              </a:ext>
            </a:extLst>
          </p:cNvPr>
          <p:cNvSpPr txBox="1"/>
          <p:nvPr/>
        </p:nvSpPr>
        <p:spPr>
          <a:xfrm>
            <a:off x="7742207" y="819129"/>
            <a:ext cx="1300356" cy="369332"/>
          </a:xfrm>
          <a:prstGeom prst="rect">
            <a:avLst/>
          </a:prstGeom>
          <a:noFill/>
        </p:spPr>
        <p:txBody>
          <a:bodyPr wrap="none" rtlCol="0">
            <a:spAutoFit/>
          </a:bodyPr>
          <a:lstStyle/>
          <a:p>
            <a:r>
              <a:rPr kumimoji="1" lang="en-US" altLang="ja-JP" dirty="0"/>
              <a:t>2021/07/13</a:t>
            </a:r>
            <a:endParaRPr kumimoji="1" lang="ja-JP" altLang="en-US"/>
          </a:p>
        </p:txBody>
      </p:sp>
    </p:spTree>
    <p:extLst>
      <p:ext uri="{BB962C8B-B14F-4D97-AF65-F5344CB8AC3E}">
        <p14:creationId xmlns:p14="http://schemas.microsoft.com/office/powerpoint/2010/main" val="106914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0775" y="658103"/>
            <a:ext cx="5931432" cy="523220"/>
          </a:xfrm>
          <a:prstGeom prst="rect">
            <a:avLst/>
          </a:prstGeom>
          <a:noFill/>
        </p:spPr>
        <p:txBody>
          <a:bodyPr wrap="none" rtlCol="0">
            <a:spAutoFit/>
          </a:bodyPr>
          <a:lstStyle/>
          <a:p>
            <a:r>
              <a:rPr kumimoji="1" lang="ja-JP" altLang="en-US" sz="2800" dirty="0"/>
              <a:t>川口式「相続コンサルティングの定義」</a:t>
            </a:r>
          </a:p>
        </p:txBody>
      </p:sp>
      <p:sp>
        <p:nvSpPr>
          <p:cNvPr id="2" name="テキスト ボックス 1"/>
          <p:cNvSpPr txBox="1"/>
          <p:nvPr/>
        </p:nvSpPr>
        <p:spPr>
          <a:xfrm>
            <a:off x="117094" y="1295861"/>
            <a:ext cx="8909811" cy="5135317"/>
          </a:xfrm>
          <a:prstGeom prst="rect">
            <a:avLst/>
          </a:prstGeom>
          <a:noFill/>
        </p:spPr>
        <p:txBody>
          <a:bodyPr wrap="none" rtlCol="0">
            <a:spAutoFit/>
          </a:bodyPr>
          <a:lstStyle/>
          <a:p>
            <a:pPr algn="ctr">
              <a:lnSpc>
                <a:spcPct val="200000"/>
              </a:lnSpc>
            </a:pPr>
            <a:r>
              <a:rPr kumimoji="1" lang="ja-JP" altLang="en-US" sz="2800" dirty="0">
                <a:solidFill>
                  <a:srgbClr val="FF0000"/>
                </a:solidFill>
              </a:rPr>
              <a:t>相続におけるクライアントの悩みや困りごとの相談に乗り、</a:t>
            </a:r>
            <a:endParaRPr kumimoji="1" lang="en-US" altLang="ja-JP" sz="2800" dirty="0">
              <a:solidFill>
                <a:srgbClr val="FF0000"/>
              </a:solidFill>
            </a:endParaRPr>
          </a:p>
          <a:p>
            <a:pPr algn="ctr">
              <a:lnSpc>
                <a:spcPct val="200000"/>
              </a:lnSpc>
            </a:pPr>
            <a:r>
              <a:rPr kumimoji="1" lang="ja-JP" altLang="en-US" sz="2800" dirty="0">
                <a:solidFill>
                  <a:srgbClr val="FF0000"/>
                </a:solidFill>
              </a:rPr>
              <a:t>心の奥にある想いや希望を聞き、</a:t>
            </a:r>
            <a:endParaRPr kumimoji="1" lang="en-US" altLang="ja-JP" sz="2800" dirty="0">
              <a:solidFill>
                <a:srgbClr val="FF0000"/>
              </a:solidFill>
            </a:endParaRPr>
          </a:p>
          <a:p>
            <a:pPr algn="ctr">
              <a:lnSpc>
                <a:spcPct val="200000"/>
              </a:lnSpc>
            </a:pPr>
            <a:r>
              <a:rPr lang="ja-JP" altLang="en-US" sz="2800" dirty="0">
                <a:solidFill>
                  <a:srgbClr val="FF0000"/>
                </a:solidFill>
              </a:rPr>
              <a:t>本当の問題を抽出し、</a:t>
            </a:r>
            <a:endParaRPr lang="en-US" altLang="ja-JP" sz="2800" dirty="0">
              <a:solidFill>
                <a:srgbClr val="FF0000"/>
              </a:solidFill>
            </a:endParaRPr>
          </a:p>
          <a:p>
            <a:pPr algn="ctr">
              <a:lnSpc>
                <a:spcPct val="200000"/>
              </a:lnSpc>
            </a:pPr>
            <a:r>
              <a:rPr kumimoji="1" lang="ja-JP" altLang="en-US" sz="2800" dirty="0">
                <a:solidFill>
                  <a:srgbClr val="FF0000"/>
                </a:solidFill>
              </a:rPr>
              <a:t>その問題を解決するために然るべき専門家と協業し、</a:t>
            </a:r>
            <a:endParaRPr kumimoji="1" lang="en-US" altLang="ja-JP" sz="2800" dirty="0">
              <a:solidFill>
                <a:srgbClr val="FF0000"/>
              </a:solidFill>
            </a:endParaRPr>
          </a:p>
          <a:p>
            <a:pPr algn="ctr">
              <a:lnSpc>
                <a:spcPct val="200000"/>
              </a:lnSpc>
            </a:pPr>
            <a:r>
              <a:rPr lang="ja-JP" altLang="en-US" sz="2800" dirty="0">
                <a:solidFill>
                  <a:srgbClr val="FF0000"/>
                </a:solidFill>
              </a:rPr>
              <a:t>クライアントとその一家にとって最適な状況に至るための</a:t>
            </a:r>
            <a:endParaRPr lang="en-US" altLang="ja-JP" sz="2800" dirty="0">
              <a:solidFill>
                <a:srgbClr val="FF0000"/>
              </a:solidFill>
            </a:endParaRPr>
          </a:p>
          <a:p>
            <a:pPr algn="ctr">
              <a:lnSpc>
                <a:spcPct val="200000"/>
              </a:lnSpc>
            </a:pPr>
            <a:r>
              <a:rPr lang="ja-JP" altLang="en-US" sz="2800" dirty="0">
                <a:solidFill>
                  <a:srgbClr val="FF0000"/>
                </a:solidFill>
              </a:rPr>
              <a:t>全方位的なサポートをすることである。</a:t>
            </a:r>
            <a:endParaRPr kumimoji="1" lang="en-US" altLang="ja-JP" sz="2800" dirty="0">
              <a:solidFill>
                <a:srgbClr val="FF0000"/>
              </a:solidFill>
            </a:endParaRPr>
          </a:p>
        </p:txBody>
      </p:sp>
    </p:spTree>
    <p:extLst>
      <p:ext uri="{BB962C8B-B14F-4D97-AF65-F5344CB8AC3E}">
        <p14:creationId xmlns:p14="http://schemas.microsoft.com/office/powerpoint/2010/main" val="173456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483712" y="1377465"/>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067798" y="675819"/>
            <a:ext cx="4214615" cy="523220"/>
          </a:xfrm>
          <a:prstGeom prst="rect">
            <a:avLst/>
          </a:prstGeom>
          <a:noFill/>
        </p:spPr>
        <p:txBody>
          <a:bodyPr wrap="none" rtlCol="0">
            <a:spAutoFit/>
          </a:bodyPr>
          <a:lstStyle/>
          <a:p>
            <a:r>
              <a:rPr lang="ja-JP" altLang="en-US" sz="2800"/>
              <a:t>相続対策の</a:t>
            </a:r>
            <a:r>
              <a:rPr lang="ja-JP" altLang="en-US" sz="2800" dirty="0"/>
              <a:t>理想の着地点</a:t>
            </a:r>
            <a:endParaRPr kumimoji="1" lang="ja-JP" altLang="en-US" sz="2800" dirty="0"/>
          </a:p>
        </p:txBody>
      </p:sp>
      <p:sp>
        <p:nvSpPr>
          <p:cNvPr id="2" name="テキスト ボックス 1"/>
          <p:cNvSpPr txBox="1"/>
          <p:nvPr/>
        </p:nvSpPr>
        <p:spPr>
          <a:xfrm>
            <a:off x="1115615" y="1304194"/>
            <a:ext cx="6506909" cy="1061829"/>
          </a:xfrm>
          <a:prstGeom prst="rect">
            <a:avLst/>
          </a:prstGeom>
          <a:noFill/>
        </p:spPr>
        <p:txBody>
          <a:bodyPr wrap="none" rtlCol="0">
            <a:spAutoFit/>
          </a:bodyPr>
          <a:lstStyle/>
          <a:p>
            <a:pPr algn="ctr">
              <a:lnSpc>
                <a:spcPct val="150000"/>
              </a:lnSpc>
            </a:pPr>
            <a:r>
              <a:rPr kumimoji="1" lang="ja-JP" altLang="en-US" sz="2400" dirty="0"/>
              <a:t>「笑顔相続の実現」</a:t>
            </a:r>
            <a:endParaRPr kumimoji="1" lang="en-US" altLang="ja-JP" sz="2400" dirty="0"/>
          </a:p>
          <a:p>
            <a:pPr>
              <a:lnSpc>
                <a:spcPct val="150000"/>
              </a:lnSpc>
            </a:pPr>
            <a:r>
              <a:rPr kumimoji="1" lang="ja-JP" altLang="en-US" dirty="0"/>
              <a:t>・・・これも良いが、より自らの言葉で言語化しておくことが望ましい</a:t>
            </a:r>
            <a:endParaRPr kumimoji="1" lang="en-US" altLang="ja-JP" dirty="0"/>
          </a:p>
        </p:txBody>
      </p:sp>
      <p:sp>
        <p:nvSpPr>
          <p:cNvPr id="3" name="角丸四角形 2"/>
          <p:cNvSpPr/>
          <p:nvPr/>
        </p:nvSpPr>
        <p:spPr>
          <a:xfrm>
            <a:off x="120598" y="2605836"/>
            <a:ext cx="4248472" cy="409302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3200" dirty="0"/>
              <a:t>法的に有効な</a:t>
            </a:r>
            <a:endParaRPr lang="en-US" altLang="ja-JP" sz="3200" dirty="0"/>
          </a:p>
          <a:p>
            <a:pPr algn="ctr">
              <a:lnSpc>
                <a:spcPct val="150000"/>
              </a:lnSpc>
            </a:pPr>
            <a:r>
              <a:rPr lang="ja-JP" altLang="en-US" sz="3200" dirty="0"/>
              <a:t>書類の作成</a:t>
            </a:r>
            <a:endParaRPr lang="en-US" altLang="ja-JP" sz="3200" dirty="0"/>
          </a:p>
          <a:p>
            <a:pPr algn="ctr">
              <a:lnSpc>
                <a:spcPct val="150000"/>
              </a:lnSpc>
            </a:pPr>
            <a:r>
              <a:rPr lang="ja-JP" altLang="en-US" sz="3200" dirty="0">
                <a:solidFill>
                  <a:schemeClr val="bg1"/>
                </a:solidFill>
              </a:rPr>
              <a:t>↓</a:t>
            </a:r>
            <a:endParaRPr lang="en-US" altLang="ja-JP" sz="3200" dirty="0">
              <a:solidFill>
                <a:schemeClr val="bg1"/>
              </a:solidFill>
            </a:endParaRPr>
          </a:p>
          <a:p>
            <a:pPr algn="ctr">
              <a:lnSpc>
                <a:spcPct val="150000"/>
              </a:lnSpc>
            </a:pPr>
            <a:r>
              <a:rPr lang="ja-JP" altLang="en-US" sz="4800" u="sng" dirty="0">
                <a:solidFill>
                  <a:schemeClr val="bg1"/>
                </a:solidFill>
              </a:rPr>
              <a:t>遺言書の作成</a:t>
            </a:r>
            <a:endParaRPr lang="en-US" altLang="ja-JP" sz="4800" u="sng" dirty="0">
              <a:solidFill>
                <a:schemeClr val="bg1"/>
              </a:solidFill>
            </a:endParaRPr>
          </a:p>
        </p:txBody>
      </p:sp>
      <p:sp>
        <p:nvSpPr>
          <p:cNvPr id="9" name="角丸四角形 8"/>
          <p:cNvSpPr/>
          <p:nvPr/>
        </p:nvSpPr>
        <p:spPr>
          <a:xfrm>
            <a:off x="4788024" y="2576333"/>
            <a:ext cx="4248472" cy="409302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3200" dirty="0"/>
          </a:p>
          <a:p>
            <a:pPr algn="ctr">
              <a:lnSpc>
                <a:spcPct val="150000"/>
              </a:lnSpc>
            </a:pPr>
            <a:r>
              <a:rPr lang="ja-JP" altLang="en-US" sz="3200" dirty="0"/>
              <a:t>家族間（関係者間）の合意形成</a:t>
            </a:r>
            <a:endParaRPr lang="en-US" altLang="ja-JP" sz="3200" dirty="0"/>
          </a:p>
          <a:p>
            <a:pPr algn="ctr">
              <a:lnSpc>
                <a:spcPct val="150000"/>
              </a:lnSpc>
            </a:pPr>
            <a:r>
              <a:rPr lang="ja-JP" altLang="en-US" sz="3200" dirty="0">
                <a:solidFill>
                  <a:schemeClr val="bg1"/>
                </a:solidFill>
              </a:rPr>
              <a:t>↓</a:t>
            </a:r>
            <a:endParaRPr lang="en-US" altLang="ja-JP" sz="3200" dirty="0">
              <a:solidFill>
                <a:schemeClr val="bg1"/>
              </a:solidFill>
            </a:endParaRPr>
          </a:p>
          <a:p>
            <a:pPr algn="ctr">
              <a:lnSpc>
                <a:spcPct val="150000"/>
              </a:lnSpc>
            </a:pPr>
            <a:r>
              <a:rPr lang="ja-JP" altLang="en-US" sz="5400" u="sng" dirty="0">
                <a:solidFill>
                  <a:schemeClr val="bg1"/>
                </a:solidFill>
              </a:rPr>
              <a:t>家族会議</a:t>
            </a:r>
            <a:endParaRPr lang="en-US" altLang="ja-JP" sz="5400" u="sng" dirty="0">
              <a:solidFill>
                <a:schemeClr val="bg1"/>
              </a:solidFill>
            </a:endParaRPr>
          </a:p>
          <a:p>
            <a:pPr algn="ctr">
              <a:lnSpc>
                <a:spcPct val="150000"/>
              </a:lnSpc>
            </a:pPr>
            <a:endParaRPr lang="en-US" altLang="ja-JP" sz="3200" dirty="0">
              <a:solidFill>
                <a:schemeClr val="bg1"/>
              </a:solidFill>
            </a:endParaRPr>
          </a:p>
        </p:txBody>
      </p:sp>
      <p:sp>
        <p:nvSpPr>
          <p:cNvPr id="10" name="十字形 9"/>
          <p:cNvSpPr/>
          <p:nvPr/>
        </p:nvSpPr>
        <p:spPr>
          <a:xfrm>
            <a:off x="3815898" y="4005064"/>
            <a:ext cx="1512168" cy="1440160"/>
          </a:xfrm>
          <a:prstGeom prst="plus">
            <a:avLst>
              <a:gd name="adj" fmla="val 2982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97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590000" y="548680"/>
            <a:ext cx="1963999" cy="523220"/>
          </a:xfrm>
          <a:prstGeom prst="rect">
            <a:avLst/>
          </a:prstGeom>
          <a:noFill/>
        </p:spPr>
        <p:txBody>
          <a:bodyPr wrap="none" rtlCol="0">
            <a:spAutoFit/>
          </a:bodyPr>
          <a:lstStyle/>
          <a:p>
            <a:r>
              <a:rPr lang="ja-JP" altLang="en-US" sz="2800" dirty="0"/>
              <a:t>そもそも・・・</a:t>
            </a:r>
            <a:endParaRPr kumimoji="1" lang="ja-JP" altLang="en-US" sz="2800" dirty="0"/>
          </a:p>
        </p:txBody>
      </p:sp>
      <p:sp>
        <p:nvSpPr>
          <p:cNvPr id="6" name="テキスト ボックス 5"/>
          <p:cNvSpPr txBox="1"/>
          <p:nvPr/>
        </p:nvSpPr>
        <p:spPr>
          <a:xfrm>
            <a:off x="342315" y="2420888"/>
            <a:ext cx="8459367" cy="2800767"/>
          </a:xfrm>
          <a:prstGeom prst="rect">
            <a:avLst/>
          </a:prstGeom>
          <a:noFill/>
        </p:spPr>
        <p:txBody>
          <a:bodyPr wrap="none" rtlCol="0">
            <a:spAutoFit/>
          </a:bodyPr>
          <a:lstStyle/>
          <a:p>
            <a:pPr algn="ctr"/>
            <a:r>
              <a:rPr lang="ja-JP" altLang="en-US" sz="8800" dirty="0">
                <a:solidFill>
                  <a:srgbClr val="FF0000"/>
                </a:solidFill>
              </a:rPr>
              <a:t>「</a:t>
            </a:r>
            <a:r>
              <a:rPr kumimoji="1" lang="ja-JP" altLang="en-US" sz="8800" dirty="0">
                <a:solidFill>
                  <a:srgbClr val="FF0000"/>
                </a:solidFill>
              </a:rPr>
              <a:t>家族会議支援」</a:t>
            </a:r>
            <a:r>
              <a:rPr kumimoji="1" lang="ja-JP" altLang="en-US" sz="4400" dirty="0"/>
              <a:t>　</a:t>
            </a:r>
            <a:endParaRPr lang="en-US" altLang="ja-JP" sz="4400" dirty="0"/>
          </a:p>
          <a:p>
            <a:pPr algn="ctr"/>
            <a:endParaRPr lang="en-US" altLang="ja-JP" sz="4400" dirty="0"/>
          </a:p>
          <a:p>
            <a:pPr algn="ctr"/>
            <a:r>
              <a:rPr lang="ja-JP" altLang="en-US" sz="4400" dirty="0"/>
              <a:t>ってなぁに？</a:t>
            </a:r>
            <a:r>
              <a:rPr lang="ja-JP" altLang="en-US" sz="4400"/>
              <a:t>？？</a:t>
            </a:r>
            <a:endParaRPr lang="en-US" altLang="ja-JP" sz="4400" dirty="0"/>
          </a:p>
        </p:txBody>
      </p:sp>
    </p:spTree>
    <p:extLst>
      <p:ext uri="{BB962C8B-B14F-4D97-AF65-F5344CB8AC3E}">
        <p14:creationId xmlns:p14="http://schemas.microsoft.com/office/powerpoint/2010/main" val="220550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167126</TotalTime>
  <Words>2114</Words>
  <Application>Microsoft Macintosh PowerPoint</Application>
  <PresentationFormat>画面に合わせる (4:3)</PresentationFormat>
  <Paragraphs>374</Paragraphs>
  <Slides>52</Slides>
  <Notes>3</Notes>
  <HiddenSlides>6</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52</vt:i4>
      </vt:variant>
    </vt:vector>
  </HeadingPairs>
  <TitlesOfParts>
    <vt:vector size="58" baseType="lpstr">
      <vt:lpstr>ＭＳ Ｐゴシック</vt:lpstr>
      <vt:lpstr>Yu Gothic</vt:lpstr>
      <vt:lpstr>Arial</vt:lpstr>
      <vt:lpstr>Calibri</vt:lpstr>
      <vt:lpstr>Helvetica</vt:lpstr>
      <vt:lpstr>Office ​​テーマ</vt:lpstr>
      <vt:lpstr>選ばれる相続コンサルタント養成講座  ＜第５講＞  家族会議支援®︎ 徹底解説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家族会議で使用する 資料（例）</vt:lpstr>
      <vt:lpstr>　◯◯家の家族会議　 （××子さまの相続対策の備えについて）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相続税の算出方法について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選ばれる相続コンサルタント養成講座  ＜第６講＞  士業とのチームビルディングのポイント  相続分野のフィービジネス成功の秘密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川口宗治</dc:creator>
  <cp:lastModifiedBy>川口 宗治</cp:lastModifiedBy>
  <cp:revision>320</cp:revision>
  <cp:lastPrinted>2018-04-24T03:59:46Z</cp:lastPrinted>
  <dcterms:created xsi:type="dcterms:W3CDTF">2015-03-17T12:38:35Z</dcterms:created>
  <dcterms:modified xsi:type="dcterms:W3CDTF">2021-09-07T22:59:18Z</dcterms:modified>
</cp:coreProperties>
</file>