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handoutMasterIdLst>
    <p:handoutMasterId r:id="rId46"/>
  </p:handoutMasterIdLst>
  <p:sldIdLst>
    <p:sldId id="866" r:id="rId2"/>
    <p:sldId id="867" r:id="rId3"/>
    <p:sldId id="769" r:id="rId4"/>
    <p:sldId id="503" r:id="rId5"/>
    <p:sldId id="770" r:id="rId6"/>
    <p:sldId id="636" r:id="rId7"/>
    <p:sldId id="637" r:id="rId8"/>
    <p:sldId id="868" r:id="rId9"/>
    <p:sldId id="638" r:id="rId10"/>
    <p:sldId id="647" r:id="rId11"/>
    <p:sldId id="640" r:id="rId12"/>
    <p:sldId id="590" r:id="rId13"/>
    <p:sldId id="641" r:id="rId14"/>
    <p:sldId id="818" r:id="rId15"/>
    <p:sldId id="642" r:id="rId16"/>
    <p:sldId id="643" r:id="rId17"/>
    <p:sldId id="691" r:id="rId18"/>
    <p:sldId id="1284" r:id="rId19"/>
    <p:sldId id="817" r:id="rId20"/>
    <p:sldId id="870" r:id="rId21"/>
    <p:sldId id="871" r:id="rId22"/>
    <p:sldId id="872" r:id="rId23"/>
    <p:sldId id="873" r:id="rId24"/>
    <p:sldId id="481" r:id="rId25"/>
    <p:sldId id="589" r:id="rId26"/>
    <p:sldId id="1195" r:id="rId27"/>
    <p:sldId id="683" r:id="rId28"/>
    <p:sldId id="684" r:id="rId29"/>
    <p:sldId id="685" r:id="rId30"/>
    <p:sldId id="686" r:id="rId31"/>
    <p:sldId id="687" r:id="rId32"/>
    <p:sldId id="688" r:id="rId33"/>
    <p:sldId id="689" r:id="rId34"/>
    <p:sldId id="690" r:id="rId35"/>
    <p:sldId id="1197" r:id="rId36"/>
    <p:sldId id="657" r:id="rId37"/>
    <p:sldId id="1252" r:id="rId38"/>
    <p:sldId id="1255" r:id="rId39"/>
    <p:sldId id="693" r:id="rId40"/>
    <p:sldId id="660" r:id="rId41"/>
    <p:sldId id="514" r:id="rId42"/>
    <p:sldId id="861" r:id="rId43"/>
    <p:sldId id="864" r:id="rId44"/>
  </p:sldIdLst>
  <p:sldSz cx="9144000" cy="6858000" type="screen4x3"/>
  <p:notesSz cx="6794500" cy="99187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432FF"/>
    <a:srgbClr val="FF5635"/>
    <a:srgbClr val="FEF6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266"/>
    <p:restoredTop sz="86450"/>
  </p:normalViewPr>
  <p:slideViewPr>
    <p:cSldViewPr showGuides="1">
      <p:cViewPr varScale="1">
        <p:scale>
          <a:sx n="128" d="100"/>
          <a:sy n="128" d="100"/>
        </p:scale>
        <p:origin x="2360" y="176"/>
      </p:cViewPr>
      <p:guideLst>
        <p:guide orient="horz" pos="2160"/>
        <p:guide pos="2880"/>
      </p:guideLst>
    </p:cSldViewPr>
  </p:slideViewPr>
  <p:outlineViewPr>
    <p:cViewPr>
      <p:scale>
        <a:sx n="33" d="100"/>
        <a:sy n="33" d="100"/>
      </p:scale>
      <p:origin x="0" y="-336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8100" y="0"/>
            <a:ext cx="2944813" cy="496888"/>
          </a:xfrm>
          <a:prstGeom prst="rect">
            <a:avLst/>
          </a:prstGeom>
        </p:spPr>
        <p:txBody>
          <a:bodyPr vert="horz" lIns="91440" tIns="45720" rIns="91440" bIns="45720" rtlCol="0"/>
          <a:lstStyle>
            <a:lvl1pPr algn="r">
              <a:defRPr sz="1200"/>
            </a:lvl1pPr>
          </a:lstStyle>
          <a:p>
            <a:fld id="{9A40AD1B-AA6C-3847-9882-7992C0E50200}" type="datetimeFigureOut">
              <a:rPr kumimoji="1" lang="ja-JP" altLang="en-US" smtClean="0"/>
              <a:t>2022/5/11</a:t>
            </a:fld>
            <a:endParaRPr kumimoji="1" lang="ja-JP" altLang="en-US"/>
          </a:p>
        </p:txBody>
      </p:sp>
      <p:sp>
        <p:nvSpPr>
          <p:cNvPr id="4" name="フッター プレースホルダー 3"/>
          <p:cNvSpPr>
            <a:spLocks noGrp="1"/>
          </p:cNvSpPr>
          <p:nvPr>
            <p:ph type="ftr" sz="quarter" idx="2"/>
          </p:nvPr>
        </p:nvSpPr>
        <p:spPr>
          <a:xfrm>
            <a:off x="0" y="9421813"/>
            <a:ext cx="2944813"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8100" y="9421813"/>
            <a:ext cx="2944813" cy="496887"/>
          </a:xfrm>
          <a:prstGeom prst="rect">
            <a:avLst/>
          </a:prstGeom>
        </p:spPr>
        <p:txBody>
          <a:bodyPr vert="horz" lIns="91440" tIns="45720" rIns="91440" bIns="45720" rtlCol="0" anchor="b"/>
          <a:lstStyle>
            <a:lvl1pPr algn="r">
              <a:defRPr sz="1200"/>
            </a:lvl1pPr>
          </a:lstStyle>
          <a:p>
            <a:fld id="{72DAD8FD-C6FE-FD4A-9ABD-D69A5DFAF986}" type="slidenum">
              <a:rPr kumimoji="1" lang="ja-JP" altLang="en-US" smtClean="0"/>
              <a:t>‹#›</a:t>
            </a:fld>
            <a:endParaRPr kumimoji="1" lang="ja-JP" altLang="en-US"/>
          </a:p>
        </p:txBody>
      </p:sp>
    </p:spTree>
    <p:extLst>
      <p:ext uri="{BB962C8B-B14F-4D97-AF65-F5344CB8AC3E}">
        <p14:creationId xmlns:p14="http://schemas.microsoft.com/office/powerpoint/2010/main" val="6590919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8100" y="0"/>
            <a:ext cx="2944813" cy="496888"/>
          </a:xfrm>
          <a:prstGeom prst="rect">
            <a:avLst/>
          </a:prstGeom>
        </p:spPr>
        <p:txBody>
          <a:bodyPr vert="horz" lIns="91440" tIns="45720" rIns="91440" bIns="45720" rtlCol="0"/>
          <a:lstStyle>
            <a:lvl1pPr algn="r">
              <a:defRPr sz="1200"/>
            </a:lvl1pPr>
          </a:lstStyle>
          <a:p>
            <a:fld id="{8050FE3A-AE75-EE4A-BB56-11C188A1D08D}" type="datetimeFigureOut">
              <a:rPr kumimoji="1" lang="ja-JP" altLang="en-US" smtClean="0"/>
              <a:t>2022/5/11</a:t>
            </a:fld>
            <a:endParaRPr kumimoji="1" lang="ja-JP" altLang="en-US"/>
          </a:p>
        </p:txBody>
      </p:sp>
      <p:sp>
        <p:nvSpPr>
          <p:cNvPr id="4" name="スライド イメージ プレースホルダー 3"/>
          <p:cNvSpPr>
            <a:spLocks noGrp="1" noRot="1" noChangeAspect="1"/>
          </p:cNvSpPr>
          <p:nvPr>
            <p:ph type="sldImg" idx="2"/>
          </p:nvPr>
        </p:nvSpPr>
        <p:spPr>
          <a:xfrm>
            <a:off x="1165225" y="1239838"/>
            <a:ext cx="4464050" cy="334803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73613"/>
            <a:ext cx="5435600" cy="39052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1813"/>
            <a:ext cx="2944813"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8100" y="9421813"/>
            <a:ext cx="2944813" cy="496887"/>
          </a:xfrm>
          <a:prstGeom prst="rect">
            <a:avLst/>
          </a:prstGeom>
        </p:spPr>
        <p:txBody>
          <a:bodyPr vert="horz" lIns="91440" tIns="45720" rIns="91440" bIns="45720" rtlCol="0" anchor="b"/>
          <a:lstStyle>
            <a:lvl1pPr algn="r">
              <a:defRPr sz="1200"/>
            </a:lvl1pPr>
          </a:lstStyle>
          <a:p>
            <a:fld id="{338AF32A-6E7C-DB4D-84B2-CD03F1981541}" type="slidenum">
              <a:rPr kumimoji="1" lang="ja-JP" altLang="en-US" smtClean="0"/>
              <a:t>‹#›</a:t>
            </a:fld>
            <a:endParaRPr kumimoji="1" lang="ja-JP" altLang="en-US"/>
          </a:p>
        </p:txBody>
      </p:sp>
    </p:spTree>
    <p:extLst>
      <p:ext uri="{BB962C8B-B14F-4D97-AF65-F5344CB8AC3E}">
        <p14:creationId xmlns:p14="http://schemas.microsoft.com/office/powerpoint/2010/main" val="1279755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338AF32A-6E7C-DB4D-84B2-CD03F1981541}" type="slidenum">
              <a:rPr kumimoji="1" lang="ja-JP" altLang="en-US" smtClean="0"/>
              <a:t>26</a:t>
            </a:fld>
            <a:endParaRPr kumimoji="1" lang="ja-JP" altLang="en-US"/>
          </a:p>
        </p:txBody>
      </p:sp>
    </p:spTree>
    <p:extLst>
      <p:ext uri="{BB962C8B-B14F-4D97-AF65-F5344CB8AC3E}">
        <p14:creationId xmlns:p14="http://schemas.microsoft.com/office/powerpoint/2010/main" val="2703578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987438C-632C-4C5C-AC2D-7377C8780C7B}" type="slidenum">
              <a:rPr kumimoji="1" lang="ja-JP" altLang="en-US" smtClean="0"/>
              <a:t>33</a:t>
            </a:fld>
            <a:endParaRPr kumimoji="1" lang="ja-JP" altLang="en-US"/>
          </a:p>
        </p:txBody>
      </p:sp>
    </p:spTree>
    <p:extLst>
      <p:ext uri="{BB962C8B-B14F-4D97-AF65-F5344CB8AC3E}">
        <p14:creationId xmlns:p14="http://schemas.microsoft.com/office/powerpoint/2010/main" val="41839462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987438C-632C-4C5C-AC2D-7377C8780C7B}" type="slidenum">
              <a:rPr kumimoji="1" lang="ja-JP" altLang="en-US" smtClean="0"/>
              <a:t>34</a:t>
            </a:fld>
            <a:endParaRPr kumimoji="1" lang="ja-JP" altLang="en-US"/>
          </a:p>
        </p:txBody>
      </p:sp>
    </p:spTree>
    <p:extLst>
      <p:ext uri="{BB962C8B-B14F-4D97-AF65-F5344CB8AC3E}">
        <p14:creationId xmlns:p14="http://schemas.microsoft.com/office/powerpoint/2010/main" val="4197120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E3F03B3-1D1F-4432-BF8C-5E92EE43FB17}" type="datetimeFigureOut">
              <a:rPr kumimoji="1" lang="ja-JP" altLang="en-US" smtClean="0"/>
              <a:t>2022/5/11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1404579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E3F03B3-1D1F-4432-BF8C-5E92EE43FB17}" type="datetimeFigureOut">
              <a:rPr kumimoji="1" lang="ja-JP" altLang="en-US" smtClean="0"/>
              <a:t>2022/5/11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2084554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E3F03B3-1D1F-4432-BF8C-5E92EE43FB17}" type="datetimeFigureOut">
              <a:rPr kumimoji="1" lang="ja-JP" altLang="en-US" smtClean="0"/>
              <a:t>2022/5/11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2819334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E3F03B3-1D1F-4432-BF8C-5E92EE43FB17}" type="datetimeFigureOut">
              <a:rPr kumimoji="1" lang="ja-JP" altLang="en-US" smtClean="0"/>
              <a:t>2022/5/11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3364068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E3F03B3-1D1F-4432-BF8C-5E92EE43FB17}" type="datetimeFigureOut">
              <a:rPr kumimoji="1" lang="ja-JP" altLang="en-US" smtClean="0"/>
              <a:t>2022/5/11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729600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E3F03B3-1D1F-4432-BF8C-5E92EE43FB17}" type="datetimeFigureOut">
              <a:rPr kumimoji="1" lang="ja-JP" altLang="en-US" smtClean="0"/>
              <a:t>2022/5/11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1684175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E3F03B3-1D1F-4432-BF8C-5E92EE43FB17}" type="datetimeFigureOut">
              <a:rPr kumimoji="1" lang="ja-JP" altLang="en-US" smtClean="0"/>
              <a:t>2022/5/11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1456543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E3F03B3-1D1F-4432-BF8C-5E92EE43FB17}" type="datetimeFigureOut">
              <a:rPr kumimoji="1" lang="ja-JP" altLang="en-US" smtClean="0"/>
              <a:t>2022/5/11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244019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E3F03B3-1D1F-4432-BF8C-5E92EE43FB17}" type="datetimeFigureOut">
              <a:rPr kumimoji="1" lang="ja-JP" altLang="en-US" smtClean="0"/>
              <a:t>2022/5/11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1462496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E3F03B3-1D1F-4432-BF8C-5E92EE43FB17}" type="datetimeFigureOut">
              <a:rPr kumimoji="1" lang="ja-JP" altLang="en-US" smtClean="0"/>
              <a:t>2022/5/11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2286162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E3F03B3-1D1F-4432-BF8C-5E92EE43FB17}" type="datetimeFigureOut">
              <a:rPr kumimoji="1" lang="ja-JP" altLang="en-US" smtClean="0"/>
              <a:t>2022/5/11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1231338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3F03B3-1D1F-4432-BF8C-5E92EE43FB17}" type="datetimeFigureOut">
              <a:rPr kumimoji="1" lang="ja-JP" altLang="en-US" smtClean="0"/>
              <a:t>2022/5/11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16AC59-8BAD-4ADE-BB47-2042AC7DED1D}" type="slidenum">
              <a:rPr kumimoji="1" lang="ja-JP" altLang="en-US" smtClean="0"/>
              <a:t>‹#›</a:t>
            </a:fld>
            <a:endParaRPr kumimoji="1" lang="ja-JP" altLang="en-US"/>
          </a:p>
        </p:txBody>
      </p:sp>
    </p:spTree>
    <p:extLst>
      <p:ext uri="{BB962C8B-B14F-4D97-AF65-F5344CB8AC3E}">
        <p14:creationId xmlns:p14="http://schemas.microsoft.com/office/powerpoint/2010/main" val="32635685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29392" y="0"/>
            <a:ext cx="2664296" cy="2792317"/>
          </a:xfrm>
          <a:prstGeom prst="rect">
            <a:avLst/>
          </a:prstGeom>
        </p:spPr>
      </p:pic>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9852" y="116632"/>
            <a:ext cx="2664296" cy="2792317"/>
          </a:xfrm>
          <a:prstGeom prst="rect">
            <a:avLst/>
          </a:prstGeom>
        </p:spPr>
      </p:pic>
      <p:sp>
        <p:nvSpPr>
          <p:cNvPr id="3" name="タイトル 2"/>
          <p:cNvSpPr>
            <a:spLocks noGrp="1"/>
          </p:cNvSpPr>
          <p:nvPr>
            <p:ph type="ctrTitle"/>
          </p:nvPr>
        </p:nvSpPr>
        <p:spPr>
          <a:xfrm>
            <a:off x="645850" y="4065684"/>
            <a:ext cx="7852300" cy="687713"/>
          </a:xfrm>
        </p:spPr>
        <p:txBody>
          <a:bodyPr>
            <a:noAutofit/>
          </a:bodyPr>
          <a:lstStyle/>
          <a:p>
            <a:r>
              <a:rPr lang="ja-JP" altLang="en-US" sz="2800">
                <a:effectLst>
                  <a:outerShdw blurRad="38100" dist="38100" dir="2700000" algn="tl">
                    <a:srgbClr val="000000">
                      <a:alpha val="43137"/>
                    </a:srgbClr>
                  </a:outerShdw>
                </a:effectLst>
              </a:rPr>
              <a:t>選ばれる相続</a:t>
            </a:r>
            <a:r>
              <a:rPr lang="ja-JP" altLang="en-US" sz="2800" dirty="0">
                <a:effectLst>
                  <a:outerShdw blurRad="38100" dist="38100" dir="2700000" algn="tl">
                    <a:srgbClr val="000000">
                      <a:alpha val="43137"/>
                    </a:srgbClr>
                  </a:outerShdw>
                </a:effectLst>
              </a:rPr>
              <a:t>コンサルタント養成講座</a:t>
            </a:r>
            <a:br>
              <a:rPr lang="en-US" altLang="ja-JP" sz="2800" dirty="0">
                <a:effectLst>
                  <a:outerShdw blurRad="38100" dist="38100" dir="2700000" algn="tl">
                    <a:srgbClr val="000000">
                      <a:alpha val="43137"/>
                    </a:srgbClr>
                  </a:outerShdw>
                </a:effectLst>
              </a:rPr>
            </a:br>
            <a:br>
              <a:rPr lang="en-US" altLang="ja-JP" sz="2800" dirty="0">
                <a:effectLst>
                  <a:outerShdw blurRad="38100" dist="38100" dir="2700000" algn="tl">
                    <a:srgbClr val="000000">
                      <a:alpha val="43137"/>
                    </a:srgbClr>
                  </a:outerShdw>
                </a:effectLst>
              </a:rPr>
            </a:br>
            <a:r>
              <a:rPr lang="ja-JP" altLang="en-US" sz="2800">
                <a:effectLst>
                  <a:outerShdw blurRad="38100" dist="38100" dir="2700000" algn="tl">
                    <a:srgbClr val="000000">
                      <a:alpha val="43137"/>
                    </a:srgbClr>
                  </a:outerShdw>
                </a:effectLst>
              </a:rPr>
              <a:t>＜第３講＞</a:t>
            </a:r>
            <a:br>
              <a:rPr lang="en-US" altLang="ja-JP" sz="3200" dirty="0">
                <a:effectLst>
                  <a:outerShdw blurRad="38100" dist="38100" dir="2700000" algn="tl">
                    <a:srgbClr val="000000">
                      <a:alpha val="43137"/>
                    </a:srgbClr>
                  </a:outerShdw>
                </a:effectLst>
              </a:rPr>
            </a:br>
            <a:br>
              <a:rPr lang="en-US" altLang="ja-JP" sz="3600" dirty="0">
                <a:solidFill>
                  <a:srgbClr val="FF0000"/>
                </a:solidFill>
                <a:effectLst>
                  <a:outerShdw blurRad="38100" dist="38100" dir="2700000" algn="tl">
                    <a:srgbClr val="000000">
                      <a:alpha val="43137"/>
                    </a:srgbClr>
                  </a:outerShdw>
                </a:effectLst>
              </a:rPr>
            </a:br>
            <a:r>
              <a:rPr lang="ja-JP" altLang="en-US" sz="3600">
                <a:solidFill>
                  <a:srgbClr val="FF0000"/>
                </a:solidFill>
                <a:effectLst>
                  <a:outerShdw blurRad="38100" dist="38100" dir="2700000" algn="tl">
                    <a:srgbClr val="000000">
                      <a:alpha val="43137"/>
                    </a:srgbClr>
                  </a:outerShdw>
                </a:effectLst>
              </a:rPr>
              <a:t>相続コンサルタントのビジネスモデル</a:t>
            </a:r>
            <a:br>
              <a:rPr lang="en-US" altLang="ja-JP" sz="3600" dirty="0">
                <a:solidFill>
                  <a:srgbClr val="FF0000"/>
                </a:solidFill>
                <a:effectLst>
                  <a:outerShdw blurRad="38100" dist="38100" dir="2700000" algn="tl">
                    <a:srgbClr val="000000">
                      <a:alpha val="43137"/>
                    </a:srgbClr>
                  </a:outerShdw>
                </a:effectLst>
              </a:rPr>
            </a:br>
            <a:br>
              <a:rPr lang="en-US" altLang="ja-JP" sz="3600" dirty="0">
                <a:solidFill>
                  <a:srgbClr val="FF0000"/>
                </a:solidFill>
                <a:effectLst>
                  <a:outerShdw blurRad="38100" dist="38100" dir="2700000" algn="tl">
                    <a:srgbClr val="000000">
                      <a:alpha val="43137"/>
                    </a:srgbClr>
                  </a:outerShdw>
                </a:effectLst>
              </a:rPr>
            </a:br>
            <a:r>
              <a:rPr lang="ja-JP" altLang="en-US" sz="3600">
                <a:solidFill>
                  <a:srgbClr val="FF0000"/>
                </a:solidFill>
                <a:effectLst>
                  <a:outerShdw blurRad="38100" dist="38100" dir="2700000" algn="tl">
                    <a:srgbClr val="000000">
                      <a:alpha val="43137"/>
                    </a:srgbClr>
                  </a:outerShdw>
                </a:effectLst>
              </a:rPr>
              <a:t>相続ビジネスのセールスプロセス</a:t>
            </a:r>
            <a:br>
              <a:rPr lang="en-US" altLang="ja-JP" dirty="0">
                <a:solidFill>
                  <a:srgbClr val="FF0000"/>
                </a:solidFill>
                <a:effectLst>
                  <a:outerShdw blurRad="38100" dist="38100" dir="2700000" algn="tl">
                    <a:srgbClr val="000000">
                      <a:alpha val="43137"/>
                    </a:srgbClr>
                  </a:outerShdw>
                </a:effectLst>
              </a:rPr>
            </a:br>
            <a:br>
              <a:rPr lang="en-US" altLang="ja-JP" sz="5400" dirty="0">
                <a:effectLst>
                  <a:outerShdw blurRad="38100" dist="38100" dir="2700000" algn="tl">
                    <a:srgbClr val="000000">
                      <a:alpha val="43137"/>
                    </a:srgbClr>
                  </a:outerShdw>
                </a:effectLst>
              </a:rPr>
            </a:br>
            <a:endParaRPr kumimoji="1" lang="ja-JP" altLang="en-US" sz="2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63888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093320" y="1412776"/>
            <a:ext cx="6957354" cy="3831818"/>
          </a:xfrm>
          <a:prstGeom prst="rect">
            <a:avLst/>
          </a:prstGeom>
          <a:noFill/>
        </p:spPr>
        <p:txBody>
          <a:bodyPr wrap="none" rtlCol="0">
            <a:spAutoFit/>
          </a:bodyPr>
          <a:lstStyle/>
          <a:p>
            <a:pPr algn="ctr">
              <a:lnSpc>
                <a:spcPct val="150000"/>
              </a:lnSpc>
            </a:pPr>
            <a:r>
              <a:rPr lang="ja-JP" altLang="en-US" sz="5400" dirty="0"/>
              <a:t>高収益商品の</a:t>
            </a:r>
            <a:endParaRPr lang="en-US" altLang="ja-JP" sz="5400" dirty="0"/>
          </a:p>
          <a:p>
            <a:pPr algn="ctr">
              <a:lnSpc>
                <a:spcPct val="150000"/>
              </a:lnSpc>
            </a:pPr>
            <a:r>
              <a:rPr kumimoji="1" lang="ja-JP" altLang="en-US" sz="5400" dirty="0"/>
              <a:t>バックエンドセールス</a:t>
            </a:r>
            <a:r>
              <a:rPr lang="ja-JP" altLang="en-US" sz="5400" dirty="0"/>
              <a:t>は</a:t>
            </a:r>
            <a:endParaRPr lang="en-US" altLang="ja-JP" sz="5400" dirty="0"/>
          </a:p>
          <a:p>
            <a:pPr algn="ctr">
              <a:lnSpc>
                <a:spcPct val="150000"/>
              </a:lnSpc>
            </a:pPr>
            <a:r>
              <a:rPr lang="ja-JP" altLang="en-US" sz="5400" dirty="0"/>
              <a:t>「◯◯◯◯」のあとで！</a:t>
            </a:r>
            <a:endParaRPr lang="en-US" altLang="ja-JP" sz="5400" dirty="0"/>
          </a:p>
        </p:txBody>
      </p:sp>
      <p:sp>
        <p:nvSpPr>
          <p:cNvPr id="3" name="テキスト ボックス 2"/>
          <p:cNvSpPr txBox="1"/>
          <p:nvPr/>
        </p:nvSpPr>
        <p:spPr>
          <a:xfrm rot="21126125">
            <a:off x="747643" y="4049782"/>
            <a:ext cx="3877985" cy="1200329"/>
          </a:xfrm>
          <a:prstGeom prst="rect">
            <a:avLst/>
          </a:prstGeom>
          <a:solidFill>
            <a:srgbClr val="0070C0"/>
          </a:solidFill>
        </p:spPr>
        <p:txBody>
          <a:bodyPr wrap="none" rtlCol="0">
            <a:spAutoFit/>
          </a:bodyPr>
          <a:lstStyle/>
          <a:p>
            <a:r>
              <a:rPr kumimoji="1" lang="ja-JP" altLang="en-US" sz="7200">
                <a:solidFill>
                  <a:schemeClr val="bg1"/>
                </a:solidFill>
              </a:rPr>
              <a:t>個別相談</a:t>
            </a:r>
          </a:p>
        </p:txBody>
      </p:sp>
    </p:spTree>
    <p:extLst>
      <p:ext uri="{BB962C8B-B14F-4D97-AF65-F5344CB8AC3E}">
        <p14:creationId xmlns:p14="http://schemas.microsoft.com/office/powerpoint/2010/main" val="3903748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36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23850" y="404813"/>
            <a:ext cx="1273175" cy="1265237"/>
          </a:xfrm>
        </p:spPr>
      </p:pic>
      <p:cxnSp>
        <p:nvCxnSpPr>
          <p:cNvPr id="8" name="直線コネクタ 7"/>
          <p:cNvCxnSpPr/>
          <p:nvPr/>
        </p:nvCxnSpPr>
        <p:spPr>
          <a:xfrm>
            <a:off x="250825" y="1268413"/>
            <a:ext cx="7993063"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4" name="テキスト ボックス 3"/>
          <p:cNvSpPr txBox="1"/>
          <p:nvPr/>
        </p:nvSpPr>
        <p:spPr>
          <a:xfrm>
            <a:off x="3347864" y="404813"/>
            <a:ext cx="2682298" cy="646331"/>
          </a:xfrm>
          <a:prstGeom prst="rect">
            <a:avLst/>
          </a:prstGeom>
          <a:solidFill>
            <a:srgbClr val="FFFF00"/>
          </a:solidFill>
        </p:spPr>
        <p:txBody>
          <a:bodyPr wrap="square" rtlCol="0">
            <a:spAutoFit/>
          </a:bodyPr>
          <a:lstStyle/>
          <a:p>
            <a:r>
              <a:rPr lang="ja-JP" altLang="en-US" sz="3600" dirty="0"/>
              <a:t>②</a:t>
            </a:r>
            <a:r>
              <a:rPr kumimoji="1" lang="ja-JP" altLang="en-US" sz="3600"/>
              <a:t>個別相談</a:t>
            </a:r>
            <a:endParaRPr kumimoji="1" lang="ja-JP" altLang="en-US" sz="3600" dirty="0"/>
          </a:p>
        </p:txBody>
      </p:sp>
      <p:sp>
        <p:nvSpPr>
          <p:cNvPr id="2" name="テキスト ボックス 1"/>
          <p:cNvSpPr txBox="1"/>
          <p:nvPr/>
        </p:nvSpPr>
        <p:spPr>
          <a:xfrm>
            <a:off x="2325231" y="1568669"/>
            <a:ext cx="4493538" cy="461665"/>
          </a:xfrm>
          <a:prstGeom prst="rect">
            <a:avLst/>
          </a:prstGeom>
          <a:noFill/>
        </p:spPr>
        <p:txBody>
          <a:bodyPr wrap="none" rtlCol="0">
            <a:spAutoFit/>
          </a:bodyPr>
          <a:lstStyle/>
          <a:p>
            <a:pPr algn="ctr"/>
            <a:r>
              <a:rPr lang="ja-JP" altLang="en-US" sz="2400">
                <a:solidFill>
                  <a:srgbClr val="0070C0"/>
                </a:solidFill>
              </a:rPr>
              <a:t>個別</a:t>
            </a:r>
            <a:r>
              <a:rPr lang="ja-JP" altLang="en-US" sz="2400" dirty="0">
                <a:solidFill>
                  <a:srgbClr val="0070C0"/>
                </a:solidFill>
              </a:rPr>
              <a:t>相談は「無料」か「有料」か？</a:t>
            </a:r>
            <a:endParaRPr lang="en-US" altLang="ja-JP" sz="2400" dirty="0">
              <a:solidFill>
                <a:srgbClr val="0070C0"/>
              </a:solidFill>
            </a:endParaRPr>
          </a:p>
        </p:txBody>
      </p:sp>
      <p:sp>
        <p:nvSpPr>
          <p:cNvPr id="9" name="正方形/長方形 8"/>
          <p:cNvSpPr/>
          <p:nvPr/>
        </p:nvSpPr>
        <p:spPr>
          <a:xfrm>
            <a:off x="107504" y="2548559"/>
            <a:ext cx="4464496" cy="3970318"/>
          </a:xfrm>
          <a:prstGeom prst="rect">
            <a:avLst/>
          </a:prstGeom>
          <a:solidFill>
            <a:schemeClr val="accent3">
              <a:lumMod val="20000"/>
              <a:lumOff val="80000"/>
            </a:schemeClr>
          </a:solidFill>
        </p:spPr>
        <p:txBody>
          <a:bodyPr wrap="square">
            <a:spAutoFit/>
          </a:bodyPr>
          <a:lstStyle/>
          <a:p>
            <a:pPr>
              <a:lnSpc>
                <a:spcPct val="150000"/>
              </a:lnSpc>
            </a:pPr>
            <a:r>
              <a:rPr lang="ja-JP" altLang="en-US" sz="2400" dirty="0">
                <a:solidFill>
                  <a:srgbClr val="000000"/>
                </a:solidFill>
                <a:latin typeface="Helvetica" charset="0"/>
              </a:rPr>
              <a:t>個別相談を</a:t>
            </a:r>
            <a:r>
              <a:rPr lang="ja-JP" altLang="en-US" sz="2400" dirty="0">
                <a:solidFill>
                  <a:srgbClr val="FF0000"/>
                </a:solidFill>
                <a:latin typeface="Helvetica" charset="0"/>
              </a:rPr>
              <a:t>「無料」</a:t>
            </a:r>
            <a:r>
              <a:rPr lang="ja-JP" altLang="en-US" sz="2400" dirty="0">
                <a:solidFill>
                  <a:srgbClr val="000000"/>
                </a:solidFill>
                <a:latin typeface="Helvetica" charset="0"/>
              </a:rPr>
              <a:t>にすると・・・</a:t>
            </a:r>
            <a:endParaRPr lang="en-US" altLang="ja-JP" sz="2400" dirty="0">
              <a:solidFill>
                <a:srgbClr val="000000"/>
              </a:solidFill>
              <a:latin typeface="Helvetica" charset="0"/>
            </a:endParaRPr>
          </a:p>
          <a:p>
            <a:pPr>
              <a:lnSpc>
                <a:spcPct val="150000"/>
              </a:lnSpc>
            </a:pPr>
            <a:r>
              <a:rPr lang="ja-JP" altLang="en-US" sz="2400" dirty="0">
                <a:solidFill>
                  <a:srgbClr val="000000"/>
                </a:solidFill>
                <a:latin typeface="Helvetica" charset="0"/>
              </a:rPr>
              <a:t>・相談者→増加</a:t>
            </a:r>
            <a:endParaRPr lang="en-US" altLang="ja-JP" sz="2400" dirty="0">
              <a:solidFill>
                <a:srgbClr val="000000"/>
              </a:solidFill>
              <a:latin typeface="Helvetica" charset="0"/>
            </a:endParaRPr>
          </a:p>
          <a:p>
            <a:pPr>
              <a:lnSpc>
                <a:spcPct val="150000"/>
              </a:lnSpc>
            </a:pPr>
            <a:r>
              <a:rPr lang="ja-JP" altLang="en-US" sz="2400" dirty="0">
                <a:solidFill>
                  <a:srgbClr val="000000"/>
                </a:solidFill>
                <a:latin typeface="Helvetica" charset="0"/>
              </a:rPr>
              <a:t>・相談内容は多岐にわたる</a:t>
            </a:r>
            <a:endParaRPr lang="en-US" altLang="ja-JP" sz="2400" dirty="0">
              <a:solidFill>
                <a:srgbClr val="000000"/>
              </a:solidFill>
              <a:latin typeface="Helvetica" charset="0"/>
            </a:endParaRPr>
          </a:p>
          <a:p>
            <a:pPr>
              <a:lnSpc>
                <a:spcPct val="150000"/>
              </a:lnSpc>
            </a:pPr>
            <a:r>
              <a:rPr lang="ja-JP" altLang="en-US" sz="2400" dirty="0">
                <a:solidFill>
                  <a:srgbClr val="000000"/>
                </a:solidFill>
                <a:latin typeface="Helvetica" charset="0"/>
              </a:rPr>
              <a:t>・他の無料相談にも行く、ジプシーも多い</a:t>
            </a:r>
            <a:endParaRPr lang="en-US" altLang="ja-JP" sz="2400" dirty="0">
              <a:solidFill>
                <a:srgbClr val="000000"/>
              </a:solidFill>
              <a:latin typeface="Helvetica" charset="0"/>
            </a:endParaRPr>
          </a:p>
          <a:p>
            <a:pPr>
              <a:lnSpc>
                <a:spcPct val="150000"/>
              </a:lnSpc>
            </a:pPr>
            <a:r>
              <a:rPr lang="ja-JP" altLang="en-US" sz="2400" dirty="0">
                <a:solidFill>
                  <a:srgbClr val="000000"/>
                </a:solidFill>
                <a:latin typeface="Helvetica" charset="0"/>
              </a:rPr>
              <a:t>・「</a:t>
            </a:r>
            <a:r>
              <a:rPr lang="en-US" altLang="ja-JP" sz="2400" dirty="0">
                <a:solidFill>
                  <a:srgbClr val="000000"/>
                </a:solidFill>
                <a:latin typeface="Helvetica" charset="0"/>
              </a:rPr>
              <a:t>〜</a:t>
            </a:r>
            <a:r>
              <a:rPr lang="ja-JP" altLang="en-US" sz="2400" dirty="0">
                <a:solidFill>
                  <a:srgbClr val="000000"/>
                </a:solidFill>
                <a:latin typeface="Helvetica" charset="0"/>
              </a:rPr>
              <a:t>士を紹介してくれれば済む」</a:t>
            </a:r>
            <a:endParaRPr lang="en-US" altLang="ja-JP" sz="2400" dirty="0">
              <a:solidFill>
                <a:srgbClr val="000000"/>
              </a:solidFill>
              <a:latin typeface="Helvetica" charset="0"/>
            </a:endParaRPr>
          </a:p>
          <a:p>
            <a:pPr>
              <a:lnSpc>
                <a:spcPct val="150000"/>
              </a:lnSpc>
            </a:pPr>
            <a:r>
              <a:rPr lang="ja-JP" altLang="en-US" sz="2400" dirty="0">
                <a:solidFill>
                  <a:srgbClr val="000000"/>
                </a:solidFill>
                <a:latin typeface="Helvetica" charset="0"/>
              </a:rPr>
              <a:t>・プレゼンへの移行率は低い</a:t>
            </a:r>
            <a:endParaRPr lang="en-US" altLang="ja-JP" sz="2400" dirty="0">
              <a:solidFill>
                <a:srgbClr val="000000"/>
              </a:solidFill>
              <a:latin typeface="Helvetica" charset="0"/>
            </a:endParaRPr>
          </a:p>
        </p:txBody>
      </p:sp>
      <p:sp>
        <p:nvSpPr>
          <p:cNvPr id="7" name="正方形/長方形 6"/>
          <p:cNvSpPr/>
          <p:nvPr/>
        </p:nvSpPr>
        <p:spPr>
          <a:xfrm>
            <a:off x="4603723" y="2548559"/>
            <a:ext cx="4464496" cy="3970318"/>
          </a:xfrm>
          <a:prstGeom prst="rect">
            <a:avLst/>
          </a:prstGeom>
          <a:solidFill>
            <a:schemeClr val="accent6">
              <a:lumMod val="40000"/>
              <a:lumOff val="60000"/>
            </a:schemeClr>
          </a:solidFill>
        </p:spPr>
        <p:txBody>
          <a:bodyPr wrap="square">
            <a:spAutoFit/>
          </a:bodyPr>
          <a:lstStyle/>
          <a:p>
            <a:pPr>
              <a:lnSpc>
                <a:spcPct val="150000"/>
              </a:lnSpc>
            </a:pPr>
            <a:r>
              <a:rPr lang="ja-JP" altLang="en-US" sz="2400" dirty="0">
                <a:solidFill>
                  <a:srgbClr val="000000"/>
                </a:solidFill>
                <a:latin typeface="Helvetica" charset="0"/>
              </a:rPr>
              <a:t>個別相談を</a:t>
            </a:r>
            <a:r>
              <a:rPr lang="ja-JP" altLang="en-US" sz="2400" dirty="0">
                <a:solidFill>
                  <a:srgbClr val="FF0000"/>
                </a:solidFill>
                <a:latin typeface="Helvetica" charset="0"/>
              </a:rPr>
              <a:t>「有料」</a:t>
            </a:r>
            <a:r>
              <a:rPr lang="ja-JP" altLang="en-US" sz="2400" dirty="0">
                <a:solidFill>
                  <a:srgbClr val="000000"/>
                </a:solidFill>
                <a:latin typeface="Helvetica" charset="0"/>
              </a:rPr>
              <a:t>にすると・・・</a:t>
            </a:r>
            <a:endParaRPr lang="en-US" altLang="ja-JP" sz="2400" dirty="0">
              <a:solidFill>
                <a:srgbClr val="000000"/>
              </a:solidFill>
              <a:latin typeface="Helvetica" charset="0"/>
            </a:endParaRPr>
          </a:p>
          <a:p>
            <a:pPr>
              <a:lnSpc>
                <a:spcPct val="150000"/>
              </a:lnSpc>
            </a:pPr>
            <a:r>
              <a:rPr lang="ja-JP" altLang="en-US" sz="2400" dirty="0">
                <a:solidFill>
                  <a:srgbClr val="000000"/>
                </a:solidFill>
                <a:latin typeface="Helvetica" charset="0"/>
              </a:rPr>
              <a:t>・相談者→減少</a:t>
            </a:r>
            <a:endParaRPr lang="en-US" altLang="ja-JP" sz="2400" dirty="0">
              <a:solidFill>
                <a:srgbClr val="000000"/>
              </a:solidFill>
              <a:latin typeface="Helvetica" charset="0"/>
            </a:endParaRPr>
          </a:p>
          <a:p>
            <a:pPr>
              <a:lnSpc>
                <a:spcPct val="150000"/>
              </a:lnSpc>
            </a:pPr>
            <a:r>
              <a:rPr lang="ja-JP" altLang="en-US" sz="2400" dirty="0">
                <a:solidFill>
                  <a:srgbClr val="000000"/>
                </a:solidFill>
                <a:latin typeface="Helvetica" charset="0"/>
              </a:rPr>
              <a:t>・相談内容は絞られる</a:t>
            </a:r>
            <a:endParaRPr lang="en-US" altLang="ja-JP" sz="2400" dirty="0">
              <a:solidFill>
                <a:srgbClr val="000000"/>
              </a:solidFill>
              <a:latin typeface="Helvetica" charset="0"/>
            </a:endParaRPr>
          </a:p>
          <a:p>
            <a:pPr>
              <a:lnSpc>
                <a:spcPct val="150000"/>
              </a:lnSpc>
            </a:pPr>
            <a:r>
              <a:rPr lang="ja-JP" altLang="en-US" sz="2400" dirty="0">
                <a:solidFill>
                  <a:srgbClr val="000000"/>
                </a:solidFill>
                <a:latin typeface="Helvetica" charset="0"/>
              </a:rPr>
              <a:t>・他の無料相談との差別化。</a:t>
            </a:r>
            <a:endParaRPr lang="en-US" altLang="ja-JP" sz="2400" dirty="0">
              <a:solidFill>
                <a:srgbClr val="000000"/>
              </a:solidFill>
              <a:latin typeface="Helvetica" charset="0"/>
            </a:endParaRPr>
          </a:p>
          <a:p>
            <a:pPr>
              <a:lnSpc>
                <a:spcPct val="150000"/>
              </a:lnSpc>
            </a:pPr>
            <a:r>
              <a:rPr lang="ja-JP" altLang="en-US" sz="2400" dirty="0">
                <a:solidFill>
                  <a:srgbClr val="000000"/>
                </a:solidFill>
                <a:latin typeface="Helvetica" charset="0"/>
              </a:rPr>
              <a:t>・潜在ニードを顕在化できる。総合的サポートの必要性が伝わる。</a:t>
            </a:r>
            <a:endParaRPr lang="en-US" altLang="ja-JP" sz="2400" dirty="0">
              <a:solidFill>
                <a:srgbClr val="000000"/>
              </a:solidFill>
              <a:latin typeface="Helvetica" charset="0"/>
            </a:endParaRPr>
          </a:p>
          <a:p>
            <a:pPr>
              <a:lnSpc>
                <a:spcPct val="150000"/>
              </a:lnSpc>
            </a:pPr>
            <a:r>
              <a:rPr lang="ja-JP" altLang="en-US" sz="2400" dirty="0">
                <a:solidFill>
                  <a:srgbClr val="000000"/>
                </a:solidFill>
                <a:latin typeface="Helvetica" charset="0"/>
              </a:rPr>
              <a:t>・プレゼンへの移行率は高い</a:t>
            </a:r>
            <a:endParaRPr lang="en-US" altLang="ja-JP" sz="2400" dirty="0">
              <a:solidFill>
                <a:srgbClr val="000000"/>
              </a:solidFill>
              <a:latin typeface="Helvetica" charset="0"/>
            </a:endParaRPr>
          </a:p>
        </p:txBody>
      </p:sp>
      <p:sp>
        <p:nvSpPr>
          <p:cNvPr id="3" name="右矢印 2"/>
          <p:cNvSpPr/>
          <p:nvPr/>
        </p:nvSpPr>
        <p:spPr>
          <a:xfrm>
            <a:off x="3671292" y="3752663"/>
            <a:ext cx="1152128" cy="1008112"/>
          </a:xfrm>
          <a:prstGeom prst="rightArrow">
            <a:avLst/>
          </a:prstGeom>
          <a:gradFill flip="none" rotWithShape="1">
            <a:gsLst>
              <a:gs pos="0">
                <a:schemeClr val="accent1">
                  <a:tint val="66000"/>
                  <a:satMod val="160000"/>
                </a:schemeClr>
              </a:gs>
              <a:gs pos="38000">
                <a:schemeClr val="accent1">
                  <a:tint val="44500"/>
                  <a:satMod val="160000"/>
                  <a:lumMod val="70000"/>
                </a:schemeClr>
              </a:gs>
              <a:gs pos="100000">
                <a:schemeClr val="accent1">
                  <a:tint val="23500"/>
                  <a:satMod val="160000"/>
                </a:schemeClr>
              </a:gs>
            </a:gsLst>
            <a:lin ang="10800000" scaled="1"/>
            <a:tileRect/>
          </a:gra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31249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dissolv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dissolv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animBg="1"/>
      <p:bldP spid="7" grpId="0" animBg="1"/>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57976" y="1340768"/>
            <a:ext cx="8828058" cy="5355312"/>
          </a:xfrm>
          <a:prstGeom prst="rect">
            <a:avLst/>
          </a:prstGeom>
          <a:noFill/>
        </p:spPr>
        <p:txBody>
          <a:bodyPr wrap="none" rtlCol="0">
            <a:spAutoFit/>
          </a:bodyPr>
          <a:lstStyle/>
          <a:p>
            <a:pPr algn="ctr"/>
            <a:r>
              <a:rPr lang="ja-JP" altLang="en-US" sz="3600" dirty="0"/>
              <a:t>個別相談</a:t>
            </a:r>
            <a:r>
              <a:rPr kumimoji="1" lang="ja-JP" altLang="en-US" sz="3600" dirty="0"/>
              <a:t>は基本的に２回</a:t>
            </a:r>
            <a:endParaRPr kumimoji="1" lang="en-US" altLang="ja-JP" sz="3600" dirty="0"/>
          </a:p>
          <a:p>
            <a:pPr algn="ctr"/>
            <a:endParaRPr lang="en-US" altLang="ja-JP" sz="3600" dirty="0"/>
          </a:p>
          <a:p>
            <a:pPr algn="ctr"/>
            <a:endParaRPr lang="en-US" altLang="ja-JP" sz="3600" dirty="0"/>
          </a:p>
          <a:p>
            <a:pPr algn="ctr"/>
            <a:r>
              <a:rPr kumimoji="1" lang="ja-JP" altLang="en-US" sz="3600"/>
              <a:t>面談①</a:t>
            </a:r>
            <a:r>
              <a:rPr kumimoji="1" lang="en-US" altLang="ja-JP" sz="3600" dirty="0"/>
              <a:t> </a:t>
            </a:r>
            <a:r>
              <a:rPr lang="ja-JP" altLang="en-US" sz="7200">
                <a:solidFill>
                  <a:srgbClr val="FF0000"/>
                </a:solidFill>
              </a:rPr>
              <a:t>ヒアリング</a:t>
            </a:r>
            <a:endParaRPr kumimoji="1" lang="en-US" altLang="ja-JP" sz="3600" dirty="0">
              <a:solidFill>
                <a:srgbClr val="FF0000"/>
              </a:solidFill>
            </a:endParaRPr>
          </a:p>
          <a:p>
            <a:pPr algn="ctr"/>
            <a:endParaRPr lang="en-US" altLang="ja-JP" sz="3600" dirty="0"/>
          </a:p>
          <a:p>
            <a:pPr algn="ctr"/>
            <a:r>
              <a:rPr kumimoji="1" lang="ja-JP" altLang="en-US" sz="2400"/>
              <a:t>面談②</a:t>
            </a:r>
            <a:r>
              <a:rPr kumimoji="1" lang="en-US" altLang="ja-JP" sz="2400" dirty="0"/>
              <a:t> </a:t>
            </a:r>
            <a:r>
              <a:rPr kumimoji="1" lang="ja-JP" altLang="en-US" sz="5400">
                <a:solidFill>
                  <a:srgbClr val="FF0000"/>
                </a:solidFill>
              </a:rPr>
              <a:t>ロードマップ＆解決策提示</a:t>
            </a:r>
            <a:endParaRPr kumimoji="1" lang="en-US" altLang="ja-JP" sz="2400" dirty="0">
              <a:solidFill>
                <a:srgbClr val="FF0000"/>
              </a:solidFill>
            </a:endParaRPr>
          </a:p>
          <a:p>
            <a:pPr algn="ctr"/>
            <a:endParaRPr kumimoji="1" lang="en-US" altLang="ja-JP" sz="3600" dirty="0"/>
          </a:p>
          <a:p>
            <a:pPr algn="ctr"/>
            <a:r>
              <a:rPr kumimoji="1" lang="ja-JP" altLang="en-US" sz="3600"/>
              <a:t>（</a:t>
            </a:r>
            <a:r>
              <a:rPr lang="ja-JP" altLang="en-US" sz="3600"/>
              <a:t>プレゼンテーション＆</a:t>
            </a:r>
            <a:r>
              <a:rPr kumimoji="1" lang="ja-JP" altLang="en-US" sz="3600"/>
              <a:t>クロージング）</a:t>
            </a:r>
            <a:endParaRPr kumimoji="1" lang="ja-JP" altLang="en-US" sz="3600" dirty="0"/>
          </a:p>
        </p:txBody>
      </p:sp>
      <p:sp>
        <p:nvSpPr>
          <p:cNvPr id="6" name="テキスト ボックス 5"/>
          <p:cNvSpPr txBox="1"/>
          <p:nvPr/>
        </p:nvSpPr>
        <p:spPr>
          <a:xfrm>
            <a:off x="2555776" y="424773"/>
            <a:ext cx="3672408" cy="646331"/>
          </a:xfrm>
          <a:prstGeom prst="rect">
            <a:avLst/>
          </a:prstGeom>
          <a:solidFill>
            <a:srgbClr val="FFFF00"/>
          </a:solidFill>
        </p:spPr>
        <p:txBody>
          <a:bodyPr wrap="square" rtlCol="0">
            <a:spAutoFit/>
          </a:bodyPr>
          <a:lstStyle/>
          <a:p>
            <a:r>
              <a:rPr lang="en-US" altLang="ja-JP" sz="3600" dirty="0"/>
              <a:t>&lt;</a:t>
            </a:r>
            <a:r>
              <a:rPr lang="ja-JP" altLang="en-US" sz="3600"/>
              <a:t> </a:t>
            </a:r>
            <a:r>
              <a:rPr lang="en-US" altLang="ja-JP" sz="3600" dirty="0"/>
              <a:t>2nd&gt;</a:t>
            </a:r>
            <a:r>
              <a:rPr kumimoji="1" lang="ja-JP" altLang="en-US" sz="3600"/>
              <a:t>個別相談</a:t>
            </a:r>
            <a:endParaRPr kumimoji="1" lang="ja-JP" altLang="en-US" sz="3600" dirty="0"/>
          </a:p>
        </p:txBody>
      </p:sp>
      <p:sp>
        <p:nvSpPr>
          <p:cNvPr id="7" name="テキスト ボックス 6">
            <a:extLst>
              <a:ext uri="{FF2B5EF4-FFF2-40B4-BE49-F238E27FC236}">
                <a16:creationId xmlns:a16="http://schemas.microsoft.com/office/drawing/2014/main" id="{6C4D8DAF-7BBE-3D44-A4D3-2ACB61FEBFF4}"/>
              </a:ext>
            </a:extLst>
          </p:cNvPr>
          <p:cNvSpPr txBox="1"/>
          <p:nvPr/>
        </p:nvSpPr>
        <p:spPr>
          <a:xfrm>
            <a:off x="155565" y="2060848"/>
            <a:ext cx="8832867" cy="830997"/>
          </a:xfrm>
          <a:prstGeom prst="rect">
            <a:avLst/>
          </a:prstGeom>
          <a:solidFill>
            <a:srgbClr val="00B050"/>
          </a:solidFill>
        </p:spPr>
        <p:txBody>
          <a:bodyPr wrap="none" rtlCol="0">
            <a:spAutoFit/>
          </a:bodyPr>
          <a:lstStyle/>
          <a:p>
            <a:r>
              <a:rPr kumimoji="1" lang="ja-JP" altLang="en-US" sz="4800">
                <a:solidFill>
                  <a:schemeClr val="bg1"/>
                </a:solidFill>
              </a:rPr>
              <a:t>⓪「誰かに相談したい」と言う状態</a:t>
            </a:r>
          </a:p>
        </p:txBody>
      </p:sp>
    </p:spTree>
    <p:extLst>
      <p:ext uri="{BB962C8B-B14F-4D97-AF65-F5344CB8AC3E}">
        <p14:creationId xmlns:p14="http://schemas.microsoft.com/office/powerpoint/2010/main" val="2932864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900" decel="100000" fill="hold"/>
                                        <p:tgtEl>
                                          <p:spTgt spid="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23850" y="404813"/>
            <a:ext cx="1273175" cy="1265237"/>
          </a:xfrm>
        </p:spPr>
      </p:pic>
      <p:cxnSp>
        <p:nvCxnSpPr>
          <p:cNvPr id="8" name="直線コネクタ 7"/>
          <p:cNvCxnSpPr/>
          <p:nvPr/>
        </p:nvCxnSpPr>
        <p:spPr>
          <a:xfrm>
            <a:off x="250825" y="1268413"/>
            <a:ext cx="7993063"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759898" y="1993014"/>
            <a:ext cx="7624203" cy="4524315"/>
          </a:xfrm>
          <a:prstGeom prst="rect">
            <a:avLst/>
          </a:prstGeom>
          <a:noFill/>
        </p:spPr>
        <p:txBody>
          <a:bodyPr wrap="none" rtlCol="0">
            <a:spAutoFit/>
          </a:bodyPr>
          <a:lstStyle/>
          <a:p>
            <a:pPr algn="ctr">
              <a:lnSpc>
                <a:spcPct val="200000"/>
              </a:lnSpc>
            </a:pPr>
            <a:r>
              <a:rPr kumimoji="1" lang="en-US" altLang="ja-JP" sz="2400" dirty="0"/>
              <a:t>【</a:t>
            </a:r>
            <a:r>
              <a:rPr lang="ja-JP" altLang="en-US" sz="2400" dirty="0"/>
              <a:t>なぜならば・・・</a:t>
            </a:r>
            <a:r>
              <a:rPr kumimoji="1" lang="en-US" altLang="ja-JP" sz="2400" dirty="0"/>
              <a:t>】</a:t>
            </a:r>
          </a:p>
          <a:p>
            <a:pPr>
              <a:lnSpc>
                <a:spcPct val="200000"/>
              </a:lnSpc>
            </a:pPr>
            <a:r>
              <a:rPr kumimoji="1" lang="ja-JP" altLang="en-US" sz="2400" dirty="0"/>
              <a:t>・相続において悩みが顕在化していることはほとんど無い</a:t>
            </a:r>
            <a:endParaRPr kumimoji="1" lang="en-US" altLang="ja-JP" sz="2400" dirty="0"/>
          </a:p>
          <a:p>
            <a:pPr>
              <a:lnSpc>
                <a:spcPct val="200000"/>
              </a:lnSpc>
            </a:pPr>
            <a:r>
              <a:rPr lang="ja-JP" altLang="en-US" sz="2400" dirty="0"/>
              <a:t>・ミスリードをしないためには「情報は多いほどいい」</a:t>
            </a:r>
            <a:endParaRPr lang="en-US" altLang="ja-JP" sz="2400" dirty="0"/>
          </a:p>
          <a:p>
            <a:pPr>
              <a:lnSpc>
                <a:spcPct val="200000"/>
              </a:lnSpc>
            </a:pPr>
            <a:r>
              <a:rPr kumimoji="1" lang="ja-JP" altLang="en-US" sz="2400" dirty="0"/>
              <a:t>・様々な情報を話してもらうためには「自己開示ファースト」</a:t>
            </a:r>
            <a:endParaRPr kumimoji="1" lang="en-US" altLang="ja-JP" sz="2400" dirty="0"/>
          </a:p>
          <a:p>
            <a:pPr>
              <a:lnSpc>
                <a:spcPct val="200000"/>
              </a:lnSpc>
            </a:pPr>
            <a:r>
              <a:rPr lang="ja-JP" altLang="en-US" sz="2400" dirty="0"/>
              <a:t>・脱線上等！</a:t>
            </a:r>
            <a:endParaRPr lang="en-US" altLang="ja-JP" sz="2400" dirty="0"/>
          </a:p>
          <a:p>
            <a:pPr>
              <a:lnSpc>
                <a:spcPct val="200000"/>
              </a:lnSpc>
            </a:pPr>
            <a:r>
              <a:rPr kumimoji="1" lang="ja-JP" altLang="en-US" sz="2400" dirty="0"/>
              <a:t>・想像力</a:t>
            </a:r>
            <a:r>
              <a:rPr kumimoji="1" lang="en-US" altLang="ja-JP" sz="2400" dirty="0"/>
              <a:t>MAX</a:t>
            </a:r>
            <a:r>
              <a:rPr kumimoji="1" lang="ja-JP" altLang="en-US" sz="2400" dirty="0"/>
              <a:t>で聞く</a:t>
            </a:r>
            <a:endParaRPr kumimoji="1" lang="en-US" altLang="ja-JP" sz="2400" dirty="0"/>
          </a:p>
        </p:txBody>
      </p:sp>
      <p:sp>
        <p:nvSpPr>
          <p:cNvPr id="7" name="テキスト ボックス 6"/>
          <p:cNvSpPr txBox="1"/>
          <p:nvPr/>
        </p:nvSpPr>
        <p:spPr>
          <a:xfrm>
            <a:off x="1711283" y="1439217"/>
            <a:ext cx="5721439" cy="461665"/>
          </a:xfrm>
          <a:prstGeom prst="rect">
            <a:avLst/>
          </a:prstGeom>
          <a:noFill/>
        </p:spPr>
        <p:txBody>
          <a:bodyPr wrap="none" rtlCol="0">
            <a:spAutoFit/>
          </a:bodyPr>
          <a:lstStyle/>
          <a:p>
            <a:pPr algn="ctr"/>
            <a:r>
              <a:rPr lang="ja-JP" altLang="en-US" sz="2400" dirty="0">
                <a:solidFill>
                  <a:srgbClr val="0070C0"/>
                </a:solidFill>
              </a:rPr>
              <a:t>個別相談（面談①）は「ヒアリング」に徹する</a:t>
            </a:r>
            <a:endParaRPr lang="en-US" altLang="ja-JP" sz="2400" dirty="0">
              <a:solidFill>
                <a:srgbClr val="0070C0"/>
              </a:solidFill>
            </a:endParaRPr>
          </a:p>
        </p:txBody>
      </p:sp>
      <p:sp>
        <p:nvSpPr>
          <p:cNvPr id="10" name="テキスト ボックス 9">
            <a:extLst>
              <a:ext uri="{FF2B5EF4-FFF2-40B4-BE49-F238E27FC236}">
                <a16:creationId xmlns:a16="http://schemas.microsoft.com/office/drawing/2014/main" id="{4D678231-FA92-F149-BD16-24B1F3341908}"/>
              </a:ext>
            </a:extLst>
          </p:cNvPr>
          <p:cNvSpPr txBox="1"/>
          <p:nvPr/>
        </p:nvSpPr>
        <p:spPr>
          <a:xfrm>
            <a:off x="2555776" y="424773"/>
            <a:ext cx="3672408" cy="646331"/>
          </a:xfrm>
          <a:prstGeom prst="rect">
            <a:avLst/>
          </a:prstGeom>
          <a:solidFill>
            <a:srgbClr val="FFFF00"/>
          </a:solidFill>
        </p:spPr>
        <p:txBody>
          <a:bodyPr wrap="square" rtlCol="0">
            <a:spAutoFit/>
          </a:bodyPr>
          <a:lstStyle/>
          <a:p>
            <a:r>
              <a:rPr lang="en-US" altLang="ja-JP" sz="3600" dirty="0"/>
              <a:t>&lt;</a:t>
            </a:r>
            <a:r>
              <a:rPr lang="ja-JP" altLang="en-US" sz="3600"/>
              <a:t> </a:t>
            </a:r>
            <a:r>
              <a:rPr lang="en-US" altLang="ja-JP" sz="3600" dirty="0"/>
              <a:t>2nd&gt;</a:t>
            </a:r>
            <a:r>
              <a:rPr kumimoji="1" lang="ja-JP" altLang="en-US" sz="3600"/>
              <a:t>個別相談</a:t>
            </a:r>
            <a:endParaRPr kumimoji="1" lang="ja-JP" altLang="en-US" sz="3600" dirty="0"/>
          </a:p>
        </p:txBody>
      </p:sp>
    </p:spTree>
    <p:extLst>
      <p:ext uri="{BB962C8B-B14F-4D97-AF65-F5344CB8AC3E}">
        <p14:creationId xmlns:p14="http://schemas.microsoft.com/office/powerpoint/2010/main" val="3618268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456548" y="620688"/>
            <a:ext cx="8712968" cy="6124754"/>
          </a:xfrm>
          <a:prstGeom prst="rect">
            <a:avLst/>
          </a:prstGeom>
          <a:noFill/>
        </p:spPr>
        <p:txBody>
          <a:bodyPr wrap="square" rtlCol="0">
            <a:spAutoFit/>
          </a:bodyPr>
          <a:lstStyle/>
          <a:p>
            <a:pPr algn="ctr"/>
            <a:r>
              <a:rPr kumimoji="1" lang="ja-JP" altLang="en-US" sz="2800" dirty="0"/>
              <a:t>面談①はヒアリングに徹すること</a:t>
            </a:r>
            <a:endParaRPr kumimoji="1" lang="en-US" altLang="ja-JP" sz="2800" dirty="0"/>
          </a:p>
          <a:p>
            <a:endParaRPr lang="en-US" altLang="ja-JP" sz="2800" dirty="0"/>
          </a:p>
          <a:p>
            <a:pPr>
              <a:lnSpc>
                <a:spcPct val="150000"/>
              </a:lnSpc>
            </a:pPr>
            <a:r>
              <a:rPr kumimoji="1" lang="ja-JP" altLang="en-US" sz="2800" dirty="0"/>
              <a:t>・安易に答えを出さない</a:t>
            </a:r>
            <a:endParaRPr kumimoji="1" lang="en-US" altLang="ja-JP" sz="2800" dirty="0"/>
          </a:p>
          <a:p>
            <a:pPr>
              <a:lnSpc>
                <a:spcPct val="150000"/>
              </a:lnSpc>
            </a:pPr>
            <a:r>
              <a:rPr lang="ja-JP" altLang="en-US" sz="2800" dirty="0"/>
              <a:t>・「一問一答式の個別相談」は最悪</a:t>
            </a:r>
            <a:endParaRPr kumimoji="1" lang="en-US" altLang="ja-JP" sz="2800" dirty="0"/>
          </a:p>
          <a:p>
            <a:pPr>
              <a:lnSpc>
                <a:spcPct val="150000"/>
              </a:lnSpc>
            </a:pPr>
            <a:r>
              <a:rPr lang="ja-JP" altLang="en-US" sz="2800" dirty="0"/>
              <a:t>・潜在化ニーズの顕在化が最大の目的</a:t>
            </a:r>
            <a:endParaRPr lang="en-US" altLang="ja-JP" sz="2800" dirty="0"/>
          </a:p>
          <a:p>
            <a:pPr>
              <a:lnSpc>
                <a:spcPct val="150000"/>
              </a:lnSpc>
            </a:pPr>
            <a:r>
              <a:rPr kumimoji="1" lang="ja-JP" altLang="en-US" sz="2800" dirty="0"/>
              <a:t>・「思っていたよりも大変な問題だ」ということを気づかせる</a:t>
            </a:r>
            <a:endParaRPr kumimoji="1" lang="en-US" altLang="ja-JP" sz="2800" dirty="0"/>
          </a:p>
          <a:p>
            <a:pPr>
              <a:lnSpc>
                <a:spcPct val="150000"/>
              </a:lnSpc>
            </a:pPr>
            <a:r>
              <a:rPr lang="ja-JP" altLang="en-US" sz="2800" dirty="0"/>
              <a:t>・これだけ多くの問題を解決するプランは時間をかけて準備する必要がある、ということをきちんと告げる</a:t>
            </a:r>
            <a:endParaRPr lang="en-US" altLang="ja-JP" sz="2800" dirty="0"/>
          </a:p>
          <a:p>
            <a:pPr>
              <a:lnSpc>
                <a:spcPct val="150000"/>
              </a:lnSpc>
            </a:pPr>
            <a:r>
              <a:rPr kumimoji="1" lang="ja-JP" altLang="en-US" sz="2800" dirty="0"/>
              <a:t>・解決したいという強い希望がある方にだけその解決策を見る権利がある、ということを告げる</a:t>
            </a:r>
            <a:endParaRPr kumimoji="1" lang="en-US" altLang="ja-JP" sz="2800" dirty="0"/>
          </a:p>
        </p:txBody>
      </p:sp>
    </p:spTree>
    <p:extLst>
      <p:ext uri="{BB962C8B-B14F-4D97-AF65-F5344CB8AC3E}">
        <p14:creationId xmlns:p14="http://schemas.microsoft.com/office/powerpoint/2010/main" val="3814503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1750"/>
                                        <p:tgtEl>
                                          <p:spTgt spid="2">
                                            <p:txEl>
                                              <p:pRg st="2" end="2"/>
                                            </p:txEl>
                                          </p:spTgt>
                                        </p:tgtEl>
                                        <p:attrNameLst>
                                          <p:attrName>ppt_y</p:attrName>
                                        </p:attrNameLst>
                                      </p:cBhvr>
                                      <p:tavLst>
                                        <p:tav tm="0">
                                          <p:val>
                                            <p:strVal val="#ppt_y-#ppt_h*1.125000"/>
                                          </p:val>
                                        </p:tav>
                                        <p:tav tm="100000">
                                          <p:val>
                                            <p:strVal val="#ppt_y"/>
                                          </p:val>
                                        </p:tav>
                                      </p:tavLst>
                                    </p:anim>
                                    <p:animEffect transition="in" filter="wipe(down)">
                                      <p:cBhvr>
                                        <p:cTn id="8" dur="1750"/>
                                        <p:tgtEl>
                                          <p:spTgt spid="2">
                                            <p:txEl>
                                              <p:pRg st="2" end="2"/>
                                            </p:txEl>
                                          </p:spTgt>
                                        </p:tgtEl>
                                      </p:cBhvr>
                                    </p:animEffect>
                                  </p:childTnLst>
                                </p:cTn>
                              </p:par>
                              <p:par>
                                <p:cTn id="9" presetID="12" presetClass="entr" presetSubtype="1"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 calcmode="lin" valueType="num">
                                      <p:cBhvr additive="base">
                                        <p:cTn id="11" dur="1750"/>
                                        <p:tgtEl>
                                          <p:spTgt spid="2">
                                            <p:txEl>
                                              <p:pRg st="3" end="3"/>
                                            </p:txEl>
                                          </p:spTgt>
                                        </p:tgtEl>
                                        <p:attrNameLst>
                                          <p:attrName>ppt_y</p:attrName>
                                        </p:attrNameLst>
                                      </p:cBhvr>
                                      <p:tavLst>
                                        <p:tav tm="0">
                                          <p:val>
                                            <p:strVal val="#ppt_y-#ppt_h*1.125000"/>
                                          </p:val>
                                        </p:tav>
                                        <p:tav tm="100000">
                                          <p:val>
                                            <p:strVal val="#ppt_y"/>
                                          </p:val>
                                        </p:tav>
                                      </p:tavLst>
                                    </p:anim>
                                    <p:animEffect transition="in" filter="wipe(down)">
                                      <p:cBhvr>
                                        <p:cTn id="12" dur="1750"/>
                                        <p:tgtEl>
                                          <p:spTgt spid="2">
                                            <p:txEl>
                                              <p:pRg st="3" end="3"/>
                                            </p:txEl>
                                          </p:spTgt>
                                        </p:tgtEl>
                                      </p:cBhvr>
                                    </p:animEffect>
                                  </p:childTnLst>
                                </p:cTn>
                              </p:par>
                              <p:par>
                                <p:cTn id="13" presetID="12" presetClass="entr" presetSubtype="1"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 calcmode="lin" valueType="num">
                                      <p:cBhvr additive="base">
                                        <p:cTn id="15" dur="1750"/>
                                        <p:tgtEl>
                                          <p:spTgt spid="2">
                                            <p:txEl>
                                              <p:pRg st="4" end="4"/>
                                            </p:txEl>
                                          </p:spTgt>
                                        </p:tgtEl>
                                        <p:attrNameLst>
                                          <p:attrName>ppt_y</p:attrName>
                                        </p:attrNameLst>
                                      </p:cBhvr>
                                      <p:tavLst>
                                        <p:tav tm="0">
                                          <p:val>
                                            <p:strVal val="#ppt_y-#ppt_h*1.125000"/>
                                          </p:val>
                                        </p:tav>
                                        <p:tav tm="100000">
                                          <p:val>
                                            <p:strVal val="#ppt_y"/>
                                          </p:val>
                                        </p:tav>
                                      </p:tavLst>
                                    </p:anim>
                                    <p:animEffect transition="in" filter="wipe(down)">
                                      <p:cBhvr>
                                        <p:cTn id="16" dur="1750"/>
                                        <p:tgtEl>
                                          <p:spTgt spid="2">
                                            <p:txEl>
                                              <p:pRg st="4" end="4"/>
                                            </p:txEl>
                                          </p:spTgt>
                                        </p:tgtEl>
                                      </p:cBhvr>
                                    </p:animEffect>
                                  </p:childTnLst>
                                </p:cTn>
                              </p:par>
                              <p:par>
                                <p:cTn id="17" presetID="12" presetClass="entr" presetSubtype="1" fill="hold"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1750"/>
                                        <p:tgtEl>
                                          <p:spTgt spid="2">
                                            <p:txEl>
                                              <p:pRg st="5" end="5"/>
                                            </p:txEl>
                                          </p:spTgt>
                                        </p:tgtEl>
                                        <p:attrNameLst>
                                          <p:attrName>ppt_y</p:attrName>
                                        </p:attrNameLst>
                                      </p:cBhvr>
                                      <p:tavLst>
                                        <p:tav tm="0">
                                          <p:val>
                                            <p:strVal val="#ppt_y-#ppt_h*1.125000"/>
                                          </p:val>
                                        </p:tav>
                                        <p:tav tm="100000">
                                          <p:val>
                                            <p:strVal val="#ppt_y"/>
                                          </p:val>
                                        </p:tav>
                                      </p:tavLst>
                                    </p:anim>
                                    <p:animEffect transition="in" filter="wipe(down)">
                                      <p:cBhvr>
                                        <p:cTn id="20" dur="1750"/>
                                        <p:tgtEl>
                                          <p:spTgt spid="2">
                                            <p:txEl>
                                              <p:pRg st="5" end="5"/>
                                            </p:txEl>
                                          </p:spTgt>
                                        </p:tgtEl>
                                      </p:cBhvr>
                                    </p:animEffect>
                                  </p:childTnLst>
                                </p:cTn>
                              </p:par>
                              <p:par>
                                <p:cTn id="21" presetID="12" presetClass="entr" presetSubtype="1"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 calcmode="lin" valueType="num">
                                      <p:cBhvr additive="base">
                                        <p:cTn id="23" dur="1750"/>
                                        <p:tgtEl>
                                          <p:spTgt spid="2">
                                            <p:txEl>
                                              <p:pRg st="6" end="6"/>
                                            </p:txEl>
                                          </p:spTgt>
                                        </p:tgtEl>
                                        <p:attrNameLst>
                                          <p:attrName>ppt_y</p:attrName>
                                        </p:attrNameLst>
                                      </p:cBhvr>
                                      <p:tavLst>
                                        <p:tav tm="0">
                                          <p:val>
                                            <p:strVal val="#ppt_y-#ppt_h*1.125000"/>
                                          </p:val>
                                        </p:tav>
                                        <p:tav tm="100000">
                                          <p:val>
                                            <p:strVal val="#ppt_y"/>
                                          </p:val>
                                        </p:tav>
                                      </p:tavLst>
                                    </p:anim>
                                    <p:animEffect transition="in" filter="wipe(down)">
                                      <p:cBhvr>
                                        <p:cTn id="24" dur="1750"/>
                                        <p:tgtEl>
                                          <p:spTgt spid="2">
                                            <p:txEl>
                                              <p:pRg st="6" end="6"/>
                                            </p:txEl>
                                          </p:spTgt>
                                        </p:tgtEl>
                                      </p:cBhvr>
                                    </p:animEffect>
                                  </p:childTnLst>
                                </p:cTn>
                              </p:par>
                              <p:par>
                                <p:cTn id="25" presetID="12" presetClass="entr" presetSubtype="1"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 calcmode="lin" valueType="num">
                                      <p:cBhvr additive="base">
                                        <p:cTn id="27" dur="1750"/>
                                        <p:tgtEl>
                                          <p:spTgt spid="2">
                                            <p:txEl>
                                              <p:pRg st="7" end="7"/>
                                            </p:txEl>
                                          </p:spTgt>
                                        </p:tgtEl>
                                        <p:attrNameLst>
                                          <p:attrName>ppt_y</p:attrName>
                                        </p:attrNameLst>
                                      </p:cBhvr>
                                      <p:tavLst>
                                        <p:tav tm="0">
                                          <p:val>
                                            <p:strVal val="#ppt_y-#ppt_h*1.125000"/>
                                          </p:val>
                                        </p:tav>
                                        <p:tav tm="100000">
                                          <p:val>
                                            <p:strVal val="#ppt_y"/>
                                          </p:val>
                                        </p:tav>
                                      </p:tavLst>
                                    </p:anim>
                                    <p:animEffect transition="in" filter="wipe(down)">
                                      <p:cBhvr>
                                        <p:cTn id="28" dur="175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23850" y="404813"/>
            <a:ext cx="1273175" cy="1265237"/>
          </a:xfrm>
        </p:spPr>
      </p:pic>
      <p:cxnSp>
        <p:nvCxnSpPr>
          <p:cNvPr id="8" name="直線コネクタ 7"/>
          <p:cNvCxnSpPr/>
          <p:nvPr/>
        </p:nvCxnSpPr>
        <p:spPr>
          <a:xfrm>
            <a:off x="250825" y="1268413"/>
            <a:ext cx="7993063"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4" name="テキスト ボックス 3"/>
          <p:cNvSpPr txBox="1"/>
          <p:nvPr/>
        </p:nvSpPr>
        <p:spPr>
          <a:xfrm>
            <a:off x="2299467" y="483083"/>
            <a:ext cx="4608512" cy="646331"/>
          </a:xfrm>
          <a:prstGeom prst="rect">
            <a:avLst/>
          </a:prstGeom>
          <a:solidFill>
            <a:srgbClr val="FFFF00"/>
          </a:solidFill>
        </p:spPr>
        <p:txBody>
          <a:bodyPr wrap="square" rtlCol="0">
            <a:spAutoFit/>
          </a:bodyPr>
          <a:lstStyle/>
          <a:p>
            <a:r>
              <a:rPr lang="ja-JP" altLang="en-US" sz="3600"/>
              <a:t>②「</a:t>
            </a:r>
            <a:r>
              <a:rPr kumimoji="1" lang="ja-JP" altLang="en-US" sz="3600" dirty="0"/>
              <a:t>個別</a:t>
            </a:r>
            <a:r>
              <a:rPr kumimoji="1" lang="ja-JP" altLang="en-US" sz="3600"/>
              <a:t>相談」の方法</a:t>
            </a:r>
            <a:endParaRPr kumimoji="1" lang="ja-JP" altLang="en-US" sz="3600" dirty="0"/>
          </a:p>
        </p:txBody>
      </p:sp>
      <p:sp>
        <p:nvSpPr>
          <p:cNvPr id="6" name="テキスト ボックス 5"/>
          <p:cNvSpPr txBox="1"/>
          <p:nvPr/>
        </p:nvSpPr>
        <p:spPr>
          <a:xfrm>
            <a:off x="2771800" y="1404452"/>
            <a:ext cx="3260829" cy="400110"/>
          </a:xfrm>
          <a:prstGeom prst="rect">
            <a:avLst/>
          </a:prstGeom>
          <a:solidFill>
            <a:schemeClr val="accent6">
              <a:lumMod val="40000"/>
              <a:lumOff val="60000"/>
            </a:schemeClr>
          </a:solidFill>
        </p:spPr>
        <p:txBody>
          <a:bodyPr wrap="none" rtlCol="0">
            <a:spAutoFit/>
          </a:bodyPr>
          <a:lstStyle/>
          <a:p>
            <a:r>
              <a:rPr kumimoji="1" lang="ja-JP" altLang="en-US" sz="2000" dirty="0"/>
              <a:t>家族関係図を書きながら聞く</a:t>
            </a:r>
          </a:p>
        </p:txBody>
      </p:sp>
      <p:sp>
        <p:nvSpPr>
          <p:cNvPr id="10" name="テキスト ボックス 9"/>
          <p:cNvSpPr txBox="1"/>
          <p:nvPr/>
        </p:nvSpPr>
        <p:spPr>
          <a:xfrm>
            <a:off x="2444879" y="2007917"/>
            <a:ext cx="4131259" cy="400110"/>
          </a:xfrm>
          <a:prstGeom prst="rect">
            <a:avLst/>
          </a:prstGeom>
          <a:solidFill>
            <a:schemeClr val="accent6">
              <a:lumMod val="40000"/>
              <a:lumOff val="60000"/>
            </a:schemeClr>
          </a:solidFill>
        </p:spPr>
        <p:txBody>
          <a:bodyPr wrap="none" rtlCol="0">
            <a:spAutoFit/>
          </a:bodyPr>
          <a:lstStyle/>
          <a:p>
            <a:r>
              <a:rPr kumimoji="1" lang="ja-JP" altLang="en-US" sz="2000" dirty="0"/>
              <a:t>（可能ならば）４</a:t>
            </a:r>
            <a:r>
              <a:rPr kumimoji="1" lang="ja-JP" altLang="en-US" sz="2000"/>
              <a:t>世代分の家族関係図</a:t>
            </a:r>
            <a:endParaRPr kumimoji="1" lang="ja-JP" altLang="en-US" sz="2000" dirty="0"/>
          </a:p>
        </p:txBody>
      </p:sp>
      <p:sp>
        <p:nvSpPr>
          <p:cNvPr id="11" name="テキスト ボックス 10"/>
          <p:cNvSpPr txBox="1"/>
          <p:nvPr/>
        </p:nvSpPr>
        <p:spPr>
          <a:xfrm>
            <a:off x="2444879" y="2605042"/>
            <a:ext cx="3924472" cy="400110"/>
          </a:xfrm>
          <a:prstGeom prst="rect">
            <a:avLst/>
          </a:prstGeom>
          <a:solidFill>
            <a:schemeClr val="accent6">
              <a:lumMod val="40000"/>
              <a:lumOff val="60000"/>
            </a:schemeClr>
          </a:solidFill>
        </p:spPr>
        <p:txBody>
          <a:bodyPr wrap="none" rtlCol="0">
            <a:spAutoFit/>
          </a:bodyPr>
          <a:lstStyle/>
          <a:p>
            <a:r>
              <a:rPr lang="ja-JP" altLang="en-US" sz="2000" dirty="0"/>
              <a:t>死亡している場合、亡年月日を聞く</a:t>
            </a:r>
            <a:endParaRPr kumimoji="1" lang="ja-JP" altLang="en-US" sz="2000" dirty="0"/>
          </a:p>
        </p:txBody>
      </p:sp>
      <p:sp>
        <p:nvSpPr>
          <p:cNvPr id="13" name="テキスト ボックス 12"/>
          <p:cNvSpPr txBox="1"/>
          <p:nvPr/>
        </p:nvSpPr>
        <p:spPr>
          <a:xfrm>
            <a:off x="2988280" y="3217634"/>
            <a:ext cx="2877711" cy="400110"/>
          </a:xfrm>
          <a:prstGeom prst="rect">
            <a:avLst/>
          </a:prstGeom>
          <a:solidFill>
            <a:schemeClr val="accent6">
              <a:lumMod val="40000"/>
              <a:lumOff val="60000"/>
            </a:schemeClr>
          </a:solidFill>
        </p:spPr>
        <p:txBody>
          <a:bodyPr wrap="none" rtlCol="0">
            <a:spAutoFit/>
          </a:bodyPr>
          <a:lstStyle/>
          <a:p>
            <a:r>
              <a:rPr kumimoji="1" lang="ja-JP" altLang="en-US" sz="2000" dirty="0"/>
              <a:t>養子縁組の有無・年月日</a:t>
            </a:r>
          </a:p>
        </p:txBody>
      </p:sp>
      <p:sp>
        <p:nvSpPr>
          <p:cNvPr id="14" name="テキスト ボックス 13"/>
          <p:cNvSpPr txBox="1"/>
          <p:nvPr/>
        </p:nvSpPr>
        <p:spPr>
          <a:xfrm>
            <a:off x="2863956" y="3881221"/>
            <a:ext cx="3134191" cy="400110"/>
          </a:xfrm>
          <a:prstGeom prst="rect">
            <a:avLst/>
          </a:prstGeom>
          <a:solidFill>
            <a:schemeClr val="accent6">
              <a:lumMod val="40000"/>
              <a:lumOff val="60000"/>
            </a:schemeClr>
          </a:solidFill>
        </p:spPr>
        <p:txBody>
          <a:bodyPr wrap="none" rtlCol="0">
            <a:spAutoFit/>
          </a:bodyPr>
          <a:lstStyle/>
          <a:p>
            <a:r>
              <a:rPr kumimoji="1" lang="ja-JP" altLang="en-US" sz="2000" dirty="0"/>
              <a:t>離婚の有無・</a:t>
            </a:r>
            <a:r>
              <a:rPr kumimoji="1" lang="ja-JP" altLang="en-US" sz="2000"/>
              <a:t>婚外子の有無</a:t>
            </a:r>
            <a:endParaRPr kumimoji="1" lang="ja-JP" altLang="en-US" sz="2000" dirty="0"/>
          </a:p>
        </p:txBody>
      </p:sp>
      <p:sp>
        <p:nvSpPr>
          <p:cNvPr id="15" name="テキスト ボックス 14"/>
          <p:cNvSpPr txBox="1"/>
          <p:nvPr/>
        </p:nvSpPr>
        <p:spPr>
          <a:xfrm>
            <a:off x="1889569" y="4493723"/>
            <a:ext cx="5450531" cy="400110"/>
          </a:xfrm>
          <a:prstGeom prst="rect">
            <a:avLst/>
          </a:prstGeom>
          <a:solidFill>
            <a:schemeClr val="accent6">
              <a:lumMod val="40000"/>
              <a:lumOff val="60000"/>
            </a:schemeClr>
          </a:solidFill>
        </p:spPr>
        <p:txBody>
          <a:bodyPr wrap="none" rtlCol="0">
            <a:spAutoFit/>
          </a:bodyPr>
          <a:lstStyle/>
          <a:p>
            <a:r>
              <a:rPr kumimoji="1" lang="ja-JP" altLang="en-US" sz="2000" dirty="0"/>
              <a:t>居住地、戸建</a:t>
            </a:r>
            <a:r>
              <a:rPr kumimoji="1" lang="en-US" altLang="ja-JP" sz="2000" dirty="0"/>
              <a:t>or</a:t>
            </a:r>
            <a:r>
              <a:rPr kumimoji="1" lang="ja-JP" altLang="en-US" sz="2000" dirty="0"/>
              <a:t>賃貸、不動産の名義について聞く</a:t>
            </a:r>
          </a:p>
        </p:txBody>
      </p:sp>
      <p:sp>
        <p:nvSpPr>
          <p:cNvPr id="16" name="テキスト ボックス 15"/>
          <p:cNvSpPr txBox="1"/>
          <p:nvPr/>
        </p:nvSpPr>
        <p:spPr>
          <a:xfrm>
            <a:off x="1331640" y="5548526"/>
            <a:ext cx="6750566" cy="1200329"/>
          </a:xfrm>
          <a:prstGeom prst="rect">
            <a:avLst/>
          </a:prstGeom>
          <a:solidFill>
            <a:schemeClr val="accent6">
              <a:lumMod val="75000"/>
            </a:schemeClr>
          </a:solidFill>
        </p:spPr>
        <p:txBody>
          <a:bodyPr wrap="none" rtlCol="0">
            <a:spAutoFit/>
          </a:bodyPr>
          <a:lstStyle/>
          <a:p>
            <a:pPr algn="ctr"/>
            <a:r>
              <a:rPr lang="ja-JP" altLang="en-US" sz="3600" dirty="0">
                <a:solidFill>
                  <a:schemeClr val="bg1"/>
                </a:solidFill>
              </a:rPr>
              <a:t>家族関係と状況が把握できてから</a:t>
            </a:r>
            <a:endParaRPr lang="en-US" altLang="ja-JP" sz="3600" dirty="0">
              <a:solidFill>
                <a:schemeClr val="bg1"/>
              </a:solidFill>
            </a:endParaRPr>
          </a:p>
          <a:p>
            <a:pPr algn="ctr"/>
            <a:r>
              <a:rPr lang="ja-JP" altLang="en-US" sz="3600" dirty="0">
                <a:solidFill>
                  <a:schemeClr val="bg1"/>
                </a:solidFill>
              </a:rPr>
              <a:t>具体的な相談内容に進む</a:t>
            </a:r>
            <a:endParaRPr kumimoji="1" lang="ja-JP" altLang="en-US" sz="3600" dirty="0">
              <a:solidFill>
                <a:schemeClr val="bg1"/>
              </a:solidFill>
            </a:endParaRPr>
          </a:p>
        </p:txBody>
      </p:sp>
      <p:sp>
        <p:nvSpPr>
          <p:cNvPr id="3" name="下矢印 2"/>
          <p:cNvSpPr/>
          <p:nvPr/>
        </p:nvSpPr>
        <p:spPr>
          <a:xfrm>
            <a:off x="4148557" y="5029871"/>
            <a:ext cx="1116732" cy="51865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64074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dissolv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dissolv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dissolve">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dissolve">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dissolve">
                                      <p:cBhvr>
                                        <p:cTn id="37" dur="500"/>
                                        <p:tgtEl>
                                          <p:spTgt spid="3"/>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dissolve">
                                      <p:cBhvr>
                                        <p:cTn id="4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1" grpId="0" animBg="1"/>
      <p:bldP spid="13" grpId="0" animBg="1"/>
      <p:bldP spid="14" grpId="0" animBg="1"/>
      <p:bldP spid="15" grpId="0" animBg="1"/>
      <p:bldP spid="16" grpId="0" animBg="1"/>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テキスト ボックス 3"/>
          <p:cNvSpPr txBox="1"/>
          <p:nvPr/>
        </p:nvSpPr>
        <p:spPr>
          <a:xfrm>
            <a:off x="1835696" y="490161"/>
            <a:ext cx="5944421" cy="646331"/>
          </a:xfrm>
          <a:prstGeom prst="rect">
            <a:avLst/>
          </a:prstGeom>
          <a:solidFill>
            <a:srgbClr val="FFFF00"/>
          </a:solidFill>
        </p:spPr>
        <p:txBody>
          <a:bodyPr wrap="square" rtlCol="0">
            <a:spAutoFit/>
          </a:bodyPr>
          <a:lstStyle/>
          <a:p>
            <a:r>
              <a:rPr lang="ja-JP" altLang="en-US" sz="3600"/>
              <a:t>ヒアリング項目チェックシート</a:t>
            </a:r>
            <a:endParaRPr kumimoji="1" lang="ja-JP" altLang="en-US" sz="3600" dirty="0"/>
          </a:p>
        </p:txBody>
      </p:sp>
      <p:sp>
        <p:nvSpPr>
          <p:cNvPr id="3" name="テキスト ボックス 2"/>
          <p:cNvSpPr txBox="1"/>
          <p:nvPr/>
        </p:nvSpPr>
        <p:spPr>
          <a:xfrm>
            <a:off x="1832022" y="1533465"/>
            <a:ext cx="6938118" cy="5324535"/>
          </a:xfrm>
          <a:prstGeom prst="rect">
            <a:avLst/>
          </a:prstGeom>
          <a:noFill/>
        </p:spPr>
        <p:txBody>
          <a:bodyPr wrap="none" rtlCol="0">
            <a:spAutoFit/>
          </a:bodyPr>
          <a:lstStyle/>
          <a:p>
            <a:r>
              <a:rPr kumimoji="1" lang="ja-JP" altLang="en-US" sz="2000" dirty="0"/>
              <a:t>⬜︎登場人物に連絡が取れていない人はいないか？</a:t>
            </a:r>
            <a:endParaRPr kumimoji="1" lang="en-US" altLang="ja-JP" sz="2000" dirty="0"/>
          </a:p>
          <a:p>
            <a:r>
              <a:rPr lang="ja-JP" altLang="en-US" sz="2000" dirty="0"/>
              <a:t>⬜︎仲が悪い人はいないか？</a:t>
            </a:r>
            <a:endParaRPr lang="en-US" altLang="ja-JP" sz="2000" dirty="0"/>
          </a:p>
          <a:p>
            <a:r>
              <a:rPr kumimoji="1" lang="ja-JP" altLang="en-US" sz="2000" dirty="0"/>
              <a:t>⬜︎兄弟姉妹同士の</a:t>
            </a:r>
            <a:r>
              <a:rPr lang="ja-JP" altLang="en-US" sz="2000" dirty="0"/>
              <a:t>関係は？</a:t>
            </a:r>
            <a:br>
              <a:rPr lang="en-US" altLang="ja-JP" sz="2000" dirty="0"/>
            </a:br>
            <a:r>
              <a:rPr lang="ja-JP" altLang="en-US" sz="2000" dirty="0"/>
              <a:t>⬜︎兄弟姉妹と親との関係は？</a:t>
            </a:r>
            <a:endParaRPr lang="en-US" altLang="ja-JP" sz="2000" dirty="0"/>
          </a:p>
          <a:p>
            <a:r>
              <a:rPr kumimoji="1" lang="ja-JP" altLang="en-US" sz="2000" dirty="0"/>
              <a:t>⬜︎一部の子や孫に贈与をしてないか？</a:t>
            </a:r>
            <a:endParaRPr kumimoji="1" lang="en-US" altLang="ja-JP" sz="2000" dirty="0"/>
          </a:p>
          <a:p>
            <a:r>
              <a:rPr lang="ja-JP" altLang="en-US" sz="2000" dirty="0"/>
              <a:t>⬜︎初婚か？再婚か？</a:t>
            </a:r>
            <a:endParaRPr lang="en-US" altLang="ja-JP" sz="2000" dirty="0"/>
          </a:p>
          <a:p>
            <a:r>
              <a:rPr kumimoji="1" lang="ja-JP" altLang="en-US" sz="2000" dirty="0"/>
              <a:t>⬜︎婚外子はいないか？</a:t>
            </a:r>
            <a:endParaRPr kumimoji="1" lang="en-US" altLang="ja-JP" sz="2000" dirty="0"/>
          </a:p>
          <a:p>
            <a:r>
              <a:rPr lang="ja-JP" altLang="en-US" sz="2000" dirty="0"/>
              <a:t>⬜︎子どもがいない場合は注意が必要</a:t>
            </a:r>
            <a:endParaRPr lang="en-US" altLang="ja-JP" sz="2000" dirty="0"/>
          </a:p>
          <a:p>
            <a:r>
              <a:rPr lang="ja-JP" altLang="en-US" sz="2000" dirty="0"/>
              <a:t>⬜︎趣味は？（骨董品や絵画、高価な車など）</a:t>
            </a:r>
            <a:endParaRPr lang="en-US" altLang="ja-JP" sz="2000" dirty="0"/>
          </a:p>
          <a:p>
            <a:r>
              <a:rPr lang="ja-JP" altLang="en-US" sz="2000" dirty="0"/>
              <a:t>⬜︎株式は保有しているか？（上場</a:t>
            </a:r>
            <a:r>
              <a:rPr lang="en-US" altLang="ja-JP" sz="2000" dirty="0"/>
              <a:t>or</a:t>
            </a:r>
            <a:r>
              <a:rPr lang="ja-JP" altLang="en-US" sz="2000" dirty="0"/>
              <a:t>非上場）</a:t>
            </a:r>
            <a:endParaRPr lang="en-US" altLang="ja-JP" sz="2000" dirty="0"/>
          </a:p>
          <a:p>
            <a:r>
              <a:rPr lang="ja-JP" altLang="en-US" sz="2000" dirty="0"/>
              <a:t>⬜︎不動産はあるか？</a:t>
            </a:r>
            <a:endParaRPr lang="en-US" altLang="ja-JP" sz="2000" dirty="0"/>
          </a:p>
          <a:p>
            <a:r>
              <a:rPr lang="ja-JP" altLang="en-US" sz="2000" dirty="0"/>
              <a:t>⬜︎不動産の名義は？</a:t>
            </a:r>
            <a:endParaRPr lang="en-US" altLang="ja-JP" sz="2000" dirty="0"/>
          </a:p>
          <a:p>
            <a:r>
              <a:rPr lang="ja-JP" altLang="en-US" sz="2000" dirty="0"/>
              <a:t>⬜︎名義預金の有無</a:t>
            </a:r>
            <a:endParaRPr lang="en-US" altLang="ja-JP" sz="2000" dirty="0"/>
          </a:p>
          <a:p>
            <a:r>
              <a:rPr lang="ja-JP" altLang="en-US" sz="2000" dirty="0"/>
              <a:t>⬜︎連帯保証人になっていないか？</a:t>
            </a:r>
            <a:endParaRPr lang="en-US" altLang="ja-JP" sz="2000" dirty="0"/>
          </a:p>
          <a:p>
            <a:r>
              <a:rPr lang="ja-JP" altLang="en-US" sz="2000" dirty="0"/>
              <a:t>⬜︎貸している不動産はあるか？</a:t>
            </a:r>
            <a:endParaRPr lang="en-US" altLang="ja-JP" sz="2000" dirty="0"/>
          </a:p>
          <a:p>
            <a:r>
              <a:rPr lang="ja-JP" altLang="en-US" sz="2000" dirty="0"/>
              <a:t>⬜︎遺言書の有無（自筆</a:t>
            </a:r>
            <a:r>
              <a:rPr lang="en-US" altLang="ja-JP" sz="2000" dirty="0"/>
              <a:t>or</a:t>
            </a:r>
            <a:r>
              <a:rPr lang="ja-JP" altLang="en-US" sz="2000" dirty="0"/>
              <a:t>公正証書）</a:t>
            </a:r>
            <a:endParaRPr lang="en-US" altLang="ja-JP" sz="2000" dirty="0"/>
          </a:p>
          <a:p>
            <a:pPr algn="r"/>
            <a:r>
              <a:rPr lang="ja-JP" altLang="en-US" sz="2000" dirty="0"/>
              <a:t>など</a:t>
            </a:r>
            <a:endParaRPr lang="en-US" altLang="ja-JP" sz="2000" dirty="0"/>
          </a:p>
        </p:txBody>
      </p:sp>
      <p:pic>
        <p:nvPicPr>
          <p:cNvPr id="7" name="コンテンツ プレースホルダー 3">
            <a:extLst>
              <a:ext uri="{FF2B5EF4-FFF2-40B4-BE49-F238E27FC236}">
                <a16:creationId xmlns:a16="http://schemas.microsoft.com/office/drawing/2014/main" id="{A00D5127-B118-3048-AD3B-1765E9E1AF83}"/>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75928" y="557064"/>
            <a:ext cx="1272928" cy="1265286"/>
          </a:xfrm>
        </p:spPr>
      </p:pic>
      <p:cxnSp>
        <p:nvCxnSpPr>
          <p:cNvPr id="9" name="直線コネクタ 8">
            <a:extLst>
              <a:ext uri="{FF2B5EF4-FFF2-40B4-BE49-F238E27FC236}">
                <a16:creationId xmlns:a16="http://schemas.microsoft.com/office/drawing/2014/main" id="{3A7E8B93-8BEA-D742-9BE9-E5E6E37116BD}"/>
              </a:ext>
            </a:extLst>
          </p:cNvPr>
          <p:cNvCxnSpPr/>
          <p:nvPr/>
        </p:nvCxnSpPr>
        <p:spPr>
          <a:xfrm>
            <a:off x="403225" y="1420813"/>
            <a:ext cx="7993063"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56590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33" y="247650"/>
            <a:ext cx="9029700" cy="6362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星 6 1"/>
          <p:cNvSpPr/>
          <p:nvPr/>
        </p:nvSpPr>
        <p:spPr>
          <a:xfrm>
            <a:off x="971600" y="601621"/>
            <a:ext cx="432048" cy="288032"/>
          </a:xfrm>
          <a:prstGeom prst="star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星 6 5"/>
          <p:cNvSpPr/>
          <p:nvPr/>
        </p:nvSpPr>
        <p:spPr>
          <a:xfrm>
            <a:off x="4303387" y="984242"/>
            <a:ext cx="340621" cy="356525"/>
          </a:xfrm>
          <a:prstGeom prst="star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星 6 6"/>
          <p:cNvSpPr/>
          <p:nvPr/>
        </p:nvSpPr>
        <p:spPr>
          <a:xfrm>
            <a:off x="4221086" y="3861048"/>
            <a:ext cx="216024" cy="288032"/>
          </a:xfrm>
          <a:prstGeom prst="star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星 6 8"/>
          <p:cNvSpPr/>
          <p:nvPr/>
        </p:nvSpPr>
        <p:spPr>
          <a:xfrm>
            <a:off x="4046679" y="3861048"/>
            <a:ext cx="216024" cy="288032"/>
          </a:xfrm>
          <a:prstGeom prst="star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星 6 9"/>
          <p:cNvSpPr/>
          <p:nvPr/>
        </p:nvSpPr>
        <p:spPr>
          <a:xfrm>
            <a:off x="1528698" y="574846"/>
            <a:ext cx="216024" cy="288032"/>
          </a:xfrm>
          <a:prstGeom prst="star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星 6 10"/>
          <p:cNvSpPr/>
          <p:nvPr/>
        </p:nvSpPr>
        <p:spPr>
          <a:xfrm>
            <a:off x="5868144" y="3861048"/>
            <a:ext cx="216024" cy="288032"/>
          </a:xfrm>
          <a:prstGeom prst="star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星 6 11"/>
          <p:cNvSpPr/>
          <p:nvPr/>
        </p:nvSpPr>
        <p:spPr>
          <a:xfrm>
            <a:off x="2195736" y="3868958"/>
            <a:ext cx="432048" cy="288032"/>
          </a:xfrm>
          <a:prstGeom prst="star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星 6 12"/>
          <p:cNvSpPr/>
          <p:nvPr/>
        </p:nvSpPr>
        <p:spPr>
          <a:xfrm>
            <a:off x="7380312" y="574846"/>
            <a:ext cx="432048" cy="288032"/>
          </a:xfrm>
          <a:prstGeom prst="star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星 6 13"/>
          <p:cNvSpPr/>
          <p:nvPr/>
        </p:nvSpPr>
        <p:spPr>
          <a:xfrm>
            <a:off x="7655463" y="1079034"/>
            <a:ext cx="432048" cy="288032"/>
          </a:xfrm>
          <a:prstGeom prst="star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星 6 14"/>
          <p:cNvSpPr/>
          <p:nvPr/>
        </p:nvSpPr>
        <p:spPr>
          <a:xfrm>
            <a:off x="7655463" y="1393365"/>
            <a:ext cx="432048" cy="288032"/>
          </a:xfrm>
          <a:prstGeom prst="star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星 6 15"/>
          <p:cNvSpPr/>
          <p:nvPr/>
        </p:nvSpPr>
        <p:spPr>
          <a:xfrm>
            <a:off x="7871487" y="1681397"/>
            <a:ext cx="432048" cy="288032"/>
          </a:xfrm>
          <a:prstGeom prst="star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星 6 16"/>
          <p:cNvSpPr/>
          <p:nvPr/>
        </p:nvSpPr>
        <p:spPr>
          <a:xfrm>
            <a:off x="7807863" y="2178605"/>
            <a:ext cx="432048" cy="288032"/>
          </a:xfrm>
          <a:prstGeom prst="star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星 6 17"/>
          <p:cNvSpPr/>
          <p:nvPr/>
        </p:nvSpPr>
        <p:spPr>
          <a:xfrm>
            <a:off x="5292080" y="4437112"/>
            <a:ext cx="216024" cy="288032"/>
          </a:xfrm>
          <a:prstGeom prst="star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星 6 18"/>
          <p:cNvSpPr/>
          <p:nvPr/>
        </p:nvSpPr>
        <p:spPr>
          <a:xfrm>
            <a:off x="4427984" y="4291743"/>
            <a:ext cx="432048" cy="288032"/>
          </a:xfrm>
          <a:prstGeom prst="star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星 6 19"/>
          <p:cNvSpPr/>
          <p:nvPr/>
        </p:nvSpPr>
        <p:spPr>
          <a:xfrm>
            <a:off x="2303748" y="4579775"/>
            <a:ext cx="216024" cy="288032"/>
          </a:xfrm>
          <a:prstGeom prst="star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星 6 20"/>
          <p:cNvSpPr/>
          <p:nvPr/>
        </p:nvSpPr>
        <p:spPr>
          <a:xfrm>
            <a:off x="323528" y="4579774"/>
            <a:ext cx="576064" cy="433402"/>
          </a:xfrm>
          <a:prstGeom prst="star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星 6 21"/>
          <p:cNvSpPr/>
          <p:nvPr/>
        </p:nvSpPr>
        <p:spPr>
          <a:xfrm>
            <a:off x="1779577" y="5877272"/>
            <a:ext cx="432048" cy="288032"/>
          </a:xfrm>
          <a:prstGeom prst="star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星 6 22"/>
          <p:cNvSpPr/>
          <p:nvPr/>
        </p:nvSpPr>
        <p:spPr>
          <a:xfrm>
            <a:off x="2245127" y="5517232"/>
            <a:ext cx="432048" cy="288032"/>
          </a:xfrm>
          <a:prstGeom prst="star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星 6 23"/>
          <p:cNvSpPr/>
          <p:nvPr/>
        </p:nvSpPr>
        <p:spPr>
          <a:xfrm>
            <a:off x="8023887" y="5373216"/>
            <a:ext cx="432048" cy="288032"/>
          </a:xfrm>
          <a:prstGeom prst="star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星 6 24"/>
          <p:cNvSpPr/>
          <p:nvPr/>
        </p:nvSpPr>
        <p:spPr>
          <a:xfrm>
            <a:off x="5760132" y="5961247"/>
            <a:ext cx="432048" cy="288032"/>
          </a:xfrm>
          <a:prstGeom prst="star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星 6 25"/>
          <p:cNvSpPr/>
          <p:nvPr/>
        </p:nvSpPr>
        <p:spPr>
          <a:xfrm>
            <a:off x="4148844" y="562338"/>
            <a:ext cx="432048" cy="288032"/>
          </a:xfrm>
          <a:prstGeom prst="star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星 6 26"/>
          <p:cNvSpPr/>
          <p:nvPr/>
        </p:nvSpPr>
        <p:spPr>
          <a:xfrm>
            <a:off x="4303386" y="3393367"/>
            <a:ext cx="556645" cy="288032"/>
          </a:xfrm>
          <a:prstGeom prst="star6">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126769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23850" y="404813"/>
            <a:ext cx="1273175" cy="1265237"/>
          </a:xfrm>
        </p:spPr>
      </p:pic>
      <p:cxnSp>
        <p:nvCxnSpPr>
          <p:cNvPr id="8" name="直線コネクタ 7"/>
          <p:cNvCxnSpPr/>
          <p:nvPr/>
        </p:nvCxnSpPr>
        <p:spPr>
          <a:xfrm>
            <a:off x="250825" y="1268413"/>
            <a:ext cx="7993063"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3385581" y="2921168"/>
            <a:ext cx="1723549" cy="1015663"/>
          </a:xfrm>
          <a:prstGeom prst="rect">
            <a:avLst/>
          </a:prstGeom>
          <a:solidFill>
            <a:srgbClr val="0070C0"/>
          </a:solidFill>
        </p:spPr>
        <p:txBody>
          <a:bodyPr wrap="none" rtlCol="0">
            <a:spAutoFit/>
          </a:bodyPr>
          <a:lstStyle/>
          <a:p>
            <a:pPr algn="ctr"/>
            <a:r>
              <a:rPr lang="ja-JP" altLang="en-US" sz="6000">
                <a:solidFill>
                  <a:schemeClr val="bg1"/>
                </a:solidFill>
              </a:rPr>
              <a:t>休憩</a:t>
            </a:r>
            <a:endParaRPr lang="en-US" altLang="ja-JP" sz="6000" dirty="0">
              <a:solidFill>
                <a:schemeClr val="bg1"/>
              </a:solidFill>
            </a:endParaRPr>
          </a:p>
        </p:txBody>
      </p:sp>
    </p:spTree>
    <p:extLst>
      <p:ext uri="{BB962C8B-B14F-4D97-AF65-F5344CB8AC3E}">
        <p14:creationId xmlns:p14="http://schemas.microsoft.com/office/powerpoint/2010/main" val="3532454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1810775" y="658103"/>
            <a:ext cx="5921814" cy="523220"/>
          </a:xfrm>
          <a:prstGeom prst="rect">
            <a:avLst/>
          </a:prstGeom>
          <a:noFill/>
        </p:spPr>
        <p:txBody>
          <a:bodyPr wrap="none" rtlCol="0">
            <a:spAutoFit/>
          </a:bodyPr>
          <a:lstStyle/>
          <a:p>
            <a:r>
              <a:rPr lang="ja-JP" altLang="en-US" sz="2800" dirty="0"/>
              <a:t>面談①個別相談はヒアリングに徹する</a:t>
            </a:r>
            <a:endParaRPr kumimoji="1" lang="ja-JP" altLang="en-US" sz="2800" dirty="0"/>
          </a:p>
        </p:txBody>
      </p:sp>
      <p:sp>
        <p:nvSpPr>
          <p:cNvPr id="3" name="テキスト ボックス 2"/>
          <p:cNvSpPr txBox="1"/>
          <p:nvPr/>
        </p:nvSpPr>
        <p:spPr>
          <a:xfrm>
            <a:off x="756640" y="1673571"/>
            <a:ext cx="2108269" cy="923330"/>
          </a:xfrm>
          <a:prstGeom prst="rect">
            <a:avLst/>
          </a:prstGeom>
          <a:noFill/>
        </p:spPr>
        <p:txBody>
          <a:bodyPr wrap="none" rtlCol="0" anchor="b">
            <a:spAutoFit/>
          </a:bodyPr>
          <a:lstStyle/>
          <a:p>
            <a:pPr algn="ctr"/>
            <a:r>
              <a:rPr kumimoji="1" lang="ja-JP" altLang="en-US" dirty="0"/>
              <a:t>個別相談</a:t>
            </a:r>
            <a:endParaRPr kumimoji="1" lang="en-US" altLang="ja-JP" dirty="0"/>
          </a:p>
          <a:p>
            <a:pPr algn="ctr"/>
            <a:r>
              <a:rPr lang="ja-JP" altLang="en-US" dirty="0"/>
              <a:t>↓</a:t>
            </a:r>
            <a:endParaRPr kumimoji="1" lang="en-US" altLang="ja-JP" dirty="0"/>
          </a:p>
          <a:p>
            <a:pPr algn="ctr"/>
            <a:r>
              <a:rPr kumimoji="1" lang="ja-JP" altLang="en-US" dirty="0"/>
              <a:t>保険セールスでいう</a:t>
            </a:r>
            <a:endParaRPr kumimoji="1" lang="ja-JP" altLang="en-US" sz="8000" dirty="0"/>
          </a:p>
        </p:txBody>
      </p:sp>
      <p:sp>
        <p:nvSpPr>
          <p:cNvPr id="7" name="テキスト ボックス 6"/>
          <p:cNvSpPr txBox="1"/>
          <p:nvPr/>
        </p:nvSpPr>
        <p:spPr>
          <a:xfrm>
            <a:off x="179512" y="1916832"/>
            <a:ext cx="3567002" cy="4508927"/>
          </a:xfrm>
          <a:prstGeom prst="rect">
            <a:avLst/>
          </a:prstGeom>
          <a:noFill/>
        </p:spPr>
        <p:txBody>
          <a:bodyPr wrap="none" rtlCol="0">
            <a:spAutoFit/>
          </a:bodyPr>
          <a:lstStyle/>
          <a:p>
            <a:r>
              <a:rPr kumimoji="1" lang="en-US" altLang="ja-JP" sz="28700" dirty="0"/>
              <a:t>FF</a:t>
            </a:r>
            <a:endParaRPr kumimoji="1" lang="ja-JP" altLang="en-US" sz="28700" dirty="0"/>
          </a:p>
        </p:txBody>
      </p:sp>
      <p:sp>
        <p:nvSpPr>
          <p:cNvPr id="9" name="テキスト ボックス 8"/>
          <p:cNvSpPr txBox="1"/>
          <p:nvPr/>
        </p:nvSpPr>
        <p:spPr>
          <a:xfrm>
            <a:off x="4221814" y="1970664"/>
            <a:ext cx="3725956" cy="523220"/>
          </a:xfrm>
          <a:prstGeom prst="rect">
            <a:avLst/>
          </a:prstGeom>
          <a:noFill/>
        </p:spPr>
        <p:txBody>
          <a:bodyPr wrap="none" rtlCol="0">
            <a:spAutoFit/>
          </a:bodyPr>
          <a:lstStyle/>
          <a:p>
            <a:r>
              <a:rPr kumimoji="1" lang="en-US" altLang="ja-JP" sz="2800" dirty="0"/>
              <a:t>Fact Finding</a:t>
            </a:r>
            <a:r>
              <a:rPr kumimoji="1" lang="ja-JP" altLang="en-US" sz="2800" dirty="0"/>
              <a:t>（現状確認）</a:t>
            </a:r>
            <a:endParaRPr lang="en-US" altLang="ja-JP" sz="2800" dirty="0"/>
          </a:p>
        </p:txBody>
      </p:sp>
      <p:sp>
        <p:nvSpPr>
          <p:cNvPr id="10" name="テキスト ボックス 9"/>
          <p:cNvSpPr txBox="1"/>
          <p:nvPr/>
        </p:nvSpPr>
        <p:spPr>
          <a:xfrm>
            <a:off x="4221814" y="2493884"/>
            <a:ext cx="4578305" cy="3754874"/>
          </a:xfrm>
          <a:prstGeom prst="rect">
            <a:avLst/>
          </a:prstGeom>
          <a:noFill/>
        </p:spPr>
        <p:txBody>
          <a:bodyPr wrap="none" rtlCol="0">
            <a:spAutoFit/>
          </a:bodyPr>
          <a:lstStyle/>
          <a:p>
            <a:pPr>
              <a:lnSpc>
                <a:spcPct val="150000"/>
              </a:lnSpc>
            </a:pPr>
            <a:r>
              <a:rPr lang="en-US" altLang="ja-JP" sz="2800" dirty="0"/>
              <a:t>Family Finding</a:t>
            </a:r>
            <a:r>
              <a:rPr lang="ja-JP" altLang="en-US" sz="2800" dirty="0"/>
              <a:t>（家族関係）</a:t>
            </a:r>
            <a:endParaRPr lang="en-US" altLang="ja-JP" sz="2800" dirty="0"/>
          </a:p>
          <a:p>
            <a:pPr>
              <a:lnSpc>
                <a:spcPct val="150000"/>
              </a:lnSpc>
            </a:pPr>
            <a:r>
              <a:rPr lang="en-US" altLang="ja-JP" sz="2800" dirty="0"/>
              <a:t>Future Finding</a:t>
            </a:r>
            <a:r>
              <a:rPr lang="ja-JP" altLang="en-US" sz="2800" dirty="0"/>
              <a:t>（将来の希望）</a:t>
            </a:r>
            <a:endParaRPr lang="en-US" altLang="ja-JP" sz="2800" dirty="0"/>
          </a:p>
          <a:p>
            <a:pPr>
              <a:lnSpc>
                <a:spcPct val="150000"/>
              </a:lnSpc>
            </a:pPr>
            <a:r>
              <a:rPr lang="en-US" altLang="ja-JP" sz="2800" dirty="0"/>
              <a:t>Feeling Finding</a:t>
            </a:r>
            <a:r>
              <a:rPr lang="ja-JP" altLang="en-US" sz="2800" dirty="0"/>
              <a:t>（思い・感情）</a:t>
            </a:r>
            <a:endParaRPr lang="en-US" altLang="ja-JP" sz="2800" dirty="0"/>
          </a:p>
          <a:p>
            <a:pPr>
              <a:lnSpc>
                <a:spcPct val="150000"/>
              </a:lnSpc>
            </a:pPr>
            <a:r>
              <a:rPr lang="en-US" altLang="ja-JP" sz="2800" dirty="0"/>
              <a:t>Fault Finding</a:t>
            </a:r>
            <a:r>
              <a:rPr lang="ja-JP" altLang="en-US" sz="2800" dirty="0"/>
              <a:t>（誤り・勘違い）</a:t>
            </a:r>
            <a:endParaRPr lang="en-US" altLang="ja-JP" sz="2800" dirty="0"/>
          </a:p>
          <a:p>
            <a:pPr>
              <a:lnSpc>
                <a:spcPct val="150000"/>
              </a:lnSpc>
            </a:pPr>
            <a:r>
              <a:rPr lang="en-US" altLang="ja-JP" sz="2800" dirty="0"/>
              <a:t>Fear Finding</a:t>
            </a:r>
            <a:r>
              <a:rPr lang="ja-JP" altLang="en-US" sz="2800" dirty="0"/>
              <a:t>（恐れていること）</a:t>
            </a:r>
            <a:endParaRPr lang="en-US" altLang="ja-JP" sz="2800" dirty="0"/>
          </a:p>
          <a:p>
            <a:endParaRPr lang="en-US" altLang="ja-JP" sz="2800" dirty="0"/>
          </a:p>
        </p:txBody>
      </p:sp>
    </p:spTree>
    <p:extLst>
      <p:ext uri="{BB962C8B-B14F-4D97-AF65-F5344CB8AC3E}">
        <p14:creationId xmlns:p14="http://schemas.microsoft.com/office/powerpoint/2010/main" val="75471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dissolv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dissolve">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41" presetClass="entr" presetSubtype="0" fill="hold" grpId="0" nodeType="clickEffect">
                                  <p:stCondLst>
                                    <p:cond delay="0"/>
                                  </p:stCondLst>
                                  <p:iterate type="lt">
                                    <p:tmPct val="10000"/>
                                  </p:iterate>
                                  <p:childTnLst>
                                    <p:set>
                                      <p:cBhvr>
                                        <p:cTn id="19" dur="1" fill="hold">
                                          <p:stCondLst>
                                            <p:cond delay="0"/>
                                          </p:stCondLst>
                                        </p:cTn>
                                        <p:tgtEl>
                                          <p:spTgt spid="10"/>
                                        </p:tgtEl>
                                        <p:attrNameLst>
                                          <p:attrName>style.visibility</p:attrName>
                                        </p:attrNameLst>
                                      </p:cBhvr>
                                      <p:to>
                                        <p:strVal val="visible"/>
                                      </p:to>
                                    </p:set>
                                    <p:anim calcmode="lin" valueType="num">
                                      <p:cBhvr>
                                        <p:cTn id="20"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21" dur="500" fill="hold"/>
                                        <p:tgtEl>
                                          <p:spTgt spid="10"/>
                                        </p:tgtEl>
                                        <p:attrNameLst>
                                          <p:attrName>ppt_y</p:attrName>
                                        </p:attrNameLst>
                                      </p:cBhvr>
                                      <p:tavLst>
                                        <p:tav tm="0">
                                          <p:val>
                                            <p:strVal val="#ppt_y"/>
                                          </p:val>
                                        </p:tav>
                                        <p:tav tm="100000">
                                          <p:val>
                                            <p:strVal val="#ppt_y"/>
                                          </p:val>
                                        </p:tav>
                                      </p:tavLst>
                                    </p:anim>
                                    <p:anim calcmode="lin" valueType="num">
                                      <p:cBhvr>
                                        <p:cTn id="22"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23"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24" dur="500" tmFilter="0,0; .5, 1; 1, 1"/>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AD22A205-A851-384F-ADD2-1ADB715E7DCB}"/>
              </a:ext>
            </a:extLst>
          </p:cNvPr>
          <p:cNvSpPr txBox="1"/>
          <p:nvPr/>
        </p:nvSpPr>
        <p:spPr>
          <a:xfrm>
            <a:off x="596183" y="2153132"/>
            <a:ext cx="7792518" cy="1015663"/>
          </a:xfrm>
          <a:prstGeom prst="rect">
            <a:avLst/>
          </a:prstGeom>
          <a:noFill/>
        </p:spPr>
        <p:txBody>
          <a:bodyPr wrap="none" rtlCol="0">
            <a:spAutoFit/>
          </a:bodyPr>
          <a:lstStyle/>
          <a:p>
            <a:r>
              <a:rPr kumimoji="1" lang="ja-JP" altLang="en-US" sz="6000"/>
              <a:t>セルフイメージの大切さ</a:t>
            </a:r>
          </a:p>
        </p:txBody>
      </p:sp>
      <p:sp>
        <p:nvSpPr>
          <p:cNvPr id="5" name="テキスト ボックス 4">
            <a:extLst>
              <a:ext uri="{FF2B5EF4-FFF2-40B4-BE49-F238E27FC236}">
                <a16:creationId xmlns:a16="http://schemas.microsoft.com/office/drawing/2014/main" id="{D21BC0C8-B4A8-024D-A9A3-E401193ACDAE}"/>
              </a:ext>
            </a:extLst>
          </p:cNvPr>
          <p:cNvSpPr txBox="1"/>
          <p:nvPr/>
        </p:nvSpPr>
        <p:spPr>
          <a:xfrm>
            <a:off x="1902630" y="3933056"/>
            <a:ext cx="5179623" cy="1107996"/>
          </a:xfrm>
          <a:prstGeom prst="rect">
            <a:avLst/>
          </a:prstGeom>
          <a:noFill/>
        </p:spPr>
        <p:txBody>
          <a:bodyPr wrap="none" rtlCol="0">
            <a:spAutoFit/>
          </a:bodyPr>
          <a:lstStyle/>
          <a:p>
            <a:r>
              <a:rPr kumimoji="1" lang="ja-JP" altLang="en-US" sz="6600"/>
              <a:t>自己定義づけ</a:t>
            </a:r>
          </a:p>
        </p:txBody>
      </p:sp>
    </p:spTree>
    <p:extLst>
      <p:ext uri="{BB962C8B-B14F-4D97-AF65-F5344CB8AC3E}">
        <p14:creationId xmlns:p14="http://schemas.microsoft.com/office/powerpoint/2010/main" val="1886281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500"/>
                                        <p:tgtEl>
                                          <p:spTgt spid="5"/>
                                        </p:tgtEl>
                                        <p:attrNameLst>
                                          <p:attrName>ppt_y</p:attrName>
                                        </p:attrNameLst>
                                      </p:cBhvr>
                                      <p:tavLst>
                                        <p:tav tm="0">
                                          <p:val>
                                            <p:strVal val="#ppt_y+#ppt_h*1.125000"/>
                                          </p:val>
                                        </p:tav>
                                        <p:tav tm="100000">
                                          <p:val>
                                            <p:strVal val="#ppt_y"/>
                                          </p:val>
                                        </p:tav>
                                      </p:tavLst>
                                    </p:anim>
                                    <p:animEffect transition="in" filter="wipe(up)">
                                      <p:cBhvr>
                                        <p:cTn id="8"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8433"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23850" y="404813"/>
            <a:ext cx="1273175" cy="1265237"/>
          </a:xfrm>
        </p:spPr>
      </p:pic>
      <p:cxnSp>
        <p:nvCxnSpPr>
          <p:cNvPr id="8" name="直線コネクタ 7"/>
          <p:cNvCxnSpPr/>
          <p:nvPr/>
        </p:nvCxnSpPr>
        <p:spPr>
          <a:xfrm>
            <a:off x="250825" y="1268413"/>
            <a:ext cx="7993063"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70103E35-4D07-F34B-9F52-4C808EC624AC}"/>
              </a:ext>
            </a:extLst>
          </p:cNvPr>
          <p:cNvSpPr txBox="1"/>
          <p:nvPr/>
        </p:nvSpPr>
        <p:spPr>
          <a:xfrm>
            <a:off x="3170013" y="605781"/>
            <a:ext cx="2803973" cy="461665"/>
          </a:xfrm>
          <a:prstGeom prst="rect">
            <a:avLst/>
          </a:prstGeom>
          <a:noFill/>
        </p:spPr>
        <p:txBody>
          <a:bodyPr wrap="none" rtlCol="0">
            <a:spAutoFit/>
          </a:bodyPr>
          <a:lstStyle/>
          <a:p>
            <a:r>
              <a:rPr kumimoji="1" lang="ja-JP" altLang="en-US" sz="2400"/>
              <a:t>ヒアリングのポイント</a:t>
            </a:r>
          </a:p>
        </p:txBody>
      </p:sp>
      <p:sp>
        <p:nvSpPr>
          <p:cNvPr id="6" name="テキスト ボックス 5">
            <a:extLst>
              <a:ext uri="{FF2B5EF4-FFF2-40B4-BE49-F238E27FC236}">
                <a16:creationId xmlns:a16="http://schemas.microsoft.com/office/drawing/2014/main" id="{6D4114D3-A596-EC49-9AF5-A6FE97692E58}"/>
              </a:ext>
            </a:extLst>
          </p:cNvPr>
          <p:cNvSpPr txBox="1"/>
          <p:nvPr/>
        </p:nvSpPr>
        <p:spPr>
          <a:xfrm>
            <a:off x="626046" y="2780928"/>
            <a:ext cx="8137164" cy="1107996"/>
          </a:xfrm>
          <a:prstGeom prst="rect">
            <a:avLst/>
          </a:prstGeom>
          <a:noFill/>
        </p:spPr>
        <p:txBody>
          <a:bodyPr wrap="none" rtlCol="0">
            <a:spAutoFit/>
          </a:bodyPr>
          <a:lstStyle/>
          <a:p>
            <a:r>
              <a:rPr lang="ja-JP" altLang="en-US" sz="6600"/>
              <a:t>「質問」</a:t>
            </a:r>
            <a:r>
              <a:rPr lang="en-US" altLang="ja-JP" sz="6600" dirty="0"/>
              <a:t> </a:t>
            </a:r>
            <a:r>
              <a:rPr lang="ja-JP" altLang="en-US" sz="6600"/>
              <a:t>「発問」</a:t>
            </a:r>
            <a:r>
              <a:rPr lang="en-US" altLang="ja-JP" sz="6600" dirty="0"/>
              <a:t> </a:t>
            </a:r>
            <a:r>
              <a:rPr lang="ja-JP" altLang="en-US" sz="6600"/>
              <a:t>「問い」</a:t>
            </a:r>
            <a:endParaRPr kumimoji="1" lang="ja-JP" altLang="en-US" sz="6600"/>
          </a:p>
        </p:txBody>
      </p:sp>
      <p:sp>
        <p:nvSpPr>
          <p:cNvPr id="9" name="テキスト ボックス 8">
            <a:extLst>
              <a:ext uri="{FF2B5EF4-FFF2-40B4-BE49-F238E27FC236}">
                <a16:creationId xmlns:a16="http://schemas.microsoft.com/office/drawing/2014/main" id="{1B47A064-72C9-6546-9535-E992F5EFB3E8}"/>
              </a:ext>
            </a:extLst>
          </p:cNvPr>
          <p:cNvSpPr txBox="1"/>
          <p:nvPr/>
        </p:nvSpPr>
        <p:spPr>
          <a:xfrm>
            <a:off x="3249361" y="4941168"/>
            <a:ext cx="2509020" cy="584775"/>
          </a:xfrm>
          <a:prstGeom prst="rect">
            <a:avLst/>
          </a:prstGeom>
          <a:noFill/>
        </p:spPr>
        <p:txBody>
          <a:bodyPr wrap="none" rtlCol="0">
            <a:spAutoFit/>
          </a:bodyPr>
          <a:lstStyle/>
          <a:p>
            <a:r>
              <a:rPr lang="ja-JP" altLang="en-US" sz="3200"/>
              <a:t>の違いを知る</a:t>
            </a:r>
            <a:endParaRPr lang="en-US" altLang="ja-JP" sz="3200" dirty="0"/>
          </a:p>
        </p:txBody>
      </p:sp>
    </p:spTree>
    <p:extLst>
      <p:ext uri="{BB962C8B-B14F-4D97-AF65-F5344CB8AC3E}">
        <p14:creationId xmlns:p14="http://schemas.microsoft.com/office/powerpoint/2010/main" val="18124318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8433"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23850" y="404813"/>
            <a:ext cx="1273175" cy="1265237"/>
          </a:xfrm>
        </p:spPr>
      </p:pic>
      <p:cxnSp>
        <p:nvCxnSpPr>
          <p:cNvPr id="8" name="直線コネクタ 7"/>
          <p:cNvCxnSpPr/>
          <p:nvPr/>
        </p:nvCxnSpPr>
        <p:spPr>
          <a:xfrm>
            <a:off x="250825" y="1268413"/>
            <a:ext cx="7993063"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70103E35-4D07-F34B-9F52-4C808EC624AC}"/>
              </a:ext>
            </a:extLst>
          </p:cNvPr>
          <p:cNvSpPr txBox="1"/>
          <p:nvPr/>
        </p:nvSpPr>
        <p:spPr>
          <a:xfrm>
            <a:off x="2414197" y="635944"/>
            <a:ext cx="4315605" cy="461665"/>
          </a:xfrm>
          <a:prstGeom prst="rect">
            <a:avLst/>
          </a:prstGeom>
          <a:noFill/>
        </p:spPr>
        <p:txBody>
          <a:bodyPr wrap="none" rtlCol="0">
            <a:spAutoFit/>
          </a:bodyPr>
          <a:lstStyle/>
          <a:p>
            <a:r>
              <a:rPr lang="ja-JP" altLang="en-US" sz="2400"/>
              <a:t>「質問」と「発問」と「問い」の違い</a:t>
            </a:r>
            <a:endParaRPr kumimoji="1" lang="ja-JP" altLang="en-US" sz="2400"/>
          </a:p>
        </p:txBody>
      </p:sp>
      <p:sp>
        <p:nvSpPr>
          <p:cNvPr id="6" name="テキスト ボックス 5">
            <a:extLst>
              <a:ext uri="{FF2B5EF4-FFF2-40B4-BE49-F238E27FC236}">
                <a16:creationId xmlns:a16="http://schemas.microsoft.com/office/drawing/2014/main" id="{6D4114D3-A596-EC49-9AF5-A6FE97692E58}"/>
              </a:ext>
            </a:extLst>
          </p:cNvPr>
          <p:cNvSpPr txBox="1"/>
          <p:nvPr/>
        </p:nvSpPr>
        <p:spPr>
          <a:xfrm>
            <a:off x="626047" y="2132014"/>
            <a:ext cx="7891904" cy="584775"/>
          </a:xfrm>
          <a:prstGeom prst="rect">
            <a:avLst/>
          </a:prstGeom>
          <a:noFill/>
        </p:spPr>
        <p:txBody>
          <a:bodyPr wrap="none" rtlCol="0">
            <a:spAutoFit/>
          </a:bodyPr>
          <a:lstStyle/>
          <a:p>
            <a:r>
              <a:rPr lang="ja-JP" altLang="en-US" sz="3200">
                <a:solidFill>
                  <a:srgbClr val="FF0000"/>
                </a:solidFill>
              </a:rPr>
              <a:t>「質問」・・・相手が答えを持っていることを聞く</a:t>
            </a:r>
            <a:endParaRPr kumimoji="1" lang="ja-JP" altLang="en-US" sz="3200">
              <a:solidFill>
                <a:srgbClr val="FF0000"/>
              </a:solidFill>
            </a:endParaRPr>
          </a:p>
        </p:txBody>
      </p:sp>
      <p:sp>
        <p:nvSpPr>
          <p:cNvPr id="7" name="テキスト ボックス 6">
            <a:extLst>
              <a:ext uri="{FF2B5EF4-FFF2-40B4-BE49-F238E27FC236}">
                <a16:creationId xmlns:a16="http://schemas.microsoft.com/office/drawing/2014/main" id="{8B517A75-4142-C647-B423-AFA83B470A62}"/>
              </a:ext>
            </a:extLst>
          </p:cNvPr>
          <p:cNvSpPr txBox="1"/>
          <p:nvPr/>
        </p:nvSpPr>
        <p:spPr>
          <a:xfrm>
            <a:off x="618846" y="3429000"/>
            <a:ext cx="8082662" cy="584775"/>
          </a:xfrm>
          <a:prstGeom prst="rect">
            <a:avLst/>
          </a:prstGeom>
          <a:noFill/>
        </p:spPr>
        <p:txBody>
          <a:bodyPr wrap="none" rtlCol="0">
            <a:spAutoFit/>
          </a:bodyPr>
          <a:lstStyle/>
          <a:p>
            <a:r>
              <a:rPr lang="ja-JP" altLang="en-US" sz="3200"/>
              <a:t>「発問」・・・こちらが答えを持っていることを聞く</a:t>
            </a:r>
            <a:endParaRPr kumimoji="1" lang="ja-JP" altLang="en-US" sz="3200"/>
          </a:p>
        </p:txBody>
      </p:sp>
      <p:sp>
        <p:nvSpPr>
          <p:cNvPr id="9" name="テキスト ボックス 8">
            <a:extLst>
              <a:ext uri="{FF2B5EF4-FFF2-40B4-BE49-F238E27FC236}">
                <a16:creationId xmlns:a16="http://schemas.microsoft.com/office/drawing/2014/main" id="{1B47A064-72C9-6546-9535-E992F5EFB3E8}"/>
              </a:ext>
            </a:extLst>
          </p:cNvPr>
          <p:cNvSpPr txBox="1"/>
          <p:nvPr/>
        </p:nvSpPr>
        <p:spPr>
          <a:xfrm>
            <a:off x="608704" y="4744025"/>
            <a:ext cx="8703024" cy="1077218"/>
          </a:xfrm>
          <a:prstGeom prst="rect">
            <a:avLst/>
          </a:prstGeom>
          <a:noFill/>
        </p:spPr>
        <p:txBody>
          <a:bodyPr wrap="none" rtlCol="0">
            <a:spAutoFit/>
          </a:bodyPr>
          <a:lstStyle/>
          <a:p>
            <a:r>
              <a:rPr lang="ja-JP" altLang="en-US" sz="3200"/>
              <a:t>「問い」・・・どちらも答えを持っていない、</a:t>
            </a:r>
            <a:br>
              <a:rPr lang="en-US" altLang="ja-JP" sz="3200" dirty="0"/>
            </a:br>
            <a:r>
              <a:rPr lang="ja-JP" altLang="en-US" sz="3200"/>
              <a:t>　　　　　　探究的対話、創造的対話を目的とする</a:t>
            </a:r>
            <a:endParaRPr lang="en-US" altLang="ja-JP" sz="3200" dirty="0"/>
          </a:p>
        </p:txBody>
      </p:sp>
    </p:spTree>
    <p:extLst>
      <p:ext uri="{BB962C8B-B14F-4D97-AF65-F5344CB8AC3E}">
        <p14:creationId xmlns:p14="http://schemas.microsoft.com/office/powerpoint/2010/main" val="1139673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8433"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23850" y="404813"/>
            <a:ext cx="1273175" cy="1265237"/>
          </a:xfrm>
        </p:spPr>
      </p:pic>
      <p:cxnSp>
        <p:nvCxnSpPr>
          <p:cNvPr id="8" name="直線コネクタ 7"/>
          <p:cNvCxnSpPr/>
          <p:nvPr/>
        </p:nvCxnSpPr>
        <p:spPr>
          <a:xfrm>
            <a:off x="250825" y="1268413"/>
            <a:ext cx="7993063"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70103E35-4D07-F34B-9F52-4C808EC624AC}"/>
              </a:ext>
            </a:extLst>
          </p:cNvPr>
          <p:cNvSpPr txBox="1"/>
          <p:nvPr/>
        </p:nvSpPr>
        <p:spPr>
          <a:xfrm>
            <a:off x="2414197" y="635944"/>
            <a:ext cx="4315605" cy="461665"/>
          </a:xfrm>
          <a:prstGeom prst="rect">
            <a:avLst/>
          </a:prstGeom>
          <a:noFill/>
        </p:spPr>
        <p:txBody>
          <a:bodyPr wrap="none" rtlCol="0">
            <a:spAutoFit/>
          </a:bodyPr>
          <a:lstStyle/>
          <a:p>
            <a:r>
              <a:rPr lang="ja-JP" altLang="en-US" sz="2400"/>
              <a:t>「質問」と「発問」と「問い」の違い</a:t>
            </a:r>
            <a:endParaRPr kumimoji="1" lang="ja-JP" altLang="en-US" sz="2400"/>
          </a:p>
        </p:txBody>
      </p:sp>
      <p:sp>
        <p:nvSpPr>
          <p:cNvPr id="6" name="テキスト ボックス 5">
            <a:extLst>
              <a:ext uri="{FF2B5EF4-FFF2-40B4-BE49-F238E27FC236}">
                <a16:creationId xmlns:a16="http://schemas.microsoft.com/office/drawing/2014/main" id="{6D4114D3-A596-EC49-9AF5-A6FE97692E58}"/>
              </a:ext>
            </a:extLst>
          </p:cNvPr>
          <p:cNvSpPr txBox="1"/>
          <p:nvPr/>
        </p:nvSpPr>
        <p:spPr>
          <a:xfrm>
            <a:off x="626047" y="2132014"/>
            <a:ext cx="7891904" cy="584775"/>
          </a:xfrm>
          <a:prstGeom prst="rect">
            <a:avLst/>
          </a:prstGeom>
          <a:noFill/>
        </p:spPr>
        <p:txBody>
          <a:bodyPr wrap="none" rtlCol="0">
            <a:spAutoFit/>
          </a:bodyPr>
          <a:lstStyle/>
          <a:p>
            <a:r>
              <a:rPr lang="ja-JP" altLang="en-US" sz="3200"/>
              <a:t>「質問」・・・相手が答えを持っていることを聞く</a:t>
            </a:r>
            <a:endParaRPr kumimoji="1" lang="ja-JP" altLang="en-US" sz="3200"/>
          </a:p>
        </p:txBody>
      </p:sp>
      <p:sp>
        <p:nvSpPr>
          <p:cNvPr id="7" name="テキスト ボックス 6">
            <a:extLst>
              <a:ext uri="{FF2B5EF4-FFF2-40B4-BE49-F238E27FC236}">
                <a16:creationId xmlns:a16="http://schemas.microsoft.com/office/drawing/2014/main" id="{8B517A75-4142-C647-B423-AFA83B470A62}"/>
              </a:ext>
            </a:extLst>
          </p:cNvPr>
          <p:cNvSpPr txBox="1"/>
          <p:nvPr/>
        </p:nvSpPr>
        <p:spPr>
          <a:xfrm>
            <a:off x="618846" y="3429000"/>
            <a:ext cx="8082662" cy="584775"/>
          </a:xfrm>
          <a:prstGeom prst="rect">
            <a:avLst/>
          </a:prstGeom>
          <a:noFill/>
        </p:spPr>
        <p:txBody>
          <a:bodyPr wrap="none" rtlCol="0">
            <a:spAutoFit/>
          </a:bodyPr>
          <a:lstStyle/>
          <a:p>
            <a:r>
              <a:rPr lang="ja-JP" altLang="en-US" sz="3200">
                <a:solidFill>
                  <a:srgbClr val="FF0000"/>
                </a:solidFill>
              </a:rPr>
              <a:t>「発問」・・・こちらが答えを持っていることを聞く</a:t>
            </a:r>
            <a:endParaRPr kumimoji="1" lang="ja-JP" altLang="en-US" sz="3200">
              <a:solidFill>
                <a:srgbClr val="FF0000"/>
              </a:solidFill>
            </a:endParaRPr>
          </a:p>
        </p:txBody>
      </p:sp>
      <p:sp>
        <p:nvSpPr>
          <p:cNvPr id="9" name="テキスト ボックス 8">
            <a:extLst>
              <a:ext uri="{FF2B5EF4-FFF2-40B4-BE49-F238E27FC236}">
                <a16:creationId xmlns:a16="http://schemas.microsoft.com/office/drawing/2014/main" id="{1B47A064-72C9-6546-9535-E992F5EFB3E8}"/>
              </a:ext>
            </a:extLst>
          </p:cNvPr>
          <p:cNvSpPr txBox="1"/>
          <p:nvPr/>
        </p:nvSpPr>
        <p:spPr>
          <a:xfrm>
            <a:off x="608704" y="4744025"/>
            <a:ext cx="8703024" cy="1077218"/>
          </a:xfrm>
          <a:prstGeom prst="rect">
            <a:avLst/>
          </a:prstGeom>
          <a:noFill/>
        </p:spPr>
        <p:txBody>
          <a:bodyPr wrap="none" rtlCol="0">
            <a:spAutoFit/>
          </a:bodyPr>
          <a:lstStyle/>
          <a:p>
            <a:r>
              <a:rPr lang="ja-JP" altLang="en-US" sz="3200"/>
              <a:t>「問い」・・・どちらも答えを持っていない、</a:t>
            </a:r>
            <a:br>
              <a:rPr lang="en-US" altLang="ja-JP" sz="3200" dirty="0"/>
            </a:br>
            <a:r>
              <a:rPr lang="ja-JP" altLang="en-US" sz="3200"/>
              <a:t>　　　　　　探究的対話、創造的対話を目的とする</a:t>
            </a:r>
            <a:endParaRPr lang="en-US" altLang="ja-JP" sz="3200" dirty="0"/>
          </a:p>
        </p:txBody>
      </p:sp>
    </p:spTree>
    <p:extLst>
      <p:ext uri="{BB962C8B-B14F-4D97-AF65-F5344CB8AC3E}">
        <p14:creationId xmlns:p14="http://schemas.microsoft.com/office/powerpoint/2010/main" val="10870507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8433"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23850" y="404813"/>
            <a:ext cx="1273175" cy="1265237"/>
          </a:xfrm>
        </p:spPr>
      </p:pic>
      <p:cxnSp>
        <p:nvCxnSpPr>
          <p:cNvPr id="8" name="直線コネクタ 7"/>
          <p:cNvCxnSpPr/>
          <p:nvPr/>
        </p:nvCxnSpPr>
        <p:spPr>
          <a:xfrm>
            <a:off x="250825" y="1268413"/>
            <a:ext cx="7993063"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70103E35-4D07-F34B-9F52-4C808EC624AC}"/>
              </a:ext>
            </a:extLst>
          </p:cNvPr>
          <p:cNvSpPr txBox="1"/>
          <p:nvPr/>
        </p:nvSpPr>
        <p:spPr>
          <a:xfrm>
            <a:off x="2414197" y="635944"/>
            <a:ext cx="4315605" cy="461665"/>
          </a:xfrm>
          <a:prstGeom prst="rect">
            <a:avLst/>
          </a:prstGeom>
          <a:noFill/>
        </p:spPr>
        <p:txBody>
          <a:bodyPr wrap="none" rtlCol="0">
            <a:spAutoFit/>
          </a:bodyPr>
          <a:lstStyle/>
          <a:p>
            <a:r>
              <a:rPr lang="ja-JP" altLang="en-US" sz="2400"/>
              <a:t>「質問」と「発問」と「問い」の違い</a:t>
            </a:r>
            <a:endParaRPr kumimoji="1" lang="ja-JP" altLang="en-US" sz="2400"/>
          </a:p>
        </p:txBody>
      </p:sp>
      <p:sp>
        <p:nvSpPr>
          <p:cNvPr id="6" name="テキスト ボックス 5">
            <a:extLst>
              <a:ext uri="{FF2B5EF4-FFF2-40B4-BE49-F238E27FC236}">
                <a16:creationId xmlns:a16="http://schemas.microsoft.com/office/drawing/2014/main" id="{6D4114D3-A596-EC49-9AF5-A6FE97692E58}"/>
              </a:ext>
            </a:extLst>
          </p:cNvPr>
          <p:cNvSpPr txBox="1"/>
          <p:nvPr/>
        </p:nvSpPr>
        <p:spPr>
          <a:xfrm>
            <a:off x="626047" y="2132014"/>
            <a:ext cx="7891904" cy="584775"/>
          </a:xfrm>
          <a:prstGeom prst="rect">
            <a:avLst/>
          </a:prstGeom>
          <a:noFill/>
        </p:spPr>
        <p:txBody>
          <a:bodyPr wrap="none" rtlCol="0">
            <a:spAutoFit/>
          </a:bodyPr>
          <a:lstStyle/>
          <a:p>
            <a:r>
              <a:rPr lang="ja-JP" altLang="en-US" sz="3200"/>
              <a:t>「質問」・・・相手が答えを持っていることを聞く</a:t>
            </a:r>
            <a:endParaRPr kumimoji="1" lang="ja-JP" altLang="en-US" sz="3200"/>
          </a:p>
        </p:txBody>
      </p:sp>
      <p:sp>
        <p:nvSpPr>
          <p:cNvPr id="7" name="テキスト ボックス 6">
            <a:extLst>
              <a:ext uri="{FF2B5EF4-FFF2-40B4-BE49-F238E27FC236}">
                <a16:creationId xmlns:a16="http://schemas.microsoft.com/office/drawing/2014/main" id="{8B517A75-4142-C647-B423-AFA83B470A62}"/>
              </a:ext>
            </a:extLst>
          </p:cNvPr>
          <p:cNvSpPr txBox="1"/>
          <p:nvPr/>
        </p:nvSpPr>
        <p:spPr>
          <a:xfrm>
            <a:off x="618846" y="3429000"/>
            <a:ext cx="8082662" cy="584775"/>
          </a:xfrm>
          <a:prstGeom prst="rect">
            <a:avLst/>
          </a:prstGeom>
          <a:noFill/>
        </p:spPr>
        <p:txBody>
          <a:bodyPr wrap="none" rtlCol="0">
            <a:spAutoFit/>
          </a:bodyPr>
          <a:lstStyle/>
          <a:p>
            <a:r>
              <a:rPr lang="ja-JP" altLang="en-US" sz="3200"/>
              <a:t>「発問」・・・こちらが答えを持っていることを聞く</a:t>
            </a:r>
            <a:endParaRPr kumimoji="1" lang="ja-JP" altLang="en-US" sz="3200"/>
          </a:p>
        </p:txBody>
      </p:sp>
      <p:sp>
        <p:nvSpPr>
          <p:cNvPr id="9" name="テキスト ボックス 8">
            <a:extLst>
              <a:ext uri="{FF2B5EF4-FFF2-40B4-BE49-F238E27FC236}">
                <a16:creationId xmlns:a16="http://schemas.microsoft.com/office/drawing/2014/main" id="{1B47A064-72C9-6546-9535-E992F5EFB3E8}"/>
              </a:ext>
            </a:extLst>
          </p:cNvPr>
          <p:cNvSpPr txBox="1"/>
          <p:nvPr/>
        </p:nvSpPr>
        <p:spPr>
          <a:xfrm>
            <a:off x="608704" y="4744025"/>
            <a:ext cx="8703024" cy="1077218"/>
          </a:xfrm>
          <a:prstGeom prst="rect">
            <a:avLst/>
          </a:prstGeom>
          <a:noFill/>
        </p:spPr>
        <p:txBody>
          <a:bodyPr wrap="none" rtlCol="0">
            <a:spAutoFit/>
          </a:bodyPr>
          <a:lstStyle/>
          <a:p>
            <a:r>
              <a:rPr lang="ja-JP" altLang="en-US" sz="3200">
                <a:solidFill>
                  <a:srgbClr val="FF0000"/>
                </a:solidFill>
              </a:rPr>
              <a:t>「問い」・・・どちらも答えを持っていない、</a:t>
            </a:r>
            <a:br>
              <a:rPr lang="en-US" altLang="ja-JP" sz="3200" dirty="0">
                <a:solidFill>
                  <a:srgbClr val="FF0000"/>
                </a:solidFill>
              </a:rPr>
            </a:br>
            <a:r>
              <a:rPr lang="ja-JP" altLang="en-US" sz="3200">
                <a:solidFill>
                  <a:srgbClr val="FF0000"/>
                </a:solidFill>
              </a:rPr>
              <a:t>　　　　　　探究的対話、創造的対話を目的とする</a:t>
            </a:r>
            <a:endParaRPr lang="en-US" altLang="ja-JP" sz="3200" dirty="0">
              <a:solidFill>
                <a:srgbClr val="FF0000"/>
              </a:solidFill>
            </a:endParaRPr>
          </a:p>
        </p:txBody>
      </p:sp>
    </p:spTree>
    <p:extLst>
      <p:ext uri="{BB962C8B-B14F-4D97-AF65-F5344CB8AC3E}">
        <p14:creationId xmlns:p14="http://schemas.microsoft.com/office/powerpoint/2010/main" val="27220217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1810775" y="658103"/>
            <a:ext cx="7382149" cy="523220"/>
          </a:xfrm>
          <a:prstGeom prst="rect">
            <a:avLst/>
          </a:prstGeom>
          <a:noFill/>
        </p:spPr>
        <p:txBody>
          <a:bodyPr wrap="none" rtlCol="0">
            <a:spAutoFit/>
          </a:bodyPr>
          <a:lstStyle/>
          <a:p>
            <a:r>
              <a:rPr lang="ja-JP" altLang="en-US" sz="2800" dirty="0"/>
              <a:t>面談②問題点のフィードバックと解決策の提示</a:t>
            </a:r>
            <a:endParaRPr kumimoji="1" lang="ja-JP" altLang="en-US" sz="2800" dirty="0"/>
          </a:p>
        </p:txBody>
      </p:sp>
      <p:sp>
        <p:nvSpPr>
          <p:cNvPr id="2" name="テキスト ボックス 1"/>
          <p:cNvSpPr txBox="1"/>
          <p:nvPr/>
        </p:nvSpPr>
        <p:spPr>
          <a:xfrm>
            <a:off x="977238" y="1181323"/>
            <a:ext cx="5974713" cy="3231654"/>
          </a:xfrm>
          <a:prstGeom prst="rect">
            <a:avLst/>
          </a:prstGeom>
          <a:noFill/>
        </p:spPr>
        <p:txBody>
          <a:bodyPr wrap="none" rtlCol="0">
            <a:spAutoFit/>
          </a:bodyPr>
          <a:lstStyle/>
          <a:p>
            <a:pPr algn="ctr">
              <a:lnSpc>
                <a:spcPct val="150000"/>
              </a:lnSpc>
            </a:pPr>
            <a:r>
              <a:rPr lang="en-US" altLang="ja-JP" sz="2800" dirty="0"/>
              <a:t>【</a:t>
            </a:r>
            <a:r>
              <a:rPr kumimoji="1" lang="ja-JP" altLang="en-US" sz="2800" dirty="0"/>
              <a:t>問題点のフィードバック</a:t>
            </a:r>
            <a:r>
              <a:rPr kumimoji="1" lang="en-US" altLang="ja-JP" sz="2800" dirty="0"/>
              <a:t>】</a:t>
            </a:r>
            <a:endParaRPr lang="en-US" altLang="ja-JP" sz="2800" dirty="0"/>
          </a:p>
          <a:p>
            <a:pPr algn="ctr">
              <a:lnSpc>
                <a:spcPct val="150000"/>
              </a:lnSpc>
            </a:pPr>
            <a:r>
              <a:rPr kumimoji="1" lang="ja-JP" altLang="en-US" dirty="0"/>
              <a:t>前回の面談の振り返り</a:t>
            </a:r>
            <a:endParaRPr kumimoji="1" lang="en-US" altLang="ja-JP" dirty="0"/>
          </a:p>
          <a:p>
            <a:pPr algn="ctr">
              <a:lnSpc>
                <a:spcPct val="150000"/>
              </a:lnSpc>
            </a:pPr>
            <a:r>
              <a:rPr lang="ja-JP" altLang="en-US" dirty="0"/>
              <a:t>専門家の視点から見た問題点の抽出</a:t>
            </a:r>
            <a:endParaRPr lang="en-US" altLang="ja-JP" dirty="0"/>
          </a:p>
          <a:p>
            <a:pPr algn="ctr">
              <a:lnSpc>
                <a:spcPct val="150000"/>
              </a:lnSpc>
            </a:pPr>
            <a:r>
              <a:rPr lang="ja-JP" altLang="en-US" dirty="0"/>
              <a:t>（一般的には見落とされてしまう部分に着目）</a:t>
            </a:r>
            <a:endParaRPr lang="en-US" altLang="ja-JP" dirty="0"/>
          </a:p>
          <a:p>
            <a:pPr algn="ctr">
              <a:lnSpc>
                <a:spcPct val="150000"/>
              </a:lnSpc>
            </a:pPr>
            <a:r>
              <a:rPr lang="ja-JP" altLang="en-US" dirty="0"/>
              <a:t>複数の問題点が絡み合っていることを指摘</a:t>
            </a:r>
            <a:endParaRPr lang="en-US" altLang="ja-JP" dirty="0"/>
          </a:p>
          <a:p>
            <a:pPr algn="ctr">
              <a:lnSpc>
                <a:spcPct val="150000"/>
              </a:lnSpc>
            </a:pPr>
            <a:r>
              <a:rPr lang="ja-JP" altLang="en-US" dirty="0"/>
              <a:t>この問題がこのまま放置されたらどのような将来が訪れるか</a:t>
            </a:r>
            <a:endParaRPr lang="en-US" altLang="ja-JP" dirty="0"/>
          </a:p>
          <a:p>
            <a:pPr algn="ctr">
              <a:lnSpc>
                <a:spcPct val="150000"/>
              </a:lnSpc>
            </a:pPr>
            <a:r>
              <a:rPr lang="ja-JP" altLang="en-US" dirty="0"/>
              <a:t>（専門家としての経験をもとに毅然とした態度で伝える）</a:t>
            </a:r>
            <a:endParaRPr lang="en-US" altLang="ja-JP" dirty="0"/>
          </a:p>
        </p:txBody>
      </p:sp>
      <p:sp>
        <p:nvSpPr>
          <p:cNvPr id="3" name="テキスト ボックス 2"/>
          <p:cNvSpPr txBox="1"/>
          <p:nvPr/>
        </p:nvSpPr>
        <p:spPr>
          <a:xfrm>
            <a:off x="977238" y="4391166"/>
            <a:ext cx="5679760" cy="2353208"/>
          </a:xfrm>
          <a:prstGeom prst="rect">
            <a:avLst/>
          </a:prstGeom>
          <a:noFill/>
        </p:spPr>
        <p:txBody>
          <a:bodyPr wrap="none" rtlCol="0">
            <a:spAutoFit/>
          </a:bodyPr>
          <a:lstStyle/>
          <a:p>
            <a:pPr algn="ctr">
              <a:lnSpc>
                <a:spcPct val="150000"/>
              </a:lnSpc>
            </a:pPr>
            <a:r>
              <a:rPr lang="en-US" altLang="ja-JP" sz="2800" dirty="0"/>
              <a:t>【</a:t>
            </a:r>
            <a:r>
              <a:rPr kumimoji="1" lang="ja-JP" altLang="en-US" sz="2800" dirty="0"/>
              <a:t>解決策の提示</a:t>
            </a:r>
            <a:r>
              <a:rPr kumimoji="1" lang="en-US" altLang="ja-JP" sz="2800" dirty="0"/>
              <a:t>】</a:t>
            </a:r>
          </a:p>
          <a:p>
            <a:pPr algn="ctr">
              <a:lnSpc>
                <a:spcPct val="150000"/>
              </a:lnSpc>
            </a:pPr>
            <a:r>
              <a:rPr lang="ja-JP" altLang="en-US" dirty="0"/>
              <a:t>理想の</a:t>
            </a:r>
            <a:r>
              <a:rPr lang="ja-JP" altLang="en-US"/>
              <a:t>着地点とロードマップを</a:t>
            </a:r>
            <a:r>
              <a:rPr lang="ja-JP" altLang="en-US" dirty="0"/>
              <a:t>提示する。</a:t>
            </a:r>
            <a:endParaRPr lang="en-US" altLang="ja-JP" dirty="0"/>
          </a:p>
          <a:p>
            <a:pPr algn="ctr">
              <a:lnSpc>
                <a:spcPct val="150000"/>
              </a:lnSpc>
            </a:pPr>
            <a:r>
              <a:rPr lang="ja-JP" altLang="en-US" dirty="0"/>
              <a:t>然るべき専門家との協業が必要であることを伝える。</a:t>
            </a:r>
            <a:endParaRPr lang="en-US" altLang="ja-JP" dirty="0"/>
          </a:p>
          <a:p>
            <a:pPr algn="ctr">
              <a:lnSpc>
                <a:spcPct val="150000"/>
              </a:lnSpc>
            </a:pPr>
            <a:r>
              <a:rPr lang="ja-JP" altLang="en-US" dirty="0"/>
              <a:t>専門家とのプロジェクトチームをまとめるリーダーとしての</a:t>
            </a:r>
            <a:endParaRPr lang="en-US" altLang="ja-JP" dirty="0"/>
          </a:p>
          <a:p>
            <a:pPr algn="ctr">
              <a:lnSpc>
                <a:spcPct val="150000"/>
              </a:lnSpc>
            </a:pPr>
            <a:r>
              <a:rPr lang="ja-JP" altLang="en-US" dirty="0"/>
              <a:t>相続コンサルタントの価値を伝える。</a:t>
            </a:r>
            <a:endParaRPr lang="en-US" altLang="ja-JP" dirty="0"/>
          </a:p>
        </p:txBody>
      </p:sp>
      <p:sp>
        <p:nvSpPr>
          <p:cNvPr id="6" name="正方形/長方形 5"/>
          <p:cNvSpPr/>
          <p:nvPr/>
        </p:nvSpPr>
        <p:spPr>
          <a:xfrm>
            <a:off x="6951951" y="1334542"/>
            <a:ext cx="2093171" cy="5400600"/>
          </a:xfrm>
          <a:prstGeom prst="rect">
            <a:avLst/>
          </a:prstGeom>
          <a:solidFill>
            <a:srgbClr val="FF5635"/>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4800" dirty="0"/>
              <a:t>徹底的な言語化</a:t>
            </a:r>
          </a:p>
        </p:txBody>
      </p:sp>
    </p:spTree>
    <p:extLst>
      <p:ext uri="{BB962C8B-B14F-4D97-AF65-F5344CB8AC3E}">
        <p14:creationId xmlns:p14="http://schemas.microsoft.com/office/powerpoint/2010/main" val="3420641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 calcmode="lin" valueType="num">
                                      <p:cBhvr additive="base">
                                        <p:cTn id="12" dur="1000"/>
                                        <p:tgtEl>
                                          <p:spTgt spid="2">
                                            <p:txEl>
                                              <p:pRg st="1" end="1"/>
                                            </p:txEl>
                                          </p:spTgt>
                                        </p:tgtEl>
                                        <p:attrNameLst>
                                          <p:attrName>ppt_y</p:attrName>
                                        </p:attrNameLst>
                                      </p:cBhvr>
                                      <p:tavLst>
                                        <p:tav tm="0">
                                          <p:val>
                                            <p:strVal val="#ppt_y+#ppt_h*1.125000"/>
                                          </p:val>
                                        </p:tav>
                                        <p:tav tm="100000">
                                          <p:val>
                                            <p:strVal val="#ppt_y"/>
                                          </p:val>
                                        </p:tav>
                                      </p:tavLst>
                                    </p:anim>
                                    <p:animEffect transition="in" filter="wipe(up)">
                                      <p:cBhvr>
                                        <p:cTn id="13" dur="1000"/>
                                        <p:tgtEl>
                                          <p:spTgt spid="2">
                                            <p:txEl>
                                              <p:pRg st="1" end="1"/>
                                            </p:txEl>
                                          </p:spTgt>
                                        </p:tgtEl>
                                      </p:cBhvr>
                                    </p:animEffect>
                                  </p:childTnLst>
                                </p:cTn>
                              </p:par>
                              <p:par>
                                <p:cTn id="14" presetID="12" presetClass="entr" presetSubtype="4" fill="hold"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 calcmode="lin" valueType="num">
                                      <p:cBhvr additive="base">
                                        <p:cTn id="16" dur="1000"/>
                                        <p:tgtEl>
                                          <p:spTgt spid="2">
                                            <p:txEl>
                                              <p:pRg st="2" end="2"/>
                                            </p:txEl>
                                          </p:spTgt>
                                        </p:tgtEl>
                                        <p:attrNameLst>
                                          <p:attrName>ppt_y</p:attrName>
                                        </p:attrNameLst>
                                      </p:cBhvr>
                                      <p:tavLst>
                                        <p:tav tm="0">
                                          <p:val>
                                            <p:strVal val="#ppt_y+#ppt_h*1.125000"/>
                                          </p:val>
                                        </p:tav>
                                        <p:tav tm="100000">
                                          <p:val>
                                            <p:strVal val="#ppt_y"/>
                                          </p:val>
                                        </p:tav>
                                      </p:tavLst>
                                    </p:anim>
                                    <p:animEffect transition="in" filter="wipe(up)">
                                      <p:cBhvr>
                                        <p:cTn id="17" dur="1000"/>
                                        <p:tgtEl>
                                          <p:spTgt spid="2">
                                            <p:txEl>
                                              <p:pRg st="2" end="2"/>
                                            </p:txEl>
                                          </p:spTgt>
                                        </p:tgtEl>
                                      </p:cBhvr>
                                    </p:animEffect>
                                  </p:childTnLst>
                                </p:cTn>
                              </p:par>
                              <p:par>
                                <p:cTn id="18" presetID="12" presetClass="entr" presetSubtype="4" fill="hold" nodeType="with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 calcmode="lin" valueType="num">
                                      <p:cBhvr additive="base">
                                        <p:cTn id="20" dur="1000"/>
                                        <p:tgtEl>
                                          <p:spTgt spid="2">
                                            <p:txEl>
                                              <p:pRg st="3" end="3"/>
                                            </p:txEl>
                                          </p:spTgt>
                                        </p:tgtEl>
                                        <p:attrNameLst>
                                          <p:attrName>ppt_y</p:attrName>
                                        </p:attrNameLst>
                                      </p:cBhvr>
                                      <p:tavLst>
                                        <p:tav tm="0">
                                          <p:val>
                                            <p:strVal val="#ppt_y+#ppt_h*1.125000"/>
                                          </p:val>
                                        </p:tav>
                                        <p:tav tm="100000">
                                          <p:val>
                                            <p:strVal val="#ppt_y"/>
                                          </p:val>
                                        </p:tav>
                                      </p:tavLst>
                                    </p:anim>
                                    <p:animEffect transition="in" filter="wipe(up)">
                                      <p:cBhvr>
                                        <p:cTn id="21" dur="1000"/>
                                        <p:tgtEl>
                                          <p:spTgt spid="2">
                                            <p:txEl>
                                              <p:pRg st="3" end="3"/>
                                            </p:txEl>
                                          </p:spTgt>
                                        </p:tgtEl>
                                      </p:cBhvr>
                                    </p:animEffect>
                                  </p:childTnLst>
                                </p:cTn>
                              </p:par>
                              <p:par>
                                <p:cTn id="22" presetID="12" presetClass="entr" presetSubtype="4" fill="hold" nodeType="with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 calcmode="lin" valueType="num">
                                      <p:cBhvr additive="base">
                                        <p:cTn id="24" dur="1000"/>
                                        <p:tgtEl>
                                          <p:spTgt spid="2">
                                            <p:txEl>
                                              <p:pRg st="4" end="4"/>
                                            </p:txEl>
                                          </p:spTgt>
                                        </p:tgtEl>
                                        <p:attrNameLst>
                                          <p:attrName>ppt_y</p:attrName>
                                        </p:attrNameLst>
                                      </p:cBhvr>
                                      <p:tavLst>
                                        <p:tav tm="0">
                                          <p:val>
                                            <p:strVal val="#ppt_y+#ppt_h*1.125000"/>
                                          </p:val>
                                        </p:tav>
                                        <p:tav tm="100000">
                                          <p:val>
                                            <p:strVal val="#ppt_y"/>
                                          </p:val>
                                        </p:tav>
                                      </p:tavLst>
                                    </p:anim>
                                    <p:animEffect transition="in" filter="wipe(up)">
                                      <p:cBhvr>
                                        <p:cTn id="25" dur="1000"/>
                                        <p:tgtEl>
                                          <p:spTgt spid="2">
                                            <p:txEl>
                                              <p:pRg st="4" end="4"/>
                                            </p:txEl>
                                          </p:spTgt>
                                        </p:tgtEl>
                                      </p:cBhvr>
                                    </p:animEffect>
                                  </p:childTnLst>
                                </p:cTn>
                              </p:par>
                              <p:par>
                                <p:cTn id="26" presetID="12" presetClass="entr" presetSubtype="4" fill="hold" nodeType="with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 calcmode="lin" valueType="num">
                                      <p:cBhvr additive="base">
                                        <p:cTn id="28" dur="1000"/>
                                        <p:tgtEl>
                                          <p:spTgt spid="2">
                                            <p:txEl>
                                              <p:pRg st="5" end="5"/>
                                            </p:txEl>
                                          </p:spTgt>
                                        </p:tgtEl>
                                        <p:attrNameLst>
                                          <p:attrName>ppt_y</p:attrName>
                                        </p:attrNameLst>
                                      </p:cBhvr>
                                      <p:tavLst>
                                        <p:tav tm="0">
                                          <p:val>
                                            <p:strVal val="#ppt_y+#ppt_h*1.125000"/>
                                          </p:val>
                                        </p:tav>
                                        <p:tav tm="100000">
                                          <p:val>
                                            <p:strVal val="#ppt_y"/>
                                          </p:val>
                                        </p:tav>
                                      </p:tavLst>
                                    </p:anim>
                                    <p:animEffect transition="in" filter="wipe(up)">
                                      <p:cBhvr>
                                        <p:cTn id="29" dur="1000"/>
                                        <p:tgtEl>
                                          <p:spTgt spid="2">
                                            <p:txEl>
                                              <p:pRg st="5" end="5"/>
                                            </p:txEl>
                                          </p:spTgt>
                                        </p:tgtEl>
                                      </p:cBhvr>
                                    </p:animEffect>
                                  </p:childTnLst>
                                </p:cTn>
                              </p:par>
                              <p:par>
                                <p:cTn id="30" presetID="12" presetClass="entr" presetSubtype="4" fill="hold" nodeType="with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 calcmode="lin" valueType="num">
                                      <p:cBhvr additive="base">
                                        <p:cTn id="32" dur="1000"/>
                                        <p:tgtEl>
                                          <p:spTgt spid="2">
                                            <p:txEl>
                                              <p:pRg st="6" end="6"/>
                                            </p:txEl>
                                          </p:spTgt>
                                        </p:tgtEl>
                                        <p:attrNameLst>
                                          <p:attrName>ppt_y</p:attrName>
                                        </p:attrNameLst>
                                      </p:cBhvr>
                                      <p:tavLst>
                                        <p:tav tm="0">
                                          <p:val>
                                            <p:strVal val="#ppt_y+#ppt_h*1.125000"/>
                                          </p:val>
                                        </p:tav>
                                        <p:tav tm="100000">
                                          <p:val>
                                            <p:strVal val="#ppt_y"/>
                                          </p:val>
                                        </p:tav>
                                      </p:tavLst>
                                    </p:anim>
                                    <p:animEffect transition="in" filter="wipe(up)">
                                      <p:cBhvr>
                                        <p:cTn id="33" dur="1000"/>
                                        <p:tgtEl>
                                          <p:spTgt spid="2">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nodeType="clickEffect">
                                  <p:stCondLst>
                                    <p:cond delay="0"/>
                                  </p:stCondLst>
                                  <p:childTnLst>
                                    <p:set>
                                      <p:cBhvr>
                                        <p:cTn id="37" dur="1" fill="hold">
                                          <p:stCondLst>
                                            <p:cond delay="0"/>
                                          </p:stCondLst>
                                        </p:cTn>
                                        <p:tgtEl>
                                          <p:spTgt spid="3">
                                            <p:txEl>
                                              <p:pRg st="0" end="0"/>
                                            </p:txEl>
                                          </p:spTgt>
                                        </p:tgtEl>
                                        <p:attrNameLst>
                                          <p:attrName>style.visibility</p:attrName>
                                        </p:attrNameLst>
                                      </p:cBhvr>
                                      <p:to>
                                        <p:strVal val="visible"/>
                                      </p:to>
                                    </p:set>
                                    <p:animEffect transition="in" filter="dissolve">
                                      <p:cBhvr>
                                        <p:cTn id="38" dur="500"/>
                                        <p:tgtEl>
                                          <p:spTgt spid="3">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anim calcmode="lin" valueType="num">
                                      <p:cBhvr additive="base">
                                        <p:cTn id="4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anim calcmode="lin" valueType="num">
                                      <p:cBhvr additive="base">
                                        <p:cTn id="4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3" end="3"/>
                                            </p:txEl>
                                          </p:spTgt>
                                        </p:tgtEl>
                                        <p:attrNameLst>
                                          <p:attrName>style.visibility</p:attrName>
                                        </p:attrNameLst>
                                      </p:cBhvr>
                                      <p:to>
                                        <p:strVal val="visible"/>
                                      </p:to>
                                    </p:set>
                                    <p:anim calcmode="lin" valueType="num">
                                      <p:cBhvr additive="base">
                                        <p:cTn id="5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3">
                                            <p:txEl>
                                              <p:pRg st="4" end="4"/>
                                            </p:txEl>
                                          </p:spTgt>
                                        </p:tgtEl>
                                        <p:attrNameLst>
                                          <p:attrName>style.visibility</p:attrName>
                                        </p:attrNameLst>
                                      </p:cBhvr>
                                      <p:to>
                                        <p:strVal val="visible"/>
                                      </p:to>
                                    </p:set>
                                    <p:anim calcmode="lin" valueType="num">
                                      <p:cBhvr additive="base">
                                        <p:cTn id="5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9" presetClass="entr" presetSubtype="0" fill="hold" grpId="0" nodeType="clickEffect">
                                  <p:stCondLst>
                                    <p:cond delay="0"/>
                                  </p:stCondLst>
                                  <p:childTnLst>
                                    <p:set>
                                      <p:cBhvr>
                                        <p:cTn id="60" dur="1" fill="hold">
                                          <p:stCondLst>
                                            <p:cond delay="0"/>
                                          </p:stCondLst>
                                        </p:cTn>
                                        <p:tgtEl>
                                          <p:spTgt spid="6"/>
                                        </p:tgtEl>
                                        <p:attrNameLst>
                                          <p:attrName>style.visibility</p:attrName>
                                        </p:attrNameLst>
                                      </p:cBhvr>
                                      <p:to>
                                        <p:strVal val="visible"/>
                                      </p:to>
                                    </p:set>
                                    <p:animEffect transition="in" filter="dissolve">
                                      <p:cBhvr>
                                        <p:cTn id="6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400304" y="1556792"/>
            <a:ext cx="6343403" cy="3474541"/>
          </a:xfrm>
          <a:prstGeom prst="rect">
            <a:avLst/>
          </a:prstGeom>
          <a:solidFill>
            <a:srgbClr val="FFFF00"/>
          </a:solidFill>
        </p:spPr>
        <p:txBody>
          <a:bodyPr wrap="none" rtlCol="0">
            <a:spAutoFit/>
          </a:bodyPr>
          <a:lstStyle/>
          <a:p>
            <a:pPr algn="ctr">
              <a:lnSpc>
                <a:spcPct val="250000"/>
              </a:lnSpc>
            </a:pPr>
            <a:r>
              <a:rPr lang="ja-JP" altLang="en-US" sz="4800"/>
              <a:t>相続</a:t>
            </a:r>
            <a:r>
              <a:rPr lang="ja-JP" altLang="en-US" sz="4800" dirty="0"/>
              <a:t>コンサルティングの</a:t>
            </a:r>
            <a:endParaRPr lang="en-US" altLang="ja-JP" sz="4800" dirty="0"/>
          </a:p>
          <a:p>
            <a:pPr algn="ctr">
              <a:lnSpc>
                <a:spcPct val="250000"/>
              </a:lnSpc>
            </a:pPr>
            <a:r>
              <a:rPr lang="ja-JP" altLang="en-US" sz="4800"/>
              <a:t>セールスプロセスまとめ</a:t>
            </a:r>
            <a:endParaRPr lang="en-US" altLang="ja-JP" sz="4800" dirty="0"/>
          </a:p>
        </p:txBody>
      </p:sp>
    </p:spTree>
    <p:extLst>
      <p:ext uri="{BB962C8B-B14F-4D97-AF65-F5344CB8AC3E}">
        <p14:creationId xmlns:p14="http://schemas.microsoft.com/office/powerpoint/2010/main" val="25287251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pic>
        <p:nvPicPr>
          <p:cNvPr id="2" name="図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9552" y="5685247"/>
            <a:ext cx="633022" cy="908479"/>
          </a:xfrm>
          <a:prstGeom prst="rect">
            <a:avLst/>
          </a:prstGeom>
        </p:spPr>
      </p:pic>
      <p:sp>
        <p:nvSpPr>
          <p:cNvPr id="5" name="正方形/長方形 4"/>
          <p:cNvSpPr/>
          <p:nvPr/>
        </p:nvSpPr>
        <p:spPr>
          <a:xfrm>
            <a:off x="1349967" y="5395407"/>
            <a:ext cx="1607392" cy="1224136"/>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個別相談</a:t>
            </a:r>
            <a:endParaRPr kumimoji="1" lang="en-US" altLang="ja-JP" dirty="0"/>
          </a:p>
          <a:p>
            <a:pPr algn="ctr"/>
            <a:r>
              <a:rPr lang="ja-JP" altLang="en-US" dirty="0"/>
              <a:t>（</a:t>
            </a:r>
            <a:r>
              <a:rPr lang="en-US" altLang="ja-JP" dirty="0"/>
              <a:t>FF</a:t>
            </a:r>
            <a:r>
              <a:rPr lang="ja-JP" altLang="en-US" dirty="0"/>
              <a:t>）</a:t>
            </a:r>
            <a:endParaRPr kumimoji="1" lang="en-US" altLang="ja-JP" dirty="0"/>
          </a:p>
        </p:txBody>
      </p:sp>
      <p:sp>
        <p:nvSpPr>
          <p:cNvPr id="11" name="正方形/長方形 10"/>
          <p:cNvSpPr/>
          <p:nvPr/>
        </p:nvSpPr>
        <p:spPr>
          <a:xfrm>
            <a:off x="2957359" y="4387295"/>
            <a:ext cx="1607392" cy="22322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問題点のフィードバック</a:t>
            </a:r>
            <a:endParaRPr kumimoji="1" lang="en-US" altLang="ja-JP" dirty="0"/>
          </a:p>
          <a:p>
            <a:pPr algn="ctr"/>
            <a:r>
              <a:rPr lang="ja-JP" altLang="en-US" dirty="0"/>
              <a:t>＋</a:t>
            </a:r>
            <a:endParaRPr lang="en-US" altLang="ja-JP" dirty="0"/>
          </a:p>
          <a:p>
            <a:pPr algn="ctr"/>
            <a:r>
              <a:rPr lang="ja-JP" altLang="en-US" dirty="0"/>
              <a:t>解決策の提示</a:t>
            </a:r>
            <a:endParaRPr lang="en-US" altLang="ja-JP" dirty="0"/>
          </a:p>
          <a:p>
            <a:pPr algn="ctr"/>
            <a:r>
              <a:rPr kumimoji="1" lang="ja-JP" altLang="en-US" dirty="0"/>
              <a:t>（プレゼンテーション＝</a:t>
            </a:r>
            <a:r>
              <a:rPr kumimoji="1" lang="en-US" altLang="ja-JP" dirty="0"/>
              <a:t>P</a:t>
            </a:r>
            <a:r>
              <a:rPr kumimoji="1" lang="ja-JP" altLang="en-US" dirty="0"/>
              <a:t>）</a:t>
            </a:r>
          </a:p>
        </p:txBody>
      </p:sp>
      <p:sp>
        <p:nvSpPr>
          <p:cNvPr id="12" name="正方形/長方形 11"/>
          <p:cNvSpPr/>
          <p:nvPr/>
        </p:nvSpPr>
        <p:spPr>
          <a:xfrm>
            <a:off x="4564751" y="3235167"/>
            <a:ext cx="1607392" cy="33843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t>動機づけて</a:t>
            </a:r>
            <a:endParaRPr kumimoji="1" lang="en-US" altLang="ja-JP" dirty="0"/>
          </a:p>
          <a:p>
            <a:pPr algn="ctr"/>
            <a:r>
              <a:rPr lang="ja-JP" altLang="en-US" dirty="0"/>
              <a:t>クロージング</a:t>
            </a:r>
            <a:endParaRPr lang="en-US" altLang="ja-JP" dirty="0"/>
          </a:p>
          <a:p>
            <a:pPr algn="ctr"/>
            <a:r>
              <a:rPr lang="ja-JP" altLang="en-US" dirty="0"/>
              <a:t>（</a:t>
            </a:r>
            <a:r>
              <a:rPr lang="en-US" altLang="ja-JP" dirty="0"/>
              <a:t>C</a:t>
            </a:r>
            <a:r>
              <a:rPr lang="ja-JP" altLang="en-US" dirty="0"/>
              <a:t>）</a:t>
            </a:r>
            <a:endParaRPr lang="en-US" altLang="ja-JP" dirty="0"/>
          </a:p>
          <a:p>
            <a:pPr algn="ctr"/>
            <a:endParaRPr lang="en-US" altLang="ja-JP" dirty="0"/>
          </a:p>
          <a:p>
            <a:pPr algn="ctr"/>
            <a:r>
              <a:rPr lang="ja-JP" altLang="en-US" dirty="0"/>
              <a:t>見積もり提示</a:t>
            </a:r>
            <a:endParaRPr lang="en-US" altLang="ja-JP" dirty="0"/>
          </a:p>
          <a:p>
            <a:pPr algn="ctr"/>
            <a:endParaRPr lang="en-US" altLang="ja-JP" dirty="0"/>
          </a:p>
          <a:p>
            <a:pPr algn="ctr"/>
            <a:endParaRPr kumimoji="1" lang="en-US" altLang="ja-JP" dirty="0"/>
          </a:p>
          <a:p>
            <a:pPr algn="ctr"/>
            <a:endParaRPr lang="en-US" altLang="ja-JP" dirty="0"/>
          </a:p>
          <a:p>
            <a:pPr algn="ctr"/>
            <a:endParaRPr kumimoji="1" lang="en-US" altLang="ja-JP" dirty="0"/>
          </a:p>
          <a:p>
            <a:pPr algn="ctr"/>
            <a:endParaRPr kumimoji="1" lang="ja-JP" altLang="en-US" dirty="0"/>
          </a:p>
        </p:txBody>
      </p:sp>
      <p:sp>
        <p:nvSpPr>
          <p:cNvPr id="13" name="正方形/長方形 12"/>
          <p:cNvSpPr/>
          <p:nvPr/>
        </p:nvSpPr>
        <p:spPr>
          <a:xfrm>
            <a:off x="6172142" y="2011031"/>
            <a:ext cx="2971858" cy="460851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a:t>受任</a:t>
            </a:r>
            <a:endParaRPr kumimoji="1" lang="en-US" altLang="ja-JP" sz="2400" dirty="0"/>
          </a:p>
          <a:p>
            <a:pPr algn="ctr"/>
            <a:endParaRPr lang="en-US" altLang="ja-JP" dirty="0"/>
          </a:p>
          <a:p>
            <a:pPr algn="ctr"/>
            <a:r>
              <a:rPr kumimoji="1" lang="ja-JP" altLang="en-US"/>
              <a:t>目的地の明確化</a:t>
            </a:r>
            <a:endParaRPr kumimoji="1" lang="en-US" altLang="ja-JP" dirty="0"/>
          </a:p>
          <a:p>
            <a:pPr algn="ctr"/>
            <a:r>
              <a:rPr kumimoji="1" lang="ja-JP" altLang="en-US"/>
              <a:t>支払い条件合意</a:t>
            </a:r>
            <a:endParaRPr kumimoji="1" lang="en-US" altLang="ja-JP" dirty="0"/>
          </a:p>
          <a:p>
            <a:pPr algn="ctr"/>
            <a:r>
              <a:rPr lang="ja-JP" altLang="en-US"/>
              <a:t>契約</a:t>
            </a:r>
            <a:endParaRPr lang="en-US" altLang="ja-JP" dirty="0"/>
          </a:p>
          <a:p>
            <a:pPr algn="ctr"/>
            <a:r>
              <a:rPr kumimoji="1" lang="ja-JP" altLang="en-US"/>
              <a:t>行程表作成</a:t>
            </a:r>
            <a:endParaRPr kumimoji="1" lang="en-US" altLang="ja-JP" dirty="0"/>
          </a:p>
          <a:p>
            <a:pPr algn="ctr"/>
            <a:endParaRPr lang="en-US" altLang="ja-JP" dirty="0"/>
          </a:p>
          <a:p>
            <a:pPr algn="ctr"/>
            <a:r>
              <a:rPr lang="ja-JP" altLang="en-US" dirty="0"/>
              <a:t>相続税試算？</a:t>
            </a:r>
            <a:endParaRPr kumimoji="1" lang="en-US" altLang="ja-JP" dirty="0"/>
          </a:p>
          <a:p>
            <a:pPr algn="ctr"/>
            <a:r>
              <a:rPr lang="ja-JP" altLang="en-US" dirty="0"/>
              <a:t>節税？</a:t>
            </a:r>
            <a:endParaRPr lang="en-US" altLang="ja-JP" dirty="0"/>
          </a:p>
          <a:p>
            <a:pPr algn="ctr"/>
            <a:r>
              <a:rPr kumimoji="1" lang="ja-JP" altLang="en-US" dirty="0"/>
              <a:t>贈与？</a:t>
            </a:r>
            <a:endParaRPr kumimoji="1" lang="en-US" altLang="ja-JP" dirty="0"/>
          </a:p>
          <a:p>
            <a:pPr algn="ctr"/>
            <a:r>
              <a:rPr lang="ja-JP" altLang="en-US" dirty="0"/>
              <a:t>保険加入？</a:t>
            </a:r>
            <a:endParaRPr lang="en-US" altLang="ja-JP" dirty="0"/>
          </a:p>
          <a:p>
            <a:pPr algn="ctr"/>
            <a:r>
              <a:rPr kumimoji="1" lang="ja-JP" altLang="en-US" dirty="0"/>
              <a:t>相続登記？</a:t>
            </a:r>
            <a:endParaRPr kumimoji="1" lang="en-US" altLang="ja-JP" dirty="0"/>
          </a:p>
          <a:p>
            <a:pPr algn="ctr"/>
            <a:r>
              <a:rPr kumimoji="1" lang="ja-JP" altLang="en-US" dirty="0"/>
              <a:t>家族会議？</a:t>
            </a:r>
            <a:endParaRPr kumimoji="1" lang="en-US" altLang="ja-JP" dirty="0"/>
          </a:p>
          <a:p>
            <a:pPr algn="ctr"/>
            <a:r>
              <a:rPr lang="ja-JP" altLang="en-US" dirty="0"/>
              <a:t>遺言書作成？</a:t>
            </a:r>
            <a:endParaRPr kumimoji="1" lang="ja-JP" altLang="en-US" dirty="0"/>
          </a:p>
        </p:txBody>
      </p:sp>
      <p:sp>
        <p:nvSpPr>
          <p:cNvPr id="14" name="下矢印 13"/>
          <p:cNvSpPr/>
          <p:nvPr/>
        </p:nvSpPr>
        <p:spPr>
          <a:xfrm>
            <a:off x="1349966" y="1468794"/>
            <a:ext cx="1626249" cy="3837929"/>
          </a:xfrm>
          <a:prstGeom prst="downArrow">
            <a:avLst>
              <a:gd name="adj1" fmla="val 74064"/>
              <a:gd name="adj2" fmla="val 3505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rPr>
              <a:t>ヒアリング</a:t>
            </a:r>
            <a:endParaRPr kumimoji="1" lang="en-US" altLang="ja-JP" dirty="0">
              <a:solidFill>
                <a:schemeClr val="tx1"/>
              </a:solidFill>
            </a:endParaRPr>
          </a:p>
          <a:p>
            <a:pPr algn="ctr"/>
            <a:r>
              <a:rPr lang="ja-JP" altLang="en-US" dirty="0">
                <a:solidFill>
                  <a:schemeClr val="tx1"/>
                </a:solidFill>
              </a:rPr>
              <a:t>＋</a:t>
            </a:r>
            <a:endParaRPr lang="en-US" altLang="ja-JP" dirty="0">
              <a:solidFill>
                <a:schemeClr val="tx1"/>
              </a:solidFill>
            </a:endParaRPr>
          </a:p>
          <a:p>
            <a:pPr algn="ctr"/>
            <a:r>
              <a:rPr kumimoji="1" lang="ja-JP" altLang="en-US" dirty="0">
                <a:solidFill>
                  <a:schemeClr val="tx1"/>
                </a:solidFill>
              </a:rPr>
              <a:t>問題点の抽出</a:t>
            </a:r>
            <a:endParaRPr kumimoji="1" lang="en-US" altLang="ja-JP" dirty="0">
              <a:solidFill>
                <a:schemeClr val="tx1"/>
              </a:solidFill>
            </a:endParaRPr>
          </a:p>
          <a:p>
            <a:pPr algn="ctr"/>
            <a:r>
              <a:rPr lang="ja-JP" altLang="en-US" dirty="0">
                <a:solidFill>
                  <a:schemeClr val="tx1"/>
                </a:solidFill>
              </a:rPr>
              <a:t>＋</a:t>
            </a:r>
            <a:endParaRPr lang="en-US" altLang="ja-JP" dirty="0">
              <a:solidFill>
                <a:schemeClr val="tx1"/>
              </a:solidFill>
            </a:endParaRPr>
          </a:p>
          <a:p>
            <a:pPr algn="ctr"/>
            <a:r>
              <a:rPr kumimoji="1" lang="ja-JP" altLang="en-US" dirty="0">
                <a:solidFill>
                  <a:schemeClr val="tx1"/>
                </a:solidFill>
              </a:rPr>
              <a:t>交通整理</a:t>
            </a:r>
          </a:p>
        </p:txBody>
      </p:sp>
      <p:sp>
        <p:nvSpPr>
          <p:cNvPr id="15" name="下矢印 14"/>
          <p:cNvSpPr/>
          <p:nvPr/>
        </p:nvSpPr>
        <p:spPr>
          <a:xfrm>
            <a:off x="2947931" y="881228"/>
            <a:ext cx="1626249" cy="3506068"/>
          </a:xfrm>
          <a:prstGeom prst="downArrow">
            <a:avLst>
              <a:gd name="adj1" fmla="val 74064"/>
              <a:gd name="adj2" fmla="val 3505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問題点の再確認</a:t>
            </a:r>
            <a:endParaRPr lang="en-US" altLang="ja-JP" dirty="0">
              <a:solidFill>
                <a:schemeClr val="tx1"/>
              </a:solidFill>
            </a:endParaRPr>
          </a:p>
          <a:p>
            <a:pPr algn="ctr"/>
            <a:r>
              <a:rPr kumimoji="1" lang="ja-JP" altLang="en-US" dirty="0">
                <a:solidFill>
                  <a:schemeClr val="tx1"/>
                </a:solidFill>
              </a:rPr>
              <a:t>＋</a:t>
            </a:r>
            <a:endParaRPr kumimoji="1" lang="en-US" altLang="ja-JP" dirty="0">
              <a:solidFill>
                <a:schemeClr val="tx1"/>
              </a:solidFill>
            </a:endParaRPr>
          </a:p>
          <a:p>
            <a:pPr algn="ctr"/>
            <a:r>
              <a:rPr kumimoji="1" lang="ja-JP" altLang="en-US" dirty="0">
                <a:solidFill>
                  <a:schemeClr val="tx1"/>
                </a:solidFill>
              </a:rPr>
              <a:t>この問題を放置した先の未来を伝える</a:t>
            </a:r>
            <a:endParaRPr kumimoji="1" lang="en-US" altLang="ja-JP" dirty="0">
              <a:solidFill>
                <a:schemeClr val="tx1"/>
              </a:solidFill>
            </a:endParaRPr>
          </a:p>
        </p:txBody>
      </p:sp>
      <p:sp>
        <p:nvSpPr>
          <p:cNvPr id="16" name="下矢印 15"/>
          <p:cNvSpPr/>
          <p:nvPr/>
        </p:nvSpPr>
        <p:spPr>
          <a:xfrm>
            <a:off x="4591197" y="260648"/>
            <a:ext cx="1626249" cy="2974519"/>
          </a:xfrm>
          <a:prstGeom prst="downArrow">
            <a:avLst>
              <a:gd name="adj1" fmla="val 74064"/>
              <a:gd name="adj2" fmla="val 3505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将来の</a:t>
            </a:r>
            <a:endParaRPr lang="en-US" altLang="ja-JP" dirty="0">
              <a:solidFill>
                <a:schemeClr val="tx1"/>
              </a:solidFill>
            </a:endParaRPr>
          </a:p>
          <a:p>
            <a:pPr algn="ctr"/>
            <a:r>
              <a:rPr lang="ja-JP" altLang="en-US" dirty="0">
                <a:solidFill>
                  <a:schemeClr val="tx1"/>
                </a:solidFill>
              </a:rPr>
              <a:t>リスク</a:t>
            </a:r>
            <a:endParaRPr lang="en-US" altLang="ja-JP" dirty="0">
              <a:solidFill>
                <a:schemeClr val="tx1"/>
              </a:solidFill>
            </a:endParaRPr>
          </a:p>
          <a:p>
            <a:pPr algn="ctr"/>
            <a:r>
              <a:rPr lang="ja-JP" altLang="en-US" dirty="0">
                <a:solidFill>
                  <a:schemeClr val="tx1"/>
                </a:solidFill>
              </a:rPr>
              <a:t>＆</a:t>
            </a:r>
            <a:endParaRPr lang="en-US" altLang="ja-JP" dirty="0">
              <a:solidFill>
                <a:schemeClr val="tx1"/>
              </a:solidFill>
            </a:endParaRPr>
          </a:p>
          <a:p>
            <a:pPr algn="ctr"/>
            <a:r>
              <a:rPr lang="ja-JP" altLang="en-US" dirty="0">
                <a:solidFill>
                  <a:schemeClr val="tx1"/>
                </a:solidFill>
              </a:rPr>
              <a:t>「痛み」</a:t>
            </a:r>
            <a:endParaRPr lang="en-US" altLang="ja-JP" dirty="0">
              <a:solidFill>
                <a:schemeClr val="tx1"/>
              </a:solidFill>
            </a:endParaRPr>
          </a:p>
          <a:p>
            <a:pPr algn="ctr"/>
            <a:r>
              <a:rPr lang="ja-JP" altLang="en-US" dirty="0">
                <a:solidFill>
                  <a:schemeClr val="tx1"/>
                </a:solidFill>
              </a:rPr>
              <a:t>を正確に理解してもらう</a:t>
            </a:r>
            <a:endParaRPr kumimoji="1" lang="en-US" altLang="ja-JP" dirty="0">
              <a:solidFill>
                <a:schemeClr val="tx1"/>
              </a:solidFill>
            </a:endParaRPr>
          </a:p>
        </p:txBody>
      </p:sp>
      <p:pic>
        <p:nvPicPr>
          <p:cNvPr id="18" name="図 1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95924" y="404664"/>
            <a:ext cx="1524221" cy="1510928"/>
          </a:xfrm>
          <a:prstGeom prst="rect">
            <a:avLst/>
          </a:prstGeom>
        </p:spPr>
      </p:pic>
      <p:sp>
        <p:nvSpPr>
          <p:cNvPr id="6" name="正方形/長方形 5">
            <a:extLst>
              <a:ext uri="{FF2B5EF4-FFF2-40B4-BE49-F238E27FC236}">
                <a16:creationId xmlns:a16="http://schemas.microsoft.com/office/drawing/2014/main" id="{0D84BA57-F485-CD43-8F84-ECA3DDA454C4}"/>
              </a:ext>
            </a:extLst>
          </p:cNvPr>
          <p:cNvSpPr/>
          <p:nvPr/>
        </p:nvSpPr>
        <p:spPr>
          <a:xfrm>
            <a:off x="1349966" y="6335137"/>
            <a:ext cx="1597965" cy="284406"/>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面談</a:t>
            </a:r>
            <a:r>
              <a:rPr kumimoji="1" lang="en-US" altLang="ja-JP" dirty="0"/>
              <a:t>①</a:t>
            </a:r>
            <a:endParaRPr kumimoji="1" lang="ja-JP" altLang="en-US"/>
          </a:p>
        </p:txBody>
      </p:sp>
      <p:sp>
        <p:nvSpPr>
          <p:cNvPr id="20" name="正方形/長方形 19">
            <a:extLst>
              <a:ext uri="{FF2B5EF4-FFF2-40B4-BE49-F238E27FC236}">
                <a16:creationId xmlns:a16="http://schemas.microsoft.com/office/drawing/2014/main" id="{30E54A68-0F76-B04B-B4FC-A16C54D6A280}"/>
              </a:ext>
            </a:extLst>
          </p:cNvPr>
          <p:cNvSpPr/>
          <p:nvPr/>
        </p:nvSpPr>
        <p:spPr>
          <a:xfrm>
            <a:off x="2931252" y="6324212"/>
            <a:ext cx="3229285" cy="29533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t>面談</a:t>
            </a:r>
            <a:r>
              <a:rPr lang="en-US" altLang="ja-JP" dirty="0"/>
              <a:t>②</a:t>
            </a:r>
            <a:endParaRPr kumimoji="1" lang="ja-JP" altLang="en-US"/>
          </a:p>
        </p:txBody>
      </p:sp>
      <p:sp>
        <p:nvSpPr>
          <p:cNvPr id="21" name="正方形/長方形 20">
            <a:extLst>
              <a:ext uri="{FF2B5EF4-FFF2-40B4-BE49-F238E27FC236}">
                <a16:creationId xmlns:a16="http://schemas.microsoft.com/office/drawing/2014/main" id="{9A48103D-863B-994F-84D1-E1ED973E437F}"/>
              </a:ext>
            </a:extLst>
          </p:cNvPr>
          <p:cNvSpPr/>
          <p:nvPr/>
        </p:nvSpPr>
        <p:spPr>
          <a:xfrm>
            <a:off x="6169966" y="6335137"/>
            <a:ext cx="2971858" cy="28440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t>コンサル開始</a:t>
            </a:r>
            <a:endParaRPr kumimoji="1" lang="ja-JP" altLang="en-US"/>
          </a:p>
        </p:txBody>
      </p:sp>
      <p:sp>
        <p:nvSpPr>
          <p:cNvPr id="22" name="爆発 2 21">
            <a:extLst>
              <a:ext uri="{FF2B5EF4-FFF2-40B4-BE49-F238E27FC236}">
                <a16:creationId xmlns:a16="http://schemas.microsoft.com/office/drawing/2014/main" id="{5BC066C8-642B-CC45-A40A-B2AD78B88CCC}"/>
              </a:ext>
            </a:extLst>
          </p:cNvPr>
          <p:cNvSpPr/>
          <p:nvPr/>
        </p:nvSpPr>
        <p:spPr>
          <a:xfrm>
            <a:off x="323527" y="0"/>
            <a:ext cx="8596618" cy="6453336"/>
          </a:xfrm>
          <a:prstGeom prst="irregularSeal2">
            <a:avLst/>
          </a:prstGeom>
          <a:solidFill>
            <a:srgbClr val="FF563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ja-JP" altLang="en-US" sz="2000" dirty="0"/>
              <a:t>激痛を感じている人に</a:t>
            </a:r>
            <a:endParaRPr lang="en-US" altLang="ja-JP" sz="2000" dirty="0"/>
          </a:p>
          <a:p>
            <a:pPr algn="ctr">
              <a:lnSpc>
                <a:spcPct val="150000"/>
              </a:lnSpc>
            </a:pPr>
            <a:r>
              <a:rPr lang="ja-JP" altLang="en-US" sz="2000" dirty="0"/>
              <a:t>その解決策を提示するのは</a:t>
            </a:r>
            <a:endParaRPr lang="en-US" altLang="ja-JP" sz="2000" dirty="0"/>
          </a:p>
          <a:p>
            <a:pPr algn="ctr">
              <a:lnSpc>
                <a:spcPct val="150000"/>
              </a:lnSpc>
            </a:pPr>
            <a:r>
              <a:rPr lang="ja-JP" altLang="en-US" sz="2000" dirty="0"/>
              <a:t>セールスではなく</a:t>
            </a:r>
            <a:endParaRPr lang="en-US" altLang="ja-JP" sz="2000" dirty="0"/>
          </a:p>
          <a:p>
            <a:pPr algn="ctr">
              <a:lnSpc>
                <a:spcPct val="150000"/>
              </a:lnSpc>
            </a:pPr>
            <a:r>
              <a:rPr lang="ja-JP" altLang="en-US" sz="6600" dirty="0"/>
              <a:t>「ヘルプ」</a:t>
            </a:r>
            <a:endParaRPr lang="en-US" altLang="ja-JP" sz="6600" dirty="0"/>
          </a:p>
        </p:txBody>
      </p:sp>
    </p:spTree>
    <p:extLst>
      <p:ext uri="{BB962C8B-B14F-4D97-AF65-F5344CB8AC3E}">
        <p14:creationId xmlns:p14="http://schemas.microsoft.com/office/powerpoint/2010/main" val="1541463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dissolve">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 calcmode="lin" valueType="num">
                                      <p:cBhvr additive="base">
                                        <p:cTn id="24" dur="500" fill="hold"/>
                                        <p:tgtEl>
                                          <p:spTgt spid="11"/>
                                        </p:tgtEl>
                                        <p:attrNameLst>
                                          <p:attrName>ppt_x</p:attrName>
                                        </p:attrNameLst>
                                      </p:cBhvr>
                                      <p:tavLst>
                                        <p:tav tm="0">
                                          <p:val>
                                            <p:strVal val="#ppt_x"/>
                                          </p:val>
                                        </p:tav>
                                        <p:tav tm="100000">
                                          <p:val>
                                            <p:strVal val="#ppt_x"/>
                                          </p:val>
                                        </p:tav>
                                      </p:tavLst>
                                    </p:anim>
                                    <p:anim calcmode="lin" valueType="num">
                                      <p:cBhvr additive="base">
                                        <p:cTn id="2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1" fill="hold" grpId="0" nodeType="clickEffect">
                                  <p:stCondLst>
                                    <p:cond delay="0"/>
                                  </p:stCondLst>
                                  <p:childTnLst>
                                    <p:set>
                                      <p:cBhvr>
                                        <p:cTn id="29" dur="1" fill="hold">
                                          <p:stCondLst>
                                            <p:cond delay="0"/>
                                          </p:stCondLst>
                                        </p:cTn>
                                        <p:tgtEl>
                                          <p:spTgt spid="15"/>
                                        </p:tgtEl>
                                        <p:attrNameLst>
                                          <p:attrName>style.visibility</p:attrName>
                                        </p:attrNameLst>
                                      </p:cBhvr>
                                      <p:to>
                                        <p:strVal val="visible"/>
                                      </p:to>
                                    </p:set>
                                    <p:anim calcmode="lin" valueType="num">
                                      <p:cBhvr additive="base">
                                        <p:cTn id="30" dur="500" fill="hold"/>
                                        <p:tgtEl>
                                          <p:spTgt spid="15"/>
                                        </p:tgtEl>
                                        <p:attrNameLst>
                                          <p:attrName>ppt_x</p:attrName>
                                        </p:attrNameLst>
                                      </p:cBhvr>
                                      <p:tavLst>
                                        <p:tav tm="0">
                                          <p:val>
                                            <p:strVal val="#ppt_x"/>
                                          </p:val>
                                        </p:tav>
                                        <p:tav tm="100000">
                                          <p:val>
                                            <p:strVal val="#ppt_x"/>
                                          </p:val>
                                        </p:tav>
                                      </p:tavLst>
                                    </p:anim>
                                    <p:anim calcmode="lin" valueType="num">
                                      <p:cBhvr additive="base">
                                        <p:cTn id="31" dur="500" fill="hold"/>
                                        <p:tgtEl>
                                          <p:spTgt spid="15"/>
                                        </p:tgtEl>
                                        <p:attrNameLst>
                                          <p:attrName>ppt_y</p:attrName>
                                        </p:attrNameLst>
                                      </p:cBhvr>
                                      <p:tavLst>
                                        <p:tav tm="0">
                                          <p:val>
                                            <p:strVal val="0-#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additive="base">
                                        <p:cTn id="36" dur="500" fill="hold"/>
                                        <p:tgtEl>
                                          <p:spTgt spid="12"/>
                                        </p:tgtEl>
                                        <p:attrNameLst>
                                          <p:attrName>ppt_x</p:attrName>
                                        </p:attrNameLst>
                                      </p:cBhvr>
                                      <p:tavLst>
                                        <p:tav tm="0">
                                          <p:val>
                                            <p:strVal val="#ppt_x"/>
                                          </p:val>
                                        </p:tav>
                                        <p:tav tm="100000">
                                          <p:val>
                                            <p:strVal val="#ppt_x"/>
                                          </p:val>
                                        </p:tav>
                                      </p:tavLst>
                                    </p:anim>
                                    <p:anim calcmode="lin" valueType="num">
                                      <p:cBhvr additive="base">
                                        <p:cTn id="37"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1"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 calcmode="lin" valueType="num">
                                      <p:cBhvr additive="base">
                                        <p:cTn id="42" dur="500" fill="hold"/>
                                        <p:tgtEl>
                                          <p:spTgt spid="16"/>
                                        </p:tgtEl>
                                        <p:attrNameLst>
                                          <p:attrName>ppt_x</p:attrName>
                                        </p:attrNameLst>
                                      </p:cBhvr>
                                      <p:tavLst>
                                        <p:tav tm="0">
                                          <p:val>
                                            <p:strVal val="#ppt_x"/>
                                          </p:val>
                                        </p:tav>
                                        <p:tav tm="100000">
                                          <p:val>
                                            <p:strVal val="#ppt_x"/>
                                          </p:val>
                                        </p:tav>
                                      </p:tavLst>
                                    </p:anim>
                                    <p:anim calcmode="lin" valueType="num">
                                      <p:cBhvr additive="base">
                                        <p:cTn id="43" dur="500" fill="hold"/>
                                        <p:tgtEl>
                                          <p:spTgt spid="16"/>
                                        </p:tgtEl>
                                        <p:attrNameLst>
                                          <p:attrName>ppt_y</p:attrName>
                                        </p:attrNameLst>
                                      </p:cBhvr>
                                      <p:tavLst>
                                        <p:tav tm="0">
                                          <p:val>
                                            <p:strVal val="0-#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dissolve">
                                      <p:cBhvr>
                                        <p:cTn id="48" dur="500"/>
                                        <p:tgtEl>
                                          <p:spTgt spid="20"/>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3"/>
                                        </p:tgtEl>
                                        <p:attrNameLst>
                                          <p:attrName>style.visibility</p:attrName>
                                        </p:attrNameLst>
                                      </p:cBhvr>
                                      <p:to>
                                        <p:strVal val="visible"/>
                                      </p:to>
                                    </p:set>
                                    <p:anim calcmode="lin" valueType="num">
                                      <p:cBhvr additive="base">
                                        <p:cTn id="53" dur="500" fill="hold"/>
                                        <p:tgtEl>
                                          <p:spTgt spid="13"/>
                                        </p:tgtEl>
                                        <p:attrNameLst>
                                          <p:attrName>ppt_x</p:attrName>
                                        </p:attrNameLst>
                                      </p:cBhvr>
                                      <p:tavLst>
                                        <p:tav tm="0">
                                          <p:val>
                                            <p:strVal val="#ppt_x"/>
                                          </p:val>
                                        </p:tav>
                                        <p:tav tm="100000">
                                          <p:val>
                                            <p:strVal val="#ppt_x"/>
                                          </p:val>
                                        </p:tav>
                                      </p:tavLst>
                                    </p:anim>
                                    <p:anim calcmode="lin" valueType="num">
                                      <p:cBhvr additive="base">
                                        <p:cTn id="5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9" presetClass="entr" presetSubtype="0" fill="hold" nodeType="click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dissolve">
                                      <p:cBhvr>
                                        <p:cTn id="59" dur="1000"/>
                                        <p:tgtEl>
                                          <p:spTgt spid="18"/>
                                        </p:tgtEl>
                                      </p:cBhvr>
                                    </p:animEffect>
                                  </p:childTnLst>
                                </p:cTn>
                              </p:par>
                            </p:childTnLst>
                          </p:cTn>
                        </p:par>
                      </p:childTnLst>
                    </p:cTn>
                  </p:par>
                  <p:par>
                    <p:cTn id="60" fill="hold">
                      <p:stCondLst>
                        <p:cond delay="indefinite"/>
                      </p:stCondLst>
                      <p:childTnLst>
                        <p:par>
                          <p:cTn id="61" fill="hold">
                            <p:stCondLst>
                              <p:cond delay="0"/>
                            </p:stCondLst>
                            <p:childTnLst>
                              <p:par>
                                <p:cTn id="62" presetID="9" presetClass="entr" presetSubtype="0" fill="hold" grpId="0" nodeType="clickEffect">
                                  <p:stCondLst>
                                    <p:cond delay="0"/>
                                  </p:stCondLst>
                                  <p:childTnLst>
                                    <p:set>
                                      <p:cBhvr>
                                        <p:cTn id="63" dur="1" fill="hold">
                                          <p:stCondLst>
                                            <p:cond delay="0"/>
                                          </p:stCondLst>
                                        </p:cTn>
                                        <p:tgtEl>
                                          <p:spTgt spid="21"/>
                                        </p:tgtEl>
                                        <p:attrNameLst>
                                          <p:attrName>style.visibility</p:attrName>
                                        </p:attrNameLst>
                                      </p:cBhvr>
                                      <p:to>
                                        <p:strVal val="visible"/>
                                      </p:to>
                                    </p:set>
                                    <p:animEffect transition="in" filter="dissolve">
                                      <p:cBhvr>
                                        <p:cTn id="64" dur="500"/>
                                        <p:tgtEl>
                                          <p:spTgt spid="21"/>
                                        </p:tgtEl>
                                      </p:cBhvr>
                                    </p:animEffect>
                                  </p:childTnLst>
                                </p:cTn>
                              </p:par>
                            </p:childTnLst>
                          </p:cTn>
                        </p:par>
                      </p:childTnLst>
                    </p:cTn>
                  </p:par>
                  <p:par>
                    <p:cTn id="65" fill="hold">
                      <p:stCondLst>
                        <p:cond delay="indefinite"/>
                      </p:stCondLst>
                      <p:childTnLst>
                        <p:par>
                          <p:cTn id="66" fill="hold">
                            <p:stCondLst>
                              <p:cond delay="0"/>
                            </p:stCondLst>
                            <p:childTnLst>
                              <p:par>
                                <p:cTn id="67" presetID="53" presetClass="entr" presetSubtype="16" fill="hold" grpId="0" nodeType="clickEffect">
                                  <p:stCondLst>
                                    <p:cond delay="0"/>
                                  </p:stCondLst>
                                  <p:childTnLst>
                                    <p:set>
                                      <p:cBhvr>
                                        <p:cTn id="68" dur="1" fill="hold">
                                          <p:stCondLst>
                                            <p:cond delay="0"/>
                                          </p:stCondLst>
                                        </p:cTn>
                                        <p:tgtEl>
                                          <p:spTgt spid="22"/>
                                        </p:tgtEl>
                                        <p:attrNameLst>
                                          <p:attrName>style.visibility</p:attrName>
                                        </p:attrNameLst>
                                      </p:cBhvr>
                                      <p:to>
                                        <p:strVal val="visible"/>
                                      </p:to>
                                    </p:set>
                                    <p:anim calcmode="lin" valueType="num">
                                      <p:cBhvr>
                                        <p:cTn id="69" dur="500" fill="hold"/>
                                        <p:tgtEl>
                                          <p:spTgt spid="22"/>
                                        </p:tgtEl>
                                        <p:attrNameLst>
                                          <p:attrName>ppt_w</p:attrName>
                                        </p:attrNameLst>
                                      </p:cBhvr>
                                      <p:tavLst>
                                        <p:tav tm="0">
                                          <p:val>
                                            <p:fltVal val="0"/>
                                          </p:val>
                                        </p:tav>
                                        <p:tav tm="100000">
                                          <p:val>
                                            <p:strVal val="#ppt_w"/>
                                          </p:val>
                                        </p:tav>
                                      </p:tavLst>
                                    </p:anim>
                                    <p:anim calcmode="lin" valueType="num">
                                      <p:cBhvr>
                                        <p:cTn id="70" dur="500" fill="hold"/>
                                        <p:tgtEl>
                                          <p:spTgt spid="22"/>
                                        </p:tgtEl>
                                        <p:attrNameLst>
                                          <p:attrName>ppt_h</p:attrName>
                                        </p:attrNameLst>
                                      </p:cBhvr>
                                      <p:tavLst>
                                        <p:tav tm="0">
                                          <p:val>
                                            <p:fltVal val="0"/>
                                          </p:val>
                                        </p:tav>
                                        <p:tav tm="100000">
                                          <p:val>
                                            <p:strVal val="#ppt_h"/>
                                          </p:val>
                                        </p:tav>
                                      </p:tavLst>
                                    </p:anim>
                                    <p:animEffect transition="in" filter="fade">
                                      <p:cBhvr>
                                        <p:cTn id="7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1" grpId="0" animBg="1"/>
      <p:bldP spid="12" grpId="0" animBg="1"/>
      <p:bldP spid="13" grpId="0" animBg="1"/>
      <p:bldP spid="14" grpId="0" animBg="1"/>
      <p:bldP spid="15" grpId="0" animBg="1"/>
      <p:bldP spid="16" grpId="0" animBg="1"/>
      <p:bldP spid="6" grpId="0" animBg="1"/>
      <p:bldP spid="20" grpId="0" animBg="1"/>
      <p:bldP spid="21" grpId="0" animBg="1"/>
      <p:bldP spid="2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23850" y="404813"/>
            <a:ext cx="1273175" cy="1265237"/>
          </a:xfrm>
        </p:spPr>
      </p:pic>
      <p:cxnSp>
        <p:nvCxnSpPr>
          <p:cNvPr id="8" name="直線コネクタ 7"/>
          <p:cNvCxnSpPr/>
          <p:nvPr/>
        </p:nvCxnSpPr>
        <p:spPr>
          <a:xfrm>
            <a:off x="250825" y="1268413"/>
            <a:ext cx="7993063"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378591" y="2154383"/>
            <a:ext cx="6800260" cy="3139321"/>
          </a:xfrm>
          <a:prstGeom prst="rect">
            <a:avLst/>
          </a:prstGeom>
          <a:solidFill>
            <a:srgbClr val="FFFF00"/>
          </a:solidFill>
        </p:spPr>
        <p:txBody>
          <a:bodyPr wrap="none" rtlCol="0">
            <a:spAutoFit/>
          </a:bodyPr>
          <a:lstStyle/>
          <a:p>
            <a:pPr algn="ctr">
              <a:lnSpc>
                <a:spcPct val="150000"/>
              </a:lnSpc>
            </a:pPr>
            <a:r>
              <a:rPr lang="ja-JP" altLang="en-US" sz="6600" dirty="0"/>
              <a:t>プレゼンテーション</a:t>
            </a:r>
            <a:endParaRPr lang="en-US" altLang="ja-JP" sz="6600" dirty="0"/>
          </a:p>
          <a:p>
            <a:pPr algn="ctr">
              <a:lnSpc>
                <a:spcPct val="150000"/>
              </a:lnSpc>
            </a:pPr>
            <a:r>
              <a:rPr lang="ja-JP" altLang="en-US" sz="6600" dirty="0"/>
              <a:t>資料</a:t>
            </a:r>
            <a:endParaRPr lang="en-US" altLang="ja-JP" sz="6600" dirty="0"/>
          </a:p>
        </p:txBody>
      </p:sp>
    </p:spTree>
    <p:extLst>
      <p:ext uri="{BB962C8B-B14F-4D97-AF65-F5344CB8AC3E}">
        <p14:creationId xmlns:p14="http://schemas.microsoft.com/office/powerpoint/2010/main" val="31197778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15816" y="272480"/>
            <a:ext cx="2664296" cy="2792317"/>
          </a:xfrm>
          <a:prstGeom prst="rect">
            <a:avLst/>
          </a:prstGeom>
        </p:spPr>
      </p:pic>
      <p:sp>
        <p:nvSpPr>
          <p:cNvPr id="3" name="タイトル 2"/>
          <p:cNvSpPr>
            <a:spLocks noGrp="1"/>
          </p:cNvSpPr>
          <p:nvPr>
            <p:ph type="ctrTitle"/>
          </p:nvPr>
        </p:nvSpPr>
        <p:spPr>
          <a:xfrm>
            <a:off x="587751" y="3280821"/>
            <a:ext cx="6631592" cy="1372315"/>
          </a:xfrm>
        </p:spPr>
        <p:txBody>
          <a:bodyPr>
            <a:normAutofit fontScale="90000"/>
          </a:bodyPr>
          <a:lstStyle/>
          <a:p>
            <a:br>
              <a:rPr lang="en-US" altLang="ja-JP" sz="2800" b="1" dirty="0"/>
            </a:br>
            <a:br>
              <a:rPr lang="en-US" altLang="ja-JP" sz="2800" b="1" dirty="0"/>
            </a:br>
            <a:r>
              <a:rPr lang="ja-JP" altLang="en-US" b="1" dirty="0"/>
              <a:t>◯◯◯◯　様</a:t>
            </a:r>
            <a:br>
              <a:rPr lang="en-US" altLang="ja-JP" sz="2800" b="1" dirty="0"/>
            </a:br>
            <a:r>
              <a:rPr lang="ja-JP" altLang="en-US" sz="2800" b="1" dirty="0"/>
              <a:t>相続対策資料</a:t>
            </a:r>
            <a:br>
              <a:rPr lang="en-US" altLang="ja-JP" sz="2800" b="1" dirty="0"/>
            </a:br>
            <a:endParaRPr kumimoji="1" lang="ja-JP" altLang="en-US" sz="1600" b="1" dirty="0"/>
          </a:p>
        </p:txBody>
      </p:sp>
      <p:sp>
        <p:nvSpPr>
          <p:cNvPr id="5" name="テキスト ボックス 4"/>
          <p:cNvSpPr txBox="1"/>
          <p:nvPr/>
        </p:nvSpPr>
        <p:spPr>
          <a:xfrm>
            <a:off x="683568" y="4653136"/>
            <a:ext cx="6535775" cy="461665"/>
          </a:xfrm>
          <a:prstGeom prst="rect">
            <a:avLst/>
          </a:prstGeom>
          <a:noFill/>
        </p:spPr>
        <p:txBody>
          <a:bodyPr wrap="square" rtlCol="0">
            <a:spAutoFit/>
          </a:bodyPr>
          <a:lstStyle/>
          <a:p>
            <a:pPr algn="ctr"/>
            <a:r>
              <a:rPr lang="ja-JP" altLang="en-US" sz="2400" b="1" dirty="0"/>
              <a:t>相続診断士　川口宗治</a:t>
            </a:r>
            <a:endParaRPr kumimoji="1" lang="ja-JP" altLang="en-US" sz="2400" b="1" dirty="0"/>
          </a:p>
        </p:txBody>
      </p:sp>
      <p:sp>
        <p:nvSpPr>
          <p:cNvPr id="2" name="テキスト ボックス 1"/>
          <p:cNvSpPr txBox="1"/>
          <p:nvPr/>
        </p:nvSpPr>
        <p:spPr>
          <a:xfrm>
            <a:off x="5076056" y="5635055"/>
            <a:ext cx="2499402" cy="369332"/>
          </a:xfrm>
          <a:prstGeom prst="rect">
            <a:avLst/>
          </a:prstGeom>
          <a:noFill/>
        </p:spPr>
        <p:txBody>
          <a:bodyPr wrap="none" rtlCol="0">
            <a:spAutoFit/>
          </a:bodyPr>
          <a:lstStyle/>
          <a:p>
            <a:r>
              <a:rPr lang="en-US" altLang="ja-JP" dirty="0"/>
              <a:t>2018</a:t>
            </a:r>
            <a:r>
              <a:rPr kumimoji="1" lang="ja-JP" altLang="en-US" dirty="0"/>
              <a:t>年</a:t>
            </a:r>
            <a:r>
              <a:rPr kumimoji="1" lang="en-US" altLang="ja-JP" dirty="0"/>
              <a:t>×</a:t>
            </a:r>
            <a:r>
              <a:rPr kumimoji="1" lang="ja-JP" altLang="en-US" dirty="0"/>
              <a:t>月</a:t>
            </a:r>
            <a:r>
              <a:rPr lang="en-US" altLang="ja-JP" dirty="0"/>
              <a:t>××</a:t>
            </a:r>
            <a:r>
              <a:rPr kumimoji="1" lang="ja-JP" altLang="en-US" dirty="0"/>
              <a:t>日（</a:t>
            </a:r>
            <a:r>
              <a:rPr kumimoji="1" lang="en-US" altLang="ja-JP" dirty="0"/>
              <a:t>×</a:t>
            </a:r>
            <a:r>
              <a:rPr kumimoji="1" lang="ja-JP" altLang="en-US" dirty="0"/>
              <a:t>）</a:t>
            </a:r>
          </a:p>
        </p:txBody>
      </p:sp>
    </p:spTree>
    <p:extLst>
      <p:ext uri="{BB962C8B-B14F-4D97-AF65-F5344CB8AC3E}">
        <p14:creationId xmlns:p14="http://schemas.microsoft.com/office/powerpoint/2010/main" val="11164851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2539804" y="692696"/>
            <a:ext cx="3185487" cy="369332"/>
          </a:xfrm>
          <a:prstGeom prst="rect">
            <a:avLst/>
          </a:prstGeom>
          <a:noFill/>
        </p:spPr>
        <p:txBody>
          <a:bodyPr wrap="none" rtlCol="0">
            <a:spAutoFit/>
          </a:bodyPr>
          <a:lstStyle/>
          <a:p>
            <a:r>
              <a:rPr lang="ja-JP" altLang="en-US" b="1" dirty="0"/>
              <a:t>◯◯さまの相続対策のご要望</a:t>
            </a:r>
            <a:endParaRPr kumimoji="1" lang="ja-JP" altLang="en-US" b="1" dirty="0"/>
          </a:p>
        </p:txBody>
      </p:sp>
      <p:sp>
        <p:nvSpPr>
          <p:cNvPr id="5" name="テキスト ボックス 4"/>
          <p:cNvSpPr txBox="1"/>
          <p:nvPr/>
        </p:nvSpPr>
        <p:spPr>
          <a:xfrm>
            <a:off x="899593" y="1926124"/>
            <a:ext cx="6912768" cy="1200329"/>
          </a:xfrm>
          <a:prstGeom prst="rect">
            <a:avLst/>
          </a:prstGeom>
          <a:solidFill>
            <a:srgbClr val="7030A0"/>
          </a:solidFill>
        </p:spPr>
        <p:txBody>
          <a:bodyPr wrap="square" rtlCol="0">
            <a:spAutoFit/>
          </a:bodyPr>
          <a:lstStyle/>
          <a:p>
            <a:pPr algn="ctr"/>
            <a:r>
              <a:rPr lang="ja-JP" altLang="en-US" sz="2400" b="1" dirty="0">
                <a:solidFill>
                  <a:schemeClr val="bg1"/>
                </a:solidFill>
              </a:rPr>
              <a:t>◯◯◯◯さんご本人が</a:t>
            </a:r>
            <a:endParaRPr lang="en-US" altLang="ja-JP" sz="2400" b="1" dirty="0">
              <a:solidFill>
                <a:schemeClr val="bg1"/>
              </a:solidFill>
            </a:endParaRPr>
          </a:p>
          <a:p>
            <a:pPr algn="ctr"/>
            <a:r>
              <a:rPr lang="ja-JP" altLang="en-US" sz="2400" b="1" dirty="0">
                <a:solidFill>
                  <a:schemeClr val="bg1"/>
                </a:solidFill>
              </a:rPr>
              <a:t>亡くなった後の相続の対策を</a:t>
            </a:r>
            <a:endParaRPr lang="en-US" altLang="ja-JP" sz="2400" b="1" dirty="0">
              <a:solidFill>
                <a:schemeClr val="bg1"/>
              </a:solidFill>
            </a:endParaRPr>
          </a:p>
          <a:p>
            <a:pPr algn="ctr"/>
            <a:r>
              <a:rPr lang="ja-JP" altLang="en-US" sz="2400" b="1" dirty="0">
                <a:solidFill>
                  <a:schemeClr val="bg1"/>
                </a:solidFill>
              </a:rPr>
              <a:t>今のうちからしっかり準備しておきたい</a:t>
            </a:r>
            <a:endParaRPr lang="en-US" altLang="ja-JP" sz="2400" b="1" dirty="0">
              <a:solidFill>
                <a:schemeClr val="bg1"/>
              </a:solidFill>
            </a:endParaRPr>
          </a:p>
        </p:txBody>
      </p:sp>
      <p:sp>
        <p:nvSpPr>
          <p:cNvPr id="6" name="テキスト ボックス 5"/>
          <p:cNvSpPr txBox="1"/>
          <p:nvPr/>
        </p:nvSpPr>
        <p:spPr>
          <a:xfrm>
            <a:off x="899593" y="3852378"/>
            <a:ext cx="6912768" cy="1938992"/>
          </a:xfrm>
          <a:prstGeom prst="rect">
            <a:avLst/>
          </a:prstGeom>
          <a:solidFill>
            <a:srgbClr val="FFFF00"/>
          </a:solidFill>
        </p:spPr>
        <p:txBody>
          <a:bodyPr wrap="square" rtlCol="0">
            <a:spAutoFit/>
          </a:bodyPr>
          <a:lstStyle/>
          <a:p>
            <a:pPr algn="ctr"/>
            <a:r>
              <a:rPr lang="ja-JP" altLang="en-US" sz="2400" b="1" dirty="0">
                <a:solidFill>
                  <a:srgbClr val="0070C0"/>
                </a:solidFill>
              </a:rPr>
              <a:t>◯◯◯◯さんのご要望</a:t>
            </a:r>
            <a:endParaRPr lang="en-US" altLang="ja-JP" sz="2400" b="1" dirty="0">
              <a:solidFill>
                <a:srgbClr val="0070C0"/>
              </a:solidFill>
            </a:endParaRPr>
          </a:p>
          <a:p>
            <a:pPr algn="ctr"/>
            <a:endParaRPr lang="en-US" altLang="ja-JP" sz="2400" b="1" dirty="0">
              <a:solidFill>
                <a:srgbClr val="0070C0"/>
              </a:solidFill>
            </a:endParaRPr>
          </a:p>
          <a:p>
            <a:pPr algn="ctr"/>
            <a:r>
              <a:rPr lang="ja-JP" altLang="en-US" sz="2400" b="1" dirty="0">
                <a:solidFill>
                  <a:srgbClr val="0070C0"/>
                </a:solidFill>
              </a:rPr>
              <a:t>①相続税対策（節税と納税資金準備）</a:t>
            </a:r>
            <a:endParaRPr lang="en-US" altLang="ja-JP" sz="2400" b="1" dirty="0">
              <a:solidFill>
                <a:srgbClr val="0070C0"/>
              </a:solidFill>
            </a:endParaRPr>
          </a:p>
          <a:p>
            <a:pPr algn="ctr"/>
            <a:endParaRPr lang="en-US" altLang="ja-JP" sz="2400" b="1" dirty="0">
              <a:solidFill>
                <a:srgbClr val="0070C0"/>
              </a:solidFill>
            </a:endParaRPr>
          </a:p>
          <a:p>
            <a:pPr algn="ctr"/>
            <a:r>
              <a:rPr lang="ja-JP" altLang="en-US" sz="2400" b="1" dirty="0">
                <a:solidFill>
                  <a:srgbClr val="0070C0"/>
                </a:solidFill>
              </a:rPr>
              <a:t>②資産をスムーズに引き継ぎたい</a:t>
            </a:r>
            <a:endParaRPr lang="en-US" altLang="ja-JP" sz="2400" b="1" dirty="0">
              <a:solidFill>
                <a:srgbClr val="0070C0"/>
              </a:solidFill>
            </a:endParaRPr>
          </a:p>
        </p:txBody>
      </p:sp>
      <p:sp>
        <p:nvSpPr>
          <p:cNvPr id="10" name="テキスト ボックス 9"/>
          <p:cNvSpPr txBox="1"/>
          <p:nvPr/>
        </p:nvSpPr>
        <p:spPr>
          <a:xfrm>
            <a:off x="107504" y="6123536"/>
            <a:ext cx="8836073" cy="584775"/>
          </a:xfrm>
          <a:prstGeom prst="rect">
            <a:avLst/>
          </a:prstGeom>
          <a:solidFill>
            <a:srgbClr val="FF0000"/>
          </a:solidFill>
        </p:spPr>
        <p:txBody>
          <a:bodyPr wrap="none" rtlCol="0">
            <a:spAutoFit/>
          </a:bodyPr>
          <a:lstStyle/>
          <a:p>
            <a:r>
              <a:rPr kumimoji="1" lang="ja-JP" altLang="en-US" sz="3200" b="1" dirty="0">
                <a:solidFill>
                  <a:schemeClr val="bg1"/>
                </a:solidFill>
              </a:rPr>
              <a:t>「木を見て森を見ず」にならないような対策を</a:t>
            </a:r>
          </a:p>
        </p:txBody>
      </p:sp>
      <p:sp>
        <p:nvSpPr>
          <p:cNvPr id="2" name="下矢印 1"/>
          <p:cNvSpPr/>
          <p:nvPr/>
        </p:nvSpPr>
        <p:spPr>
          <a:xfrm>
            <a:off x="3815917" y="3262088"/>
            <a:ext cx="1080120" cy="45465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406895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258908" y="1772816"/>
            <a:ext cx="6806672" cy="4190443"/>
          </a:xfrm>
          <a:prstGeom prst="rect">
            <a:avLst/>
          </a:prstGeom>
          <a:solidFill>
            <a:srgbClr val="FFFF00"/>
          </a:solidFill>
        </p:spPr>
        <p:txBody>
          <a:bodyPr wrap="none" rtlCol="0">
            <a:spAutoFit/>
          </a:bodyPr>
          <a:lstStyle/>
          <a:p>
            <a:pPr algn="ctr">
              <a:lnSpc>
                <a:spcPct val="250000"/>
              </a:lnSpc>
            </a:pPr>
            <a:r>
              <a:rPr kumimoji="1" lang="ja-JP" altLang="en-US" sz="4000"/>
              <a:t>相続</a:t>
            </a:r>
            <a:r>
              <a:rPr lang="ja-JP" altLang="en-US" sz="4000"/>
              <a:t>コンサルタント</a:t>
            </a:r>
            <a:r>
              <a:rPr kumimoji="1" lang="ja-JP" altLang="en-US" sz="4000"/>
              <a:t>の</a:t>
            </a:r>
            <a:br>
              <a:rPr kumimoji="1" lang="en-US" altLang="ja-JP" sz="5400" dirty="0"/>
            </a:br>
            <a:r>
              <a:rPr lang="ja-JP" altLang="en-US" sz="8000"/>
              <a:t>ビジネスモデル</a:t>
            </a:r>
            <a:endParaRPr kumimoji="1" lang="en-US" altLang="ja-JP" sz="5400" dirty="0"/>
          </a:p>
        </p:txBody>
      </p:sp>
    </p:spTree>
    <p:extLst>
      <p:ext uri="{BB962C8B-B14F-4D97-AF65-F5344CB8AC3E}">
        <p14:creationId xmlns:p14="http://schemas.microsoft.com/office/powerpoint/2010/main" val="1076838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p:cNvSpPr/>
          <p:nvPr/>
        </p:nvSpPr>
        <p:spPr>
          <a:xfrm>
            <a:off x="251519" y="3977954"/>
            <a:ext cx="8657230" cy="1467269"/>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229640" y="2708049"/>
            <a:ext cx="8657229" cy="936104"/>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231465" y="1412776"/>
            <a:ext cx="8657229" cy="936104"/>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cxnSp>
        <p:nvCxnSpPr>
          <p:cNvPr id="8" name="直線コネクタ 7"/>
          <p:cNvCxnSpPr/>
          <p:nvPr/>
        </p:nvCxnSpPr>
        <p:spPr>
          <a:xfrm>
            <a:off x="251520" y="1268760"/>
            <a:ext cx="865722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1834432" y="764704"/>
            <a:ext cx="3570208" cy="461665"/>
          </a:xfrm>
          <a:prstGeom prst="rect">
            <a:avLst/>
          </a:prstGeom>
          <a:noFill/>
        </p:spPr>
        <p:txBody>
          <a:bodyPr wrap="none" rtlCol="0">
            <a:spAutoFit/>
          </a:bodyPr>
          <a:lstStyle/>
          <a:p>
            <a:r>
              <a:rPr lang="ja-JP" altLang="en-US" sz="2400" dirty="0"/>
              <a:t>相続対策の基本的な流れ</a:t>
            </a:r>
            <a:endParaRPr kumimoji="1" lang="ja-JP" altLang="en-US" sz="2400" dirty="0"/>
          </a:p>
        </p:txBody>
      </p:sp>
      <p:sp>
        <p:nvSpPr>
          <p:cNvPr id="9" name="角丸四角形 8"/>
          <p:cNvSpPr/>
          <p:nvPr/>
        </p:nvSpPr>
        <p:spPr>
          <a:xfrm>
            <a:off x="375481" y="6057292"/>
            <a:ext cx="2448272" cy="36004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対策の実行</a:t>
            </a:r>
            <a:endParaRPr kumimoji="1" lang="ja-JP" altLang="en-US" b="1" dirty="0"/>
          </a:p>
        </p:txBody>
      </p:sp>
      <p:grpSp>
        <p:nvGrpSpPr>
          <p:cNvPr id="15" name="グループ化 14"/>
          <p:cNvGrpSpPr/>
          <p:nvPr/>
        </p:nvGrpSpPr>
        <p:grpSpPr>
          <a:xfrm>
            <a:off x="395536" y="1578702"/>
            <a:ext cx="8513213" cy="553282"/>
            <a:chOff x="395536" y="1578702"/>
            <a:chExt cx="8513213" cy="553282"/>
          </a:xfrm>
        </p:grpSpPr>
        <p:sp>
          <p:nvSpPr>
            <p:cNvPr id="3" name="角丸四角形 2"/>
            <p:cNvSpPr/>
            <p:nvPr/>
          </p:nvSpPr>
          <p:spPr>
            <a:xfrm>
              <a:off x="395536" y="1628799"/>
              <a:ext cx="2448272" cy="503185"/>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現状分析</a:t>
              </a:r>
            </a:p>
          </p:txBody>
        </p:sp>
        <p:sp>
          <p:nvSpPr>
            <p:cNvPr id="6" name="テキスト ボックス 5"/>
            <p:cNvSpPr txBox="1"/>
            <p:nvPr/>
          </p:nvSpPr>
          <p:spPr>
            <a:xfrm>
              <a:off x="3491881" y="1578702"/>
              <a:ext cx="5416868" cy="461665"/>
            </a:xfrm>
            <a:prstGeom prst="rect">
              <a:avLst/>
            </a:prstGeom>
            <a:noFill/>
          </p:spPr>
          <p:txBody>
            <a:bodyPr wrap="none" rtlCol="0">
              <a:spAutoFit/>
            </a:bodyPr>
            <a:lstStyle/>
            <a:p>
              <a:r>
                <a:rPr kumimoji="1" lang="ja-JP" altLang="en-US" sz="1200" b="1" dirty="0"/>
                <a:t>・</a:t>
              </a:r>
              <a:r>
                <a:rPr lang="ja-JP" altLang="en-US" sz="1200" b="1" dirty="0"/>
                <a:t>◯◯さん名義の資産の洗い出し</a:t>
              </a:r>
              <a:r>
                <a:rPr lang="en-US" altLang="ja-JP" sz="1200" b="1" dirty="0"/>
                <a:t>			</a:t>
              </a:r>
              <a:r>
                <a:rPr lang="ja-JP" altLang="en-US" sz="1200" b="1" dirty="0"/>
                <a:t>□□□□</a:t>
              </a:r>
              <a:endParaRPr lang="en-US" altLang="ja-JP" sz="1200" b="1" dirty="0"/>
            </a:p>
            <a:p>
              <a:r>
                <a:rPr lang="ja-JP" altLang="en-US" sz="1200" b="1" dirty="0"/>
                <a:t>・相続税の概算を試算</a:t>
              </a:r>
              <a:r>
                <a:rPr lang="en-US" altLang="ja-JP" sz="1200" b="1" dirty="0"/>
                <a:t>				</a:t>
              </a:r>
              <a:r>
                <a:rPr lang="ja-JP" altLang="en-US" sz="1200" b="1" dirty="0"/>
                <a:t>□□□□</a:t>
              </a:r>
              <a:endParaRPr lang="en-US" altLang="ja-JP" sz="1200" b="1" dirty="0"/>
            </a:p>
          </p:txBody>
        </p:sp>
      </p:grpSp>
      <p:grpSp>
        <p:nvGrpSpPr>
          <p:cNvPr id="16" name="グループ化 15"/>
          <p:cNvGrpSpPr/>
          <p:nvPr/>
        </p:nvGrpSpPr>
        <p:grpSpPr>
          <a:xfrm>
            <a:off x="375481" y="2852936"/>
            <a:ext cx="8513213" cy="646331"/>
            <a:chOff x="395536" y="2659259"/>
            <a:chExt cx="8513213" cy="646331"/>
          </a:xfrm>
        </p:grpSpPr>
        <p:sp>
          <p:nvSpPr>
            <p:cNvPr id="7" name="角丸四角形 6"/>
            <p:cNvSpPr/>
            <p:nvPr/>
          </p:nvSpPr>
          <p:spPr>
            <a:xfrm>
              <a:off x="395536" y="2659259"/>
              <a:ext cx="2448272" cy="646331"/>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問題点の洗い出し</a:t>
              </a:r>
              <a:endParaRPr kumimoji="1" lang="ja-JP" altLang="en-US" b="1" dirty="0"/>
            </a:p>
          </p:txBody>
        </p:sp>
        <p:sp>
          <p:nvSpPr>
            <p:cNvPr id="11" name="テキスト ボックス 10"/>
            <p:cNvSpPr txBox="1"/>
            <p:nvPr/>
          </p:nvSpPr>
          <p:spPr>
            <a:xfrm>
              <a:off x="3491881" y="2659259"/>
              <a:ext cx="5416868" cy="646331"/>
            </a:xfrm>
            <a:prstGeom prst="rect">
              <a:avLst/>
            </a:prstGeom>
            <a:noFill/>
          </p:spPr>
          <p:txBody>
            <a:bodyPr wrap="none" rtlCol="0">
              <a:spAutoFit/>
            </a:bodyPr>
            <a:lstStyle/>
            <a:p>
              <a:r>
                <a:rPr lang="ja-JP" altLang="en-US" sz="1200" b="1" dirty="0"/>
                <a:t>・相続税がかかる場合⇒節税できるかどうか？</a:t>
              </a:r>
              <a:r>
                <a:rPr lang="en-US" altLang="ja-JP" sz="1200" b="1" dirty="0"/>
                <a:t>		</a:t>
              </a:r>
              <a:r>
                <a:rPr lang="ja-JP" altLang="en-US" sz="1200" b="1" dirty="0"/>
                <a:t>□□□□</a:t>
              </a:r>
              <a:endParaRPr lang="en-US" altLang="ja-JP" sz="1200" b="1" dirty="0"/>
            </a:p>
            <a:p>
              <a:r>
                <a:rPr lang="ja-JP" altLang="en-US" sz="1200" b="1" dirty="0"/>
                <a:t>・相続税がかかる場合⇒納税資金をどのように準備するか？</a:t>
              </a:r>
              <a:r>
                <a:rPr lang="en-US" altLang="ja-JP" sz="1200" b="1" dirty="0"/>
                <a:t>	</a:t>
              </a:r>
              <a:r>
                <a:rPr lang="ja-JP" altLang="en-US" sz="1200" b="1" dirty="0"/>
                <a:t>□□□□</a:t>
              </a:r>
              <a:endParaRPr lang="en-US" altLang="ja-JP" sz="1200" b="1" dirty="0"/>
            </a:p>
            <a:p>
              <a:r>
                <a:rPr lang="ja-JP" altLang="en-US" sz="1200" b="1" dirty="0"/>
                <a:t>・相続税がかからない場合⇒資産を誰がどのように引き継ぐか？</a:t>
              </a:r>
              <a:r>
                <a:rPr lang="en-US" altLang="ja-JP" sz="1200" b="1" dirty="0"/>
                <a:t>	</a:t>
              </a:r>
              <a:r>
                <a:rPr lang="ja-JP" altLang="en-US" sz="1200" b="1" dirty="0"/>
                <a:t>□□□□</a:t>
              </a:r>
              <a:endParaRPr lang="en-US" altLang="ja-JP" sz="1200" b="1" dirty="0"/>
            </a:p>
          </p:txBody>
        </p:sp>
      </p:grpSp>
      <p:grpSp>
        <p:nvGrpSpPr>
          <p:cNvPr id="17" name="グループ化 16"/>
          <p:cNvGrpSpPr/>
          <p:nvPr/>
        </p:nvGrpSpPr>
        <p:grpSpPr>
          <a:xfrm>
            <a:off x="395536" y="4019090"/>
            <a:ext cx="8513212" cy="1384995"/>
            <a:chOff x="395536" y="3640745"/>
            <a:chExt cx="8513212" cy="1384995"/>
          </a:xfrm>
        </p:grpSpPr>
        <p:sp>
          <p:nvSpPr>
            <p:cNvPr id="12" name="正方形/長方形 11"/>
            <p:cNvSpPr/>
            <p:nvPr/>
          </p:nvSpPr>
          <p:spPr>
            <a:xfrm>
              <a:off x="395536" y="3698728"/>
              <a:ext cx="2448272" cy="120033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各種対策の検討</a:t>
              </a:r>
            </a:p>
          </p:txBody>
        </p:sp>
        <p:sp>
          <p:nvSpPr>
            <p:cNvPr id="13" name="テキスト ボックス 12"/>
            <p:cNvSpPr txBox="1"/>
            <p:nvPr/>
          </p:nvSpPr>
          <p:spPr>
            <a:xfrm>
              <a:off x="3491880" y="3640745"/>
              <a:ext cx="5416868" cy="1384995"/>
            </a:xfrm>
            <a:prstGeom prst="rect">
              <a:avLst/>
            </a:prstGeom>
            <a:noFill/>
          </p:spPr>
          <p:txBody>
            <a:bodyPr wrap="none" rtlCol="0">
              <a:spAutoFit/>
            </a:bodyPr>
            <a:lstStyle/>
            <a:p>
              <a:r>
                <a:rPr kumimoji="1" lang="ja-JP" altLang="en-US" sz="1200" b="1" dirty="0"/>
                <a:t>・生前贈与</a:t>
              </a:r>
              <a:r>
                <a:rPr kumimoji="1" lang="en-US" altLang="ja-JP" sz="1200" b="1" dirty="0"/>
                <a:t>					</a:t>
              </a:r>
              <a:r>
                <a:rPr lang="ja-JP" altLang="en-US" sz="1200" b="1" dirty="0"/>
                <a:t>□□□□</a:t>
              </a:r>
              <a:endParaRPr lang="en-US" altLang="ja-JP" sz="1200" b="1" dirty="0"/>
            </a:p>
            <a:p>
              <a:r>
                <a:rPr kumimoji="1" lang="ja-JP" altLang="en-US" sz="1200" b="1" dirty="0"/>
                <a:t>・遺言書の作成</a:t>
              </a:r>
              <a:r>
                <a:rPr lang="en-US" altLang="ja-JP" sz="1200" b="1" dirty="0"/>
                <a:t>				</a:t>
              </a:r>
              <a:r>
                <a:rPr lang="ja-JP" altLang="en-US" sz="1200" b="1" dirty="0"/>
                <a:t>□□□□</a:t>
              </a:r>
              <a:endParaRPr kumimoji="1" lang="en-US" altLang="ja-JP" sz="1200" b="1" dirty="0"/>
            </a:p>
            <a:p>
              <a:r>
                <a:rPr lang="ja-JP" altLang="en-US" sz="1200" b="1" dirty="0"/>
                <a:t>・相続時精算課税制度の活用</a:t>
              </a:r>
              <a:r>
                <a:rPr lang="en-US" altLang="ja-JP" sz="1200" b="1" dirty="0"/>
                <a:t>			</a:t>
              </a:r>
              <a:r>
                <a:rPr lang="ja-JP" altLang="en-US" sz="1200" b="1" dirty="0"/>
                <a:t>□□□□</a:t>
              </a:r>
              <a:endParaRPr lang="en-US" altLang="ja-JP" sz="1200" b="1" dirty="0"/>
            </a:p>
            <a:p>
              <a:r>
                <a:rPr kumimoji="1" lang="ja-JP" altLang="en-US" sz="1200" b="1" dirty="0"/>
                <a:t>・</a:t>
              </a:r>
              <a:r>
                <a:rPr lang="ja-JP" altLang="en-US" sz="1200" b="1" dirty="0"/>
                <a:t>小規模宅地の評価減の特例の活用</a:t>
              </a:r>
              <a:endParaRPr lang="en-US" altLang="ja-JP" sz="1200" b="1" dirty="0"/>
            </a:p>
            <a:p>
              <a:r>
                <a:rPr kumimoji="1" lang="ja-JP" altLang="en-US" sz="1200" b="1" dirty="0"/>
                <a:t>・生命保険の</a:t>
              </a:r>
              <a:r>
                <a:rPr lang="ja-JP" altLang="en-US" sz="1200" b="1" dirty="0"/>
                <a:t>最適化</a:t>
              </a:r>
              <a:r>
                <a:rPr kumimoji="1" lang="en-US" altLang="ja-JP" sz="1200" b="1" dirty="0"/>
                <a:t>				</a:t>
              </a:r>
              <a:r>
                <a:rPr lang="ja-JP" altLang="en-US" sz="1200" b="1" dirty="0"/>
                <a:t>□□□□</a:t>
              </a:r>
              <a:endParaRPr kumimoji="1" lang="en-US" altLang="ja-JP" sz="1200" b="1" dirty="0"/>
            </a:p>
            <a:p>
              <a:r>
                <a:rPr lang="ja-JP" altLang="en-US" sz="1200" b="1" dirty="0"/>
                <a:t>・不動産の名義変更</a:t>
              </a:r>
              <a:r>
                <a:rPr lang="en-US" altLang="ja-JP" sz="1200" b="1" dirty="0"/>
                <a:t>				</a:t>
              </a:r>
              <a:r>
                <a:rPr lang="ja-JP" altLang="en-US" sz="1200" b="1" dirty="0"/>
                <a:t>□□□□</a:t>
              </a:r>
              <a:endParaRPr lang="en-US" altLang="ja-JP" sz="1200" b="1" dirty="0"/>
            </a:p>
            <a:p>
              <a:r>
                <a:rPr lang="ja-JP" altLang="en-US" sz="1200" b="1" dirty="0"/>
                <a:t>・その他</a:t>
              </a:r>
              <a:r>
                <a:rPr lang="en-US" altLang="ja-JP" sz="1200" b="1" dirty="0"/>
                <a:t>					</a:t>
              </a:r>
              <a:r>
                <a:rPr lang="ja-JP" altLang="en-US" sz="1200" b="1" dirty="0"/>
                <a:t>□□□□</a:t>
              </a:r>
              <a:endParaRPr lang="en-US" altLang="ja-JP" sz="1200" b="1" dirty="0"/>
            </a:p>
          </p:txBody>
        </p:sp>
      </p:grpSp>
      <p:sp>
        <p:nvSpPr>
          <p:cNvPr id="18" name="テキスト ボックス 17"/>
          <p:cNvSpPr txBox="1"/>
          <p:nvPr/>
        </p:nvSpPr>
        <p:spPr>
          <a:xfrm>
            <a:off x="7812360" y="826259"/>
            <a:ext cx="1261884" cy="307777"/>
          </a:xfrm>
          <a:prstGeom prst="rect">
            <a:avLst/>
          </a:prstGeom>
          <a:noFill/>
        </p:spPr>
        <p:txBody>
          <a:bodyPr wrap="none" rtlCol="0">
            <a:spAutoFit/>
          </a:bodyPr>
          <a:lstStyle/>
          <a:p>
            <a:pPr algn="ctr"/>
            <a:r>
              <a:rPr kumimoji="1" lang="ja-JP" altLang="en-US" sz="1400" b="1" dirty="0">
                <a:solidFill>
                  <a:srgbClr val="FF0000"/>
                </a:solidFill>
              </a:rPr>
              <a:t>誰がやるか？</a:t>
            </a:r>
          </a:p>
        </p:txBody>
      </p:sp>
      <p:sp>
        <p:nvSpPr>
          <p:cNvPr id="24" name="下矢印 23"/>
          <p:cNvSpPr/>
          <p:nvPr/>
        </p:nvSpPr>
        <p:spPr>
          <a:xfrm>
            <a:off x="1475656" y="2151992"/>
            <a:ext cx="288032" cy="7009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下矢印 24"/>
          <p:cNvSpPr/>
          <p:nvPr/>
        </p:nvSpPr>
        <p:spPr>
          <a:xfrm>
            <a:off x="1475656" y="3499267"/>
            <a:ext cx="288032" cy="57780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下矢印 25"/>
          <p:cNvSpPr/>
          <p:nvPr/>
        </p:nvSpPr>
        <p:spPr>
          <a:xfrm>
            <a:off x="1455601" y="5277402"/>
            <a:ext cx="288032" cy="7798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下矢印 26"/>
          <p:cNvSpPr/>
          <p:nvPr/>
        </p:nvSpPr>
        <p:spPr>
          <a:xfrm>
            <a:off x="8392599" y="1134036"/>
            <a:ext cx="89138" cy="444666"/>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515131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2088714" y="1418000"/>
            <a:ext cx="4572084" cy="1938992"/>
          </a:xfrm>
          <a:prstGeom prst="rect">
            <a:avLst/>
          </a:prstGeom>
          <a:solidFill>
            <a:srgbClr val="FFFF00"/>
          </a:solidFill>
        </p:spPr>
        <p:txBody>
          <a:bodyPr wrap="none" rtlCol="0">
            <a:spAutoFit/>
          </a:bodyPr>
          <a:lstStyle/>
          <a:p>
            <a:pPr algn="ctr">
              <a:lnSpc>
                <a:spcPct val="150000"/>
              </a:lnSpc>
            </a:pPr>
            <a:r>
              <a:rPr lang="ja-JP" altLang="en-US" sz="2000" b="1" dirty="0"/>
              <a:t>①◯◯さんの資産を把握する</a:t>
            </a:r>
            <a:endParaRPr kumimoji="1" lang="en-US" altLang="ja-JP" sz="2000" b="1" dirty="0"/>
          </a:p>
          <a:p>
            <a:pPr algn="ctr">
              <a:lnSpc>
                <a:spcPct val="150000"/>
              </a:lnSpc>
            </a:pPr>
            <a:r>
              <a:rPr lang="ja-JP" altLang="en-US" sz="2000" b="1" dirty="0"/>
              <a:t>②財産一覧を作成する</a:t>
            </a:r>
            <a:endParaRPr kumimoji="1" lang="en-US" altLang="ja-JP" sz="2000" b="1" dirty="0"/>
          </a:p>
          <a:p>
            <a:pPr algn="ctr">
              <a:lnSpc>
                <a:spcPct val="150000"/>
              </a:lnSpc>
            </a:pPr>
            <a:r>
              <a:rPr lang="ja-JP" altLang="en-US" sz="2000" b="1" dirty="0"/>
              <a:t>③誰がどのように引き継ぐかを決める</a:t>
            </a:r>
            <a:endParaRPr lang="en-US" altLang="ja-JP" sz="2000" b="1" dirty="0"/>
          </a:p>
          <a:p>
            <a:pPr algn="ctr">
              <a:lnSpc>
                <a:spcPct val="150000"/>
              </a:lnSpc>
            </a:pPr>
            <a:r>
              <a:rPr kumimoji="1" lang="ja-JP" altLang="en-US" sz="2000" b="1" dirty="0"/>
              <a:t>④相続税の対策を進める</a:t>
            </a:r>
          </a:p>
        </p:txBody>
      </p:sp>
      <p:grpSp>
        <p:nvGrpSpPr>
          <p:cNvPr id="20" name="グループ化 19"/>
          <p:cNvGrpSpPr/>
          <p:nvPr/>
        </p:nvGrpSpPr>
        <p:grpSpPr>
          <a:xfrm>
            <a:off x="-70852" y="3878889"/>
            <a:ext cx="9214852" cy="1905040"/>
            <a:chOff x="32446" y="4494291"/>
            <a:chExt cx="9214852" cy="1905040"/>
          </a:xfrm>
        </p:grpSpPr>
        <p:sp>
          <p:nvSpPr>
            <p:cNvPr id="6" name="角丸四角形 5"/>
            <p:cNvSpPr/>
            <p:nvPr/>
          </p:nvSpPr>
          <p:spPr>
            <a:xfrm>
              <a:off x="467544" y="4509120"/>
              <a:ext cx="1512168" cy="72008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solidFill>
                    <a:schemeClr val="tx1"/>
                  </a:solidFill>
                </a:rPr>
                <a:t>相続</a:t>
              </a:r>
            </a:p>
          </p:txBody>
        </p:sp>
        <p:sp>
          <p:nvSpPr>
            <p:cNvPr id="10" name="角丸四角形 9"/>
            <p:cNvSpPr/>
            <p:nvPr/>
          </p:nvSpPr>
          <p:spPr>
            <a:xfrm>
              <a:off x="7231895" y="4501496"/>
              <a:ext cx="1512168" cy="72008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a:solidFill>
                    <a:schemeClr val="tx1"/>
                  </a:solidFill>
                </a:rPr>
                <a:t>保険</a:t>
              </a:r>
              <a:endParaRPr kumimoji="1" lang="ja-JP" altLang="en-US" sz="3200" dirty="0">
                <a:solidFill>
                  <a:schemeClr val="tx1"/>
                </a:solidFill>
              </a:endParaRPr>
            </a:p>
          </p:txBody>
        </p:sp>
        <p:sp>
          <p:nvSpPr>
            <p:cNvPr id="11" name="角丸四角形 10"/>
            <p:cNvSpPr/>
            <p:nvPr/>
          </p:nvSpPr>
          <p:spPr>
            <a:xfrm>
              <a:off x="4878509" y="4509120"/>
              <a:ext cx="1512168" cy="72008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a:solidFill>
                    <a:schemeClr val="tx1"/>
                  </a:solidFill>
                </a:rPr>
                <a:t>売買</a:t>
              </a:r>
              <a:endParaRPr kumimoji="1" lang="ja-JP" altLang="en-US" sz="3200" dirty="0">
                <a:solidFill>
                  <a:schemeClr val="tx1"/>
                </a:solidFill>
              </a:endParaRPr>
            </a:p>
          </p:txBody>
        </p:sp>
        <p:sp>
          <p:nvSpPr>
            <p:cNvPr id="12" name="角丸四角形 11"/>
            <p:cNvSpPr/>
            <p:nvPr/>
          </p:nvSpPr>
          <p:spPr>
            <a:xfrm>
              <a:off x="2555776" y="4494291"/>
              <a:ext cx="1512168" cy="72008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solidFill>
                    <a:schemeClr val="tx1"/>
                  </a:solidFill>
                </a:rPr>
                <a:t>贈与</a:t>
              </a:r>
            </a:p>
          </p:txBody>
        </p:sp>
        <p:sp>
          <p:nvSpPr>
            <p:cNvPr id="7" name="テキスト ボックス 6"/>
            <p:cNvSpPr txBox="1"/>
            <p:nvPr/>
          </p:nvSpPr>
          <p:spPr>
            <a:xfrm>
              <a:off x="32446" y="5426082"/>
              <a:ext cx="2159566" cy="954107"/>
            </a:xfrm>
            <a:prstGeom prst="rect">
              <a:avLst/>
            </a:prstGeom>
            <a:noFill/>
          </p:spPr>
          <p:txBody>
            <a:bodyPr wrap="none" rtlCol="0">
              <a:spAutoFit/>
            </a:bodyPr>
            <a:lstStyle/>
            <a:p>
              <a:r>
                <a:rPr kumimoji="1" lang="ja-JP" altLang="en-US" sz="1400" dirty="0"/>
                <a:t>・二次相続も視野に入れ</a:t>
              </a:r>
              <a:endParaRPr kumimoji="1" lang="en-US" altLang="ja-JP" sz="1400" dirty="0"/>
            </a:p>
            <a:p>
              <a:r>
                <a:rPr lang="ja-JP" altLang="en-US" sz="1400" dirty="0"/>
                <a:t>　</a:t>
              </a:r>
              <a:r>
                <a:rPr kumimoji="1" lang="ja-JP" altLang="en-US" sz="1400" dirty="0" err="1"/>
                <a:t>て</a:t>
              </a:r>
              <a:r>
                <a:rPr kumimoji="1" lang="ja-JP" altLang="en-US" sz="1400" dirty="0"/>
                <a:t>対応を検討</a:t>
              </a:r>
              <a:endParaRPr kumimoji="1" lang="en-US" altLang="ja-JP" sz="1400" dirty="0"/>
            </a:p>
            <a:p>
              <a:r>
                <a:rPr lang="ja-JP" altLang="en-US" sz="1400" dirty="0"/>
                <a:t>・遺言書の作成を検討</a:t>
              </a:r>
              <a:endParaRPr lang="en-US" altLang="ja-JP" sz="1400" dirty="0"/>
            </a:p>
            <a:p>
              <a:r>
                <a:rPr kumimoji="1" lang="ja-JP" altLang="en-US" sz="1400" dirty="0"/>
                <a:t>・養子縁組の検討</a:t>
              </a:r>
            </a:p>
          </p:txBody>
        </p:sp>
        <p:sp>
          <p:nvSpPr>
            <p:cNvPr id="13" name="テキスト ボックス 12"/>
            <p:cNvSpPr txBox="1"/>
            <p:nvPr/>
          </p:nvSpPr>
          <p:spPr>
            <a:xfrm>
              <a:off x="2309374" y="5445224"/>
              <a:ext cx="2339102" cy="954107"/>
            </a:xfrm>
            <a:prstGeom prst="rect">
              <a:avLst/>
            </a:prstGeom>
            <a:noFill/>
          </p:spPr>
          <p:txBody>
            <a:bodyPr wrap="none" rtlCol="0">
              <a:spAutoFit/>
            </a:bodyPr>
            <a:lstStyle/>
            <a:p>
              <a:r>
                <a:rPr kumimoji="1" lang="ja-JP" altLang="en-US" sz="1400" dirty="0"/>
                <a:t>・暦年贈与の検討</a:t>
              </a:r>
              <a:endParaRPr kumimoji="1" lang="en-US" altLang="ja-JP" sz="1400" dirty="0"/>
            </a:p>
            <a:p>
              <a:r>
                <a:rPr lang="ja-JP" altLang="en-US" sz="1400" dirty="0"/>
                <a:t>・相続時精算課税制度の</a:t>
              </a:r>
              <a:endParaRPr lang="en-US" altLang="ja-JP" sz="1400" dirty="0"/>
            </a:p>
            <a:p>
              <a:r>
                <a:rPr lang="ja-JP" altLang="en-US" sz="1400" dirty="0"/>
                <a:t>　活用を検討</a:t>
              </a:r>
              <a:endParaRPr lang="en-US" altLang="ja-JP" sz="1400" dirty="0"/>
            </a:p>
            <a:p>
              <a:r>
                <a:rPr kumimoji="1" lang="ja-JP" altLang="en-US" sz="1400" dirty="0"/>
                <a:t>・贈与契約書の作成が必要</a:t>
              </a:r>
            </a:p>
          </p:txBody>
        </p:sp>
        <p:sp>
          <p:nvSpPr>
            <p:cNvPr id="15" name="テキスト ボックス 14"/>
            <p:cNvSpPr txBox="1"/>
            <p:nvPr/>
          </p:nvSpPr>
          <p:spPr>
            <a:xfrm>
              <a:off x="4554810" y="5445223"/>
              <a:ext cx="2159566" cy="738664"/>
            </a:xfrm>
            <a:prstGeom prst="rect">
              <a:avLst/>
            </a:prstGeom>
            <a:noFill/>
          </p:spPr>
          <p:txBody>
            <a:bodyPr wrap="none" rtlCol="0">
              <a:spAutoFit/>
            </a:bodyPr>
            <a:lstStyle/>
            <a:p>
              <a:r>
                <a:rPr kumimoji="1" lang="ja-JP" altLang="en-US" sz="1400" dirty="0"/>
                <a:t>・売買に伴う税金の検討</a:t>
              </a:r>
              <a:endParaRPr kumimoji="1" lang="en-US" altLang="ja-JP" sz="1400" dirty="0"/>
            </a:p>
            <a:p>
              <a:r>
                <a:rPr lang="ja-JP" altLang="en-US" sz="1400" dirty="0"/>
                <a:t>・資金をどのように準備</a:t>
              </a:r>
              <a:endParaRPr lang="en-US" altLang="ja-JP" sz="1400" dirty="0"/>
            </a:p>
            <a:p>
              <a:r>
                <a:rPr kumimoji="1" lang="ja-JP" altLang="en-US" sz="1400" dirty="0"/>
                <a:t>　するか？</a:t>
              </a:r>
            </a:p>
          </p:txBody>
        </p:sp>
        <p:sp>
          <p:nvSpPr>
            <p:cNvPr id="16" name="テキスト ボックス 15"/>
            <p:cNvSpPr txBox="1"/>
            <p:nvPr/>
          </p:nvSpPr>
          <p:spPr>
            <a:xfrm>
              <a:off x="6728660" y="5445223"/>
              <a:ext cx="2518638" cy="954107"/>
            </a:xfrm>
            <a:prstGeom prst="rect">
              <a:avLst/>
            </a:prstGeom>
            <a:noFill/>
          </p:spPr>
          <p:txBody>
            <a:bodyPr wrap="none" rtlCol="0">
              <a:spAutoFit/>
            </a:bodyPr>
            <a:lstStyle/>
            <a:p>
              <a:r>
                <a:rPr kumimoji="1" lang="ja-JP" altLang="en-US" sz="1400" dirty="0"/>
                <a:t>・誰がどのような保険に</a:t>
              </a:r>
              <a:endParaRPr kumimoji="1" lang="en-US" altLang="ja-JP" sz="1400" dirty="0"/>
            </a:p>
            <a:p>
              <a:r>
                <a:rPr lang="ja-JP" altLang="en-US" sz="1400" dirty="0"/>
                <a:t>　加入しているか把握</a:t>
              </a:r>
              <a:endParaRPr kumimoji="1" lang="en-US" altLang="ja-JP" sz="1400" dirty="0"/>
            </a:p>
            <a:p>
              <a:r>
                <a:rPr lang="ja-JP" altLang="en-US" sz="1400" dirty="0"/>
                <a:t>・目的に合致していない契</a:t>
              </a:r>
              <a:endParaRPr lang="en-US" altLang="ja-JP" sz="1400" dirty="0"/>
            </a:p>
            <a:p>
              <a:r>
                <a:rPr lang="ja-JP" altLang="en-US" sz="1400" dirty="0"/>
                <a:t>　約は早急に切り替えが必要</a:t>
              </a:r>
              <a:endParaRPr lang="en-US" altLang="ja-JP" sz="1400" dirty="0"/>
            </a:p>
          </p:txBody>
        </p:sp>
      </p:grpSp>
      <p:sp>
        <p:nvSpPr>
          <p:cNvPr id="18" name="テキスト ボックス 17"/>
          <p:cNvSpPr txBox="1"/>
          <p:nvPr/>
        </p:nvSpPr>
        <p:spPr>
          <a:xfrm>
            <a:off x="3779912" y="692696"/>
            <a:ext cx="1107996" cy="461665"/>
          </a:xfrm>
          <a:prstGeom prst="rect">
            <a:avLst/>
          </a:prstGeom>
          <a:noFill/>
        </p:spPr>
        <p:txBody>
          <a:bodyPr wrap="none" rtlCol="0">
            <a:spAutoFit/>
          </a:bodyPr>
          <a:lstStyle/>
          <a:p>
            <a:r>
              <a:rPr kumimoji="1" lang="ja-JP" altLang="en-US" sz="2400" dirty="0"/>
              <a:t>まとめ</a:t>
            </a:r>
          </a:p>
        </p:txBody>
      </p:sp>
      <p:sp>
        <p:nvSpPr>
          <p:cNvPr id="22" name="テキスト ボックス 21"/>
          <p:cNvSpPr txBox="1"/>
          <p:nvPr/>
        </p:nvSpPr>
        <p:spPr>
          <a:xfrm>
            <a:off x="557525" y="5949280"/>
            <a:ext cx="902811" cy="738664"/>
          </a:xfrm>
          <a:prstGeom prst="rect">
            <a:avLst/>
          </a:prstGeom>
          <a:solidFill>
            <a:srgbClr val="7030A0"/>
          </a:solidFill>
        </p:spPr>
        <p:txBody>
          <a:bodyPr wrap="none" rtlCol="0">
            <a:spAutoFit/>
          </a:bodyPr>
          <a:lstStyle/>
          <a:p>
            <a:pPr algn="ctr"/>
            <a:r>
              <a:rPr kumimoji="1" lang="ja-JP" altLang="en-US" sz="1400" b="1" dirty="0">
                <a:solidFill>
                  <a:schemeClr val="bg1"/>
                </a:solidFill>
              </a:rPr>
              <a:t>税理士</a:t>
            </a:r>
            <a:endParaRPr kumimoji="1" lang="en-US" altLang="ja-JP" sz="1400" b="1" dirty="0">
              <a:solidFill>
                <a:schemeClr val="bg1"/>
              </a:solidFill>
            </a:endParaRPr>
          </a:p>
          <a:p>
            <a:pPr algn="ctr"/>
            <a:r>
              <a:rPr kumimoji="1" lang="ja-JP" altLang="en-US" sz="1400" b="1" dirty="0">
                <a:solidFill>
                  <a:schemeClr val="bg1"/>
                </a:solidFill>
              </a:rPr>
              <a:t>行政書士</a:t>
            </a:r>
            <a:endParaRPr kumimoji="1" lang="en-US" altLang="ja-JP" sz="1400" b="1" dirty="0">
              <a:solidFill>
                <a:schemeClr val="bg1"/>
              </a:solidFill>
            </a:endParaRPr>
          </a:p>
          <a:p>
            <a:pPr algn="ctr"/>
            <a:r>
              <a:rPr lang="ja-JP" altLang="en-US" sz="1400" b="1" dirty="0">
                <a:solidFill>
                  <a:schemeClr val="bg1"/>
                </a:solidFill>
              </a:rPr>
              <a:t>司法書士</a:t>
            </a:r>
            <a:endParaRPr kumimoji="1" lang="ja-JP" altLang="en-US" sz="1400" b="1" dirty="0">
              <a:solidFill>
                <a:schemeClr val="bg1"/>
              </a:solidFill>
            </a:endParaRPr>
          </a:p>
        </p:txBody>
      </p:sp>
      <p:sp>
        <p:nvSpPr>
          <p:cNvPr id="23" name="テキスト ボックス 22"/>
          <p:cNvSpPr txBox="1"/>
          <p:nvPr/>
        </p:nvSpPr>
        <p:spPr>
          <a:xfrm>
            <a:off x="2757156" y="6057002"/>
            <a:ext cx="902811" cy="523220"/>
          </a:xfrm>
          <a:prstGeom prst="rect">
            <a:avLst/>
          </a:prstGeom>
          <a:solidFill>
            <a:srgbClr val="7030A0"/>
          </a:solidFill>
        </p:spPr>
        <p:txBody>
          <a:bodyPr wrap="none" rtlCol="0">
            <a:spAutoFit/>
          </a:bodyPr>
          <a:lstStyle/>
          <a:p>
            <a:pPr algn="ctr"/>
            <a:r>
              <a:rPr kumimoji="1" lang="ja-JP" altLang="en-US" sz="1400" b="1" dirty="0">
                <a:solidFill>
                  <a:schemeClr val="bg1"/>
                </a:solidFill>
              </a:rPr>
              <a:t>税理士</a:t>
            </a:r>
            <a:endParaRPr kumimoji="1" lang="en-US" altLang="ja-JP" sz="1400" b="1" dirty="0">
              <a:solidFill>
                <a:schemeClr val="bg1"/>
              </a:solidFill>
            </a:endParaRPr>
          </a:p>
          <a:p>
            <a:pPr algn="ctr"/>
            <a:r>
              <a:rPr kumimoji="1" lang="ja-JP" altLang="en-US" sz="1400" b="1" dirty="0">
                <a:solidFill>
                  <a:schemeClr val="bg1"/>
                </a:solidFill>
              </a:rPr>
              <a:t>行政書士</a:t>
            </a:r>
            <a:endParaRPr kumimoji="1" lang="en-US" altLang="ja-JP" sz="1400" b="1" dirty="0">
              <a:solidFill>
                <a:schemeClr val="bg1"/>
              </a:solidFill>
            </a:endParaRPr>
          </a:p>
        </p:txBody>
      </p:sp>
      <p:sp>
        <p:nvSpPr>
          <p:cNvPr id="24" name="テキスト ボックス 23"/>
          <p:cNvSpPr txBox="1"/>
          <p:nvPr/>
        </p:nvSpPr>
        <p:spPr>
          <a:xfrm>
            <a:off x="5079889" y="5949280"/>
            <a:ext cx="1082348" cy="738664"/>
          </a:xfrm>
          <a:prstGeom prst="rect">
            <a:avLst/>
          </a:prstGeom>
          <a:solidFill>
            <a:srgbClr val="7030A0"/>
          </a:solidFill>
        </p:spPr>
        <p:txBody>
          <a:bodyPr wrap="none" rtlCol="0">
            <a:spAutoFit/>
          </a:bodyPr>
          <a:lstStyle/>
          <a:p>
            <a:pPr algn="ctr"/>
            <a:r>
              <a:rPr lang="ja-JP" altLang="en-US" sz="1400" b="1" dirty="0">
                <a:solidFill>
                  <a:schemeClr val="bg1"/>
                </a:solidFill>
              </a:rPr>
              <a:t>不動産業者</a:t>
            </a:r>
            <a:endParaRPr lang="en-US" altLang="ja-JP" sz="1400" b="1" dirty="0">
              <a:solidFill>
                <a:schemeClr val="bg1"/>
              </a:solidFill>
            </a:endParaRPr>
          </a:p>
          <a:p>
            <a:pPr algn="ctr"/>
            <a:r>
              <a:rPr kumimoji="1" lang="ja-JP" altLang="en-US" sz="1400" b="1" dirty="0">
                <a:solidFill>
                  <a:schemeClr val="bg1"/>
                </a:solidFill>
              </a:rPr>
              <a:t>銀行</a:t>
            </a:r>
            <a:endParaRPr kumimoji="1" lang="en-US" altLang="ja-JP" sz="1400" b="1" dirty="0">
              <a:solidFill>
                <a:schemeClr val="bg1"/>
              </a:solidFill>
            </a:endParaRPr>
          </a:p>
          <a:p>
            <a:pPr algn="ctr"/>
            <a:r>
              <a:rPr lang="ja-JP" altLang="en-US" sz="1400" b="1" dirty="0">
                <a:solidFill>
                  <a:schemeClr val="bg1"/>
                </a:solidFill>
              </a:rPr>
              <a:t>司法書士</a:t>
            </a:r>
            <a:endParaRPr kumimoji="1" lang="en-US" altLang="ja-JP" sz="1400" b="1" dirty="0">
              <a:solidFill>
                <a:schemeClr val="bg1"/>
              </a:solidFill>
            </a:endParaRPr>
          </a:p>
        </p:txBody>
      </p:sp>
      <p:sp>
        <p:nvSpPr>
          <p:cNvPr id="25" name="テキスト ボックス 24"/>
          <p:cNvSpPr txBox="1"/>
          <p:nvPr/>
        </p:nvSpPr>
        <p:spPr>
          <a:xfrm>
            <a:off x="7128597" y="6068548"/>
            <a:ext cx="1620957" cy="523220"/>
          </a:xfrm>
          <a:prstGeom prst="rect">
            <a:avLst/>
          </a:prstGeom>
          <a:solidFill>
            <a:srgbClr val="7030A0"/>
          </a:solidFill>
        </p:spPr>
        <p:txBody>
          <a:bodyPr wrap="none" rtlCol="0">
            <a:spAutoFit/>
          </a:bodyPr>
          <a:lstStyle/>
          <a:p>
            <a:pPr algn="ctr"/>
            <a:r>
              <a:rPr lang="ja-JP" altLang="en-US" sz="1400" b="1" dirty="0">
                <a:solidFill>
                  <a:schemeClr val="bg1"/>
                </a:solidFill>
              </a:rPr>
              <a:t>相続に詳しい</a:t>
            </a:r>
            <a:endParaRPr lang="en-US" altLang="ja-JP" sz="1400" b="1" dirty="0">
              <a:solidFill>
                <a:schemeClr val="bg1"/>
              </a:solidFill>
            </a:endParaRPr>
          </a:p>
          <a:p>
            <a:pPr algn="ctr"/>
            <a:r>
              <a:rPr lang="ja-JP" altLang="en-US" sz="1400" b="1" dirty="0">
                <a:solidFill>
                  <a:schemeClr val="bg1"/>
                </a:solidFill>
              </a:rPr>
              <a:t>生命保険の専門家</a:t>
            </a:r>
            <a:endParaRPr lang="en-US" altLang="ja-JP" sz="1400" b="1" dirty="0">
              <a:solidFill>
                <a:schemeClr val="bg1"/>
              </a:solidFill>
            </a:endParaRPr>
          </a:p>
        </p:txBody>
      </p:sp>
      <p:sp>
        <p:nvSpPr>
          <p:cNvPr id="26" name="テキスト ボックス 25"/>
          <p:cNvSpPr txBox="1"/>
          <p:nvPr/>
        </p:nvSpPr>
        <p:spPr>
          <a:xfrm>
            <a:off x="2066244" y="3356992"/>
            <a:ext cx="4544834" cy="400110"/>
          </a:xfrm>
          <a:prstGeom prst="rect">
            <a:avLst/>
          </a:prstGeom>
          <a:noFill/>
        </p:spPr>
        <p:txBody>
          <a:bodyPr wrap="none" rtlCol="0">
            <a:spAutoFit/>
          </a:bodyPr>
          <a:lstStyle/>
          <a:p>
            <a:r>
              <a:rPr kumimoji="1" lang="ja-JP" altLang="en-US" sz="2000" b="1" u="sng" dirty="0"/>
              <a:t>＜引き継ぐ方法はいろいろあります＞</a:t>
            </a:r>
          </a:p>
        </p:txBody>
      </p:sp>
    </p:spTree>
    <p:extLst>
      <p:ext uri="{BB962C8B-B14F-4D97-AF65-F5344CB8AC3E}">
        <p14:creationId xmlns:p14="http://schemas.microsoft.com/office/powerpoint/2010/main" val="19725627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3" name="正方形/長方形 2"/>
          <p:cNvSpPr/>
          <p:nvPr/>
        </p:nvSpPr>
        <p:spPr>
          <a:xfrm>
            <a:off x="1259632" y="1531640"/>
            <a:ext cx="1008112" cy="476426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lstStyle/>
          <a:p>
            <a:pPr algn="ctr"/>
            <a:r>
              <a:rPr lang="ja-JP" altLang="en-US" sz="2800" dirty="0"/>
              <a:t>◯◯さま</a:t>
            </a:r>
            <a:endParaRPr lang="en-US" altLang="ja-JP" sz="2800" dirty="0"/>
          </a:p>
        </p:txBody>
      </p:sp>
      <p:sp>
        <p:nvSpPr>
          <p:cNvPr id="7" name="円/楕円 6"/>
          <p:cNvSpPr/>
          <p:nvPr/>
        </p:nvSpPr>
        <p:spPr>
          <a:xfrm>
            <a:off x="5076056" y="1531640"/>
            <a:ext cx="1368152" cy="914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rPr>
              <a:t>専門家</a:t>
            </a:r>
            <a:r>
              <a:rPr kumimoji="1" lang="en-US" altLang="ja-JP" sz="2000" b="1" dirty="0">
                <a:solidFill>
                  <a:schemeClr val="tx1"/>
                </a:solidFill>
              </a:rPr>
              <a:t>A</a:t>
            </a:r>
            <a:endParaRPr kumimoji="1" lang="ja-JP" altLang="en-US" sz="2000" b="1" dirty="0">
              <a:solidFill>
                <a:schemeClr val="tx1"/>
              </a:solidFill>
            </a:endParaRPr>
          </a:p>
        </p:txBody>
      </p:sp>
      <p:sp>
        <p:nvSpPr>
          <p:cNvPr id="13" name="円/楕円 12"/>
          <p:cNvSpPr/>
          <p:nvPr/>
        </p:nvSpPr>
        <p:spPr>
          <a:xfrm>
            <a:off x="5076056" y="5381500"/>
            <a:ext cx="1368152" cy="914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rPr>
              <a:t>専門家Ｅ</a:t>
            </a:r>
          </a:p>
        </p:txBody>
      </p:sp>
      <p:sp>
        <p:nvSpPr>
          <p:cNvPr id="14" name="円/楕円 13"/>
          <p:cNvSpPr/>
          <p:nvPr/>
        </p:nvSpPr>
        <p:spPr>
          <a:xfrm>
            <a:off x="7560332" y="3366368"/>
            <a:ext cx="1368152" cy="914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rPr>
              <a:t>専門家</a:t>
            </a:r>
            <a:r>
              <a:rPr lang="ja-JP" altLang="en-US" sz="2000" b="1" dirty="0">
                <a:solidFill>
                  <a:schemeClr val="tx1"/>
                </a:solidFill>
              </a:rPr>
              <a:t>Ｃ</a:t>
            </a:r>
            <a:endParaRPr kumimoji="1" lang="ja-JP" altLang="en-US" sz="2000" b="1" dirty="0">
              <a:solidFill>
                <a:schemeClr val="tx1"/>
              </a:solidFill>
            </a:endParaRPr>
          </a:p>
        </p:txBody>
      </p:sp>
      <p:sp>
        <p:nvSpPr>
          <p:cNvPr id="15" name="円/楕円 14"/>
          <p:cNvSpPr/>
          <p:nvPr/>
        </p:nvSpPr>
        <p:spPr>
          <a:xfrm>
            <a:off x="6876256" y="2204864"/>
            <a:ext cx="1368152" cy="914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rPr>
              <a:t>専門家Ｂ</a:t>
            </a:r>
          </a:p>
        </p:txBody>
      </p:sp>
      <p:sp>
        <p:nvSpPr>
          <p:cNvPr id="16" name="円/楕円 15"/>
          <p:cNvSpPr/>
          <p:nvPr/>
        </p:nvSpPr>
        <p:spPr>
          <a:xfrm>
            <a:off x="6876256" y="4811600"/>
            <a:ext cx="1368152" cy="914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rPr>
              <a:t>専門家</a:t>
            </a:r>
            <a:r>
              <a:rPr lang="ja-JP" altLang="en-US" sz="2000" b="1" dirty="0">
                <a:solidFill>
                  <a:schemeClr val="tx1"/>
                </a:solidFill>
              </a:rPr>
              <a:t>Ｄ</a:t>
            </a:r>
            <a:endParaRPr kumimoji="1" lang="ja-JP" altLang="en-US" sz="2000" b="1" dirty="0">
              <a:solidFill>
                <a:schemeClr val="tx1"/>
              </a:solidFill>
            </a:endParaRPr>
          </a:p>
        </p:txBody>
      </p:sp>
      <p:sp>
        <p:nvSpPr>
          <p:cNvPr id="19" name="右矢印 18"/>
          <p:cNvSpPr/>
          <p:nvPr/>
        </p:nvSpPr>
        <p:spPr>
          <a:xfrm>
            <a:off x="2267744" y="3717032"/>
            <a:ext cx="5211960"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右矢印 22"/>
          <p:cNvSpPr/>
          <p:nvPr/>
        </p:nvSpPr>
        <p:spPr>
          <a:xfrm>
            <a:off x="2267744" y="1858380"/>
            <a:ext cx="2808312" cy="225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右矢印 23"/>
          <p:cNvSpPr/>
          <p:nvPr/>
        </p:nvSpPr>
        <p:spPr>
          <a:xfrm>
            <a:off x="2275632" y="5726000"/>
            <a:ext cx="2808312" cy="225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右矢印 24"/>
          <p:cNvSpPr/>
          <p:nvPr/>
        </p:nvSpPr>
        <p:spPr>
          <a:xfrm>
            <a:off x="2275632" y="2774764"/>
            <a:ext cx="4744640" cy="225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右矢印 25"/>
          <p:cNvSpPr/>
          <p:nvPr/>
        </p:nvSpPr>
        <p:spPr>
          <a:xfrm>
            <a:off x="2275632" y="4884936"/>
            <a:ext cx="4744640" cy="225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6162972" y="1331585"/>
            <a:ext cx="1008112" cy="400110"/>
          </a:xfrm>
          <a:prstGeom prst="rect">
            <a:avLst/>
          </a:prstGeom>
          <a:noFill/>
        </p:spPr>
        <p:txBody>
          <a:bodyPr wrap="square" rtlCol="0">
            <a:spAutoFit/>
          </a:bodyPr>
          <a:lstStyle/>
          <a:p>
            <a:r>
              <a:rPr kumimoji="1" lang="en-US" altLang="ja-JP" sz="2000" b="1" dirty="0"/>
              <a:t>20</a:t>
            </a:r>
            <a:r>
              <a:rPr kumimoji="1" lang="ja-JP" altLang="en-US" sz="2000" b="1" dirty="0"/>
              <a:t>万円</a:t>
            </a:r>
          </a:p>
        </p:txBody>
      </p:sp>
      <p:sp>
        <p:nvSpPr>
          <p:cNvPr id="28" name="テキスト ボックス 27"/>
          <p:cNvSpPr txBox="1"/>
          <p:nvPr/>
        </p:nvSpPr>
        <p:spPr>
          <a:xfrm>
            <a:off x="7740352" y="1883725"/>
            <a:ext cx="1008112" cy="400110"/>
          </a:xfrm>
          <a:prstGeom prst="rect">
            <a:avLst/>
          </a:prstGeom>
          <a:noFill/>
        </p:spPr>
        <p:txBody>
          <a:bodyPr wrap="square" rtlCol="0">
            <a:spAutoFit/>
          </a:bodyPr>
          <a:lstStyle/>
          <a:p>
            <a:r>
              <a:rPr kumimoji="1" lang="en-US" altLang="ja-JP" sz="2000" b="1" dirty="0"/>
              <a:t>20</a:t>
            </a:r>
            <a:r>
              <a:rPr kumimoji="1" lang="ja-JP" altLang="en-US" sz="2000" b="1" dirty="0"/>
              <a:t>万円</a:t>
            </a:r>
          </a:p>
        </p:txBody>
      </p:sp>
      <p:sp>
        <p:nvSpPr>
          <p:cNvPr id="29" name="テキスト ボックス 28"/>
          <p:cNvSpPr txBox="1"/>
          <p:nvPr/>
        </p:nvSpPr>
        <p:spPr>
          <a:xfrm>
            <a:off x="8135888" y="4280768"/>
            <a:ext cx="1008112" cy="400110"/>
          </a:xfrm>
          <a:prstGeom prst="rect">
            <a:avLst/>
          </a:prstGeom>
          <a:noFill/>
        </p:spPr>
        <p:txBody>
          <a:bodyPr wrap="square" rtlCol="0">
            <a:spAutoFit/>
          </a:bodyPr>
          <a:lstStyle/>
          <a:p>
            <a:r>
              <a:rPr kumimoji="1" lang="en-US" altLang="ja-JP" sz="2000" b="1" dirty="0"/>
              <a:t>20</a:t>
            </a:r>
            <a:r>
              <a:rPr kumimoji="1" lang="ja-JP" altLang="en-US" sz="2000" b="1" dirty="0"/>
              <a:t>万円</a:t>
            </a:r>
          </a:p>
        </p:txBody>
      </p:sp>
      <p:sp>
        <p:nvSpPr>
          <p:cNvPr id="30" name="テキスト ボックス 29"/>
          <p:cNvSpPr txBox="1"/>
          <p:nvPr/>
        </p:nvSpPr>
        <p:spPr>
          <a:xfrm>
            <a:off x="7907200" y="5551290"/>
            <a:ext cx="1008112" cy="400110"/>
          </a:xfrm>
          <a:prstGeom prst="rect">
            <a:avLst/>
          </a:prstGeom>
          <a:noFill/>
        </p:spPr>
        <p:txBody>
          <a:bodyPr wrap="square" rtlCol="0">
            <a:spAutoFit/>
          </a:bodyPr>
          <a:lstStyle/>
          <a:p>
            <a:r>
              <a:rPr kumimoji="1" lang="en-US" altLang="ja-JP" sz="2000" b="1" dirty="0"/>
              <a:t>20</a:t>
            </a:r>
            <a:r>
              <a:rPr kumimoji="1" lang="ja-JP" altLang="en-US" sz="2000" b="1" dirty="0"/>
              <a:t>万円</a:t>
            </a:r>
          </a:p>
        </p:txBody>
      </p:sp>
      <p:sp>
        <p:nvSpPr>
          <p:cNvPr id="31" name="テキスト ボックス 30"/>
          <p:cNvSpPr txBox="1"/>
          <p:nvPr/>
        </p:nvSpPr>
        <p:spPr>
          <a:xfrm>
            <a:off x="6372200" y="5951400"/>
            <a:ext cx="1008112" cy="400110"/>
          </a:xfrm>
          <a:prstGeom prst="rect">
            <a:avLst/>
          </a:prstGeom>
          <a:noFill/>
        </p:spPr>
        <p:txBody>
          <a:bodyPr wrap="square" rtlCol="0">
            <a:spAutoFit/>
          </a:bodyPr>
          <a:lstStyle/>
          <a:p>
            <a:r>
              <a:rPr kumimoji="1" lang="en-US" altLang="ja-JP" sz="2000" b="1" dirty="0"/>
              <a:t>20</a:t>
            </a:r>
            <a:r>
              <a:rPr kumimoji="1" lang="ja-JP" altLang="en-US" sz="2000" b="1" dirty="0"/>
              <a:t>万円</a:t>
            </a:r>
          </a:p>
        </p:txBody>
      </p:sp>
      <p:sp>
        <p:nvSpPr>
          <p:cNvPr id="2" name="テキスト ボックス 1"/>
          <p:cNvSpPr txBox="1"/>
          <p:nvPr/>
        </p:nvSpPr>
        <p:spPr>
          <a:xfrm>
            <a:off x="919546" y="2195793"/>
            <a:ext cx="1688283" cy="584775"/>
          </a:xfrm>
          <a:prstGeom prst="rect">
            <a:avLst/>
          </a:prstGeom>
          <a:solidFill>
            <a:srgbClr val="FF0000"/>
          </a:solidFill>
        </p:spPr>
        <p:txBody>
          <a:bodyPr wrap="none" rtlCol="0">
            <a:spAutoFit/>
          </a:bodyPr>
          <a:lstStyle/>
          <a:p>
            <a:r>
              <a:rPr kumimoji="1" lang="en-US" altLang="ja-JP" sz="3200" b="1" dirty="0">
                <a:solidFill>
                  <a:schemeClr val="bg1"/>
                </a:solidFill>
              </a:rPr>
              <a:t>100</a:t>
            </a:r>
            <a:r>
              <a:rPr kumimoji="1" lang="ja-JP" altLang="en-US" sz="3200" b="1" dirty="0">
                <a:solidFill>
                  <a:schemeClr val="bg1"/>
                </a:solidFill>
              </a:rPr>
              <a:t>万円</a:t>
            </a:r>
          </a:p>
        </p:txBody>
      </p:sp>
      <p:sp>
        <p:nvSpPr>
          <p:cNvPr id="22" name="テキスト ボックス 21"/>
          <p:cNvSpPr txBox="1"/>
          <p:nvPr/>
        </p:nvSpPr>
        <p:spPr>
          <a:xfrm>
            <a:off x="1763688" y="692696"/>
            <a:ext cx="3775393" cy="523220"/>
          </a:xfrm>
          <a:prstGeom prst="rect">
            <a:avLst/>
          </a:prstGeom>
          <a:noFill/>
        </p:spPr>
        <p:txBody>
          <a:bodyPr wrap="none" rtlCol="0">
            <a:spAutoFit/>
          </a:bodyPr>
          <a:lstStyle/>
          <a:p>
            <a:r>
              <a:rPr lang="ja-JP" altLang="en-US" sz="2800" dirty="0"/>
              <a:t>通常の相続対策（例）</a:t>
            </a:r>
            <a:endParaRPr kumimoji="1" lang="ja-JP" altLang="en-US" sz="2800" dirty="0"/>
          </a:p>
        </p:txBody>
      </p:sp>
    </p:spTree>
    <p:extLst>
      <p:ext uri="{BB962C8B-B14F-4D97-AF65-F5344CB8AC3E}">
        <p14:creationId xmlns:p14="http://schemas.microsoft.com/office/powerpoint/2010/main" val="1473917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750" fill="hold"/>
                                        <p:tgtEl>
                                          <p:spTgt spid="23"/>
                                        </p:tgtEl>
                                        <p:attrNameLst>
                                          <p:attrName>ppt_x</p:attrName>
                                        </p:attrNameLst>
                                      </p:cBhvr>
                                      <p:tavLst>
                                        <p:tav tm="0">
                                          <p:val>
                                            <p:strVal val="0-#ppt_w/2"/>
                                          </p:val>
                                        </p:tav>
                                        <p:tav tm="100000">
                                          <p:val>
                                            <p:strVal val="#ppt_x"/>
                                          </p:val>
                                        </p:tav>
                                      </p:tavLst>
                                    </p:anim>
                                    <p:anim calcmode="lin" valueType="num">
                                      <p:cBhvr additive="base">
                                        <p:cTn id="8" dur="750" fill="hold"/>
                                        <p:tgtEl>
                                          <p:spTgt spid="23"/>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750" fill="hold"/>
                                        <p:tgtEl>
                                          <p:spTgt spid="25"/>
                                        </p:tgtEl>
                                        <p:attrNameLst>
                                          <p:attrName>ppt_x</p:attrName>
                                        </p:attrNameLst>
                                      </p:cBhvr>
                                      <p:tavLst>
                                        <p:tav tm="0">
                                          <p:val>
                                            <p:strVal val="0-#ppt_w/2"/>
                                          </p:val>
                                        </p:tav>
                                        <p:tav tm="100000">
                                          <p:val>
                                            <p:strVal val="#ppt_x"/>
                                          </p:val>
                                        </p:tav>
                                      </p:tavLst>
                                    </p:anim>
                                    <p:anim calcmode="lin" valueType="num">
                                      <p:cBhvr additive="base">
                                        <p:cTn id="12" dur="750" fill="hold"/>
                                        <p:tgtEl>
                                          <p:spTgt spid="25"/>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anim calcmode="lin" valueType="num">
                                      <p:cBhvr additive="base">
                                        <p:cTn id="15" dur="750" fill="hold"/>
                                        <p:tgtEl>
                                          <p:spTgt spid="19"/>
                                        </p:tgtEl>
                                        <p:attrNameLst>
                                          <p:attrName>ppt_x</p:attrName>
                                        </p:attrNameLst>
                                      </p:cBhvr>
                                      <p:tavLst>
                                        <p:tav tm="0">
                                          <p:val>
                                            <p:strVal val="0-#ppt_w/2"/>
                                          </p:val>
                                        </p:tav>
                                        <p:tav tm="100000">
                                          <p:val>
                                            <p:strVal val="#ppt_x"/>
                                          </p:val>
                                        </p:tav>
                                      </p:tavLst>
                                    </p:anim>
                                    <p:anim calcmode="lin" valueType="num">
                                      <p:cBhvr additive="base">
                                        <p:cTn id="16" dur="750" fill="hold"/>
                                        <p:tgtEl>
                                          <p:spTgt spid="19"/>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26"/>
                                        </p:tgtEl>
                                        <p:attrNameLst>
                                          <p:attrName>style.visibility</p:attrName>
                                        </p:attrNameLst>
                                      </p:cBhvr>
                                      <p:to>
                                        <p:strVal val="visible"/>
                                      </p:to>
                                    </p:set>
                                    <p:anim calcmode="lin" valueType="num">
                                      <p:cBhvr additive="base">
                                        <p:cTn id="19" dur="750" fill="hold"/>
                                        <p:tgtEl>
                                          <p:spTgt spid="26"/>
                                        </p:tgtEl>
                                        <p:attrNameLst>
                                          <p:attrName>ppt_x</p:attrName>
                                        </p:attrNameLst>
                                      </p:cBhvr>
                                      <p:tavLst>
                                        <p:tav tm="0">
                                          <p:val>
                                            <p:strVal val="0-#ppt_w/2"/>
                                          </p:val>
                                        </p:tav>
                                        <p:tav tm="100000">
                                          <p:val>
                                            <p:strVal val="#ppt_x"/>
                                          </p:val>
                                        </p:tav>
                                      </p:tavLst>
                                    </p:anim>
                                    <p:anim calcmode="lin" valueType="num">
                                      <p:cBhvr additive="base">
                                        <p:cTn id="20" dur="750" fill="hold"/>
                                        <p:tgtEl>
                                          <p:spTgt spid="26"/>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anim calcmode="lin" valueType="num">
                                      <p:cBhvr additive="base">
                                        <p:cTn id="23" dur="750" fill="hold"/>
                                        <p:tgtEl>
                                          <p:spTgt spid="24"/>
                                        </p:tgtEl>
                                        <p:attrNameLst>
                                          <p:attrName>ppt_x</p:attrName>
                                        </p:attrNameLst>
                                      </p:cBhvr>
                                      <p:tavLst>
                                        <p:tav tm="0">
                                          <p:val>
                                            <p:strVal val="0-#ppt_w/2"/>
                                          </p:val>
                                        </p:tav>
                                        <p:tav tm="100000">
                                          <p:val>
                                            <p:strVal val="#ppt_x"/>
                                          </p:val>
                                        </p:tav>
                                      </p:tavLst>
                                    </p:anim>
                                    <p:anim calcmode="lin" valueType="num">
                                      <p:cBhvr additive="base">
                                        <p:cTn id="24" dur="75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7"/>
                                        </p:tgtEl>
                                        <p:attrNameLst>
                                          <p:attrName>style.visibility</p:attrName>
                                        </p:attrNameLst>
                                      </p:cBhvr>
                                      <p:to>
                                        <p:strVal val="visible"/>
                                      </p:to>
                                    </p:set>
                                    <p:animEffect transition="in" filter="fade">
                                      <p:cBhvr>
                                        <p:cTn id="29" dur="1000"/>
                                        <p:tgtEl>
                                          <p:spTgt spid="27"/>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fade">
                                      <p:cBhvr>
                                        <p:cTn id="32" dur="1000"/>
                                        <p:tgtEl>
                                          <p:spTgt spid="28"/>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9"/>
                                        </p:tgtEl>
                                        <p:attrNameLst>
                                          <p:attrName>style.visibility</p:attrName>
                                        </p:attrNameLst>
                                      </p:cBhvr>
                                      <p:to>
                                        <p:strVal val="visible"/>
                                      </p:to>
                                    </p:set>
                                    <p:animEffect transition="in" filter="fade">
                                      <p:cBhvr>
                                        <p:cTn id="35" dur="1000"/>
                                        <p:tgtEl>
                                          <p:spTgt spid="29"/>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30"/>
                                        </p:tgtEl>
                                        <p:attrNameLst>
                                          <p:attrName>style.visibility</p:attrName>
                                        </p:attrNameLst>
                                      </p:cBhvr>
                                      <p:to>
                                        <p:strVal val="visible"/>
                                      </p:to>
                                    </p:set>
                                    <p:animEffect transition="in" filter="fade">
                                      <p:cBhvr>
                                        <p:cTn id="38" dur="1000"/>
                                        <p:tgtEl>
                                          <p:spTgt spid="30"/>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1"/>
                                        </p:tgtEl>
                                        <p:attrNameLst>
                                          <p:attrName>style.visibility</p:attrName>
                                        </p:attrNameLst>
                                      </p:cBhvr>
                                      <p:to>
                                        <p:strVal val="visible"/>
                                      </p:to>
                                    </p:set>
                                    <p:animEffect transition="in" filter="fade">
                                      <p:cBhvr>
                                        <p:cTn id="41" dur="1000"/>
                                        <p:tgtEl>
                                          <p:spTgt spid="31"/>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2"/>
                                        </p:tgtEl>
                                        <p:attrNameLst>
                                          <p:attrName>style.visibility</p:attrName>
                                        </p:attrNameLst>
                                      </p:cBhvr>
                                      <p:to>
                                        <p:strVal val="visible"/>
                                      </p:to>
                                    </p:set>
                                    <p:animEffect transition="in" filter="fade">
                                      <p:cBhvr>
                                        <p:cTn id="46"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3" grpId="0" animBg="1"/>
      <p:bldP spid="24" grpId="0" animBg="1"/>
      <p:bldP spid="25" grpId="0" animBg="1"/>
      <p:bldP spid="26" grpId="0" animBg="1"/>
      <p:bldP spid="27" grpId="0"/>
      <p:bldP spid="28" grpId="0"/>
      <p:bldP spid="29" grpId="0"/>
      <p:bldP spid="30" grpId="0"/>
      <p:bldP spid="31" grpId="0"/>
      <p:bldP spid="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3" name="正方形/長方形 2"/>
          <p:cNvSpPr/>
          <p:nvPr/>
        </p:nvSpPr>
        <p:spPr>
          <a:xfrm>
            <a:off x="1259632" y="1531640"/>
            <a:ext cx="1008112" cy="476426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lstStyle/>
          <a:p>
            <a:pPr algn="ctr"/>
            <a:r>
              <a:rPr lang="ja-JP" altLang="en-US" sz="2800" dirty="0"/>
              <a:t>◯◯さま</a:t>
            </a:r>
            <a:endParaRPr kumimoji="1" lang="ja-JP" altLang="en-US" sz="2800" dirty="0"/>
          </a:p>
        </p:txBody>
      </p:sp>
      <p:sp>
        <p:nvSpPr>
          <p:cNvPr id="7" name="円/楕円 6"/>
          <p:cNvSpPr/>
          <p:nvPr/>
        </p:nvSpPr>
        <p:spPr>
          <a:xfrm>
            <a:off x="5076056" y="1531640"/>
            <a:ext cx="1368152" cy="914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rPr>
              <a:t>専門家</a:t>
            </a:r>
            <a:r>
              <a:rPr kumimoji="1" lang="en-US" altLang="ja-JP" sz="2000" b="1" dirty="0">
                <a:solidFill>
                  <a:schemeClr val="tx1"/>
                </a:solidFill>
              </a:rPr>
              <a:t>A</a:t>
            </a:r>
            <a:endParaRPr kumimoji="1" lang="ja-JP" altLang="en-US" sz="2000" b="1" dirty="0">
              <a:solidFill>
                <a:schemeClr val="tx1"/>
              </a:solidFill>
            </a:endParaRPr>
          </a:p>
        </p:txBody>
      </p:sp>
      <p:sp>
        <p:nvSpPr>
          <p:cNvPr id="13" name="円/楕円 12"/>
          <p:cNvSpPr/>
          <p:nvPr/>
        </p:nvSpPr>
        <p:spPr>
          <a:xfrm>
            <a:off x="5076056" y="5381500"/>
            <a:ext cx="1368152" cy="914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rPr>
              <a:t>専門家Ｅ</a:t>
            </a:r>
          </a:p>
        </p:txBody>
      </p:sp>
      <p:sp>
        <p:nvSpPr>
          <p:cNvPr id="14" name="円/楕円 13"/>
          <p:cNvSpPr/>
          <p:nvPr/>
        </p:nvSpPr>
        <p:spPr>
          <a:xfrm>
            <a:off x="7560332" y="3366368"/>
            <a:ext cx="1368152" cy="914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rPr>
              <a:t>専門家</a:t>
            </a:r>
            <a:r>
              <a:rPr lang="ja-JP" altLang="en-US" sz="2000" b="1" dirty="0">
                <a:solidFill>
                  <a:schemeClr val="tx1"/>
                </a:solidFill>
              </a:rPr>
              <a:t>Ｃ</a:t>
            </a:r>
            <a:endParaRPr kumimoji="1" lang="ja-JP" altLang="en-US" sz="2000" b="1" dirty="0">
              <a:solidFill>
                <a:schemeClr val="tx1"/>
              </a:solidFill>
            </a:endParaRPr>
          </a:p>
        </p:txBody>
      </p:sp>
      <p:sp>
        <p:nvSpPr>
          <p:cNvPr id="15" name="円/楕円 14"/>
          <p:cNvSpPr/>
          <p:nvPr/>
        </p:nvSpPr>
        <p:spPr>
          <a:xfrm>
            <a:off x="6876256" y="2204864"/>
            <a:ext cx="1368152" cy="914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rPr>
              <a:t>専門家Ｂ</a:t>
            </a:r>
          </a:p>
        </p:txBody>
      </p:sp>
      <p:sp>
        <p:nvSpPr>
          <p:cNvPr id="16" name="円/楕円 15"/>
          <p:cNvSpPr/>
          <p:nvPr/>
        </p:nvSpPr>
        <p:spPr>
          <a:xfrm>
            <a:off x="6876256" y="4811600"/>
            <a:ext cx="1368152" cy="914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rPr>
              <a:t>専門家</a:t>
            </a:r>
            <a:r>
              <a:rPr lang="ja-JP" altLang="en-US" sz="2000" b="1" dirty="0">
                <a:solidFill>
                  <a:schemeClr val="tx1"/>
                </a:solidFill>
              </a:rPr>
              <a:t>Ｄ</a:t>
            </a:r>
            <a:endParaRPr kumimoji="1" lang="ja-JP" altLang="en-US" sz="2000" b="1" dirty="0">
              <a:solidFill>
                <a:schemeClr val="tx1"/>
              </a:solidFill>
            </a:endParaRPr>
          </a:p>
        </p:txBody>
      </p:sp>
      <p:sp>
        <p:nvSpPr>
          <p:cNvPr id="19" name="右矢印 18"/>
          <p:cNvSpPr/>
          <p:nvPr/>
        </p:nvSpPr>
        <p:spPr>
          <a:xfrm>
            <a:off x="3563888" y="3717032"/>
            <a:ext cx="3915816"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右矢印 22"/>
          <p:cNvSpPr/>
          <p:nvPr/>
        </p:nvSpPr>
        <p:spPr>
          <a:xfrm rot="18976002">
            <a:off x="3928604" y="2817787"/>
            <a:ext cx="1656184" cy="225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右矢印 23"/>
          <p:cNvSpPr/>
          <p:nvPr/>
        </p:nvSpPr>
        <p:spPr>
          <a:xfrm rot="2957021">
            <a:off x="3765427" y="4718819"/>
            <a:ext cx="1808088" cy="225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右矢印 24"/>
          <p:cNvSpPr/>
          <p:nvPr/>
        </p:nvSpPr>
        <p:spPr>
          <a:xfrm rot="20415619">
            <a:off x="3239851" y="3221673"/>
            <a:ext cx="3744416" cy="225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右矢印 25"/>
          <p:cNvSpPr/>
          <p:nvPr/>
        </p:nvSpPr>
        <p:spPr>
          <a:xfrm rot="1388030">
            <a:off x="3209036" y="4302764"/>
            <a:ext cx="3816424" cy="225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4"/>
          <p:cNvSpPr/>
          <p:nvPr/>
        </p:nvSpPr>
        <p:spPr>
          <a:xfrm>
            <a:off x="3059832" y="1531640"/>
            <a:ext cx="1188132" cy="476426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lstStyle/>
          <a:p>
            <a:pPr algn="ctr"/>
            <a:r>
              <a:rPr lang="ja-JP" altLang="en-US" sz="3200" dirty="0"/>
              <a:t>相続コンサルタント　川口</a:t>
            </a:r>
            <a:endParaRPr kumimoji="1" lang="ja-JP" altLang="en-US" sz="3200" dirty="0"/>
          </a:p>
        </p:txBody>
      </p:sp>
      <p:sp>
        <p:nvSpPr>
          <p:cNvPr id="9" name="右矢印 8"/>
          <p:cNvSpPr/>
          <p:nvPr/>
        </p:nvSpPr>
        <p:spPr>
          <a:xfrm>
            <a:off x="2267744" y="3280963"/>
            <a:ext cx="792088" cy="999806"/>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1763688" y="692696"/>
            <a:ext cx="7725192" cy="523220"/>
          </a:xfrm>
          <a:prstGeom prst="rect">
            <a:avLst/>
          </a:prstGeom>
          <a:noFill/>
        </p:spPr>
        <p:txBody>
          <a:bodyPr wrap="none" rtlCol="0">
            <a:spAutoFit/>
          </a:bodyPr>
          <a:lstStyle/>
          <a:p>
            <a:r>
              <a:rPr lang="ja-JP" altLang="en-US" sz="2800" dirty="0"/>
              <a:t>相続診断士のサポートを受けるメリット（例）</a:t>
            </a:r>
            <a:endParaRPr kumimoji="1" lang="ja-JP" altLang="en-US" sz="2800" dirty="0"/>
          </a:p>
        </p:txBody>
      </p:sp>
    </p:spTree>
    <p:extLst>
      <p:ext uri="{BB962C8B-B14F-4D97-AF65-F5344CB8AC3E}">
        <p14:creationId xmlns:p14="http://schemas.microsoft.com/office/powerpoint/2010/main" val="2718013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500" fill="hold"/>
                                        <p:tgtEl>
                                          <p:spTgt spid="9"/>
                                        </p:tgtEl>
                                        <p:attrNameLst>
                                          <p:attrName>ppt_x</p:attrName>
                                        </p:attrNameLst>
                                      </p:cBhvr>
                                      <p:tavLst>
                                        <p:tav tm="0">
                                          <p:val>
                                            <p:strVal val="0-#ppt_w/2"/>
                                          </p:val>
                                        </p:tav>
                                        <p:tav tm="100000">
                                          <p:val>
                                            <p:strVal val="#ppt_x"/>
                                          </p:val>
                                        </p:tav>
                                      </p:tavLst>
                                    </p:anim>
                                    <p:anim calcmode="lin" valueType="num">
                                      <p:cBhvr additive="base">
                                        <p:cTn id="8" dur="1500" fill="hold"/>
                                        <p:tgtEl>
                                          <p:spTgt spid="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1500" fill="hold"/>
                                        <p:tgtEl>
                                          <p:spTgt spid="5"/>
                                        </p:tgtEl>
                                        <p:attrNameLst>
                                          <p:attrName>ppt_x</p:attrName>
                                        </p:attrNameLst>
                                      </p:cBhvr>
                                      <p:tavLst>
                                        <p:tav tm="0">
                                          <p:val>
                                            <p:strVal val="0-#ppt_w/2"/>
                                          </p:val>
                                        </p:tav>
                                        <p:tav tm="100000">
                                          <p:val>
                                            <p:strVal val="#ppt_x"/>
                                          </p:val>
                                        </p:tav>
                                      </p:tavLst>
                                    </p:anim>
                                    <p:anim calcmode="lin" valueType="num">
                                      <p:cBhvr additive="base">
                                        <p:cTn id="12" dur="1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additive="base">
                                        <p:cTn id="17" dur="10" fill="hold"/>
                                        <p:tgtEl>
                                          <p:spTgt spid="23"/>
                                        </p:tgtEl>
                                        <p:attrNameLst>
                                          <p:attrName>ppt_x</p:attrName>
                                        </p:attrNameLst>
                                      </p:cBhvr>
                                      <p:tavLst>
                                        <p:tav tm="0">
                                          <p:val>
                                            <p:strVal val="0-#ppt_w/2"/>
                                          </p:val>
                                        </p:tav>
                                        <p:tav tm="100000">
                                          <p:val>
                                            <p:strVal val="#ppt_x"/>
                                          </p:val>
                                        </p:tav>
                                      </p:tavLst>
                                    </p:anim>
                                    <p:anim calcmode="lin" valueType="num">
                                      <p:cBhvr additive="base">
                                        <p:cTn id="18" dur="10" fill="hold"/>
                                        <p:tgtEl>
                                          <p:spTgt spid="23"/>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anim calcmode="lin" valueType="num">
                                      <p:cBhvr additive="base">
                                        <p:cTn id="21" dur="10" fill="hold"/>
                                        <p:tgtEl>
                                          <p:spTgt spid="25"/>
                                        </p:tgtEl>
                                        <p:attrNameLst>
                                          <p:attrName>ppt_x</p:attrName>
                                        </p:attrNameLst>
                                      </p:cBhvr>
                                      <p:tavLst>
                                        <p:tav tm="0">
                                          <p:val>
                                            <p:strVal val="0-#ppt_w/2"/>
                                          </p:val>
                                        </p:tav>
                                        <p:tav tm="100000">
                                          <p:val>
                                            <p:strVal val="#ppt_x"/>
                                          </p:val>
                                        </p:tav>
                                      </p:tavLst>
                                    </p:anim>
                                    <p:anim calcmode="lin" valueType="num">
                                      <p:cBhvr additive="base">
                                        <p:cTn id="22" dur="10" fill="hold"/>
                                        <p:tgtEl>
                                          <p:spTgt spid="25"/>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additive="base">
                                        <p:cTn id="25" dur="10" fill="hold"/>
                                        <p:tgtEl>
                                          <p:spTgt spid="19"/>
                                        </p:tgtEl>
                                        <p:attrNameLst>
                                          <p:attrName>ppt_x</p:attrName>
                                        </p:attrNameLst>
                                      </p:cBhvr>
                                      <p:tavLst>
                                        <p:tav tm="0">
                                          <p:val>
                                            <p:strVal val="0-#ppt_w/2"/>
                                          </p:val>
                                        </p:tav>
                                        <p:tav tm="100000">
                                          <p:val>
                                            <p:strVal val="#ppt_x"/>
                                          </p:val>
                                        </p:tav>
                                      </p:tavLst>
                                    </p:anim>
                                    <p:anim calcmode="lin" valueType="num">
                                      <p:cBhvr additive="base">
                                        <p:cTn id="26" dur="10" fill="hold"/>
                                        <p:tgtEl>
                                          <p:spTgt spid="19"/>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26"/>
                                        </p:tgtEl>
                                        <p:attrNameLst>
                                          <p:attrName>style.visibility</p:attrName>
                                        </p:attrNameLst>
                                      </p:cBhvr>
                                      <p:to>
                                        <p:strVal val="visible"/>
                                      </p:to>
                                    </p:set>
                                    <p:anim calcmode="lin" valueType="num">
                                      <p:cBhvr additive="base">
                                        <p:cTn id="29" dur="10" fill="hold"/>
                                        <p:tgtEl>
                                          <p:spTgt spid="26"/>
                                        </p:tgtEl>
                                        <p:attrNameLst>
                                          <p:attrName>ppt_x</p:attrName>
                                        </p:attrNameLst>
                                      </p:cBhvr>
                                      <p:tavLst>
                                        <p:tav tm="0">
                                          <p:val>
                                            <p:strVal val="0-#ppt_w/2"/>
                                          </p:val>
                                        </p:tav>
                                        <p:tav tm="100000">
                                          <p:val>
                                            <p:strVal val="#ppt_x"/>
                                          </p:val>
                                        </p:tav>
                                      </p:tavLst>
                                    </p:anim>
                                    <p:anim calcmode="lin" valueType="num">
                                      <p:cBhvr additive="base">
                                        <p:cTn id="30" dur="10" fill="hold"/>
                                        <p:tgtEl>
                                          <p:spTgt spid="26"/>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24"/>
                                        </p:tgtEl>
                                        <p:attrNameLst>
                                          <p:attrName>style.visibility</p:attrName>
                                        </p:attrNameLst>
                                      </p:cBhvr>
                                      <p:to>
                                        <p:strVal val="visible"/>
                                      </p:to>
                                    </p:set>
                                    <p:anim calcmode="lin" valueType="num">
                                      <p:cBhvr additive="base">
                                        <p:cTn id="33" dur="10" fill="hold"/>
                                        <p:tgtEl>
                                          <p:spTgt spid="24"/>
                                        </p:tgtEl>
                                        <p:attrNameLst>
                                          <p:attrName>ppt_x</p:attrName>
                                        </p:attrNameLst>
                                      </p:cBhvr>
                                      <p:tavLst>
                                        <p:tav tm="0">
                                          <p:val>
                                            <p:strVal val="0-#ppt_w/2"/>
                                          </p:val>
                                        </p:tav>
                                        <p:tav tm="100000">
                                          <p:val>
                                            <p:strVal val="#ppt_x"/>
                                          </p:val>
                                        </p:tav>
                                      </p:tavLst>
                                    </p:anim>
                                    <p:anim calcmode="lin" valueType="num">
                                      <p:cBhvr additive="base">
                                        <p:cTn id="34" dur="1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3" grpId="0" animBg="1"/>
      <p:bldP spid="24" grpId="0" animBg="1"/>
      <p:bldP spid="25" grpId="0" animBg="1"/>
      <p:bldP spid="26" grpId="0" animBg="1"/>
      <p:bldP spid="5" grpId="0" animBg="1"/>
      <p:bldP spid="9"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6" name="テキスト ボックス 5"/>
          <p:cNvSpPr txBox="1"/>
          <p:nvPr/>
        </p:nvSpPr>
        <p:spPr>
          <a:xfrm>
            <a:off x="1763688" y="692696"/>
            <a:ext cx="4493538" cy="523220"/>
          </a:xfrm>
          <a:prstGeom prst="rect">
            <a:avLst/>
          </a:prstGeom>
          <a:noFill/>
        </p:spPr>
        <p:txBody>
          <a:bodyPr wrap="none" rtlCol="0">
            <a:spAutoFit/>
          </a:bodyPr>
          <a:lstStyle/>
          <a:p>
            <a:r>
              <a:rPr lang="ja-JP" altLang="en-US" sz="2800" dirty="0"/>
              <a:t>コスト面のメリット（例）</a:t>
            </a:r>
            <a:endParaRPr kumimoji="1" lang="ja-JP" altLang="en-US" sz="2800" dirty="0"/>
          </a:p>
        </p:txBody>
      </p:sp>
      <p:sp>
        <p:nvSpPr>
          <p:cNvPr id="3" name="正方形/長方形 2"/>
          <p:cNvSpPr/>
          <p:nvPr/>
        </p:nvSpPr>
        <p:spPr>
          <a:xfrm>
            <a:off x="1259632" y="1531640"/>
            <a:ext cx="1008112" cy="476426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lstStyle/>
          <a:p>
            <a:pPr algn="ctr"/>
            <a:r>
              <a:rPr lang="ja-JP" altLang="en-US" sz="2800" dirty="0"/>
              <a:t>◯◯さま</a:t>
            </a:r>
            <a:endParaRPr lang="en-US" altLang="ja-JP" sz="2800" dirty="0"/>
          </a:p>
        </p:txBody>
      </p:sp>
      <p:sp>
        <p:nvSpPr>
          <p:cNvPr id="7" name="円/楕円 6"/>
          <p:cNvSpPr/>
          <p:nvPr/>
        </p:nvSpPr>
        <p:spPr>
          <a:xfrm>
            <a:off x="5076056" y="1531640"/>
            <a:ext cx="1368152" cy="914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rPr>
              <a:t>専門家</a:t>
            </a:r>
            <a:r>
              <a:rPr kumimoji="1" lang="en-US" altLang="ja-JP" sz="2000" b="1" dirty="0">
                <a:solidFill>
                  <a:schemeClr val="tx1"/>
                </a:solidFill>
              </a:rPr>
              <a:t>A</a:t>
            </a:r>
            <a:endParaRPr kumimoji="1" lang="ja-JP" altLang="en-US" sz="2000" b="1" dirty="0">
              <a:solidFill>
                <a:schemeClr val="tx1"/>
              </a:solidFill>
            </a:endParaRPr>
          </a:p>
        </p:txBody>
      </p:sp>
      <p:sp>
        <p:nvSpPr>
          <p:cNvPr id="13" name="円/楕円 12"/>
          <p:cNvSpPr/>
          <p:nvPr/>
        </p:nvSpPr>
        <p:spPr>
          <a:xfrm>
            <a:off x="5076056" y="5381500"/>
            <a:ext cx="1368152" cy="914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rPr>
              <a:t>専門家Ｅ</a:t>
            </a:r>
          </a:p>
        </p:txBody>
      </p:sp>
      <p:sp>
        <p:nvSpPr>
          <p:cNvPr id="14" name="円/楕円 13"/>
          <p:cNvSpPr/>
          <p:nvPr/>
        </p:nvSpPr>
        <p:spPr>
          <a:xfrm>
            <a:off x="7560332" y="3366368"/>
            <a:ext cx="1368152" cy="914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rPr>
              <a:t>専門家</a:t>
            </a:r>
            <a:r>
              <a:rPr lang="ja-JP" altLang="en-US" sz="2000" b="1" dirty="0">
                <a:solidFill>
                  <a:schemeClr val="tx1"/>
                </a:solidFill>
              </a:rPr>
              <a:t>Ｃ</a:t>
            </a:r>
            <a:endParaRPr kumimoji="1" lang="ja-JP" altLang="en-US" sz="2000" b="1" dirty="0">
              <a:solidFill>
                <a:schemeClr val="tx1"/>
              </a:solidFill>
            </a:endParaRPr>
          </a:p>
        </p:txBody>
      </p:sp>
      <p:sp>
        <p:nvSpPr>
          <p:cNvPr id="15" name="円/楕円 14"/>
          <p:cNvSpPr/>
          <p:nvPr/>
        </p:nvSpPr>
        <p:spPr>
          <a:xfrm>
            <a:off x="6876256" y="2204864"/>
            <a:ext cx="1368152" cy="914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rPr>
              <a:t>専門家Ｂ</a:t>
            </a:r>
          </a:p>
        </p:txBody>
      </p:sp>
      <p:sp>
        <p:nvSpPr>
          <p:cNvPr id="16" name="円/楕円 15"/>
          <p:cNvSpPr/>
          <p:nvPr/>
        </p:nvSpPr>
        <p:spPr>
          <a:xfrm>
            <a:off x="6876256" y="4811600"/>
            <a:ext cx="1368152" cy="9144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solidFill>
                  <a:schemeClr val="tx1"/>
                </a:solidFill>
              </a:rPr>
              <a:t>専門家</a:t>
            </a:r>
            <a:r>
              <a:rPr lang="ja-JP" altLang="en-US" sz="2000" b="1" dirty="0">
                <a:solidFill>
                  <a:schemeClr val="tx1"/>
                </a:solidFill>
              </a:rPr>
              <a:t>Ｄ</a:t>
            </a:r>
            <a:endParaRPr kumimoji="1" lang="ja-JP" altLang="en-US" sz="2000" b="1" dirty="0">
              <a:solidFill>
                <a:schemeClr val="tx1"/>
              </a:solidFill>
            </a:endParaRPr>
          </a:p>
        </p:txBody>
      </p:sp>
      <p:sp>
        <p:nvSpPr>
          <p:cNvPr id="19" name="右矢印 18"/>
          <p:cNvSpPr/>
          <p:nvPr/>
        </p:nvSpPr>
        <p:spPr>
          <a:xfrm>
            <a:off x="3563888" y="3717032"/>
            <a:ext cx="3915816"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右矢印 22"/>
          <p:cNvSpPr/>
          <p:nvPr/>
        </p:nvSpPr>
        <p:spPr>
          <a:xfrm>
            <a:off x="3419872" y="1858380"/>
            <a:ext cx="1656184" cy="225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右矢印 23"/>
          <p:cNvSpPr/>
          <p:nvPr/>
        </p:nvSpPr>
        <p:spPr>
          <a:xfrm>
            <a:off x="3275856" y="5726000"/>
            <a:ext cx="1808088" cy="225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右矢印 24"/>
          <p:cNvSpPr/>
          <p:nvPr/>
        </p:nvSpPr>
        <p:spPr>
          <a:xfrm>
            <a:off x="3275856" y="2774764"/>
            <a:ext cx="3744416" cy="225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右矢印 25"/>
          <p:cNvSpPr/>
          <p:nvPr/>
        </p:nvSpPr>
        <p:spPr>
          <a:xfrm>
            <a:off x="3203848" y="4884936"/>
            <a:ext cx="3816424" cy="225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6162972" y="1331585"/>
            <a:ext cx="1008112" cy="400110"/>
          </a:xfrm>
          <a:prstGeom prst="rect">
            <a:avLst/>
          </a:prstGeom>
          <a:noFill/>
        </p:spPr>
        <p:txBody>
          <a:bodyPr wrap="square" rtlCol="0">
            <a:spAutoFit/>
          </a:bodyPr>
          <a:lstStyle/>
          <a:p>
            <a:r>
              <a:rPr kumimoji="1" lang="en-US" altLang="ja-JP" sz="2000" b="1" dirty="0"/>
              <a:t>20</a:t>
            </a:r>
            <a:r>
              <a:rPr kumimoji="1" lang="ja-JP" altLang="en-US" sz="2000" b="1" dirty="0"/>
              <a:t>万円</a:t>
            </a:r>
          </a:p>
        </p:txBody>
      </p:sp>
      <p:sp>
        <p:nvSpPr>
          <p:cNvPr id="28" name="テキスト ボックス 27"/>
          <p:cNvSpPr txBox="1"/>
          <p:nvPr/>
        </p:nvSpPr>
        <p:spPr>
          <a:xfrm>
            <a:off x="7740352" y="1883725"/>
            <a:ext cx="1008112" cy="400110"/>
          </a:xfrm>
          <a:prstGeom prst="rect">
            <a:avLst/>
          </a:prstGeom>
          <a:noFill/>
        </p:spPr>
        <p:txBody>
          <a:bodyPr wrap="square" rtlCol="0">
            <a:spAutoFit/>
          </a:bodyPr>
          <a:lstStyle/>
          <a:p>
            <a:r>
              <a:rPr kumimoji="1" lang="en-US" altLang="ja-JP" sz="2000" b="1" dirty="0"/>
              <a:t>20</a:t>
            </a:r>
            <a:r>
              <a:rPr kumimoji="1" lang="ja-JP" altLang="en-US" sz="2000" b="1" dirty="0"/>
              <a:t>万円</a:t>
            </a:r>
          </a:p>
        </p:txBody>
      </p:sp>
      <p:sp>
        <p:nvSpPr>
          <p:cNvPr id="29" name="テキスト ボックス 28"/>
          <p:cNvSpPr txBox="1"/>
          <p:nvPr/>
        </p:nvSpPr>
        <p:spPr>
          <a:xfrm>
            <a:off x="8135888" y="4280768"/>
            <a:ext cx="1008112" cy="400110"/>
          </a:xfrm>
          <a:prstGeom prst="rect">
            <a:avLst/>
          </a:prstGeom>
          <a:noFill/>
        </p:spPr>
        <p:txBody>
          <a:bodyPr wrap="square" rtlCol="0">
            <a:spAutoFit/>
          </a:bodyPr>
          <a:lstStyle/>
          <a:p>
            <a:r>
              <a:rPr kumimoji="1" lang="en-US" altLang="ja-JP" sz="2000" b="1" dirty="0"/>
              <a:t>20</a:t>
            </a:r>
            <a:r>
              <a:rPr kumimoji="1" lang="ja-JP" altLang="en-US" sz="2000" b="1" dirty="0"/>
              <a:t>万円</a:t>
            </a:r>
          </a:p>
        </p:txBody>
      </p:sp>
      <p:sp>
        <p:nvSpPr>
          <p:cNvPr id="30" name="テキスト ボックス 29"/>
          <p:cNvSpPr txBox="1"/>
          <p:nvPr/>
        </p:nvSpPr>
        <p:spPr>
          <a:xfrm>
            <a:off x="7907200" y="5551290"/>
            <a:ext cx="1008112" cy="400110"/>
          </a:xfrm>
          <a:prstGeom prst="rect">
            <a:avLst/>
          </a:prstGeom>
          <a:noFill/>
        </p:spPr>
        <p:txBody>
          <a:bodyPr wrap="square" rtlCol="0">
            <a:spAutoFit/>
          </a:bodyPr>
          <a:lstStyle/>
          <a:p>
            <a:r>
              <a:rPr kumimoji="1" lang="en-US" altLang="ja-JP" sz="2000" b="1" dirty="0"/>
              <a:t>20</a:t>
            </a:r>
            <a:r>
              <a:rPr kumimoji="1" lang="ja-JP" altLang="en-US" sz="2000" b="1" dirty="0"/>
              <a:t>万円</a:t>
            </a:r>
          </a:p>
        </p:txBody>
      </p:sp>
      <p:sp>
        <p:nvSpPr>
          <p:cNvPr id="31" name="テキスト ボックス 30"/>
          <p:cNvSpPr txBox="1"/>
          <p:nvPr/>
        </p:nvSpPr>
        <p:spPr>
          <a:xfrm>
            <a:off x="6372200" y="5951400"/>
            <a:ext cx="1008112" cy="400110"/>
          </a:xfrm>
          <a:prstGeom prst="rect">
            <a:avLst/>
          </a:prstGeom>
          <a:noFill/>
        </p:spPr>
        <p:txBody>
          <a:bodyPr wrap="square" rtlCol="0">
            <a:spAutoFit/>
          </a:bodyPr>
          <a:lstStyle/>
          <a:p>
            <a:r>
              <a:rPr kumimoji="1" lang="en-US" altLang="ja-JP" sz="2000" b="1" dirty="0"/>
              <a:t>20</a:t>
            </a:r>
            <a:r>
              <a:rPr kumimoji="1" lang="ja-JP" altLang="en-US" sz="2000" b="1" dirty="0"/>
              <a:t>万円</a:t>
            </a:r>
          </a:p>
        </p:txBody>
      </p:sp>
      <p:sp>
        <p:nvSpPr>
          <p:cNvPr id="5" name="角丸四角形 4"/>
          <p:cNvSpPr/>
          <p:nvPr/>
        </p:nvSpPr>
        <p:spPr>
          <a:xfrm>
            <a:off x="3059832" y="1531640"/>
            <a:ext cx="1188132" cy="476426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lstStyle/>
          <a:p>
            <a:pPr algn="ctr"/>
            <a:r>
              <a:rPr kumimoji="1" lang="ja-JP" altLang="en-US" sz="3200" dirty="0"/>
              <a:t>相続</a:t>
            </a:r>
            <a:r>
              <a:rPr lang="ja-JP" altLang="en-US" sz="3200" dirty="0"/>
              <a:t>コンサルタント</a:t>
            </a:r>
            <a:endParaRPr kumimoji="1" lang="ja-JP" altLang="en-US" sz="3200" dirty="0"/>
          </a:p>
        </p:txBody>
      </p:sp>
      <p:sp>
        <p:nvSpPr>
          <p:cNvPr id="9" name="右矢印 8"/>
          <p:cNvSpPr/>
          <p:nvPr/>
        </p:nvSpPr>
        <p:spPr>
          <a:xfrm>
            <a:off x="2267744" y="3280963"/>
            <a:ext cx="792088" cy="999806"/>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6610528" y="1622115"/>
            <a:ext cx="1377300" cy="461665"/>
          </a:xfrm>
          <a:prstGeom prst="rect">
            <a:avLst/>
          </a:prstGeom>
          <a:noFill/>
        </p:spPr>
        <p:txBody>
          <a:bodyPr wrap="none" rtlCol="0">
            <a:spAutoFit/>
          </a:bodyPr>
          <a:lstStyle/>
          <a:p>
            <a:r>
              <a:rPr kumimoji="1" lang="ja-JP" altLang="en-US" sz="2400">
                <a:solidFill>
                  <a:srgbClr val="FF0000"/>
                </a:solidFill>
              </a:rPr>
              <a:t>⇒</a:t>
            </a:r>
            <a:r>
              <a:rPr kumimoji="1" lang="en-US" altLang="ja-JP" sz="2400" dirty="0">
                <a:solidFill>
                  <a:srgbClr val="FF0000"/>
                </a:solidFill>
              </a:rPr>
              <a:t>10</a:t>
            </a:r>
            <a:r>
              <a:rPr kumimoji="1" lang="ja-JP" altLang="en-US" sz="2400">
                <a:solidFill>
                  <a:srgbClr val="FF0000"/>
                </a:solidFill>
              </a:rPr>
              <a:t>万</a:t>
            </a:r>
            <a:r>
              <a:rPr kumimoji="1" lang="ja-JP" altLang="en-US" sz="2400" dirty="0">
                <a:solidFill>
                  <a:srgbClr val="FF0000"/>
                </a:solidFill>
              </a:rPr>
              <a:t>円</a:t>
            </a:r>
          </a:p>
        </p:txBody>
      </p:sp>
      <p:sp>
        <p:nvSpPr>
          <p:cNvPr id="32" name="テキスト ボックス 31"/>
          <p:cNvSpPr txBox="1"/>
          <p:nvPr/>
        </p:nvSpPr>
        <p:spPr>
          <a:xfrm>
            <a:off x="7674044" y="2179494"/>
            <a:ext cx="1377300" cy="461665"/>
          </a:xfrm>
          <a:prstGeom prst="rect">
            <a:avLst/>
          </a:prstGeom>
          <a:noFill/>
        </p:spPr>
        <p:txBody>
          <a:bodyPr wrap="none" rtlCol="0">
            <a:spAutoFit/>
          </a:bodyPr>
          <a:lstStyle/>
          <a:p>
            <a:r>
              <a:rPr kumimoji="1" lang="ja-JP" altLang="en-US" sz="2400">
                <a:solidFill>
                  <a:srgbClr val="FF0000"/>
                </a:solidFill>
              </a:rPr>
              <a:t>⇒</a:t>
            </a:r>
            <a:r>
              <a:rPr kumimoji="1" lang="en-US" altLang="ja-JP" sz="2400" dirty="0">
                <a:solidFill>
                  <a:srgbClr val="FF0000"/>
                </a:solidFill>
              </a:rPr>
              <a:t>10</a:t>
            </a:r>
            <a:r>
              <a:rPr kumimoji="1" lang="ja-JP" altLang="en-US" sz="2400">
                <a:solidFill>
                  <a:srgbClr val="FF0000"/>
                </a:solidFill>
              </a:rPr>
              <a:t>万</a:t>
            </a:r>
            <a:r>
              <a:rPr kumimoji="1" lang="ja-JP" altLang="en-US" sz="2400" dirty="0">
                <a:solidFill>
                  <a:srgbClr val="FF0000"/>
                </a:solidFill>
              </a:rPr>
              <a:t>円</a:t>
            </a:r>
          </a:p>
        </p:txBody>
      </p:sp>
      <p:sp>
        <p:nvSpPr>
          <p:cNvPr id="33" name="テキスト ボックス 32"/>
          <p:cNvSpPr txBox="1"/>
          <p:nvPr/>
        </p:nvSpPr>
        <p:spPr>
          <a:xfrm>
            <a:off x="7696168" y="4580767"/>
            <a:ext cx="1377300" cy="461665"/>
          </a:xfrm>
          <a:prstGeom prst="rect">
            <a:avLst/>
          </a:prstGeom>
          <a:noFill/>
        </p:spPr>
        <p:txBody>
          <a:bodyPr wrap="none" rtlCol="0">
            <a:spAutoFit/>
          </a:bodyPr>
          <a:lstStyle/>
          <a:p>
            <a:r>
              <a:rPr kumimoji="1" lang="ja-JP" altLang="en-US" sz="2400">
                <a:solidFill>
                  <a:srgbClr val="FF0000"/>
                </a:solidFill>
              </a:rPr>
              <a:t>⇒</a:t>
            </a:r>
            <a:r>
              <a:rPr kumimoji="1" lang="en-US" altLang="ja-JP" sz="2400" dirty="0">
                <a:solidFill>
                  <a:srgbClr val="FF0000"/>
                </a:solidFill>
              </a:rPr>
              <a:t>10</a:t>
            </a:r>
            <a:r>
              <a:rPr kumimoji="1" lang="ja-JP" altLang="en-US" sz="2400">
                <a:solidFill>
                  <a:srgbClr val="FF0000"/>
                </a:solidFill>
              </a:rPr>
              <a:t>万</a:t>
            </a:r>
            <a:r>
              <a:rPr kumimoji="1" lang="ja-JP" altLang="en-US" sz="2400" dirty="0">
                <a:solidFill>
                  <a:srgbClr val="FF0000"/>
                </a:solidFill>
              </a:rPr>
              <a:t>円</a:t>
            </a:r>
          </a:p>
        </p:txBody>
      </p:sp>
      <p:sp>
        <p:nvSpPr>
          <p:cNvPr id="34" name="テキスト ボックス 33"/>
          <p:cNvSpPr txBox="1"/>
          <p:nvPr/>
        </p:nvSpPr>
        <p:spPr>
          <a:xfrm>
            <a:off x="7687340" y="5846464"/>
            <a:ext cx="1377300" cy="461665"/>
          </a:xfrm>
          <a:prstGeom prst="rect">
            <a:avLst/>
          </a:prstGeom>
          <a:noFill/>
        </p:spPr>
        <p:txBody>
          <a:bodyPr wrap="none" rtlCol="0">
            <a:spAutoFit/>
          </a:bodyPr>
          <a:lstStyle/>
          <a:p>
            <a:r>
              <a:rPr kumimoji="1" lang="ja-JP" altLang="en-US" sz="2400">
                <a:solidFill>
                  <a:srgbClr val="FF0000"/>
                </a:solidFill>
              </a:rPr>
              <a:t>⇒</a:t>
            </a:r>
            <a:r>
              <a:rPr kumimoji="1" lang="en-US" altLang="ja-JP" sz="2400" dirty="0">
                <a:solidFill>
                  <a:srgbClr val="FF0000"/>
                </a:solidFill>
              </a:rPr>
              <a:t>10</a:t>
            </a:r>
            <a:r>
              <a:rPr kumimoji="1" lang="ja-JP" altLang="en-US" sz="2400">
                <a:solidFill>
                  <a:srgbClr val="FF0000"/>
                </a:solidFill>
              </a:rPr>
              <a:t>万</a:t>
            </a:r>
            <a:r>
              <a:rPr kumimoji="1" lang="ja-JP" altLang="en-US" sz="2400" dirty="0">
                <a:solidFill>
                  <a:srgbClr val="FF0000"/>
                </a:solidFill>
              </a:rPr>
              <a:t>円</a:t>
            </a:r>
          </a:p>
        </p:txBody>
      </p:sp>
      <p:sp>
        <p:nvSpPr>
          <p:cNvPr id="35" name="テキスト ボックス 34"/>
          <p:cNvSpPr txBox="1"/>
          <p:nvPr/>
        </p:nvSpPr>
        <p:spPr>
          <a:xfrm>
            <a:off x="6610528" y="6295900"/>
            <a:ext cx="1377300" cy="461665"/>
          </a:xfrm>
          <a:prstGeom prst="rect">
            <a:avLst/>
          </a:prstGeom>
          <a:noFill/>
        </p:spPr>
        <p:txBody>
          <a:bodyPr wrap="none" rtlCol="0">
            <a:spAutoFit/>
          </a:bodyPr>
          <a:lstStyle/>
          <a:p>
            <a:r>
              <a:rPr kumimoji="1" lang="ja-JP" altLang="en-US" sz="2400">
                <a:solidFill>
                  <a:srgbClr val="FF0000"/>
                </a:solidFill>
              </a:rPr>
              <a:t>⇒</a:t>
            </a:r>
            <a:r>
              <a:rPr kumimoji="1" lang="en-US" altLang="ja-JP" sz="2400" dirty="0">
                <a:solidFill>
                  <a:srgbClr val="FF0000"/>
                </a:solidFill>
              </a:rPr>
              <a:t>10</a:t>
            </a:r>
            <a:r>
              <a:rPr kumimoji="1" lang="ja-JP" altLang="en-US" sz="2400">
                <a:solidFill>
                  <a:srgbClr val="FF0000"/>
                </a:solidFill>
              </a:rPr>
              <a:t>万</a:t>
            </a:r>
            <a:r>
              <a:rPr kumimoji="1" lang="ja-JP" altLang="en-US" sz="2400" dirty="0">
                <a:solidFill>
                  <a:srgbClr val="FF0000"/>
                </a:solidFill>
              </a:rPr>
              <a:t>円</a:t>
            </a:r>
          </a:p>
        </p:txBody>
      </p:sp>
      <p:sp>
        <p:nvSpPr>
          <p:cNvPr id="36" name="テキスト ボックス 35"/>
          <p:cNvSpPr txBox="1"/>
          <p:nvPr/>
        </p:nvSpPr>
        <p:spPr>
          <a:xfrm>
            <a:off x="2753409" y="6064913"/>
            <a:ext cx="1729961" cy="707886"/>
          </a:xfrm>
          <a:prstGeom prst="rect">
            <a:avLst/>
          </a:prstGeom>
          <a:noFill/>
        </p:spPr>
        <p:txBody>
          <a:bodyPr wrap="none" rtlCol="0">
            <a:spAutoFit/>
          </a:bodyPr>
          <a:lstStyle/>
          <a:p>
            <a:r>
              <a:rPr lang="en-US" altLang="ja-JP" sz="4000" dirty="0">
                <a:solidFill>
                  <a:srgbClr val="FF0000"/>
                </a:solidFill>
              </a:rPr>
              <a:t>30</a:t>
            </a:r>
            <a:r>
              <a:rPr kumimoji="1" lang="ja-JP" altLang="en-US" sz="4000">
                <a:solidFill>
                  <a:srgbClr val="FF0000"/>
                </a:solidFill>
              </a:rPr>
              <a:t>万円</a:t>
            </a:r>
            <a:endParaRPr kumimoji="1" lang="ja-JP" altLang="en-US" sz="4000" dirty="0">
              <a:solidFill>
                <a:srgbClr val="FF0000"/>
              </a:solidFill>
            </a:endParaRPr>
          </a:p>
        </p:txBody>
      </p:sp>
      <p:sp>
        <p:nvSpPr>
          <p:cNvPr id="37" name="テキスト ボックス 36"/>
          <p:cNvSpPr txBox="1"/>
          <p:nvPr/>
        </p:nvSpPr>
        <p:spPr>
          <a:xfrm>
            <a:off x="587725" y="2012772"/>
            <a:ext cx="2278188" cy="923330"/>
          </a:xfrm>
          <a:prstGeom prst="rect">
            <a:avLst/>
          </a:prstGeom>
          <a:solidFill>
            <a:srgbClr val="FF0000"/>
          </a:solidFill>
        </p:spPr>
        <p:txBody>
          <a:bodyPr wrap="none" rtlCol="0">
            <a:spAutoFit/>
          </a:bodyPr>
          <a:lstStyle/>
          <a:p>
            <a:r>
              <a:rPr lang="en-US" altLang="ja-JP" sz="5400" b="1" dirty="0">
                <a:solidFill>
                  <a:schemeClr val="bg1"/>
                </a:solidFill>
              </a:rPr>
              <a:t>80</a:t>
            </a:r>
            <a:r>
              <a:rPr kumimoji="1" lang="ja-JP" altLang="en-US" sz="5400" b="1">
                <a:solidFill>
                  <a:schemeClr val="bg1"/>
                </a:solidFill>
              </a:rPr>
              <a:t>万円</a:t>
            </a:r>
            <a:endParaRPr kumimoji="1" lang="ja-JP" altLang="en-US" sz="5400" b="1" dirty="0">
              <a:solidFill>
                <a:schemeClr val="bg1"/>
              </a:solidFill>
            </a:endParaRPr>
          </a:p>
        </p:txBody>
      </p:sp>
    </p:spTree>
    <p:extLst>
      <p:ext uri="{BB962C8B-B14F-4D97-AF65-F5344CB8AC3E}">
        <p14:creationId xmlns:p14="http://schemas.microsoft.com/office/powerpoint/2010/main" val="3968614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1500" fill="hold"/>
                                        <p:tgtEl>
                                          <p:spTgt spid="9"/>
                                        </p:tgtEl>
                                        <p:attrNameLst>
                                          <p:attrName>ppt_x</p:attrName>
                                        </p:attrNameLst>
                                      </p:cBhvr>
                                      <p:tavLst>
                                        <p:tav tm="0">
                                          <p:val>
                                            <p:strVal val="0-#ppt_w/2"/>
                                          </p:val>
                                        </p:tav>
                                        <p:tav tm="100000">
                                          <p:val>
                                            <p:strVal val="#ppt_x"/>
                                          </p:val>
                                        </p:tav>
                                      </p:tavLst>
                                    </p:anim>
                                    <p:anim calcmode="lin" valueType="num">
                                      <p:cBhvr additive="base">
                                        <p:cTn id="8" dur="1500" fill="hold"/>
                                        <p:tgtEl>
                                          <p:spTgt spid="9"/>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1500" fill="hold"/>
                                        <p:tgtEl>
                                          <p:spTgt spid="5"/>
                                        </p:tgtEl>
                                        <p:attrNameLst>
                                          <p:attrName>ppt_x</p:attrName>
                                        </p:attrNameLst>
                                      </p:cBhvr>
                                      <p:tavLst>
                                        <p:tav tm="0">
                                          <p:val>
                                            <p:strVal val="0-#ppt_w/2"/>
                                          </p:val>
                                        </p:tav>
                                        <p:tav tm="100000">
                                          <p:val>
                                            <p:strVal val="#ppt_x"/>
                                          </p:val>
                                        </p:tav>
                                      </p:tavLst>
                                    </p:anim>
                                    <p:anim calcmode="lin" valueType="num">
                                      <p:cBhvr additive="base">
                                        <p:cTn id="12" dur="1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additive="base">
                                        <p:cTn id="17" dur="500" fill="hold"/>
                                        <p:tgtEl>
                                          <p:spTgt spid="23"/>
                                        </p:tgtEl>
                                        <p:attrNameLst>
                                          <p:attrName>ppt_x</p:attrName>
                                        </p:attrNameLst>
                                      </p:cBhvr>
                                      <p:tavLst>
                                        <p:tav tm="0">
                                          <p:val>
                                            <p:strVal val="0-#ppt_w/2"/>
                                          </p:val>
                                        </p:tav>
                                        <p:tav tm="100000">
                                          <p:val>
                                            <p:strVal val="#ppt_x"/>
                                          </p:val>
                                        </p:tav>
                                      </p:tavLst>
                                    </p:anim>
                                    <p:anim calcmode="lin" valueType="num">
                                      <p:cBhvr additive="base">
                                        <p:cTn id="18" dur="500" fill="hold"/>
                                        <p:tgtEl>
                                          <p:spTgt spid="23"/>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anim calcmode="lin" valueType="num">
                                      <p:cBhvr additive="base">
                                        <p:cTn id="21" dur="500" fill="hold"/>
                                        <p:tgtEl>
                                          <p:spTgt spid="25"/>
                                        </p:tgtEl>
                                        <p:attrNameLst>
                                          <p:attrName>ppt_x</p:attrName>
                                        </p:attrNameLst>
                                      </p:cBhvr>
                                      <p:tavLst>
                                        <p:tav tm="0">
                                          <p:val>
                                            <p:strVal val="0-#ppt_w/2"/>
                                          </p:val>
                                        </p:tav>
                                        <p:tav tm="100000">
                                          <p:val>
                                            <p:strVal val="#ppt_x"/>
                                          </p:val>
                                        </p:tav>
                                      </p:tavLst>
                                    </p:anim>
                                    <p:anim calcmode="lin" valueType="num">
                                      <p:cBhvr additive="base">
                                        <p:cTn id="22" dur="500" fill="hold"/>
                                        <p:tgtEl>
                                          <p:spTgt spid="25"/>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additive="base">
                                        <p:cTn id="25" dur="500" fill="hold"/>
                                        <p:tgtEl>
                                          <p:spTgt spid="19"/>
                                        </p:tgtEl>
                                        <p:attrNameLst>
                                          <p:attrName>ppt_x</p:attrName>
                                        </p:attrNameLst>
                                      </p:cBhvr>
                                      <p:tavLst>
                                        <p:tav tm="0">
                                          <p:val>
                                            <p:strVal val="0-#ppt_w/2"/>
                                          </p:val>
                                        </p:tav>
                                        <p:tav tm="100000">
                                          <p:val>
                                            <p:strVal val="#ppt_x"/>
                                          </p:val>
                                        </p:tav>
                                      </p:tavLst>
                                    </p:anim>
                                    <p:anim calcmode="lin" valueType="num">
                                      <p:cBhvr additive="base">
                                        <p:cTn id="26" dur="500" fill="hold"/>
                                        <p:tgtEl>
                                          <p:spTgt spid="19"/>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26"/>
                                        </p:tgtEl>
                                        <p:attrNameLst>
                                          <p:attrName>style.visibility</p:attrName>
                                        </p:attrNameLst>
                                      </p:cBhvr>
                                      <p:to>
                                        <p:strVal val="visible"/>
                                      </p:to>
                                    </p:set>
                                    <p:anim calcmode="lin" valueType="num">
                                      <p:cBhvr additive="base">
                                        <p:cTn id="29" dur="500" fill="hold"/>
                                        <p:tgtEl>
                                          <p:spTgt spid="26"/>
                                        </p:tgtEl>
                                        <p:attrNameLst>
                                          <p:attrName>ppt_x</p:attrName>
                                        </p:attrNameLst>
                                      </p:cBhvr>
                                      <p:tavLst>
                                        <p:tav tm="0">
                                          <p:val>
                                            <p:strVal val="0-#ppt_w/2"/>
                                          </p:val>
                                        </p:tav>
                                        <p:tav tm="100000">
                                          <p:val>
                                            <p:strVal val="#ppt_x"/>
                                          </p:val>
                                        </p:tav>
                                      </p:tavLst>
                                    </p:anim>
                                    <p:anim calcmode="lin" valueType="num">
                                      <p:cBhvr additive="base">
                                        <p:cTn id="30" dur="500" fill="hold"/>
                                        <p:tgtEl>
                                          <p:spTgt spid="26"/>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24"/>
                                        </p:tgtEl>
                                        <p:attrNameLst>
                                          <p:attrName>style.visibility</p:attrName>
                                        </p:attrNameLst>
                                      </p:cBhvr>
                                      <p:to>
                                        <p:strVal val="visible"/>
                                      </p:to>
                                    </p:set>
                                    <p:anim calcmode="lin" valueType="num">
                                      <p:cBhvr additive="base">
                                        <p:cTn id="33" dur="500" fill="hold"/>
                                        <p:tgtEl>
                                          <p:spTgt spid="24"/>
                                        </p:tgtEl>
                                        <p:attrNameLst>
                                          <p:attrName>ppt_x</p:attrName>
                                        </p:attrNameLst>
                                      </p:cBhvr>
                                      <p:tavLst>
                                        <p:tav tm="0">
                                          <p:val>
                                            <p:strVal val="0-#ppt_w/2"/>
                                          </p:val>
                                        </p:tav>
                                        <p:tav tm="100000">
                                          <p:val>
                                            <p:strVal val="#ppt_x"/>
                                          </p:val>
                                        </p:tav>
                                      </p:tavLst>
                                    </p:anim>
                                    <p:anim calcmode="lin" valueType="num">
                                      <p:cBhvr additive="base">
                                        <p:cTn id="34"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1500"/>
                                        <p:tgtEl>
                                          <p:spTgt spid="10"/>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2"/>
                                        </p:tgtEl>
                                        <p:attrNameLst>
                                          <p:attrName>style.visibility</p:attrName>
                                        </p:attrNameLst>
                                      </p:cBhvr>
                                      <p:to>
                                        <p:strVal val="visible"/>
                                      </p:to>
                                    </p:set>
                                    <p:animEffect transition="in" filter="fade">
                                      <p:cBhvr>
                                        <p:cTn id="42" dur="1500"/>
                                        <p:tgtEl>
                                          <p:spTgt spid="32"/>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3"/>
                                        </p:tgtEl>
                                        <p:attrNameLst>
                                          <p:attrName>style.visibility</p:attrName>
                                        </p:attrNameLst>
                                      </p:cBhvr>
                                      <p:to>
                                        <p:strVal val="visible"/>
                                      </p:to>
                                    </p:set>
                                    <p:animEffect transition="in" filter="fade">
                                      <p:cBhvr>
                                        <p:cTn id="45" dur="1500"/>
                                        <p:tgtEl>
                                          <p:spTgt spid="33"/>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4"/>
                                        </p:tgtEl>
                                        <p:attrNameLst>
                                          <p:attrName>style.visibility</p:attrName>
                                        </p:attrNameLst>
                                      </p:cBhvr>
                                      <p:to>
                                        <p:strVal val="visible"/>
                                      </p:to>
                                    </p:set>
                                    <p:animEffect transition="in" filter="fade">
                                      <p:cBhvr>
                                        <p:cTn id="48" dur="1500"/>
                                        <p:tgtEl>
                                          <p:spTgt spid="34"/>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35"/>
                                        </p:tgtEl>
                                        <p:attrNameLst>
                                          <p:attrName>style.visibility</p:attrName>
                                        </p:attrNameLst>
                                      </p:cBhvr>
                                      <p:to>
                                        <p:strVal val="visible"/>
                                      </p:to>
                                    </p:set>
                                    <p:animEffect transition="in" filter="fade">
                                      <p:cBhvr>
                                        <p:cTn id="51" dur="1500"/>
                                        <p:tgtEl>
                                          <p:spTgt spid="35"/>
                                        </p:tgtEl>
                                      </p:cBhvr>
                                    </p:animEffect>
                                  </p:childTnLst>
                                </p:cTn>
                              </p:par>
                            </p:childTnLst>
                          </p:cTn>
                        </p:par>
                      </p:childTnLst>
                    </p:cTn>
                  </p:par>
                  <p:par>
                    <p:cTn id="52" fill="hold">
                      <p:stCondLst>
                        <p:cond delay="indefinite"/>
                      </p:stCondLst>
                      <p:childTnLst>
                        <p:par>
                          <p:cTn id="53" fill="hold">
                            <p:stCondLst>
                              <p:cond delay="0"/>
                            </p:stCondLst>
                            <p:childTnLst>
                              <p:par>
                                <p:cTn id="54" presetID="14" presetClass="entr" presetSubtype="10" fill="hold" grpId="0" nodeType="clickEffect">
                                  <p:stCondLst>
                                    <p:cond delay="0"/>
                                  </p:stCondLst>
                                  <p:childTnLst>
                                    <p:set>
                                      <p:cBhvr>
                                        <p:cTn id="55" dur="1" fill="hold">
                                          <p:stCondLst>
                                            <p:cond delay="0"/>
                                          </p:stCondLst>
                                        </p:cTn>
                                        <p:tgtEl>
                                          <p:spTgt spid="36"/>
                                        </p:tgtEl>
                                        <p:attrNameLst>
                                          <p:attrName>style.visibility</p:attrName>
                                        </p:attrNameLst>
                                      </p:cBhvr>
                                      <p:to>
                                        <p:strVal val="visible"/>
                                      </p:to>
                                    </p:set>
                                    <p:animEffect transition="in" filter="randombar(horizontal)">
                                      <p:cBhvr>
                                        <p:cTn id="56" dur="1000"/>
                                        <p:tgtEl>
                                          <p:spTgt spid="36"/>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37"/>
                                        </p:tgtEl>
                                        <p:attrNameLst>
                                          <p:attrName>style.visibility</p:attrName>
                                        </p:attrNameLst>
                                      </p:cBhvr>
                                      <p:to>
                                        <p:strVal val="visible"/>
                                      </p:to>
                                    </p:set>
                                    <p:anim calcmode="lin" valueType="num">
                                      <p:cBhvr>
                                        <p:cTn id="61" dur="500" fill="hold"/>
                                        <p:tgtEl>
                                          <p:spTgt spid="37"/>
                                        </p:tgtEl>
                                        <p:attrNameLst>
                                          <p:attrName>ppt_w</p:attrName>
                                        </p:attrNameLst>
                                      </p:cBhvr>
                                      <p:tavLst>
                                        <p:tav tm="0">
                                          <p:val>
                                            <p:fltVal val="0"/>
                                          </p:val>
                                        </p:tav>
                                        <p:tav tm="100000">
                                          <p:val>
                                            <p:strVal val="#ppt_w"/>
                                          </p:val>
                                        </p:tav>
                                      </p:tavLst>
                                    </p:anim>
                                    <p:anim calcmode="lin" valueType="num">
                                      <p:cBhvr>
                                        <p:cTn id="62" dur="500" fill="hold"/>
                                        <p:tgtEl>
                                          <p:spTgt spid="37"/>
                                        </p:tgtEl>
                                        <p:attrNameLst>
                                          <p:attrName>ppt_h</p:attrName>
                                        </p:attrNameLst>
                                      </p:cBhvr>
                                      <p:tavLst>
                                        <p:tav tm="0">
                                          <p:val>
                                            <p:fltVal val="0"/>
                                          </p:val>
                                        </p:tav>
                                        <p:tav tm="100000">
                                          <p:val>
                                            <p:strVal val="#ppt_h"/>
                                          </p:val>
                                        </p:tav>
                                      </p:tavLst>
                                    </p:anim>
                                    <p:animEffect transition="in" filter="fade">
                                      <p:cBhvr>
                                        <p:cTn id="63" dur="500"/>
                                        <p:tgtEl>
                                          <p:spTgt spid="37"/>
                                        </p:tgtEl>
                                      </p:cBhvr>
                                    </p:animEffect>
                                  </p:childTnLst>
                                </p:cTn>
                              </p:par>
                            </p:childTnLst>
                          </p:cTn>
                        </p:par>
                      </p:childTnLst>
                    </p:cTn>
                  </p:par>
                  <p:par>
                    <p:cTn id="64" fill="hold">
                      <p:stCondLst>
                        <p:cond delay="indefinite"/>
                      </p:stCondLst>
                      <p:childTnLst>
                        <p:par>
                          <p:cTn id="65" fill="hold">
                            <p:stCondLst>
                              <p:cond delay="0"/>
                            </p:stCondLst>
                            <p:childTnLst>
                              <p:par>
                                <p:cTn id="66" presetID="6" presetClass="emph" presetSubtype="0" fill="hold" grpId="1" nodeType="clickEffect">
                                  <p:stCondLst>
                                    <p:cond delay="0"/>
                                  </p:stCondLst>
                                  <p:childTnLst>
                                    <p:animScale>
                                      <p:cBhvr>
                                        <p:cTn id="67" dur="2000" fill="hold"/>
                                        <p:tgtEl>
                                          <p:spTgt spid="37"/>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3" grpId="0" animBg="1"/>
      <p:bldP spid="24" grpId="0" animBg="1"/>
      <p:bldP spid="25" grpId="0" animBg="1"/>
      <p:bldP spid="26" grpId="0" animBg="1"/>
      <p:bldP spid="5" grpId="0" animBg="1"/>
      <p:bldP spid="9" grpId="0" animBg="1"/>
      <p:bldP spid="10" grpId="0"/>
      <p:bldP spid="32" grpId="0"/>
      <p:bldP spid="33" grpId="0"/>
      <p:bldP spid="34" grpId="0"/>
      <p:bldP spid="35" grpId="0"/>
      <p:bldP spid="36" grpId="0"/>
      <p:bldP spid="37" grpId="0" animBg="1"/>
      <p:bldP spid="37" grpId="1"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2860634" y="1484784"/>
            <a:ext cx="3422732" cy="5165645"/>
          </a:xfrm>
          <a:prstGeom prst="rect">
            <a:avLst/>
          </a:prstGeom>
          <a:solidFill>
            <a:srgbClr val="FF0000"/>
          </a:solidFill>
        </p:spPr>
        <p:txBody>
          <a:bodyPr wrap="none" rtlCol="0">
            <a:spAutoFit/>
          </a:bodyPr>
          <a:lstStyle/>
          <a:p>
            <a:pPr algn="ctr">
              <a:lnSpc>
                <a:spcPct val="250000"/>
              </a:lnSpc>
            </a:pPr>
            <a:r>
              <a:rPr kumimoji="1" lang="ja-JP" altLang="en-US" sz="7200">
                <a:solidFill>
                  <a:schemeClr val="bg1"/>
                </a:solidFill>
              </a:rPr>
              <a:t>第</a:t>
            </a:r>
            <a:r>
              <a:rPr kumimoji="1" lang="en-US" altLang="ja-JP" sz="7200" dirty="0">
                <a:solidFill>
                  <a:schemeClr val="bg1"/>
                </a:solidFill>
              </a:rPr>
              <a:t>3</a:t>
            </a:r>
            <a:r>
              <a:rPr kumimoji="1" lang="ja-JP" altLang="en-US" sz="7200">
                <a:solidFill>
                  <a:schemeClr val="bg1"/>
                </a:solidFill>
              </a:rPr>
              <a:t>講義</a:t>
            </a:r>
            <a:endParaRPr lang="en-US" altLang="ja-JP" sz="7200" dirty="0">
              <a:solidFill>
                <a:schemeClr val="bg1"/>
              </a:solidFill>
            </a:endParaRPr>
          </a:p>
          <a:p>
            <a:pPr algn="ctr">
              <a:lnSpc>
                <a:spcPct val="250000"/>
              </a:lnSpc>
            </a:pPr>
            <a:r>
              <a:rPr lang="ja-JP" altLang="en-US" sz="7200">
                <a:solidFill>
                  <a:schemeClr val="bg1"/>
                </a:solidFill>
              </a:rPr>
              <a:t>ここまで</a:t>
            </a:r>
            <a:endParaRPr lang="en-US" altLang="ja-JP" sz="7200" dirty="0">
              <a:solidFill>
                <a:schemeClr val="bg1"/>
              </a:solidFill>
            </a:endParaRPr>
          </a:p>
        </p:txBody>
      </p:sp>
    </p:spTree>
    <p:extLst>
      <p:ext uri="{BB962C8B-B14F-4D97-AF65-F5344CB8AC3E}">
        <p14:creationId xmlns:p14="http://schemas.microsoft.com/office/powerpoint/2010/main" val="24192737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23850" y="404813"/>
            <a:ext cx="1273175" cy="1265237"/>
          </a:xfrm>
        </p:spPr>
      </p:pic>
      <p:cxnSp>
        <p:nvCxnSpPr>
          <p:cNvPr id="8" name="直線コネクタ 7"/>
          <p:cNvCxnSpPr/>
          <p:nvPr/>
        </p:nvCxnSpPr>
        <p:spPr>
          <a:xfrm>
            <a:off x="250825" y="1268413"/>
            <a:ext cx="7993063"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744606" y="2154383"/>
            <a:ext cx="8068234" cy="3139321"/>
          </a:xfrm>
          <a:prstGeom prst="rect">
            <a:avLst/>
          </a:prstGeom>
          <a:solidFill>
            <a:srgbClr val="FFFF00"/>
          </a:solidFill>
        </p:spPr>
        <p:txBody>
          <a:bodyPr wrap="none" rtlCol="0">
            <a:spAutoFit/>
          </a:bodyPr>
          <a:lstStyle/>
          <a:p>
            <a:pPr algn="ctr">
              <a:lnSpc>
                <a:spcPct val="150000"/>
              </a:lnSpc>
            </a:pPr>
            <a:r>
              <a:rPr lang="ja-JP" altLang="en-US" sz="6600" dirty="0"/>
              <a:t>高確率の</a:t>
            </a:r>
            <a:endParaRPr lang="en-US" altLang="ja-JP" sz="6600" dirty="0"/>
          </a:p>
          <a:p>
            <a:pPr algn="ctr">
              <a:lnSpc>
                <a:spcPct val="150000"/>
              </a:lnSpc>
            </a:pPr>
            <a:r>
              <a:rPr kumimoji="1" lang="ja-JP" altLang="en-US" sz="6600" dirty="0"/>
              <a:t>クロージングスクリプト</a:t>
            </a:r>
            <a:endParaRPr kumimoji="1" lang="en-US" altLang="ja-JP" sz="6600" dirty="0"/>
          </a:p>
        </p:txBody>
      </p:sp>
    </p:spTree>
    <p:extLst>
      <p:ext uri="{BB962C8B-B14F-4D97-AF65-F5344CB8AC3E}">
        <p14:creationId xmlns:p14="http://schemas.microsoft.com/office/powerpoint/2010/main" val="27247974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2035087" y="539807"/>
            <a:ext cx="5073825" cy="523220"/>
          </a:xfrm>
          <a:prstGeom prst="rect">
            <a:avLst/>
          </a:prstGeom>
          <a:noFill/>
        </p:spPr>
        <p:txBody>
          <a:bodyPr wrap="none" rtlCol="0">
            <a:spAutoFit/>
          </a:bodyPr>
          <a:lstStyle/>
          <a:p>
            <a:r>
              <a:rPr lang="ja-JP" altLang="en-US" sz="2800"/>
              <a:t>価格提示の前に効くこのひとこと</a:t>
            </a:r>
            <a:endParaRPr kumimoji="1" lang="ja-JP" altLang="en-US" sz="2800" dirty="0"/>
          </a:p>
        </p:txBody>
      </p:sp>
      <p:sp>
        <p:nvSpPr>
          <p:cNvPr id="2" name="テキスト ボックス 1"/>
          <p:cNvSpPr txBox="1"/>
          <p:nvPr/>
        </p:nvSpPr>
        <p:spPr>
          <a:xfrm>
            <a:off x="992766" y="1359423"/>
            <a:ext cx="7122463" cy="5153590"/>
          </a:xfrm>
          <a:prstGeom prst="rect">
            <a:avLst/>
          </a:prstGeom>
          <a:noFill/>
        </p:spPr>
        <p:txBody>
          <a:bodyPr wrap="none" rtlCol="0">
            <a:spAutoFit/>
          </a:bodyPr>
          <a:lstStyle/>
          <a:p>
            <a:pPr algn="ctr">
              <a:lnSpc>
                <a:spcPct val="200000"/>
              </a:lnSpc>
            </a:pPr>
            <a:r>
              <a:rPr lang="ja-JP" altLang="en-US" sz="2400"/>
              <a:t>「本来であれば</a:t>
            </a:r>
            <a:endParaRPr lang="en-US" altLang="ja-JP" sz="2400" dirty="0"/>
          </a:p>
          <a:p>
            <a:pPr algn="ctr">
              <a:lnSpc>
                <a:spcPct val="200000"/>
              </a:lnSpc>
            </a:pPr>
            <a:r>
              <a:rPr kumimoji="1" lang="ja-JP" altLang="en-US" sz="2400"/>
              <a:t>会社の未来のためにとても重要な</a:t>
            </a:r>
            <a:endParaRPr kumimoji="1" lang="en-US" altLang="ja-JP" sz="2400" dirty="0"/>
          </a:p>
          <a:p>
            <a:pPr algn="ctr">
              <a:lnSpc>
                <a:spcPct val="200000"/>
              </a:lnSpc>
            </a:pPr>
            <a:r>
              <a:rPr lang="ja-JP" altLang="en-US" sz="2400"/>
              <a:t>事業承継というプロジェクトは</a:t>
            </a:r>
            <a:br>
              <a:rPr lang="en-US" altLang="ja-JP" sz="2400" dirty="0"/>
            </a:br>
            <a:r>
              <a:rPr lang="ja-JP" altLang="en-US" sz="2400"/>
              <a:t>社内で立ち上げるケースも多いわけですが、</a:t>
            </a:r>
            <a:br>
              <a:rPr lang="en-US" altLang="ja-JP" sz="2400" dirty="0"/>
            </a:br>
            <a:r>
              <a:rPr lang="ja-JP" altLang="en-US" sz="2400"/>
              <a:t>そのための専任スタッフを正社員で配置するとしたら、</a:t>
            </a:r>
            <a:br>
              <a:rPr lang="en-US" altLang="ja-JP" sz="2400" dirty="0"/>
            </a:br>
            <a:r>
              <a:rPr lang="ja-JP" altLang="en-US" sz="2400"/>
              <a:t>社会保険料など諸々含めて</a:t>
            </a:r>
            <a:endParaRPr lang="en-US" altLang="ja-JP" sz="2400" dirty="0"/>
          </a:p>
          <a:p>
            <a:pPr algn="ctr">
              <a:lnSpc>
                <a:spcPct val="200000"/>
              </a:lnSpc>
            </a:pPr>
            <a:r>
              <a:rPr lang="ja-JP" altLang="en-US" sz="2400"/>
              <a:t>年間いくらくらいかかりそうですか？</a:t>
            </a:r>
            <a:r>
              <a:rPr kumimoji="1" lang="ja-JP" altLang="en-US" sz="2400"/>
              <a:t>」</a:t>
            </a:r>
            <a:endParaRPr kumimoji="1" lang="ja-JP" altLang="en-US" sz="2400" dirty="0"/>
          </a:p>
        </p:txBody>
      </p:sp>
    </p:spTree>
    <p:extLst>
      <p:ext uri="{BB962C8B-B14F-4D97-AF65-F5344CB8AC3E}">
        <p14:creationId xmlns:p14="http://schemas.microsoft.com/office/powerpoint/2010/main" val="828610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heckerboard(across)">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heckerboard(across)">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checkerboard(across)">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5" name="テキスト ボックス 4"/>
          <p:cNvSpPr txBox="1"/>
          <p:nvPr/>
        </p:nvSpPr>
        <p:spPr>
          <a:xfrm>
            <a:off x="2687289" y="658103"/>
            <a:ext cx="4188967" cy="523220"/>
          </a:xfrm>
          <a:prstGeom prst="rect">
            <a:avLst/>
          </a:prstGeom>
          <a:noFill/>
        </p:spPr>
        <p:txBody>
          <a:bodyPr wrap="none" rtlCol="0">
            <a:spAutoFit/>
          </a:bodyPr>
          <a:lstStyle/>
          <a:p>
            <a:r>
              <a:rPr lang="ja-JP" altLang="en-US" sz="2800" dirty="0"/>
              <a:t>クロージングに効くひとこと</a:t>
            </a:r>
            <a:endParaRPr kumimoji="1" lang="ja-JP" altLang="en-US" sz="2800" dirty="0"/>
          </a:p>
        </p:txBody>
      </p:sp>
      <p:sp>
        <p:nvSpPr>
          <p:cNvPr id="2" name="テキスト ボックス 1"/>
          <p:cNvSpPr txBox="1"/>
          <p:nvPr/>
        </p:nvSpPr>
        <p:spPr>
          <a:xfrm>
            <a:off x="-37175" y="1359423"/>
            <a:ext cx="9182322" cy="5262979"/>
          </a:xfrm>
          <a:prstGeom prst="rect">
            <a:avLst/>
          </a:prstGeom>
          <a:noFill/>
        </p:spPr>
        <p:txBody>
          <a:bodyPr wrap="none" rtlCol="0">
            <a:spAutoFit/>
          </a:bodyPr>
          <a:lstStyle/>
          <a:p>
            <a:pPr algn="ctr">
              <a:lnSpc>
                <a:spcPct val="200000"/>
              </a:lnSpc>
            </a:pPr>
            <a:r>
              <a:rPr lang="ja-JP" altLang="en-US" sz="2400" dirty="0"/>
              <a:t>「◯◯さんご一家に今後起きる問題と、</a:t>
            </a:r>
            <a:endParaRPr lang="en-US" altLang="ja-JP" sz="2400" dirty="0"/>
          </a:p>
          <a:p>
            <a:pPr algn="ctr">
              <a:lnSpc>
                <a:spcPct val="200000"/>
              </a:lnSpc>
            </a:pPr>
            <a:r>
              <a:rPr kumimoji="1" lang="ja-JP" altLang="en-US" sz="2400" dirty="0"/>
              <a:t>それを解決する方法についてご理解いただけたと思います。</a:t>
            </a:r>
            <a:endParaRPr lang="en-US" altLang="ja-JP" sz="2400" dirty="0"/>
          </a:p>
          <a:p>
            <a:pPr algn="ctr">
              <a:lnSpc>
                <a:spcPct val="200000"/>
              </a:lnSpc>
            </a:pPr>
            <a:r>
              <a:rPr lang="ja-JP" altLang="en-US" sz="2400" dirty="0"/>
              <a:t>これ</a:t>
            </a:r>
            <a:r>
              <a:rPr kumimoji="1" lang="ja-JP" altLang="en-US" sz="2400" dirty="0"/>
              <a:t>を進めるにあたっては、</a:t>
            </a:r>
            <a:endParaRPr kumimoji="1" lang="en-US" altLang="ja-JP" sz="2400" dirty="0"/>
          </a:p>
          <a:p>
            <a:pPr algn="ctr">
              <a:lnSpc>
                <a:spcPct val="200000"/>
              </a:lnSpc>
            </a:pPr>
            <a:r>
              <a:rPr lang="ja-JP" altLang="en-US" sz="2400" dirty="0"/>
              <a:t>◯◯さんが自分自身で数多くの専門家の中から最適任者を探して</a:t>
            </a:r>
            <a:endParaRPr lang="en-US" altLang="ja-JP" sz="2400" dirty="0"/>
          </a:p>
          <a:p>
            <a:pPr algn="ctr">
              <a:lnSpc>
                <a:spcPct val="200000"/>
              </a:lnSpc>
            </a:pPr>
            <a:r>
              <a:rPr kumimoji="1" lang="ja-JP" altLang="en-US" sz="2400" dirty="0"/>
              <a:t>何人もの専門家とのやりとりを自分自身で行う方法と、</a:t>
            </a:r>
            <a:endParaRPr lang="en-US" altLang="ja-JP" sz="2400" dirty="0"/>
          </a:p>
          <a:p>
            <a:pPr algn="ctr">
              <a:lnSpc>
                <a:spcPct val="200000"/>
              </a:lnSpc>
            </a:pPr>
            <a:r>
              <a:rPr kumimoji="1" lang="ja-JP" altLang="en-US" sz="2400" dirty="0"/>
              <a:t>私のような</a:t>
            </a:r>
            <a:r>
              <a:rPr lang="ja-JP" altLang="en-US" sz="2400" dirty="0"/>
              <a:t>コンサルタント</a:t>
            </a:r>
            <a:r>
              <a:rPr kumimoji="1" lang="ja-JP" altLang="en-US" sz="2400" dirty="0"/>
              <a:t>に任せて二人三脚でやる方法がありますが、</a:t>
            </a:r>
            <a:endParaRPr lang="en-US" altLang="ja-JP" sz="2400" dirty="0"/>
          </a:p>
          <a:p>
            <a:pPr algn="ctr">
              <a:lnSpc>
                <a:spcPct val="200000"/>
              </a:lnSpc>
            </a:pPr>
            <a:r>
              <a:rPr kumimoji="1" lang="ja-JP" altLang="en-US" sz="2400" dirty="0"/>
              <a:t>どちらがお望みの状況に早く近づきそうですか？」</a:t>
            </a:r>
          </a:p>
        </p:txBody>
      </p:sp>
    </p:spTree>
    <p:extLst>
      <p:ext uri="{BB962C8B-B14F-4D97-AF65-F5344CB8AC3E}">
        <p14:creationId xmlns:p14="http://schemas.microsoft.com/office/powerpoint/2010/main" val="567389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heckerboard(across)">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heckerboard(across)">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checkerboard(across)">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checkerboard(across)">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checkerboard(across)">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checkerboard(across)">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23850" y="404813"/>
            <a:ext cx="1273175" cy="1265237"/>
          </a:xfrm>
        </p:spPr>
      </p:pic>
      <p:cxnSp>
        <p:nvCxnSpPr>
          <p:cNvPr id="8" name="直線コネクタ 7"/>
          <p:cNvCxnSpPr/>
          <p:nvPr/>
        </p:nvCxnSpPr>
        <p:spPr>
          <a:xfrm>
            <a:off x="250825" y="1268413"/>
            <a:ext cx="7993063"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454802" y="1301301"/>
            <a:ext cx="6234399" cy="5474256"/>
          </a:xfrm>
          <a:prstGeom prst="rect">
            <a:avLst/>
          </a:prstGeom>
          <a:solidFill>
            <a:srgbClr val="FFFF00"/>
          </a:solidFill>
        </p:spPr>
        <p:txBody>
          <a:bodyPr wrap="none" rtlCol="0">
            <a:spAutoFit/>
          </a:bodyPr>
          <a:lstStyle/>
          <a:p>
            <a:pPr algn="ctr">
              <a:lnSpc>
                <a:spcPct val="150000"/>
              </a:lnSpc>
            </a:pPr>
            <a:r>
              <a:rPr lang="ja-JP" altLang="en-US" sz="6000"/>
              <a:t>面談①</a:t>
            </a:r>
            <a:endParaRPr lang="en-US" altLang="ja-JP" sz="6000" dirty="0"/>
          </a:p>
          <a:p>
            <a:pPr algn="ctr">
              <a:lnSpc>
                <a:spcPct val="150000"/>
              </a:lnSpc>
            </a:pPr>
            <a:r>
              <a:rPr lang="ja-JP" altLang="en-US" sz="6000"/>
              <a:t>ロープレ</a:t>
            </a:r>
            <a:endParaRPr lang="en-US" altLang="ja-JP" sz="6000" dirty="0"/>
          </a:p>
          <a:p>
            <a:pPr algn="ctr">
              <a:lnSpc>
                <a:spcPct val="150000"/>
              </a:lnSpc>
            </a:pPr>
            <a:r>
              <a:rPr lang="ja-JP" altLang="en-US" sz="6000"/>
              <a:t>大人の宿題です！</a:t>
            </a:r>
            <a:endParaRPr lang="en-US" altLang="ja-JP" sz="6000" dirty="0"/>
          </a:p>
          <a:p>
            <a:pPr algn="ctr">
              <a:lnSpc>
                <a:spcPct val="150000"/>
              </a:lnSpc>
            </a:pPr>
            <a:r>
              <a:rPr lang="ja-JP" altLang="en-US" sz="6000"/>
              <a:t>（塾生同士で！）</a:t>
            </a:r>
            <a:endParaRPr lang="en-US" altLang="ja-JP" sz="6000" dirty="0"/>
          </a:p>
        </p:txBody>
      </p:sp>
    </p:spTree>
    <p:extLst>
      <p:ext uri="{BB962C8B-B14F-4D97-AF65-F5344CB8AC3E}">
        <p14:creationId xmlns:p14="http://schemas.microsoft.com/office/powerpoint/2010/main" val="1667940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971600" y="1484784"/>
            <a:ext cx="7056784" cy="4883581"/>
          </a:xfrm>
          <a:prstGeom prst="rect">
            <a:avLst/>
          </a:prstGeom>
        </p:spPr>
        <p:txBody>
          <a:bodyPr wrap="square">
            <a:spAutoFit/>
          </a:bodyPr>
          <a:lstStyle/>
          <a:p>
            <a:pPr algn="ctr">
              <a:lnSpc>
                <a:spcPct val="150000"/>
              </a:lnSpc>
            </a:pPr>
            <a:r>
              <a:rPr lang="ja-JP" altLang="en-US" sz="3200" dirty="0">
                <a:solidFill>
                  <a:srgbClr val="000000"/>
                </a:solidFill>
                <a:latin typeface="Helvetica" charset="0"/>
              </a:rPr>
              <a:t>相続マーケットで収益を上げるためには</a:t>
            </a:r>
            <a:endParaRPr lang="en-US" altLang="ja-JP" sz="3200" dirty="0">
              <a:solidFill>
                <a:srgbClr val="000000"/>
              </a:solidFill>
              <a:latin typeface="Helvetica" charset="0"/>
            </a:endParaRPr>
          </a:p>
          <a:p>
            <a:pPr algn="ctr">
              <a:lnSpc>
                <a:spcPct val="150000"/>
              </a:lnSpc>
            </a:pPr>
            <a:endParaRPr lang="en-US" altLang="ja-JP" sz="3200" dirty="0">
              <a:solidFill>
                <a:srgbClr val="000000"/>
              </a:solidFill>
              <a:latin typeface="Helvetica" charset="0"/>
            </a:endParaRPr>
          </a:p>
          <a:p>
            <a:pPr algn="ctr">
              <a:lnSpc>
                <a:spcPct val="150000"/>
              </a:lnSpc>
            </a:pPr>
            <a:r>
              <a:rPr lang="ja-JP" altLang="en-US" sz="6600" dirty="0">
                <a:solidFill>
                  <a:srgbClr val="FF0000"/>
                </a:solidFill>
                <a:latin typeface="Helvetica" charset="0"/>
              </a:rPr>
              <a:t>「ビジネスモデル」</a:t>
            </a:r>
            <a:endParaRPr lang="en-US" altLang="ja-JP" sz="6600" dirty="0">
              <a:solidFill>
                <a:srgbClr val="FF0000"/>
              </a:solidFill>
              <a:latin typeface="Helvetica" charset="0"/>
            </a:endParaRPr>
          </a:p>
          <a:p>
            <a:pPr algn="ctr">
              <a:lnSpc>
                <a:spcPct val="150000"/>
              </a:lnSpc>
            </a:pPr>
            <a:endParaRPr lang="en-US" altLang="ja-JP" sz="3200" dirty="0">
              <a:solidFill>
                <a:srgbClr val="000000"/>
              </a:solidFill>
              <a:latin typeface="Helvetica" charset="0"/>
            </a:endParaRPr>
          </a:p>
          <a:p>
            <a:pPr algn="ctr">
              <a:lnSpc>
                <a:spcPct val="150000"/>
              </a:lnSpc>
            </a:pPr>
            <a:r>
              <a:rPr lang="ja-JP" altLang="en-US" sz="3200">
                <a:solidFill>
                  <a:srgbClr val="000000"/>
                </a:solidFill>
                <a:latin typeface="Helvetica" charset="0"/>
              </a:rPr>
              <a:t>という</a:t>
            </a:r>
            <a:r>
              <a:rPr lang="ja-JP" altLang="en-US" sz="5400" i="1">
                <a:solidFill>
                  <a:srgbClr val="0432FF"/>
                </a:solidFill>
                <a:latin typeface="Helvetica" charset="0"/>
              </a:rPr>
              <a:t>設計図</a:t>
            </a:r>
            <a:r>
              <a:rPr lang="ja-JP" altLang="en-US" sz="3200">
                <a:solidFill>
                  <a:srgbClr val="000000"/>
                </a:solidFill>
                <a:latin typeface="Helvetica" charset="0"/>
              </a:rPr>
              <a:t>が</a:t>
            </a:r>
            <a:r>
              <a:rPr lang="ja-JP" altLang="en-US" sz="3200" dirty="0">
                <a:solidFill>
                  <a:srgbClr val="000000"/>
                </a:solidFill>
                <a:latin typeface="Helvetica" charset="0"/>
              </a:rPr>
              <a:t>必要！</a:t>
            </a:r>
            <a:endParaRPr lang="ja-JP" altLang="en-US" sz="3200" dirty="0"/>
          </a:p>
        </p:txBody>
      </p:sp>
    </p:spTree>
    <p:extLst>
      <p:ext uri="{BB962C8B-B14F-4D97-AF65-F5344CB8AC3E}">
        <p14:creationId xmlns:p14="http://schemas.microsoft.com/office/powerpoint/2010/main" val="3043808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23850" y="404813"/>
            <a:ext cx="1273175" cy="1265237"/>
          </a:xfrm>
        </p:spPr>
      </p:pic>
      <p:cxnSp>
        <p:nvCxnSpPr>
          <p:cNvPr id="8" name="直線コネクタ 7"/>
          <p:cNvCxnSpPr/>
          <p:nvPr/>
        </p:nvCxnSpPr>
        <p:spPr>
          <a:xfrm>
            <a:off x="250825" y="1268413"/>
            <a:ext cx="7993063"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171870" y="1759884"/>
            <a:ext cx="6800260" cy="3139321"/>
          </a:xfrm>
          <a:prstGeom prst="rect">
            <a:avLst/>
          </a:prstGeom>
          <a:solidFill>
            <a:srgbClr val="FFFF00"/>
          </a:solidFill>
        </p:spPr>
        <p:txBody>
          <a:bodyPr wrap="none" rtlCol="0">
            <a:spAutoFit/>
          </a:bodyPr>
          <a:lstStyle/>
          <a:p>
            <a:pPr algn="ctr">
              <a:lnSpc>
                <a:spcPct val="150000"/>
              </a:lnSpc>
            </a:pPr>
            <a:r>
              <a:rPr lang="ja-JP" altLang="en-US" sz="6600" dirty="0"/>
              <a:t>プレゼンテーション</a:t>
            </a:r>
            <a:endParaRPr lang="en-US" altLang="ja-JP" sz="6600" dirty="0"/>
          </a:p>
          <a:p>
            <a:pPr algn="ctr">
              <a:lnSpc>
                <a:spcPct val="150000"/>
              </a:lnSpc>
            </a:pPr>
            <a:r>
              <a:rPr lang="ja-JP" altLang="en-US" sz="6600" dirty="0"/>
              <a:t>トークスクリプト</a:t>
            </a:r>
            <a:endParaRPr kumimoji="1" lang="ja-JP" altLang="en-US" sz="6600" dirty="0"/>
          </a:p>
        </p:txBody>
      </p:sp>
      <p:sp>
        <p:nvSpPr>
          <p:cNvPr id="5" name="テキスト ボックス 4">
            <a:extLst>
              <a:ext uri="{FF2B5EF4-FFF2-40B4-BE49-F238E27FC236}">
                <a16:creationId xmlns:a16="http://schemas.microsoft.com/office/drawing/2014/main" id="{42A08C1F-F1A0-8648-BAA2-6D152F91D0DD}"/>
              </a:ext>
            </a:extLst>
          </p:cNvPr>
          <p:cNvSpPr txBox="1"/>
          <p:nvPr/>
        </p:nvSpPr>
        <p:spPr>
          <a:xfrm>
            <a:off x="285661" y="5118950"/>
            <a:ext cx="8747909" cy="1323439"/>
          </a:xfrm>
          <a:prstGeom prst="rect">
            <a:avLst/>
          </a:prstGeom>
          <a:noFill/>
        </p:spPr>
        <p:txBody>
          <a:bodyPr wrap="none" rtlCol="0">
            <a:spAutoFit/>
          </a:bodyPr>
          <a:lstStyle/>
          <a:p>
            <a:pPr algn="ctr"/>
            <a:r>
              <a:rPr lang="ja-JP" altLang="en-US" sz="4000"/>
              <a:t>受講生限定ページにアップ</a:t>
            </a:r>
            <a:r>
              <a:rPr kumimoji="1" lang="ja-JP" altLang="en-US" sz="4000"/>
              <a:t>してますので</a:t>
            </a:r>
            <a:endParaRPr kumimoji="1" lang="en-US" altLang="ja-JP" sz="4000" dirty="0"/>
          </a:p>
          <a:p>
            <a:pPr algn="ctr"/>
            <a:r>
              <a:rPr lang="ja-JP" altLang="en-US" sz="4000"/>
              <a:t>ご自由にダウンロードしてください！</a:t>
            </a:r>
            <a:endParaRPr kumimoji="1" lang="ja-JP" altLang="en-US" sz="4000"/>
          </a:p>
        </p:txBody>
      </p:sp>
    </p:spTree>
    <p:extLst>
      <p:ext uri="{BB962C8B-B14F-4D97-AF65-F5344CB8AC3E}">
        <p14:creationId xmlns:p14="http://schemas.microsoft.com/office/powerpoint/2010/main" val="4006470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125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23528" y="404664"/>
            <a:ext cx="1272928" cy="1265286"/>
          </a:xfrm>
        </p:spPr>
      </p:pic>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a:extLst>
              <a:ext uri="{FF2B5EF4-FFF2-40B4-BE49-F238E27FC236}">
                <a16:creationId xmlns:a16="http://schemas.microsoft.com/office/drawing/2014/main" id="{267DEBB8-2FE4-664F-8BB7-7366B34DF5C2}"/>
              </a:ext>
            </a:extLst>
          </p:cNvPr>
          <p:cNvSpPr txBox="1"/>
          <p:nvPr/>
        </p:nvSpPr>
        <p:spPr>
          <a:xfrm>
            <a:off x="1910854" y="1278396"/>
            <a:ext cx="5322290" cy="5584606"/>
          </a:xfrm>
          <a:prstGeom prst="rect">
            <a:avLst/>
          </a:prstGeom>
          <a:noFill/>
        </p:spPr>
        <p:txBody>
          <a:bodyPr wrap="none" rtlCol="0">
            <a:spAutoFit/>
          </a:bodyPr>
          <a:lstStyle/>
          <a:p>
            <a:pPr algn="ctr">
              <a:lnSpc>
                <a:spcPct val="150000"/>
              </a:lnSpc>
            </a:pPr>
            <a:r>
              <a:rPr kumimoji="1" lang="en-US" altLang="ja-JP" sz="2000" dirty="0"/>
              <a:t>【</a:t>
            </a:r>
            <a:r>
              <a:rPr kumimoji="1" lang="ja-JP" altLang="en-US" sz="2000"/>
              <a:t>宿題</a:t>
            </a:r>
            <a:r>
              <a:rPr kumimoji="1" lang="en-US" altLang="ja-JP" sz="2000" dirty="0"/>
              <a:t>①】</a:t>
            </a:r>
          </a:p>
          <a:p>
            <a:pPr algn="ctr">
              <a:lnSpc>
                <a:spcPct val="150000"/>
              </a:lnSpc>
            </a:pPr>
            <a:r>
              <a:rPr lang="ja-JP" altLang="en-US" sz="2000"/>
              <a:t>本日の講義を受講した感想・気付き・意見などを</a:t>
            </a:r>
            <a:endParaRPr lang="en-US" altLang="ja-JP" sz="2000" dirty="0"/>
          </a:p>
          <a:p>
            <a:pPr algn="ctr">
              <a:lnSpc>
                <a:spcPct val="150000"/>
              </a:lnSpc>
            </a:pPr>
            <a:r>
              <a:rPr kumimoji="1" lang="en-US" altLang="ja-JP" sz="2000" dirty="0"/>
              <a:t>Facebook</a:t>
            </a:r>
            <a:r>
              <a:rPr kumimoji="1" lang="ja-JP" altLang="en-US" sz="2000"/>
              <a:t>グループに記入</a:t>
            </a:r>
            <a:endParaRPr kumimoji="1" lang="en-US" altLang="ja-JP" sz="2000" dirty="0"/>
          </a:p>
          <a:p>
            <a:pPr algn="ctr">
              <a:lnSpc>
                <a:spcPct val="150000"/>
              </a:lnSpc>
            </a:pPr>
            <a:r>
              <a:rPr lang="ja-JP" altLang="en-US" sz="2000" u="sng">
                <a:solidFill>
                  <a:srgbClr val="FF0000"/>
                </a:solidFill>
              </a:rPr>
              <a:t>→締切：明日</a:t>
            </a:r>
            <a:r>
              <a:rPr lang="en-US" altLang="ja-JP" sz="2000" u="sng" dirty="0">
                <a:solidFill>
                  <a:srgbClr val="FF0000"/>
                </a:solidFill>
              </a:rPr>
              <a:t>13:00</a:t>
            </a:r>
          </a:p>
          <a:p>
            <a:pPr algn="ctr">
              <a:lnSpc>
                <a:spcPct val="150000"/>
              </a:lnSpc>
            </a:pPr>
            <a:r>
              <a:rPr lang="en-US" altLang="ja-JP" sz="2000" dirty="0"/>
              <a:t>【</a:t>
            </a:r>
            <a:r>
              <a:rPr lang="ja-JP" altLang="en-US" sz="2000"/>
              <a:t>宿題</a:t>
            </a:r>
            <a:r>
              <a:rPr lang="en-US" altLang="ja-JP" sz="2000" dirty="0"/>
              <a:t>②】</a:t>
            </a:r>
          </a:p>
          <a:p>
            <a:pPr algn="ctr">
              <a:lnSpc>
                <a:spcPct val="150000"/>
              </a:lnSpc>
            </a:pPr>
            <a:r>
              <a:rPr kumimoji="1" lang="ja-JP" altLang="en-US" sz="2000"/>
              <a:t>・この講座を</a:t>
            </a:r>
            <a:r>
              <a:rPr lang="ja-JP" altLang="en-US" sz="2000"/>
              <a:t>選んだ</a:t>
            </a:r>
            <a:r>
              <a:rPr kumimoji="1" lang="ja-JP" altLang="en-US" sz="2000"/>
              <a:t>理由</a:t>
            </a:r>
            <a:endParaRPr kumimoji="1" lang="en-US" altLang="ja-JP" sz="2000" dirty="0"/>
          </a:p>
          <a:p>
            <a:pPr algn="ctr">
              <a:lnSpc>
                <a:spcPct val="150000"/>
              </a:lnSpc>
            </a:pPr>
            <a:r>
              <a:rPr lang="ja-JP" altLang="en-US" sz="2000"/>
              <a:t>・あなたから見た「川口と</a:t>
            </a:r>
            <a:r>
              <a:rPr lang="en-US" altLang="ja-JP" sz="2000" dirty="0" err="1"/>
              <a:t>Kaho</a:t>
            </a:r>
            <a:r>
              <a:rPr lang="ja-JP" altLang="en-US" sz="2000"/>
              <a:t>さんの良さ・強み」</a:t>
            </a:r>
            <a:endParaRPr lang="en-US" altLang="ja-JP" sz="2000" dirty="0"/>
          </a:p>
          <a:p>
            <a:pPr algn="ctr">
              <a:lnSpc>
                <a:spcPct val="150000"/>
              </a:lnSpc>
            </a:pPr>
            <a:r>
              <a:rPr lang="en-US" altLang="ja-JP" sz="2000" dirty="0"/>
              <a:t>Facebook</a:t>
            </a:r>
            <a:r>
              <a:rPr lang="ja-JP" altLang="en-US" sz="2000"/>
              <a:t>グループに記入してください！</a:t>
            </a:r>
            <a:endParaRPr lang="en-US" altLang="ja-JP" sz="2000" dirty="0"/>
          </a:p>
          <a:p>
            <a:pPr algn="ctr">
              <a:lnSpc>
                <a:spcPct val="150000"/>
              </a:lnSpc>
            </a:pPr>
            <a:r>
              <a:rPr lang="ja-JP" altLang="en-US" sz="2000" u="sng">
                <a:solidFill>
                  <a:srgbClr val="FF0000"/>
                </a:solidFill>
              </a:rPr>
              <a:t>→締切：明日</a:t>
            </a:r>
            <a:r>
              <a:rPr lang="en-US" altLang="ja-JP" sz="2000" u="sng" dirty="0">
                <a:solidFill>
                  <a:srgbClr val="FF0000"/>
                </a:solidFill>
              </a:rPr>
              <a:t>13:00</a:t>
            </a:r>
            <a:endParaRPr kumimoji="1" lang="en-US" altLang="ja-JP" sz="2000" dirty="0"/>
          </a:p>
          <a:p>
            <a:pPr algn="ctr">
              <a:lnSpc>
                <a:spcPct val="150000"/>
              </a:lnSpc>
            </a:pPr>
            <a:r>
              <a:rPr lang="en-US" altLang="ja-JP" sz="2000" dirty="0"/>
              <a:t>【</a:t>
            </a:r>
            <a:r>
              <a:rPr kumimoji="1" lang="ja-JP" altLang="en-US" sz="2000"/>
              <a:t>宿題</a:t>
            </a:r>
            <a:r>
              <a:rPr kumimoji="1" lang="en-US" altLang="ja-JP" sz="2000" dirty="0"/>
              <a:t>③</a:t>
            </a:r>
            <a:r>
              <a:rPr lang="en-US" altLang="ja-JP" sz="2000" dirty="0"/>
              <a:t>】</a:t>
            </a:r>
          </a:p>
          <a:p>
            <a:pPr algn="ctr">
              <a:lnSpc>
                <a:spcPct val="150000"/>
              </a:lnSpc>
            </a:pPr>
            <a:r>
              <a:rPr lang="ja-JP" altLang="en-US" sz="2000" u="sng"/>
              <a:t>面談</a:t>
            </a:r>
            <a:r>
              <a:rPr lang="en-US" altLang="ja-JP" sz="2000" u="sng" dirty="0"/>
              <a:t>①</a:t>
            </a:r>
            <a:r>
              <a:rPr lang="ja-JP" altLang="en-US" sz="2000" u="sng"/>
              <a:t>のロープレを塾生同士でやりましょう！</a:t>
            </a:r>
            <a:br>
              <a:rPr lang="en-US" altLang="ja-JP" sz="2000" u="sng" dirty="0"/>
            </a:br>
            <a:endParaRPr lang="en-US" altLang="ja-JP" sz="2000" u="sng" dirty="0"/>
          </a:p>
        </p:txBody>
      </p:sp>
    </p:spTree>
    <p:extLst>
      <p:ext uri="{BB962C8B-B14F-4D97-AF65-F5344CB8AC3E}">
        <p14:creationId xmlns:p14="http://schemas.microsoft.com/office/powerpoint/2010/main" val="11488635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29392" y="0"/>
            <a:ext cx="2664296" cy="2792317"/>
          </a:xfrm>
          <a:prstGeom prst="rect">
            <a:avLst/>
          </a:prstGeom>
        </p:spPr>
      </p:pic>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9852" y="116632"/>
            <a:ext cx="2664296" cy="2792317"/>
          </a:xfrm>
          <a:prstGeom prst="rect">
            <a:avLst/>
          </a:prstGeom>
        </p:spPr>
      </p:pic>
      <p:sp>
        <p:nvSpPr>
          <p:cNvPr id="3" name="タイトル 2"/>
          <p:cNvSpPr>
            <a:spLocks noGrp="1"/>
          </p:cNvSpPr>
          <p:nvPr>
            <p:ph type="ctrTitle"/>
          </p:nvPr>
        </p:nvSpPr>
        <p:spPr>
          <a:xfrm>
            <a:off x="411358" y="4134954"/>
            <a:ext cx="8321283" cy="687713"/>
          </a:xfrm>
        </p:spPr>
        <p:txBody>
          <a:bodyPr>
            <a:noAutofit/>
          </a:bodyPr>
          <a:lstStyle/>
          <a:p>
            <a:r>
              <a:rPr lang="ja-JP" altLang="en-US" sz="2800">
                <a:effectLst>
                  <a:outerShdw blurRad="38100" dist="38100" dir="2700000" algn="tl">
                    <a:srgbClr val="000000">
                      <a:alpha val="43137"/>
                    </a:srgbClr>
                  </a:outerShdw>
                </a:effectLst>
              </a:rPr>
              <a:t>選ばれる相続</a:t>
            </a:r>
            <a:r>
              <a:rPr lang="ja-JP" altLang="en-US" sz="2800" dirty="0">
                <a:effectLst>
                  <a:outerShdw blurRad="38100" dist="38100" dir="2700000" algn="tl">
                    <a:srgbClr val="000000">
                      <a:alpha val="43137"/>
                    </a:srgbClr>
                  </a:outerShdw>
                </a:effectLst>
              </a:rPr>
              <a:t>コンサルタント養成講座</a:t>
            </a:r>
            <a:br>
              <a:rPr lang="en-US" altLang="ja-JP" sz="2800" dirty="0">
                <a:effectLst>
                  <a:outerShdw blurRad="38100" dist="38100" dir="2700000" algn="tl">
                    <a:srgbClr val="000000">
                      <a:alpha val="43137"/>
                    </a:srgbClr>
                  </a:outerShdw>
                </a:effectLst>
              </a:rPr>
            </a:br>
            <a:br>
              <a:rPr lang="en-US" altLang="ja-JP" sz="2800" dirty="0">
                <a:effectLst>
                  <a:outerShdw blurRad="38100" dist="38100" dir="2700000" algn="tl">
                    <a:srgbClr val="000000">
                      <a:alpha val="43137"/>
                    </a:srgbClr>
                  </a:outerShdw>
                </a:effectLst>
              </a:rPr>
            </a:br>
            <a:r>
              <a:rPr lang="ja-JP" altLang="en-US" sz="2800">
                <a:effectLst>
                  <a:outerShdw blurRad="38100" dist="38100" dir="2700000" algn="tl">
                    <a:srgbClr val="000000">
                      <a:alpha val="43137"/>
                    </a:srgbClr>
                  </a:outerShdw>
                </a:effectLst>
              </a:rPr>
              <a:t>＜第４講＞</a:t>
            </a:r>
            <a:br>
              <a:rPr lang="en-US" altLang="ja-JP" sz="3200" dirty="0">
                <a:effectLst>
                  <a:outerShdw blurRad="38100" dist="38100" dir="2700000" algn="tl">
                    <a:srgbClr val="000000">
                      <a:alpha val="43137"/>
                    </a:srgbClr>
                  </a:outerShdw>
                </a:effectLst>
              </a:rPr>
            </a:br>
            <a:br>
              <a:rPr lang="en-US" altLang="ja-JP" sz="3600" dirty="0">
                <a:solidFill>
                  <a:srgbClr val="FF0000"/>
                </a:solidFill>
                <a:effectLst>
                  <a:outerShdw blurRad="38100" dist="38100" dir="2700000" algn="tl">
                    <a:srgbClr val="000000">
                      <a:alpha val="43137"/>
                    </a:srgbClr>
                  </a:outerShdw>
                </a:effectLst>
              </a:rPr>
            </a:br>
            <a:r>
              <a:rPr lang="ja-JP" altLang="en-US" sz="3600">
                <a:solidFill>
                  <a:srgbClr val="FF0000"/>
                </a:solidFill>
                <a:effectLst>
                  <a:outerShdw blurRad="38100" dist="38100" dir="2700000" algn="tl">
                    <a:srgbClr val="000000">
                      <a:alpha val="43137"/>
                    </a:srgbClr>
                  </a:outerShdw>
                </a:effectLst>
              </a:rPr>
              <a:t>相続ビジネス・価格決定の考え方と事例</a:t>
            </a:r>
            <a:br>
              <a:rPr lang="en-US" altLang="ja-JP" sz="3600" dirty="0">
                <a:solidFill>
                  <a:srgbClr val="FF0000"/>
                </a:solidFill>
                <a:effectLst>
                  <a:outerShdw blurRad="38100" dist="38100" dir="2700000" algn="tl">
                    <a:srgbClr val="000000">
                      <a:alpha val="43137"/>
                    </a:srgbClr>
                  </a:outerShdw>
                </a:effectLst>
              </a:rPr>
            </a:br>
            <a:br>
              <a:rPr lang="en-US" altLang="ja-JP" sz="3600" dirty="0">
                <a:solidFill>
                  <a:srgbClr val="FF0000"/>
                </a:solidFill>
                <a:effectLst>
                  <a:outerShdw blurRad="38100" dist="38100" dir="2700000" algn="tl">
                    <a:srgbClr val="000000">
                      <a:alpha val="43137"/>
                    </a:srgbClr>
                  </a:outerShdw>
                </a:effectLst>
              </a:rPr>
            </a:br>
            <a:r>
              <a:rPr lang="ja-JP" altLang="en-US" sz="3600">
                <a:solidFill>
                  <a:srgbClr val="FF0000"/>
                </a:solidFill>
                <a:effectLst>
                  <a:outerShdw blurRad="38100" dist="38100" dir="2700000" algn="tl">
                    <a:srgbClr val="000000">
                      <a:alpha val="43137"/>
                    </a:srgbClr>
                  </a:outerShdw>
                </a:effectLst>
              </a:rPr>
              <a:t>あなたの理想の見込客</a:t>
            </a:r>
            <a:br>
              <a:rPr lang="en-US" altLang="ja-JP" sz="3600" dirty="0">
                <a:solidFill>
                  <a:srgbClr val="FF0000"/>
                </a:solidFill>
                <a:effectLst>
                  <a:outerShdw blurRad="38100" dist="38100" dir="2700000" algn="tl">
                    <a:srgbClr val="000000">
                      <a:alpha val="43137"/>
                    </a:srgbClr>
                  </a:outerShdw>
                </a:effectLst>
              </a:rPr>
            </a:br>
            <a:r>
              <a:rPr lang="ja-JP" altLang="en-US" sz="2800">
                <a:solidFill>
                  <a:srgbClr val="FF0000"/>
                </a:solidFill>
                <a:effectLst>
                  <a:outerShdw blurRad="38100" dist="38100" dir="2700000" algn="tl">
                    <a:srgbClr val="000000">
                      <a:alpha val="43137"/>
                    </a:srgbClr>
                  </a:outerShdw>
                </a:effectLst>
              </a:rPr>
              <a:t>（パーフェクトカスタマー）</a:t>
            </a:r>
            <a:br>
              <a:rPr lang="en-US" altLang="ja-JP" dirty="0">
                <a:solidFill>
                  <a:srgbClr val="FF0000"/>
                </a:solidFill>
                <a:effectLst>
                  <a:outerShdw blurRad="38100" dist="38100" dir="2700000" algn="tl">
                    <a:srgbClr val="000000">
                      <a:alpha val="43137"/>
                    </a:srgbClr>
                  </a:outerShdw>
                </a:effectLst>
              </a:rPr>
            </a:br>
            <a:br>
              <a:rPr lang="en-US" altLang="ja-JP" sz="5400" dirty="0">
                <a:effectLst>
                  <a:outerShdw blurRad="38100" dist="38100" dir="2700000" algn="tl">
                    <a:srgbClr val="000000">
                      <a:alpha val="43137"/>
                    </a:srgbClr>
                  </a:outerShdw>
                </a:effectLst>
              </a:rPr>
            </a:br>
            <a:endParaRPr kumimoji="1" lang="ja-JP" altLang="en-US" sz="2000" dirty="0">
              <a:effectLst>
                <a:outerShdw blurRad="38100" dist="38100" dir="2700000" algn="tl">
                  <a:srgbClr val="000000">
                    <a:alpha val="43137"/>
                  </a:srgbClr>
                </a:outerShdw>
              </a:effectLst>
            </a:endParaRPr>
          </a:p>
        </p:txBody>
      </p:sp>
      <p:sp>
        <p:nvSpPr>
          <p:cNvPr id="5" name="テキスト ボックス 4"/>
          <p:cNvSpPr txBox="1"/>
          <p:nvPr/>
        </p:nvSpPr>
        <p:spPr>
          <a:xfrm>
            <a:off x="2411760" y="6165304"/>
            <a:ext cx="6377067" cy="461665"/>
          </a:xfrm>
          <a:prstGeom prst="rect">
            <a:avLst/>
          </a:prstGeom>
          <a:noFill/>
        </p:spPr>
        <p:txBody>
          <a:bodyPr wrap="none" rtlCol="0">
            <a:spAutoFit/>
          </a:bodyPr>
          <a:lstStyle/>
          <a:p>
            <a:r>
              <a:rPr lang="ja-JP" altLang="en-US" sz="2400" b="1" dirty="0"/>
              <a:t>　</a:t>
            </a:r>
            <a:r>
              <a:rPr lang="ja-JP" altLang="en-US" sz="2400" b="1"/>
              <a:t>相続ビジネス成功プロデューサー</a:t>
            </a:r>
            <a:r>
              <a:rPr lang="ja-JP" altLang="en-US" sz="2400" b="1" dirty="0"/>
              <a:t>　川口宗治　</a:t>
            </a:r>
            <a:endParaRPr kumimoji="1" lang="ja-JP" altLang="en-US" sz="2400" b="1" dirty="0"/>
          </a:p>
        </p:txBody>
      </p:sp>
    </p:spTree>
    <p:extLst>
      <p:ext uri="{BB962C8B-B14F-4D97-AF65-F5344CB8AC3E}">
        <p14:creationId xmlns:p14="http://schemas.microsoft.com/office/powerpoint/2010/main" val="34784716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8433"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23850" y="404813"/>
            <a:ext cx="1273175" cy="1265237"/>
          </a:xfrm>
        </p:spPr>
      </p:pic>
      <p:cxnSp>
        <p:nvCxnSpPr>
          <p:cNvPr id="8" name="直線コネクタ 7"/>
          <p:cNvCxnSpPr/>
          <p:nvPr/>
        </p:nvCxnSpPr>
        <p:spPr>
          <a:xfrm>
            <a:off x="250825" y="1268413"/>
            <a:ext cx="7993063"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373856" y="1699515"/>
            <a:ext cx="6396303" cy="4708981"/>
          </a:xfrm>
          <a:prstGeom prst="rect">
            <a:avLst/>
          </a:prstGeom>
          <a:solidFill>
            <a:srgbClr val="0070C0"/>
          </a:solidFill>
        </p:spPr>
        <p:txBody>
          <a:bodyPr wrap="none" rtlCol="0">
            <a:spAutoFit/>
          </a:bodyPr>
          <a:lstStyle/>
          <a:p>
            <a:pPr algn="ctr"/>
            <a:r>
              <a:rPr lang="ja-JP" altLang="en-US" sz="6000">
                <a:solidFill>
                  <a:schemeClr val="bg1"/>
                </a:solidFill>
              </a:rPr>
              <a:t>第３講義はここまで</a:t>
            </a:r>
            <a:endParaRPr lang="en-US" altLang="ja-JP" sz="6000" dirty="0">
              <a:solidFill>
                <a:schemeClr val="bg1"/>
              </a:solidFill>
            </a:endParaRPr>
          </a:p>
          <a:p>
            <a:pPr algn="ctr"/>
            <a:endParaRPr lang="en-US" altLang="ja-JP" sz="6000" dirty="0">
              <a:solidFill>
                <a:schemeClr val="bg1"/>
              </a:solidFill>
            </a:endParaRPr>
          </a:p>
          <a:p>
            <a:pPr algn="ctr"/>
            <a:r>
              <a:rPr lang="ja-JP" altLang="en-US" sz="6000">
                <a:solidFill>
                  <a:schemeClr val="bg1"/>
                </a:solidFill>
              </a:rPr>
              <a:t>第４講義は</a:t>
            </a:r>
            <a:endParaRPr lang="en-US" altLang="ja-JP" sz="6000" dirty="0">
              <a:solidFill>
                <a:schemeClr val="bg1"/>
              </a:solidFill>
            </a:endParaRPr>
          </a:p>
          <a:p>
            <a:pPr algn="ctr"/>
            <a:endParaRPr lang="en-US" altLang="ja-JP" sz="6000" dirty="0">
              <a:solidFill>
                <a:schemeClr val="bg1"/>
              </a:solidFill>
            </a:endParaRPr>
          </a:p>
          <a:p>
            <a:pPr algn="ctr"/>
            <a:r>
              <a:rPr lang="ja-JP" altLang="en-US" sz="6000">
                <a:solidFill>
                  <a:schemeClr val="bg1"/>
                </a:solidFill>
              </a:rPr>
              <a:t>ここからスタート</a:t>
            </a:r>
            <a:endParaRPr lang="en-US" altLang="ja-JP" sz="6000" dirty="0">
              <a:solidFill>
                <a:schemeClr val="bg1"/>
              </a:solidFill>
            </a:endParaRPr>
          </a:p>
        </p:txBody>
      </p:sp>
    </p:spTree>
    <p:extLst>
      <p:ext uri="{BB962C8B-B14F-4D97-AF65-F5344CB8AC3E}">
        <p14:creationId xmlns:p14="http://schemas.microsoft.com/office/powerpoint/2010/main" val="1284804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107504" y="1484784"/>
            <a:ext cx="8928992" cy="5657831"/>
          </a:xfrm>
          <a:prstGeom prst="rect">
            <a:avLst/>
          </a:prstGeom>
        </p:spPr>
        <p:txBody>
          <a:bodyPr wrap="square">
            <a:spAutoFit/>
          </a:bodyPr>
          <a:lstStyle/>
          <a:p>
            <a:pPr algn="ctr">
              <a:lnSpc>
                <a:spcPct val="150000"/>
              </a:lnSpc>
            </a:pPr>
            <a:r>
              <a:rPr lang="ja-JP" altLang="en-US" sz="4400">
                <a:latin typeface="Helvetica" charset="0"/>
              </a:rPr>
              <a:t>「ビジネスモデル」</a:t>
            </a:r>
            <a:endParaRPr lang="en-US" altLang="ja-JP" dirty="0">
              <a:latin typeface="Helvetica" charset="0"/>
            </a:endParaRPr>
          </a:p>
          <a:p>
            <a:pPr algn="ctr">
              <a:lnSpc>
                <a:spcPct val="150000"/>
              </a:lnSpc>
            </a:pPr>
            <a:r>
              <a:rPr lang="ja-JP" altLang="en-US" sz="2800">
                <a:solidFill>
                  <a:srgbClr val="000000"/>
                </a:solidFill>
                <a:latin typeface="Helvetica" charset="0"/>
              </a:rPr>
              <a:t>とは・・・</a:t>
            </a:r>
            <a:endParaRPr lang="en-US" altLang="ja-JP" sz="2800" dirty="0">
              <a:solidFill>
                <a:srgbClr val="000000"/>
              </a:solidFill>
              <a:latin typeface="Helvetica" charset="0"/>
            </a:endParaRPr>
          </a:p>
          <a:p>
            <a:pPr algn="ctr">
              <a:lnSpc>
                <a:spcPct val="150000"/>
              </a:lnSpc>
            </a:pPr>
            <a:r>
              <a:rPr lang="ja-JP" altLang="en-US" sz="4000">
                <a:solidFill>
                  <a:srgbClr val="000000"/>
                </a:solidFill>
                <a:latin typeface="Helvetica" charset="0"/>
              </a:rPr>
              <a:t>売り上げや利益を出す</a:t>
            </a:r>
            <a:r>
              <a:rPr lang="ja-JP" altLang="en-US" sz="7200">
                <a:solidFill>
                  <a:srgbClr val="FF0000"/>
                </a:solidFill>
                <a:latin typeface="Helvetica" charset="0"/>
              </a:rPr>
              <a:t>「仕組み」</a:t>
            </a:r>
            <a:endParaRPr lang="en-US" altLang="ja-JP" sz="7200" dirty="0">
              <a:solidFill>
                <a:srgbClr val="FF0000"/>
              </a:solidFill>
              <a:latin typeface="Helvetica" charset="0"/>
            </a:endParaRPr>
          </a:p>
          <a:p>
            <a:pPr algn="ctr">
              <a:lnSpc>
                <a:spcPct val="150000"/>
              </a:lnSpc>
            </a:pPr>
            <a:r>
              <a:rPr lang="ja-JP" altLang="en-US" sz="4000">
                <a:solidFill>
                  <a:srgbClr val="000000"/>
                </a:solidFill>
                <a:latin typeface="Helvetica" charset="0"/>
              </a:rPr>
              <a:t>ビジネスにおける</a:t>
            </a:r>
            <a:r>
              <a:rPr lang="ja-JP" altLang="en-US" sz="7200">
                <a:solidFill>
                  <a:srgbClr val="FF0000"/>
                </a:solidFill>
                <a:latin typeface="Helvetica" charset="0"/>
              </a:rPr>
              <a:t>「設計図」</a:t>
            </a:r>
            <a:endParaRPr lang="en-US" altLang="ja-JP" sz="7200" dirty="0">
              <a:solidFill>
                <a:srgbClr val="FF0000"/>
              </a:solidFill>
              <a:latin typeface="Helvetica" charset="0"/>
            </a:endParaRPr>
          </a:p>
          <a:p>
            <a:pPr algn="ctr">
              <a:lnSpc>
                <a:spcPct val="150000"/>
              </a:lnSpc>
            </a:pPr>
            <a:endParaRPr lang="ja-JP" altLang="en-US" sz="2800" dirty="0"/>
          </a:p>
        </p:txBody>
      </p:sp>
    </p:spTree>
    <p:extLst>
      <p:ext uri="{BB962C8B-B14F-4D97-AF65-F5344CB8AC3E}">
        <p14:creationId xmlns:p14="http://schemas.microsoft.com/office/powerpoint/2010/main" val="3882008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1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125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直線コネクタ 7"/>
          <p:cNvCxnSpPr/>
          <p:nvPr/>
        </p:nvCxnSpPr>
        <p:spPr>
          <a:xfrm>
            <a:off x="251520" y="1268760"/>
            <a:ext cx="7992888"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89756" y="2348880"/>
            <a:ext cx="8964488" cy="3046988"/>
          </a:xfrm>
          <a:prstGeom prst="rect">
            <a:avLst/>
          </a:prstGeom>
        </p:spPr>
        <p:txBody>
          <a:bodyPr wrap="square">
            <a:spAutoFit/>
          </a:bodyPr>
          <a:lstStyle/>
          <a:p>
            <a:pPr algn="ctr"/>
            <a:r>
              <a:rPr lang="ja-JP" altLang="en-US" sz="3600" dirty="0">
                <a:solidFill>
                  <a:srgbClr val="000000"/>
                </a:solidFill>
                <a:latin typeface="Helvetica" charset="0"/>
              </a:rPr>
              <a:t>　相続のビジネスモデルの基本</a:t>
            </a:r>
            <a:endParaRPr lang="en-US" altLang="ja-JP" sz="3600" dirty="0">
              <a:solidFill>
                <a:srgbClr val="000000"/>
              </a:solidFill>
              <a:latin typeface="Helvetica" charset="0"/>
            </a:endParaRPr>
          </a:p>
          <a:p>
            <a:pPr algn="ctr"/>
            <a:endParaRPr lang="en-US" altLang="ja-JP" sz="1200" dirty="0">
              <a:solidFill>
                <a:srgbClr val="000000"/>
              </a:solidFill>
              <a:latin typeface="Helvetica" charset="0"/>
            </a:endParaRPr>
          </a:p>
          <a:p>
            <a:pPr algn="ctr"/>
            <a:endParaRPr lang="ja-JP" altLang="en-US" sz="4800" dirty="0">
              <a:solidFill>
                <a:srgbClr val="000000"/>
              </a:solidFill>
              <a:latin typeface="Helvetica" charset="0"/>
            </a:endParaRPr>
          </a:p>
          <a:p>
            <a:pPr algn="ctr"/>
            <a:r>
              <a:rPr lang="ja-JP" altLang="en-US" sz="9600" b="0" i="0" dirty="0">
                <a:solidFill>
                  <a:srgbClr val="FF0000"/>
                </a:solidFill>
                <a:effectLst/>
                <a:latin typeface="Helvetica" charset="0"/>
              </a:rPr>
              <a:t>３ステップモデル</a:t>
            </a:r>
          </a:p>
        </p:txBody>
      </p:sp>
    </p:spTree>
    <p:extLst>
      <p:ext uri="{BB962C8B-B14F-4D97-AF65-F5344CB8AC3E}">
        <p14:creationId xmlns:p14="http://schemas.microsoft.com/office/powerpoint/2010/main" val="1107646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23850" y="404813"/>
            <a:ext cx="1273175" cy="1265237"/>
          </a:xfrm>
        </p:spPr>
      </p:pic>
      <p:cxnSp>
        <p:nvCxnSpPr>
          <p:cNvPr id="8" name="直線コネクタ 7"/>
          <p:cNvCxnSpPr/>
          <p:nvPr/>
        </p:nvCxnSpPr>
        <p:spPr>
          <a:xfrm>
            <a:off x="250825" y="1268413"/>
            <a:ext cx="7993063"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491335" y="1749637"/>
            <a:ext cx="5009201" cy="646331"/>
          </a:xfrm>
          <a:prstGeom prst="rect">
            <a:avLst/>
          </a:prstGeom>
          <a:solidFill>
            <a:srgbClr val="FFFF00"/>
          </a:solidFill>
        </p:spPr>
        <p:txBody>
          <a:bodyPr wrap="square" rtlCol="0">
            <a:spAutoFit/>
          </a:bodyPr>
          <a:lstStyle/>
          <a:p>
            <a:pPr algn="ctr"/>
            <a:r>
              <a:rPr lang="en-US" altLang="ja-JP" sz="3600" dirty="0"/>
              <a:t>&lt;1st&gt; </a:t>
            </a:r>
            <a:r>
              <a:rPr kumimoji="1" lang="ja-JP" altLang="en-US" sz="3600"/>
              <a:t>相続セミナー</a:t>
            </a:r>
            <a:r>
              <a:rPr lang="ja-JP" altLang="en-US" sz="3600"/>
              <a:t>開催</a:t>
            </a:r>
            <a:r>
              <a:rPr kumimoji="1" lang="ja-JP" altLang="en-US" sz="3600" dirty="0"/>
              <a:t>　　　　　</a:t>
            </a:r>
          </a:p>
        </p:txBody>
      </p:sp>
      <p:sp>
        <p:nvSpPr>
          <p:cNvPr id="7" name="テキスト ボックス 6"/>
          <p:cNvSpPr txBox="1"/>
          <p:nvPr/>
        </p:nvSpPr>
        <p:spPr>
          <a:xfrm>
            <a:off x="1691680" y="3385452"/>
            <a:ext cx="3946406" cy="646331"/>
          </a:xfrm>
          <a:prstGeom prst="rect">
            <a:avLst/>
          </a:prstGeom>
          <a:solidFill>
            <a:srgbClr val="FFFF00"/>
          </a:solidFill>
        </p:spPr>
        <p:txBody>
          <a:bodyPr wrap="square" rtlCol="0">
            <a:spAutoFit/>
          </a:bodyPr>
          <a:lstStyle/>
          <a:p>
            <a:pPr algn="ctr"/>
            <a:r>
              <a:rPr lang="en-US" altLang="ja-JP" sz="3600" dirty="0"/>
              <a:t>&lt;</a:t>
            </a:r>
            <a:r>
              <a:rPr lang="ja-JP" altLang="en-US" sz="3600"/>
              <a:t> </a:t>
            </a:r>
            <a:r>
              <a:rPr lang="en-US" altLang="ja-JP" sz="3600" dirty="0"/>
              <a:t>2nd&gt; </a:t>
            </a:r>
            <a:r>
              <a:rPr lang="ja-JP" altLang="en-US" sz="3600"/>
              <a:t>個別相談</a:t>
            </a:r>
            <a:endParaRPr kumimoji="1" lang="ja-JP" altLang="en-US" sz="3600" dirty="0"/>
          </a:p>
        </p:txBody>
      </p:sp>
      <p:sp>
        <p:nvSpPr>
          <p:cNvPr id="9" name="テキスト ボックス 8"/>
          <p:cNvSpPr txBox="1"/>
          <p:nvPr/>
        </p:nvSpPr>
        <p:spPr>
          <a:xfrm>
            <a:off x="539552" y="4869159"/>
            <a:ext cx="7416304" cy="830997"/>
          </a:xfrm>
          <a:prstGeom prst="rect">
            <a:avLst/>
          </a:prstGeom>
          <a:solidFill>
            <a:srgbClr val="FF0000"/>
          </a:solidFill>
        </p:spPr>
        <p:txBody>
          <a:bodyPr wrap="square" rtlCol="0">
            <a:spAutoFit/>
          </a:bodyPr>
          <a:lstStyle/>
          <a:p>
            <a:r>
              <a:rPr lang="en-US" altLang="ja-JP" sz="4800" dirty="0">
                <a:solidFill>
                  <a:schemeClr val="bg1"/>
                </a:solidFill>
              </a:rPr>
              <a:t>&lt;3rd</a:t>
            </a:r>
            <a:r>
              <a:rPr lang="en-US" altLang="ja-JP" sz="4800" dirty="0"/>
              <a:t> </a:t>
            </a:r>
            <a:r>
              <a:rPr lang="en-US" altLang="ja-JP" sz="4800" dirty="0">
                <a:solidFill>
                  <a:schemeClr val="bg1"/>
                </a:solidFill>
              </a:rPr>
              <a:t>&gt; </a:t>
            </a:r>
            <a:r>
              <a:rPr lang="ja-JP" altLang="en-US" sz="4800">
                <a:solidFill>
                  <a:schemeClr val="bg1"/>
                </a:solidFill>
              </a:rPr>
              <a:t>コンサルティング</a:t>
            </a:r>
            <a:r>
              <a:rPr lang="ja-JP" altLang="en-US" sz="4800" dirty="0">
                <a:solidFill>
                  <a:schemeClr val="bg1"/>
                </a:solidFill>
              </a:rPr>
              <a:t>受任</a:t>
            </a:r>
            <a:endParaRPr kumimoji="1" lang="ja-JP" altLang="en-US" sz="4800" dirty="0">
              <a:solidFill>
                <a:schemeClr val="bg1"/>
              </a:solidFill>
            </a:endParaRPr>
          </a:p>
        </p:txBody>
      </p:sp>
      <p:sp>
        <p:nvSpPr>
          <p:cNvPr id="4" name="テキスト ボックス 3"/>
          <p:cNvSpPr txBox="1"/>
          <p:nvPr/>
        </p:nvSpPr>
        <p:spPr>
          <a:xfrm>
            <a:off x="2156465" y="596683"/>
            <a:ext cx="5046574" cy="523220"/>
          </a:xfrm>
          <a:prstGeom prst="rect">
            <a:avLst/>
          </a:prstGeom>
          <a:noFill/>
        </p:spPr>
        <p:txBody>
          <a:bodyPr wrap="none" rtlCol="0">
            <a:spAutoFit/>
          </a:bodyPr>
          <a:lstStyle/>
          <a:p>
            <a:r>
              <a:rPr kumimoji="1" lang="ja-JP" altLang="en-US" sz="2800" dirty="0"/>
              <a:t>相続ビジネス</a:t>
            </a:r>
            <a:r>
              <a:rPr kumimoji="1" lang="ja-JP" altLang="en-US" sz="2800"/>
              <a:t>の３ステップモデル</a:t>
            </a:r>
            <a:endParaRPr kumimoji="1" lang="ja-JP" altLang="en-US" sz="2800" dirty="0"/>
          </a:p>
        </p:txBody>
      </p:sp>
      <p:sp>
        <p:nvSpPr>
          <p:cNvPr id="6" name="下矢印 5"/>
          <p:cNvSpPr/>
          <p:nvPr/>
        </p:nvSpPr>
        <p:spPr>
          <a:xfrm>
            <a:off x="3203847" y="2672360"/>
            <a:ext cx="792088" cy="504056"/>
          </a:xfrm>
          <a:prstGeom prst="down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下矢印 10"/>
          <p:cNvSpPr/>
          <p:nvPr/>
        </p:nvSpPr>
        <p:spPr>
          <a:xfrm>
            <a:off x="3203847" y="4215495"/>
            <a:ext cx="792088" cy="504056"/>
          </a:xfrm>
          <a:prstGeom prst="down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6631774" y="1690291"/>
            <a:ext cx="2512226" cy="830997"/>
          </a:xfrm>
          <a:prstGeom prst="rect">
            <a:avLst/>
          </a:prstGeom>
          <a:noFill/>
        </p:spPr>
        <p:txBody>
          <a:bodyPr wrap="none" rtlCol="0">
            <a:spAutoFit/>
          </a:bodyPr>
          <a:lstStyle/>
          <a:p>
            <a:r>
              <a:rPr kumimoji="1" lang="ja-JP" altLang="en-US" sz="1600" dirty="0"/>
              <a:t>セミナー開催のメリットは？</a:t>
            </a:r>
            <a:endParaRPr kumimoji="1" lang="en-US" altLang="ja-JP" sz="1600" dirty="0"/>
          </a:p>
          <a:p>
            <a:r>
              <a:rPr lang="ja-JP" altLang="en-US" sz="1600" dirty="0"/>
              <a:t>開催方法は？</a:t>
            </a:r>
            <a:endParaRPr lang="en-US" altLang="ja-JP" sz="1600" dirty="0"/>
          </a:p>
          <a:p>
            <a:r>
              <a:rPr kumimoji="1" lang="ja-JP" altLang="en-US" sz="1600" dirty="0"/>
              <a:t>継続開催するには？</a:t>
            </a:r>
          </a:p>
        </p:txBody>
      </p:sp>
      <p:sp>
        <p:nvSpPr>
          <p:cNvPr id="12" name="テキスト ボックス 11"/>
          <p:cNvSpPr txBox="1"/>
          <p:nvPr/>
        </p:nvSpPr>
        <p:spPr>
          <a:xfrm>
            <a:off x="5802194" y="3293119"/>
            <a:ext cx="2441694" cy="830997"/>
          </a:xfrm>
          <a:prstGeom prst="rect">
            <a:avLst/>
          </a:prstGeom>
          <a:noFill/>
        </p:spPr>
        <p:txBody>
          <a:bodyPr wrap="none" rtlCol="0">
            <a:spAutoFit/>
          </a:bodyPr>
          <a:lstStyle/>
          <a:p>
            <a:r>
              <a:rPr kumimoji="1" lang="ja-JP" altLang="en-US" sz="1600" dirty="0"/>
              <a:t>個別相談は無料？有料？</a:t>
            </a:r>
            <a:endParaRPr kumimoji="1" lang="en-US" altLang="ja-JP" sz="1600" dirty="0"/>
          </a:p>
          <a:p>
            <a:r>
              <a:rPr lang="ja-JP" altLang="en-US" sz="1600" dirty="0"/>
              <a:t>個別相談のやり方は？</a:t>
            </a:r>
            <a:endParaRPr lang="en-US" altLang="ja-JP" sz="1600" dirty="0"/>
          </a:p>
          <a:p>
            <a:r>
              <a:rPr kumimoji="1" lang="ja-JP" altLang="en-US" sz="1600" dirty="0"/>
              <a:t>ヒアリングのコツは？</a:t>
            </a:r>
          </a:p>
        </p:txBody>
      </p:sp>
      <p:sp>
        <p:nvSpPr>
          <p:cNvPr id="13" name="テキスト ボックス 12"/>
          <p:cNvSpPr txBox="1"/>
          <p:nvPr/>
        </p:nvSpPr>
        <p:spPr>
          <a:xfrm>
            <a:off x="3995936" y="5700156"/>
            <a:ext cx="4445448" cy="1107996"/>
          </a:xfrm>
          <a:prstGeom prst="rect">
            <a:avLst/>
          </a:prstGeom>
          <a:noFill/>
        </p:spPr>
        <p:txBody>
          <a:bodyPr wrap="none" rtlCol="0">
            <a:spAutoFit/>
          </a:bodyPr>
          <a:lstStyle/>
          <a:p>
            <a:r>
              <a:rPr kumimoji="1" lang="ja-JP" altLang="en-US" sz="1600" dirty="0"/>
              <a:t>コンサルティング受任のためのプレゼンテーション</a:t>
            </a:r>
            <a:endParaRPr kumimoji="1" lang="en-US" altLang="ja-JP" sz="1600" dirty="0"/>
          </a:p>
          <a:p>
            <a:r>
              <a:rPr kumimoji="1" lang="ja-JP" altLang="en-US" sz="1600" dirty="0"/>
              <a:t>使用する資料</a:t>
            </a:r>
            <a:endParaRPr kumimoji="1" lang="en-US" altLang="ja-JP" sz="1600" dirty="0"/>
          </a:p>
          <a:p>
            <a:r>
              <a:rPr kumimoji="1" lang="ja-JP" altLang="en-US" sz="1600" dirty="0"/>
              <a:t>契約の際に必要な「契約書」</a:t>
            </a:r>
            <a:endParaRPr kumimoji="1" lang="en-US" altLang="ja-JP" sz="1600" dirty="0"/>
          </a:p>
          <a:p>
            <a:r>
              <a:rPr lang="ja-JP" altLang="en-US" sz="1600" dirty="0"/>
              <a:t>契約後に最初に作る「工程表」</a:t>
            </a:r>
            <a:endParaRPr kumimoji="1" lang="ja-JP" altLang="en-US" sz="1600" dirty="0"/>
          </a:p>
        </p:txBody>
      </p:sp>
    </p:spTree>
    <p:extLst>
      <p:ext uri="{BB962C8B-B14F-4D97-AF65-F5344CB8AC3E}">
        <p14:creationId xmlns:p14="http://schemas.microsoft.com/office/powerpoint/2010/main" val="1606714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ssolv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dissolv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dissolve">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dissolv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dissolve">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dissolve">
                                      <p:cBhvr>
                                        <p:cTn id="4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9" grpId="0" animBg="1"/>
      <p:bldP spid="6" grpId="0" animBg="1"/>
      <p:bldP spid="11" grpId="0" animBg="1"/>
      <p:bldP spid="10" grpId="0"/>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23850" y="404813"/>
            <a:ext cx="1273175" cy="1265237"/>
          </a:xfrm>
        </p:spPr>
      </p:pic>
      <p:cxnSp>
        <p:nvCxnSpPr>
          <p:cNvPr id="8" name="直線コネクタ 7"/>
          <p:cNvCxnSpPr/>
          <p:nvPr/>
        </p:nvCxnSpPr>
        <p:spPr>
          <a:xfrm>
            <a:off x="250825" y="1268413"/>
            <a:ext cx="7993063"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3385581" y="2921168"/>
            <a:ext cx="1723549" cy="1015663"/>
          </a:xfrm>
          <a:prstGeom prst="rect">
            <a:avLst/>
          </a:prstGeom>
          <a:solidFill>
            <a:srgbClr val="0070C0"/>
          </a:solidFill>
        </p:spPr>
        <p:txBody>
          <a:bodyPr wrap="none" rtlCol="0">
            <a:spAutoFit/>
          </a:bodyPr>
          <a:lstStyle/>
          <a:p>
            <a:pPr algn="ctr"/>
            <a:r>
              <a:rPr lang="ja-JP" altLang="en-US" sz="6000">
                <a:solidFill>
                  <a:schemeClr val="bg1"/>
                </a:solidFill>
              </a:rPr>
              <a:t>休憩</a:t>
            </a:r>
            <a:endParaRPr lang="en-US" altLang="ja-JP" sz="6000" dirty="0">
              <a:solidFill>
                <a:schemeClr val="bg1"/>
              </a:solidFill>
            </a:endParaRPr>
          </a:p>
        </p:txBody>
      </p:sp>
    </p:spTree>
    <p:extLst>
      <p:ext uri="{BB962C8B-B14F-4D97-AF65-F5344CB8AC3E}">
        <p14:creationId xmlns:p14="http://schemas.microsoft.com/office/powerpoint/2010/main" val="3612191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コンテンツ プレースホルダー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23850" y="404813"/>
            <a:ext cx="1273175" cy="1265237"/>
          </a:xfrm>
        </p:spPr>
      </p:pic>
      <p:cxnSp>
        <p:nvCxnSpPr>
          <p:cNvPr id="8" name="直線コネクタ 7"/>
          <p:cNvCxnSpPr/>
          <p:nvPr/>
        </p:nvCxnSpPr>
        <p:spPr>
          <a:xfrm>
            <a:off x="250825" y="1268413"/>
            <a:ext cx="7993063" cy="0"/>
          </a:xfrm>
          <a:prstGeom prst="line">
            <a:avLst/>
          </a:prstGeom>
          <a:ln w="22225">
            <a:solidFill>
              <a:srgbClr val="FFC000">
                <a:alpha val="57000"/>
              </a:srgbClr>
            </a:solidFill>
            <a:bevel/>
          </a:ln>
        </p:spPr>
        <p:style>
          <a:lnRef idx="1">
            <a:schemeClr val="accent1"/>
          </a:lnRef>
          <a:fillRef idx="0">
            <a:schemeClr val="accent1"/>
          </a:fillRef>
          <a:effectRef idx="0">
            <a:schemeClr val="accent1"/>
          </a:effectRef>
          <a:fontRef idx="minor">
            <a:schemeClr val="tx1"/>
          </a:fontRef>
        </p:style>
      </p:cxnSp>
      <p:sp>
        <p:nvSpPr>
          <p:cNvPr id="4" name="テキスト ボックス 3"/>
          <p:cNvSpPr txBox="1"/>
          <p:nvPr/>
        </p:nvSpPr>
        <p:spPr>
          <a:xfrm>
            <a:off x="2274975" y="551161"/>
            <a:ext cx="4903668" cy="523220"/>
          </a:xfrm>
          <a:prstGeom prst="rect">
            <a:avLst/>
          </a:prstGeom>
          <a:solidFill>
            <a:srgbClr val="FFFF00"/>
          </a:solidFill>
        </p:spPr>
        <p:txBody>
          <a:bodyPr wrap="square" rtlCol="0">
            <a:spAutoFit/>
          </a:bodyPr>
          <a:lstStyle/>
          <a:p>
            <a:pPr algn="ctr"/>
            <a:r>
              <a:rPr lang="en-US" altLang="ja-JP" sz="2800" dirty="0"/>
              <a:t>&lt;1st&gt;</a:t>
            </a:r>
            <a:r>
              <a:rPr kumimoji="1" lang="ja-JP" altLang="en-US" sz="2800"/>
              <a:t>相続セミナー開催</a:t>
            </a:r>
            <a:endParaRPr kumimoji="1" lang="ja-JP" altLang="en-US" sz="2800" dirty="0"/>
          </a:p>
        </p:txBody>
      </p:sp>
      <p:sp>
        <p:nvSpPr>
          <p:cNvPr id="2" name="テキスト ボックス 1"/>
          <p:cNvSpPr txBox="1"/>
          <p:nvPr/>
        </p:nvSpPr>
        <p:spPr>
          <a:xfrm>
            <a:off x="1965356" y="1268413"/>
            <a:ext cx="5213287" cy="1200329"/>
          </a:xfrm>
          <a:prstGeom prst="rect">
            <a:avLst/>
          </a:prstGeom>
          <a:noFill/>
        </p:spPr>
        <p:txBody>
          <a:bodyPr wrap="none" rtlCol="0">
            <a:spAutoFit/>
          </a:bodyPr>
          <a:lstStyle/>
          <a:p>
            <a:pPr algn="ctr"/>
            <a:r>
              <a:rPr lang="en-US" altLang="ja-JP" sz="2400" dirty="0">
                <a:solidFill>
                  <a:srgbClr val="0070C0"/>
                </a:solidFill>
              </a:rPr>
              <a:t>【</a:t>
            </a:r>
            <a:r>
              <a:rPr lang="ja-JP" altLang="en-US" sz="2400" dirty="0">
                <a:solidFill>
                  <a:srgbClr val="0070C0"/>
                </a:solidFill>
              </a:rPr>
              <a:t>鉄則</a:t>
            </a:r>
            <a:r>
              <a:rPr lang="en-US" altLang="ja-JP" sz="2400" dirty="0">
                <a:solidFill>
                  <a:srgbClr val="0070C0"/>
                </a:solidFill>
              </a:rPr>
              <a:t>】</a:t>
            </a:r>
          </a:p>
          <a:p>
            <a:pPr algn="ctr"/>
            <a:r>
              <a:rPr kumimoji="1" lang="ja-JP" altLang="en-US" sz="2400" dirty="0">
                <a:solidFill>
                  <a:srgbClr val="0070C0"/>
                </a:solidFill>
              </a:rPr>
              <a:t>相続セミナーは「自主開催」せよ！</a:t>
            </a:r>
            <a:endParaRPr kumimoji="1" lang="en-US" altLang="ja-JP" sz="2400" dirty="0">
              <a:solidFill>
                <a:srgbClr val="0070C0"/>
              </a:solidFill>
            </a:endParaRPr>
          </a:p>
          <a:p>
            <a:pPr algn="ctr"/>
            <a:r>
              <a:rPr kumimoji="1" lang="ja-JP" altLang="en-US" sz="2400" dirty="0">
                <a:solidFill>
                  <a:srgbClr val="0070C0"/>
                </a:solidFill>
              </a:rPr>
              <a:t>相続セミナー「自主開催」のメリットは？</a:t>
            </a:r>
          </a:p>
        </p:txBody>
      </p:sp>
      <p:sp>
        <p:nvSpPr>
          <p:cNvPr id="9" name="正方形/長方形 8"/>
          <p:cNvSpPr/>
          <p:nvPr/>
        </p:nvSpPr>
        <p:spPr>
          <a:xfrm>
            <a:off x="107504" y="2548559"/>
            <a:ext cx="8640960" cy="3970318"/>
          </a:xfrm>
          <a:prstGeom prst="rect">
            <a:avLst/>
          </a:prstGeom>
        </p:spPr>
        <p:txBody>
          <a:bodyPr wrap="square">
            <a:spAutoFit/>
          </a:bodyPr>
          <a:lstStyle/>
          <a:p>
            <a:pPr algn="ctr">
              <a:lnSpc>
                <a:spcPct val="150000"/>
              </a:lnSpc>
            </a:pPr>
            <a:r>
              <a:rPr lang="ja-JP" altLang="en-US" sz="2400" dirty="0">
                <a:solidFill>
                  <a:srgbClr val="000000"/>
                </a:solidFill>
                <a:latin typeface="Helvetica" charset="0"/>
              </a:rPr>
              <a:t>・集客がしやすい→集客は「少ないほど</a:t>
            </a:r>
            <a:r>
              <a:rPr lang="en-US" altLang="ja-JP" sz="2400" dirty="0">
                <a:solidFill>
                  <a:srgbClr val="000000"/>
                </a:solidFill>
                <a:latin typeface="Helvetica" charset="0"/>
              </a:rPr>
              <a:t>GOOD</a:t>
            </a:r>
            <a:r>
              <a:rPr lang="ja-JP" altLang="en-US" sz="2400" dirty="0">
                <a:solidFill>
                  <a:srgbClr val="000000"/>
                </a:solidFill>
                <a:latin typeface="Helvetica" charset="0"/>
              </a:rPr>
              <a:t>」</a:t>
            </a:r>
            <a:endParaRPr lang="en-US" altLang="ja-JP" sz="2400" dirty="0">
              <a:solidFill>
                <a:srgbClr val="000000"/>
              </a:solidFill>
              <a:latin typeface="Helvetica" charset="0"/>
            </a:endParaRPr>
          </a:p>
          <a:p>
            <a:pPr algn="ctr">
              <a:lnSpc>
                <a:spcPct val="150000"/>
              </a:lnSpc>
            </a:pPr>
            <a:r>
              <a:rPr lang="ja-JP" altLang="en-US" sz="2400" dirty="0">
                <a:solidFill>
                  <a:srgbClr val="000000"/>
                </a:solidFill>
                <a:latin typeface="Helvetica" charset="0"/>
              </a:rPr>
              <a:t>・理想の見込み客だけを集められる</a:t>
            </a:r>
            <a:endParaRPr lang="en-US" altLang="ja-JP" sz="2400" dirty="0">
              <a:solidFill>
                <a:srgbClr val="000000"/>
              </a:solidFill>
              <a:latin typeface="Helvetica" charset="0"/>
            </a:endParaRPr>
          </a:p>
          <a:p>
            <a:pPr algn="ctr">
              <a:lnSpc>
                <a:spcPct val="150000"/>
              </a:lnSpc>
            </a:pPr>
            <a:r>
              <a:rPr lang="ja-JP" altLang="en-US" sz="2400" dirty="0">
                <a:solidFill>
                  <a:srgbClr val="000000"/>
                </a:solidFill>
                <a:latin typeface="Helvetica" charset="0"/>
              </a:rPr>
              <a:t>・出会った時から「先生ポジション」確立</a:t>
            </a:r>
            <a:endParaRPr lang="en-US" altLang="ja-JP" sz="2400" dirty="0">
              <a:solidFill>
                <a:srgbClr val="000000"/>
              </a:solidFill>
              <a:latin typeface="Helvetica" charset="0"/>
            </a:endParaRPr>
          </a:p>
          <a:p>
            <a:pPr algn="ctr">
              <a:lnSpc>
                <a:spcPct val="150000"/>
              </a:lnSpc>
            </a:pPr>
            <a:r>
              <a:rPr lang="ja-JP" altLang="en-US" sz="2400" dirty="0">
                <a:solidFill>
                  <a:srgbClr val="000000"/>
                </a:solidFill>
                <a:latin typeface="Helvetica" charset="0"/>
              </a:rPr>
              <a:t>・信頼の構築、専門性を伝えることができる</a:t>
            </a:r>
            <a:endParaRPr lang="en-US" altLang="ja-JP" sz="2400" dirty="0">
              <a:solidFill>
                <a:srgbClr val="000000"/>
              </a:solidFill>
              <a:latin typeface="Helvetica" charset="0"/>
            </a:endParaRPr>
          </a:p>
          <a:p>
            <a:pPr algn="ctr">
              <a:lnSpc>
                <a:spcPct val="150000"/>
              </a:lnSpc>
            </a:pPr>
            <a:r>
              <a:rPr lang="ja-JP" altLang="en-US" sz="2400" dirty="0">
                <a:solidFill>
                  <a:srgbClr val="000000"/>
                </a:solidFill>
                <a:latin typeface="Helvetica" charset="0"/>
              </a:rPr>
              <a:t>・見込み客を教育、啓蒙できる</a:t>
            </a:r>
            <a:endParaRPr lang="en-US" altLang="ja-JP" sz="2400" dirty="0">
              <a:solidFill>
                <a:srgbClr val="000000"/>
              </a:solidFill>
              <a:latin typeface="Helvetica" charset="0"/>
            </a:endParaRPr>
          </a:p>
          <a:p>
            <a:pPr algn="ctr">
              <a:lnSpc>
                <a:spcPct val="150000"/>
              </a:lnSpc>
            </a:pPr>
            <a:r>
              <a:rPr lang="ja-JP" altLang="en-US" sz="2400" dirty="0">
                <a:solidFill>
                  <a:srgbClr val="000000"/>
                </a:solidFill>
                <a:latin typeface="Helvetica" charset="0"/>
              </a:rPr>
              <a:t>・価格以外の判断基準を与えることができる</a:t>
            </a:r>
          </a:p>
          <a:p>
            <a:pPr algn="ctr">
              <a:lnSpc>
                <a:spcPct val="150000"/>
              </a:lnSpc>
            </a:pPr>
            <a:r>
              <a:rPr lang="ja-JP" altLang="en-US" sz="2400" dirty="0">
                <a:solidFill>
                  <a:srgbClr val="000000"/>
                </a:solidFill>
                <a:latin typeface="Helvetica" charset="0"/>
              </a:rPr>
              <a:t>・次のステップ（個別相談）への移行率が格段に上がる</a:t>
            </a:r>
            <a:endParaRPr lang="ja-JP" altLang="en-US" sz="2400" b="0" i="0" dirty="0">
              <a:solidFill>
                <a:srgbClr val="000000"/>
              </a:solidFill>
              <a:effectLst/>
              <a:latin typeface="Helvetica" charset="0"/>
            </a:endParaRPr>
          </a:p>
        </p:txBody>
      </p:sp>
    </p:spTree>
    <p:extLst>
      <p:ext uri="{BB962C8B-B14F-4D97-AF65-F5344CB8AC3E}">
        <p14:creationId xmlns:p14="http://schemas.microsoft.com/office/powerpoint/2010/main" val="2596623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1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178158</TotalTime>
  <Words>2236</Words>
  <Application>Microsoft Macintosh PowerPoint</Application>
  <PresentationFormat>画面に合わせる (4:3)</PresentationFormat>
  <Paragraphs>359</Paragraphs>
  <Slides>43</Slides>
  <Notes>3</Notes>
  <HiddenSlides>6</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43</vt:i4>
      </vt:variant>
    </vt:vector>
  </HeadingPairs>
  <TitlesOfParts>
    <vt:vector size="48" baseType="lpstr">
      <vt:lpstr>Yu Gothic</vt:lpstr>
      <vt:lpstr>Arial</vt:lpstr>
      <vt:lpstr>Calibri</vt:lpstr>
      <vt:lpstr>Helvetica</vt:lpstr>
      <vt:lpstr>Office ​​テーマ</vt:lpstr>
      <vt:lpstr>選ばれる相続コンサルタント養成講座  ＜第３講＞  相続コンサルタントのビジネスモデル  相続ビジネスのセールスプロセス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  ◯◯◯◯　様 相続対策資料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選ばれる相続コンサルタント養成講座  ＜第４講＞  相続ビジネス・価格決定の考え方と事例  あなたの理想の見込客 （パーフェクトカスタマー）  </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川口宗治</dc:creator>
  <cp:lastModifiedBy>川口 宗治</cp:lastModifiedBy>
  <cp:revision>386</cp:revision>
  <cp:lastPrinted>2018-02-20T03:04:15Z</cp:lastPrinted>
  <dcterms:created xsi:type="dcterms:W3CDTF">2015-03-17T12:38:35Z</dcterms:created>
  <dcterms:modified xsi:type="dcterms:W3CDTF">2022-05-10T21:12:01Z</dcterms:modified>
</cp:coreProperties>
</file>