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handoutMasterIdLst>
    <p:handoutMasterId r:id="rId46"/>
  </p:handoutMasterIdLst>
  <p:sldIdLst>
    <p:sldId id="866" r:id="rId2"/>
    <p:sldId id="867" r:id="rId3"/>
    <p:sldId id="769" r:id="rId4"/>
    <p:sldId id="503" r:id="rId5"/>
    <p:sldId id="770" r:id="rId6"/>
    <p:sldId id="636" r:id="rId7"/>
    <p:sldId id="637" r:id="rId8"/>
    <p:sldId id="868" r:id="rId9"/>
    <p:sldId id="638" r:id="rId10"/>
    <p:sldId id="647" r:id="rId11"/>
    <p:sldId id="640" r:id="rId12"/>
    <p:sldId id="590" r:id="rId13"/>
    <p:sldId id="641" r:id="rId14"/>
    <p:sldId id="818" r:id="rId15"/>
    <p:sldId id="642" r:id="rId16"/>
    <p:sldId id="643" r:id="rId17"/>
    <p:sldId id="691" r:id="rId18"/>
    <p:sldId id="1284" r:id="rId19"/>
    <p:sldId id="817" r:id="rId20"/>
    <p:sldId id="870" r:id="rId21"/>
    <p:sldId id="871" r:id="rId22"/>
    <p:sldId id="872" r:id="rId23"/>
    <p:sldId id="873" r:id="rId24"/>
    <p:sldId id="481" r:id="rId25"/>
    <p:sldId id="589" r:id="rId26"/>
    <p:sldId id="1195" r:id="rId27"/>
    <p:sldId id="683" r:id="rId28"/>
    <p:sldId id="684" r:id="rId29"/>
    <p:sldId id="685" r:id="rId30"/>
    <p:sldId id="686" r:id="rId31"/>
    <p:sldId id="687" r:id="rId32"/>
    <p:sldId id="688" r:id="rId33"/>
    <p:sldId id="689" r:id="rId34"/>
    <p:sldId id="690" r:id="rId35"/>
    <p:sldId id="1197" r:id="rId36"/>
    <p:sldId id="657" r:id="rId37"/>
    <p:sldId id="1252" r:id="rId38"/>
    <p:sldId id="1255" r:id="rId39"/>
    <p:sldId id="693" r:id="rId40"/>
    <p:sldId id="660" r:id="rId41"/>
    <p:sldId id="514" r:id="rId42"/>
    <p:sldId id="861" r:id="rId43"/>
    <p:sldId id="864" r:id="rId44"/>
  </p:sldIdLst>
  <p:sldSz cx="9144000" cy="6858000" type="screen4x3"/>
  <p:notesSz cx="6794500" cy="99187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432FF"/>
    <a:srgbClr val="FF5635"/>
    <a:srgbClr val="FEF6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266"/>
    <p:restoredTop sz="86450"/>
  </p:normalViewPr>
  <p:slideViewPr>
    <p:cSldViewPr showGuides="1">
      <p:cViewPr varScale="1">
        <p:scale>
          <a:sx n="128" d="100"/>
          <a:sy n="128" d="100"/>
        </p:scale>
        <p:origin x="2360" y="176"/>
      </p:cViewPr>
      <p:guideLst>
        <p:guide orient="horz" pos="2160"/>
        <p:guide pos="2880"/>
      </p:guideLst>
    </p:cSldViewPr>
  </p:slideViewPr>
  <p:outlineViewPr>
    <p:cViewPr>
      <p:scale>
        <a:sx n="33" d="100"/>
        <a:sy n="33" d="100"/>
      </p:scale>
      <p:origin x="0" y="-336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9A40AD1B-AA6C-3847-9882-7992C0E50200}" type="datetimeFigureOut">
              <a:rPr kumimoji="1" lang="ja-JP" altLang="en-US" smtClean="0"/>
              <a:t>2022/5/11</a:t>
            </a:fld>
            <a:endParaRPr kumimoji="1" lang="ja-JP" altLang="en-US"/>
          </a:p>
        </p:txBody>
      </p:sp>
      <p:sp>
        <p:nvSpPr>
          <p:cNvPr id="4" name="フッター プレースホルダー 3"/>
          <p:cNvSpPr>
            <a:spLocks noGrp="1"/>
          </p:cNvSpPr>
          <p:nvPr>
            <p:ph type="ftr" sz="quarter" idx="2"/>
          </p:nvPr>
        </p:nvSpPr>
        <p:spPr>
          <a:xfrm>
            <a:off x="0" y="9421813"/>
            <a:ext cx="2944813"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8100" y="9421813"/>
            <a:ext cx="2944813" cy="496887"/>
          </a:xfrm>
          <a:prstGeom prst="rect">
            <a:avLst/>
          </a:prstGeom>
        </p:spPr>
        <p:txBody>
          <a:bodyPr vert="horz" lIns="91440" tIns="45720" rIns="91440" bIns="45720" rtlCol="0" anchor="b"/>
          <a:lstStyle>
            <a:lvl1pPr algn="r">
              <a:defRPr sz="1200"/>
            </a:lvl1pPr>
          </a:lstStyle>
          <a:p>
            <a:fld id="{72DAD8FD-C6FE-FD4A-9ABD-D69A5DFAF986}" type="slidenum">
              <a:rPr kumimoji="1" lang="ja-JP" altLang="en-US" smtClean="0"/>
              <a:t>‹#›</a:t>
            </a:fld>
            <a:endParaRPr kumimoji="1" lang="ja-JP" altLang="en-US"/>
          </a:p>
        </p:txBody>
      </p:sp>
    </p:spTree>
    <p:extLst>
      <p:ext uri="{BB962C8B-B14F-4D97-AF65-F5344CB8AC3E}">
        <p14:creationId xmlns:p14="http://schemas.microsoft.com/office/powerpoint/2010/main" val="6590919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8100" y="0"/>
            <a:ext cx="2944813" cy="496888"/>
          </a:xfrm>
          <a:prstGeom prst="rect">
            <a:avLst/>
          </a:prstGeom>
        </p:spPr>
        <p:txBody>
          <a:bodyPr vert="horz" lIns="91440" tIns="45720" rIns="91440" bIns="45720" rtlCol="0"/>
          <a:lstStyle>
            <a:lvl1pPr algn="r">
              <a:defRPr sz="1200"/>
            </a:lvl1pPr>
          </a:lstStyle>
          <a:p>
            <a:fld id="{8050FE3A-AE75-EE4A-BB56-11C188A1D08D}" type="datetimeFigureOut">
              <a:rPr kumimoji="1" lang="ja-JP" altLang="en-US" smtClean="0"/>
              <a:t>2022/5/11</a:t>
            </a:fld>
            <a:endParaRPr kumimoji="1" lang="ja-JP" altLang="en-US"/>
          </a:p>
        </p:txBody>
      </p:sp>
      <p:sp>
        <p:nvSpPr>
          <p:cNvPr id="4" name="スライド イメージ プレースホルダー 3"/>
          <p:cNvSpPr>
            <a:spLocks noGrp="1" noRot="1" noChangeAspect="1"/>
          </p:cNvSpPr>
          <p:nvPr>
            <p:ph type="sldImg" idx="2"/>
          </p:nvPr>
        </p:nvSpPr>
        <p:spPr>
          <a:xfrm>
            <a:off x="1165225" y="1239838"/>
            <a:ext cx="4464050" cy="334803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3613"/>
            <a:ext cx="5435600" cy="39052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1813"/>
            <a:ext cx="2944813"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8100" y="9421813"/>
            <a:ext cx="2944813" cy="496887"/>
          </a:xfrm>
          <a:prstGeom prst="rect">
            <a:avLst/>
          </a:prstGeom>
        </p:spPr>
        <p:txBody>
          <a:bodyPr vert="horz" lIns="91440" tIns="45720" rIns="91440" bIns="45720" rtlCol="0" anchor="b"/>
          <a:lstStyle>
            <a:lvl1pPr algn="r">
              <a:defRPr sz="1200"/>
            </a:lvl1pPr>
          </a:lstStyle>
          <a:p>
            <a:fld id="{338AF32A-6E7C-DB4D-84B2-CD03F1981541}" type="slidenum">
              <a:rPr kumimoji="1" lang="ja-JP" altLang="en-US" smtClean="0"/>
              <a:t>‹#›</a:t>
            </a:fld>
            <a:endParaRPr kumimoji="1" lang="ja-JP" altLang="en-US"/>
          </a:p>
        </p:txBody>
      </p:sp>
    </p:spTree>
    <p:extLst>
      <p:ext uri="{BB962C8B-B14F-4D97-AF65-F5344CB8AC3E}">
        <p14:creationId xmlns:p14="http://schemas.microsoft.com/office/powerpoint/2010/main" val="1279755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38AF32A-6E7C-DB4D-84B2-CD03F1981541}" type="slidenum">
              <a:rPr kumimoji="1" lang="ja-JP" altLang="en-US" smtClean="0"/>
              <a:t>26</a:t>
            </a:fld>
            <a:endParaRPr kumimoji="1" lang="ja-JP" altLang="en-US"/>
          </a:p>
        </p:txBody>
      </p:sp>
    </p:spTree>
    <p:extLst>
      <p:ext uri="{BB962C8B-B14F-4D97-AF65-F5344CB8AC3E}">
        <p14:creationId xmlns:p14="http://schemas.microsoft.com/office/powerpoint/2010/main" val="2703578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987438C-632C-4C5C-AC2D-7377C8780C7B}" type="slidenum">
              <a:rPr kumimoji="1" lang="ja-JP" altLang="en-US" smtClean="0"/>
              <a:t>33</a:t>
            </a:fld>
            <a:endParaRPr kumimoji="1" lang="ja-JP" altLang="en-US"/>
          </a:p>
        </p:txBody>
      </p:sp>
    </p:spTree>
    <p:extLst>
      <p:ext uri="{BB962C8B-B14F-4D97-AF65-F5344CB8AC3E}">
        <p14:creationId xmlns:p14="http://schemas.microsoft.com/office/powerpoint/2010/main" val="4183946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987438C-632C-4C5C-AC2D-7377C8780C7B}" type="slidenum">
              <a:rPr kumimoji="1" lang="ja-JP" altLang="en-US" smtClean="0"/>
              <a:t>34</a:t>
            </a:fld>
            <a:endParaRPr kumimoji="1" lang="ja-JP" altLang="en-US"/>
          </a:p>
        </p:txBody>
      </p:sp>
    </p:spTree>
    <p:extLst>
      <p:ext uri="{BB962C8B-B14F-4D97-AF65-F5344CB8AC3E}">
        <p14:creationId xmlns:p14="http://schemas.microsoft.com/office/powerpoint/2010/main" val="4197120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E3F03B3-1D1F-4432-BF8C-5E92EE43FB17}" type="datetimeFigureOut">
              <a:rPr kumimoji="1" lang="ja-JP" altLang="en-US" smtClean="0"/>
              <a:t>2022/5/11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16AC59-8BAD-4ADE-BB47-2042AC7DED1D}" type="slidenum">
              <a:rPr kumimoji="1" lang="ja-JP" altLang="en-US" smtClean="0"/>
              <a:t>‹#›</a:t>
            </a:fld>
            <a:endParaRPr kumimoji="1" lang="ja-JP" altLang="en-US"/>
          </a:p>
        </p:txBody>
      </p:sp>
    </p:spTree>
    <p:extLst>
      <p:ext uri="{BB962C8B-B14F-4D97-AF65-F5344CB8AC3E}">
        <p14:creationId xmlns:p14="http://schemas.microsoft.com/office/powerpoint/2010/main" val="1404579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3F03B3-1D1F-4432-BF8C-5E92EE43FB17}" type="datetimeFigureOut">
              <a:rPr kumimoji="1" lang="ja-JP" altLang="en-US" smtClean="0"/>
              <a:t>2022/5/11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16AC59-8BAD-4ADE-BB47-2042AC7DED1D}" type="slidenum">
              <a:rPr kumimoji="1" lang="ja-JP" altLang="en-US" smtClean="0"/>
              <a:t>‹#›</a:t>
            </a:fld>
            <a:endParaRPr kumimoji="1" lang="ja-JP" altLang="en-US"/>
          </a:p>
        </p:txBody>
      </p:sp>
    </p:spTree>
    <p:extLst>
      <p:ext uri="{BB962C8B-B14F-4D97-AF65-F5344CB8AC3E}">
        <p14:creationId xmlns:p14="http://schemas.microsoft.com/office/powerpoint/2010/main" val="2084554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3F03B3-1D1F-4432-BF8C-5E92EE43FB17}" type="datetimeFigureOut">
              <a:rPr kumimoji="1" lang="ja-JP" altLang="en-US" smtClean="0"/>
              <a:t>2022/5/11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16AC59-8BAD-4ADE-BB47-2042AC7DED1D}" type="slidenum">
              <a:rPr kumimoji="1" lang="ja-JP" altLang="en-US" smtClean="0"/>
              <a:t>‹#›</a:t>
            </a:fld>
            <a:endParaRPr kumimoji="1" lang="ja-JP" altLang="en-US"/>
          </a:p>
        </p:txBody>
      </p:sp>
    </p:spTree>
    <p:extLst>
      <p:ext uri="{BB962C8B-B14F-4D97-AF65-F5344CB8AC3E}">
        <p14:creationId xmlns:p14="http://schemas.microsoft.com/office/powerpoint/2010/main" val="2819334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3F03B3-1D1F-4432-BF8C-5E92EE43FB17}" type="datetimeFigureOut">
              <a:rPr kumimoji="1" lang="ja-JP" altLang="en-US" smtClean="0"/>
              <a:t>2022/5/11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16AC59-8BAD-4ADE-BB47-2042AC7DED1D}" type="slidenum">
              <a:rPr kumimoji="1" lang="ja-JP" altLang="en-US" smtClean="0"/>
              <a:t>‹#›</a:t>
            </a:fld>
            <a:endParaRPr kumimoji="1" lang="ja-JP" altLang="en-US"/>
          </a:p>
        </p:txBody>
      </p:sp>
    </p:spTree>
    <p:extLst>
      <p:ext uri="{BB962C8B-B14F-4D97-AF65-F5344CB8AC3E}">
        <p14:creationId xmlns:p14="http://schemas.microsoft.com/office/powerpoint/2010/main" val="3364068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E3F03B3-1D1F-4432-BF8C-5E92EE43FB17}" type="datetimeFigureOut">
              <a:rPr kumimoji="1" lang="ja-JP" altLang="en-US" smtClean="0"/>
              <a:t>2022/5/11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16AC59-8BAD-4ADE-BB47-2042AC7DED1D}" type="slidenum">
              <a:rPr kumimoji="1" lang="ja-JP" altLang="en-US" smtClean="0"/>
              <a:t>‹#›</a:t>
            </a:fld>
            <a:endParaRPr kumimoji="1" lang="ja-JP" altLang="en-US"/>
          </a:p>
        </p:txBody>
      </p:sp>
    </p:spTree>
    <p:extLst>
      <p:ext uri="{BB962C8B-B14F-4D97-AF65-F5344CB8AC3E}">
        <p14:creationId xmlns:p14="http://schemas.microsoft.com/office/powerpoint/2010/main" val="729600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E3F03B3-1D1F-4432-BF8C-5E92EE43FB17}" type="datetimeFigureOut">
              <a:rPr kumimoji="1" lang="ja-JP" altLang="en-US" smtClean="0"/>
              <a:t>2022/5/11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616AC59-8BAD-4ADE-BB47-2042AC7DED1D}" type="slidenum">
              <a:rPr kumimoji="1" lang="ja-JP" altLang="en-US" smtClean="0"/>
              <a:t>‹#›</a:t>
            </a:fld>
            <a:endParaRPr kumimoji="1" lang="ja-JP" altLang="en-US"/>
          </a:p>
        </p:txBody>
      </p:sp>
    </p:spTree>
    <p:extLst>
      <p:ext uri="{BB962C8B-B14F-4D97-AF65-F5344CB8AC3E}">
        <p14:creationId xmlns:p14="http://schemas.microsoft.com/office/powerpoint/2010/main" val="1684175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E3F03B3-1D1F-4432-BF8C-5E92EE43FB17}" type="datetimeFigureOut">
              <a:rPr kumimoji="1" lang="ja-JP" altLang="en-US" smtClean="0"/>
              <a:t>2022/5/11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616AC59-8BAD-4ADE-BB47-2042AC7DED1D}" type="slidenum">
              <a:rPr kumimoji="1" lang="ja-JP" altLang="en-US" smtClean="0"/>
              <a:t>‹#›</a:t>
            </a:fld>
            <a:endParaRPr kumimoji="1" lang="ja-JP" altLang="en-US"/>
          </a:p>
        </p:txBody>
      </p:sp>
    </p:spTree>
    <p:extLst>
      <p:ext uri="{BB962C8B-B14F-4D97-AF65-F5344CB8AC3E}">
        <p14:creationId xmlns:p14="http://schemas.microsoft.com/office/powerpoint/2010/main" val="1456543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E3F03B3-1D1F-4432-BF8C-5E92EE43FB17}" type="datetimeFigureOut">
              <a:rPr kumimoji="1" lang="ja-JP" altLang="en-US" smtClean="0"/>
              <a:t>2022/5/11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616AC59-8BAD-4ADE-BB47-2042AC7DED1D}" type="slidenum">
              <a:rPr kumimoji="1" lang="ja-JP" altLang="en-US" smtClean="0"/>
              <a:t>‹#›</a:t>
            </a:fld>
            <a:endParaRPr kumimoji="1" lang="ja-JP" altLang="en-US"/>
          </a:p>
        </p:txBody>
      </p:sp>
    </p:spTree>
    <p:extLst>
      <p:ext uri="{BB962C8B-B14F-4D97-AF65-F5344CB8AC3E}">
        <p14:creationId xmlns:p14="http://schemas.microsoft.com/office/powerpoint/2010/main" val="244019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E3F03B3-1D1F-4432-BF8C-5E92EE43FB17}" type="datetimeFigureOut">
              <a:rPr kumimoji="1" lang="ja-JP" altLang="en-US" smtClean="0"/>
              <a:t>2022/5/11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616AC59-8BAD-4ADE-BB47-2042AC7DED1D}" type="slidenum">
              <a:rPr kumimoji="1" lang="ja-JP" altLang="en-US" smtClean="0"/>
              <a:t>‹#›</a:t>
            </a:fld>
            <a:endParaRPr kumimoji="1" lang="ja-JP" altLang="en-US"/>
          </a:p>
        </p:txBody>
      </p:sp>
    </p:spTree>
    <p:extLst>
      <p:ext uri="{BB962C8B-B14F-4D97-AF65-F5344CB8AC3E}">
        <p14:creationId xmlns:p14="http://schemas.microsoft.com/office/powerpoint/2010/main" val="1462496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E3F03B3-1D1F-4432-BF8C-5E92EE43FB17}" type="datetimeFigureOut">
              <a:rPr kumimoji="1" lang="ja-JP" altLang="en-US" smtClean="0"/>
              <a:t>2022/5/11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616AC59-8BAD-4ADE-BB47-2042AC7DED1D}" type="slidenum">
              <a:rPr kumimoji="1" lang="ja-JP" altLang="en-US" smtClean="0"/>
              <a:t>‹#›</a:t>
            </a:fld>
            <a:endParaRPr kumimoji="1" lang="ja-JP" altLang="en-US"/>
          </a:p>
        </p:txBody>
      </p:sp>
    </p:spTree>
    <p:extLst>
      <p:ext uri="{BB962C8B-B14F-4D97-AF65-F5344CB8AC3E}">
        <p14:creationId xmlns:p14="http://schemas.microsoft.com/office/powerpoint/2010/main" val="2286162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E3F03B3-1D1F-4432-BF8C-5E92EE43FB17}" type="datetimeFigureOut">
              <a:rPr kumimoji="1" lang="ja-JP" altLang="en-US" smtClean="0"/>
              <a:t>2022/5/11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616AC59-8BAD-4ADE-BB47-2042AC7DED1D}" type="slidenum">
              <a:rPr kumimoji="1" lang="ja-JP" altLang="en-US" smtClean="0"/>
              <a:t>‹#›</a:t>
            </a:fld>
            <a:endParaRPr kumimoji="1" lang="ja-JP" altLang="en-US"/>
          </a:p>
        </p:txBody>
      </p:sp>
    </p:spTree>
    <p:extLst>
      <p:ext uri="{BB962C8B-B14F-4D97-AF65-F5344CB8AC3E}">
        <p14:creationId xmlns:p14="http://schemas.microsoft.com/office/powerpoint/2010/main" val="1231338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3F03B3-1D1F-4432-BF8C-5E92EE43FB17}" type="datetimeFigureOut">
              <a:rPr kumimoji="1" lang="ja-JP" altLang="en-US" smtClean="0"/>
              <a:t>2022/5/11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16AC59-8BAD-4ADE-BB47-2042AC7DED1D}" type="slidenum">
              <a:rPr kumimoji="1" lang="ja-JP" altLang="en-US" smtClean="0"/>
              <a:t>‹#›</a:t>
            </a:fld>
            <a:endParaRPr kumimoji="1" lang="ja-JP" altLang="en-US"/>
          </a:p>
        </p:txBody>
      </p:sp>
    </p:spTree>
    <p:extLst>
      <p:ext uri="{BB962C8B-B14F-4D97-AF65-F5344CB8AC3E}">
        <p14:creationId xmlns:p14="http://schemas.microsoft.com/office/powerpoint/2010/main" val="3263568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29392" y="0"/>
            <a:ext cx="2664296" cy="2792317"/>
          </a:xfrm>
          <a:prstGeom prst="rect">
            <a:avLst/>
          </a:prstGeom>
        </p:spPr>
      </p:pic>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9852" y="116632"/>
            <a:ext cx="2664296" cy="2792317"/>
          </a:xfrm>
          <a:prstGeom prst="rect">
            <a:avLst/>
          </a:prstGeom>
        </p:spPr>
      </p:pic>
      <p:sp>
        <p:nvSpPr>
          <p:cNvPr id="3" name="タイトル 2"/>
          <p:cNvSpPr>
            <a:spLocks noGrp="1"/>
          </p:cNvSpPr>
          <p:nvPr>
            <p:ph type="ctrTitle"/>
          </p:nvPr>
        </p:nvSpPr>
        <p:spPr>
          <a:xfrm>
            <a:off x="645850" y="4065684"/>
            <a:ext cx="7852300" cy="687713"/>
          </a:xfrm>
        </p:spPr>
        <p:txBody>
          <a:bodyPr>
            <a:noAutofit/>
          </a:bodyPr>
          <a:lstStyle/>
          <a:p>
            <a:r>
              <a:rPr lang="ja-JP" altLang="en-US" sz="2800">
                <a:effectLst>
                  <a:outerShdw blurRad="38100" dist="38100" dir="2700000" algn="tl">
                    <a:srgbClr val="000000">
                      <a:alpha val="43137"/>
                    </a:srgbClr>
                  </a:outerShdw>
                </a:effectLst>
              </a:rPr>
              <a:t>選ばれる相続</a:t>
            </a:r>
            <a:r>
              <a:rPr lang="ja-JP" altLang="en-US" sz="2800" dirty="0">
                <a:effectLst>
                  <a:outerShdw blurRad="38100" dist="38100" dir="2700000" algn="tl">
                    <a:srgbClr val="000000">
                      <a:alpha val="43137"/>
                    </a:srgbClr>
                  </a:outerShdw>
                </a:effectLst>
              </a:rPr>
              <a:t>コンサルタント養成講座</a:t>
            </a:r>
            <a:br>
              <a:rPr lang="en-US" altLang="ja-JP" sz="2800" dirty="0">
                <a:effectLst>
                  <a:outerShdw blurRad="38100" dist="38100" dir="2700000" algn="tl">
                    <a:srgbClr val="000000">
                      <a:alpha val="43137"/>
                    </a:srgbClr>
                  </a:outerShdw>
                </a:effectLst>
              </a:rPr>
            </a:br>
            <a:br>
              <a:rPr lang="en-US" altLang="ja-JP" sz="2800" dirty="0">
                <a:effectLst>
                  <a:outerShdw blurRad="38100" dist="38100" dir="2700000" algn="tl">
                    <a:srgbClr val="000000">
                      <a:alpha val="43137"/>
                    </a:srgbClr>
                  </a:outerShdw>
                </a:effectLst>
              </a:rPr>
            </a:br>
            <a:r>
              <a:rPr lang="ja-JP" altLang="en-US" sz="2800">
                <a:effectLst>
                  <a:outerShdw blurRad="38100" dist="38100" dir="2700000" algn="tl">
                    <a:srgbClr val="000000">
                      <a:alpha val="43137"/>
                    </a:srgbClr>
                  </a:outerShdw>
                </a:effectLst>
              </a:rPr>
              <a:t>＜第３講＞</a:t>
            </a:r>
            <a:br>
              <a:rPr lang="en-US" altLang="ja-JP" sz="3200" dirty="0">
                <a:effectLst>
                  <a:outerShdw blurRad="38100" dist="38100" dir="2700000" algn="tl">
                    <a:srgbClr val="000000">
                      <a:alpha val="43137"/>
                    </a:srgbClr>
                  </a:outerShdw>
                </a:effectLst>
              </a:rPr>
            </a:br>
            <a:br>
              <a:rPr lang="en-US" altLang="ja-JP" sz="3600" dirty="0">
                <a:solidFill>
                  <a:srgbClr val="FF0000"/>
                </a:solidFill>
                <a:effectLst>
                  <a:outerShdw blurRad="38100" dist="38100" dir="2700000" algn="tl">
                    <a:srgbClr val="000000">
                      <a:alpha val="43137"/>
                    </a:srgbClr>
                  </a:outerShdw>
                </a:effectLst>
              </a:rPr>
            </a:br>
            <a:r>
              <a:rPr lang="ja-JP" altLang="en-US" sz="3600">
                <a:solidFill>
                  <a:srgbClr val="FF0000"/>
                </a:solidFill>
                <a:effectLst>
                  <a:outerShdw blurRad="38100" dist="38100" dir="2700000" algn="tl">
                    <a:srgbClr val="000000">
                      <a:alpha val="43137"/>
                    </a:srgbClr>
                  </a:outerShdw>
                </a:effectLst>
              </a:rPr>
              <a:t>相続コンサルタントのビジネスモデル</a:t>
            </a:r>
            <a:br>
              <a:rPr lang="en-US" altLang="ja-JP" sz="3600" dirty="0">
                <a:solidFill>
                  <a:srgbClr val="FF0000"/>
                </a:solidFill>
                <a:effectLst>
                  <a:outerShdw blurRad="38100" dist="38100" dir="2700000" algn="tl">
                    <a:srgbClr val="000000">
                      <a:alpha val="43137"/>
                    </a:srgbClr>
                  </a:outerShdw>
                </a:effectLst>
              </a:rPr>
            </a:br>
            <a:br>
              <a:rPr lang="en-US" altLang="ja-JP" sz="3600" dirty="0">
                <a:solidFill>
                  <a:srgbClr val="FF0000"/>
                </a:solidFill>
                <a:effectLst>
                  <a:outerShdw blurRad="38100" dist="38100" dir="2700000" algn="tl">
                    <a:srgbClr val="000000">
                      <a:alpha val="43137"/>
                    </a:srgbClr>
                  </a:outerShdw>
                </a:effectLst>
              </a:rPr>
            </a:br>
            <a:r>
              <a:rPr lang="ja-JP" altLang="en-US" sz="3600">
                <a:solidFill>
                  <a:srgbClr val="FF0000"/>
                </a:solidFill>
                <a:effectLst>
                  <a:outerShdw blurRad="38100" dist="38100" dir="2700000" algn="tl">
                    <a:srgbClr val="000000">
                      <a:alpha val="43137"/>
                    </a:srgbClr>
                  </a:outerShdw>
                </a:effectLst>
              </a:rPr>
              <a:t>相続ビジネスのセールスプロセス</a:t>
            </a:r>
            <a:br>
              <a:rPr lang="en-US" altLang="ja-JP" dirty="0">
                <a:solidFill>
                  <a:srgbClr val="FF0000"/>
                </a:solidFill>
                <a:effectLst>
                  <a:outerShdw blurRad="38100" dist="38100" dir="2700000" algn="tl">
                    <a:srgbClr val="000000">
                      <a:alpha val="43137"/>
                    </a:srgbClr>
                  </a:outerShdw>
                </a:effectLst>
              </a:rPr>
            </a:br>
            <a:br>
              <a:rPr lang="en-US" altLang="ja-JP" sz="5400" dirty="0">
                <a:effectLst>
                  <a:outerShdw blurRad="38100" dist="38100" dir="2700000" algn="tl">
                    <a:srgbClr val="000000">
                      <a:alpha val="43137"/>
                    </a:srgbClr>
                  </a:outerShdw>
                </a:effectLst>
              </a:rPr>
            </a:br>
            <a:endParaRPr kumimoji="1" lang="ja-JP" altLang="en-US"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63888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093320" y="1412776"/>
            <a:ext cx="6957354" cy="3831818"/>
          </a:xfrm>
          <a:prstGeom prst="rect">
            <a:avLst/>
          </a:prstGeom>
          <a:noFill/>
        </p:spPr>
        <p:txBody>
          <a:bodyPr wrap="none" rtlCol="0">
            <a:spAutoFit/>
          </a:bodyPr>
          <a:lstStyle/>
          <a:p>
            <a:pPr algn="ctr">
              <a:lnSpc>
                <a:spcPct val="150000"/>
              </a:lnSpc>
            </a:pPr>
            <a:r>
              <a:rPr lang="ja-JP" altLang="en-US" sz="5400" dirty="0"/>
              <a:t>高収益商品の</a:t>
            </a:r>
            <a:endParaRPr lang="en-US" altLang="ja-JP" sz="5400" dirty="0"/>
          </a:p>
          <a:p>
            <a:pPr algn="ctr">
              <a:lnSpc>
                <a:spcPct val="150000"/>
              </a:lnSpc>
            </a:pPr>
            <a:r>
              <a:rPr kumimoji="1" lang="ja-JP" altLang="en-US" sz="5400" dirty="0"/>
              <a:t>バックエンドセールス</a:t>
            </a:r>
            <a:r>
              <a:rPr lang="ja-JP" altLang="en-US" sz="5400" dirty="0"/>
              <a:t>は</a:t>
            </a:r>
            <a:endParaRPr lang="en-US" altLang="ja-JP" sz="5400" dirty="0"/>
          </a:p>
          <a:p>
            <a:pPr algn="ctr">
              <a:lnSpc>
                <a:spcPct val="150000"/>
              </a:lnSpc>
            </a:pPr>
            <a:r>
              <a:rPr lang="ja-JP" altLang="en-US" sz="5400" dirty="0"/>
              <a:t>「◯◯◯◯」のあとで！</a:t>
            </a:r>
            <a:endParaRPr lang="en-US" altLang="ja-JP" sz="5400" dirty="0"/>
          </a:p>
        </p:txBody>
      </p:sp>
      <p:sp>
        <p:nvSpPr>
          <p:cNvPr id="3" name="テキスト ボックス 2"/>
          <p:cNvSpPr txBox="1"/>
          <p:nvPr/>
        </p:nvSpPr>
        <p:spPr>
          <a:xfrm rot="21126125">
            <a:off x="747643" y="4049782"/>
            <a:ext cx="3877985" cy="1200329"/>
          </a:xfrm>
          <a:prstGeom prst="rect">
            <a:avLst/>
          </a:prstGeom>
          <a:solidFill>
            <a:srgbClr val="0070C0"/>
          </a:solidFill>
        </p:spPr>
        <p:txBody>
          <a:bodyPr wrap="none" rtlCol="0">
            <a:spAutoFit/>
          </a:bodyPr>
          <a:lstStyle/>
          <a:p>
            <a:r>
              <a:rPr kumimoji="1" lang="ja-JP" altLang="en-US" sz="7200">
                <a:solidFill>
                  <a:schemeClr val="bg1"/>
                </a:solidFill>
              </a:rPr>
              <a:t>個別相談</a:t>
            </a:r>
          </a:p>
        </p:txBody>
      </p:sp>
    </p:spTree>
    <p:extLst>
      <p:ext uri="{BB962C8B-B14F-4D97-AF65-F5344CB8AC3E}">
        <p14:creationId xmlns:p14="http://schemas.microsoft.com/office/powerpoint/2010/main" val="3903748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36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404813"/>
            <a:ext cx="1273175" cy="1265237"/>
          </a:xfrm>
        </p:spPr>
      </p:pic>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3347864" y="404813"/>
            <a:ext cx="2682298" cy="646331"/>
          </a:xfrm>
          <a:prstGeom prst="rect">
            <a:avLst/>
          </a:prstGeom>
          <a:solidFill>
            <a:srgbClr val="FFFF00"/>
          </a:solidFill>
        </p:spPr>
        <p:txBody>
          <a:bodyPr wrap="square" rtlCol="0">
            <a:spAutoFit/>
          </a:bodyPr>
          <a:lstStyle/>
          <a:p>
            <a:r>
              <a:rPr lang="ja-JP" altLang="en-US" sz="3600" dirty="0"/>
              <a:t>②</a:t>
            </a:r>
            <a:r>
              <a:rPr kumimoji="1" lang="ja-JP" altLang="en-US" sz="3600"/>
              <a:t>個別相談</a:t>
            </a:r>
            <a:endParaRPr kumimoji="1" lang="ja-JP" altLang="en-US" sz="3600" dirty="0"/>
          </a:p>
        </p:txBody>
      </p:sp>
      <p:sp>
        <p:nvSpPr>
          <p:cNvPr id="2" name="テキスト ボックス 1"/>
          <p:cNvSpPr txBox="1"/>
          <p:nvPr/>
        </p:nvSpPr>
        <p:spPr>
          <a:xfrm>
            <a:off x="2325231" y="1568669"/>
            <a:ext cx="4493538" cy="461665"/>
          </a:xfrm>
          <a:prstGeom prst="rect">
            <a:avLst/>
          </a:prstGeom>
          <a:noFill/>
        </p:spPr>
        <p:txBody>
          <a:bodyPr wrap="none" rtlCol="0">
            <a:spAutoFit/>
          </a:bodyPr>
          <a:lstStyle/>
          <a:p>
            <a:pPr algn="ctr"/>
            <a:r>
              <a:rPr lang="ja-JP" altLang="en-US" sz="2400">
                <a:solidFill>
                  <a:srgbClr val="0070C0"/>
                </a:solidFill>
              </a:rPr>
              <a:t>個別</a:t>
            </a:r>
            <a:r>
              <a:rPr lang="ja-JP" altLang="en-US" sz="2400" dirty="0">
                <a:solidFill>
                  <a:srgbClr val="0070C0"/>
                </a:solidFill>
              </a:rPr>
              <a:t>相談は「無料」か「有料」か？</a:t>
            </a:r>
            <a:endParaRPr lang="en-US" altLang="ja-JP" sz="2400" dirty="0">
              <a:solidFill>
                <a:srgbClr val="0070C0"/>
              </a:solidFill>
            </a:endParaRPr>
          </a:p>
        </p:txBody>
      </p:sp>
      <p:sp>
        <p:nvSpPr>
          <p:cNvPr id="9" name="正方形/長方形 8"/>
          <p:cNvSpPr/>
          <p:nvPr/>
        </p:nvSpPr>
        <p:spPr>
          <a:xfrm>
            <a:off x="107504" y="2548559"/>
            <a:ext cx="4464496" cy="3970318"/>
          </a:xfrm>
          <a:prstGeom prst="rect">
            <a:avLst/>
          </a:prstGeom>
          <a:solidFill>
            <a:schemeClr val="accent3">
              <a:lumMod val="20000"/>
              <a:lumOff val="80000"/>
            </a:schemeClr>
          </a:solidFill>
        </p:spPr>
        <p:txBody>
          <a:bodyPr wrap="square">
            <a:spAutoFit/>
          </a:bodyPr>
          <a:lstStyle/>
          <a:p>
            <a:pPr>
              <a:lnSpc>
                <a:spcPct val="150000"/>
              </a:lnSpc>
            </a:pPr>
            <a:r>
              <a:rPr lang="ja-JP" altLang="en-US" sz="2400" dirty="0">
                <a:solidFill>
                  <a:srgbClr val="000000"/>
                </a:solidFill>
                <a:latin typeface="Helvetica" charset="0"/>
              </a:rPr>
              <a:t>個別相談を</a:t>
            </a:r>
            <a:r>
              <a:rPr lang="ja-JP" altLang="en-US" sz="2400" dirty="0">
                <a:solidFill>
                  <a:srgbClr val="FF0000"/>
                </a:solidFill>
                <a:latin typeface="Helvetica" charset="0"/>
              </a:rPr>
              <a:t>「無料」</a:t>
            </a:r>
            <a:r>
              <a:rPr lang="ja-JP" altLang="en-US" sz="2400" dirty="0">
                <a:solidFill>
                  <a:srgbClr val="000000"/>
                </a:solidFill>
                <a:latin typeface="Helvetica" charset="0"/>
              </a:rPr>
              <a:t>にすると・・・</a:t>
            </a:r>
            <a:endParaRPr lang="en-US" altLang="ja-JP" sz="2400" dirty="0">
              <a:solidFill>
                <a:srgbClr val="000000"/>
              </a:solidFill>
              <a:latin typeface="Helvetica" charset="0"/>
            </a:endParaRPr>
          </a:p>
          <a:p>
            <a:pPr>
              <a:lnSpc>
                <a:spcPct val="150000"/>
              </a:lnSpc>
            </a:pPr>
            <a:r>
              <a:rPr lang="ja-JP" altLang="en-US" sz="2400" dirty="0">
                <a:solidFill>
                  <a:srgbClr val="000000"/>
                </a:solidFill>
                <a:latin typeface="Helvetica" charset="0"/>
              </a:rPr>
              <a:t>・相談者→増加</a:t>
            </a:r>
            <a:endParaRPr lang="en-US" altLang="ja-JP" sz="2400" dirty="0">
              <a:solidFill>
                <a:srgbClr val="000000"/>
              </a:solidFill>
              <a:latin typeface="Helvetica" charset="0"/>
            </a:endParaRPr>
          </a:p>
          <a:p>
            <a:pPr>
              <a:lnSpc>
                <a:spcPct val="150000"/>
              </a:lnSpc>
            </a:pPr>
            <a:r>
              <a:rPr lang="ja-JP" altLang="en-US" sz="2400" dirty="0">
                <a:solidFill>
                  <a:srgbClr val="000000"/>
                </a:solidFill>
                <a:latin typeface="Helvetica" charset="0"/>
              </a:rPr>
              <a:t>・相談内容は多岐にわたる</a:t>
            </a:r>
            <a:endParaRPr lang="en-US" altLang="ja-JP" sz="2400" dirty="0">
              <a:solidFill>
                <a:srgbClr val="000000"/>
              </a:solidFill>
              <a:latin typeface="Helvetica" charset="0"/>
            </a:endParaRPr>
          </a:p>
          <a:p>
            <a:pPr>
              <a:lnSpc>
                <a:spcPct val="150000"/>
              </a:lnSpc>
            </a:pPr>
            <a:r>
              <a:rPr lang="ja-JP" altLang="en-US" sz="2400" dirty="0">
                <a:solidFill>
                  <a:srgbClr val="000000"/>
                </a:solidFill>
                <a:latin typeface="Helvetica" charset="0"/>
              </a:rPr>
              <a:t>・他の無料相談にも行く、ジプシーも多い</a:t>
            </a:r>
            <a:endParaRPr lang="en-US" altLang="ja-JP" sz="2400" dirty="0">
              <a:solidFill>
                <a:srgbClr val="000000"/>
              </a:solidFill>
              <a:latin typeface="Helvetica" charset="0"/>
            </a:endParaRPr>
          </a:p>
          <a:p>
            <a:pPr>
              <a:lnSpc>
                <a:spcPct val="150000"/>
              </a:lnSpc>
            </a:pPr>
            <a:r>
              <a:rPr lang="ja-JP" altLang="en-US" sz="2400" dirty="0">
                <a:solidFill>
                  <a:srgbClr val="000000"/>
                </a:solidFill>
                <a:latin typeface="Helvetica" charset="0"/>
              </a:rPr>
              <a:t>・「</a:t>
            </a:r>
            <a:r>
              <a:rPr lang="en-US" altLang="ja-JP" sz="2400" dirty="0">
                <a:solidFill>
                  <a:srgbClr val="000000"/>
                </a:solidFill>
                <a:latin typeface="Helvetica" charset="0"/>
              </a:rPr>
              <a:t>〜</a:t>
            </a:r>
            <a:r>
              <a:rPr lang="ja-JP" altLang="en-US" sz="2400" dirty="0">
                <a:solidFill>
                  <a:srgbClr val="000000"/>
                </a:solidFill>
                <a:latin typeface="Helvetica" charset="0"/>
              </a:rPr>
              <a:t>士を紹介してくれれば済む」</a:t>
            </a:r>
            <a:endParaRPr lang="en-US" altLang="ja-JP" sz="2400" dirty="0">
              <a:solidFill>
                <a:srgbClr val="000000"/>
              </a:solidFill>
              <a:latin typeface="Helvetica" charset="0"/>
            </a:endParaRPr>
          </a:p>
          <a:p>
            <a:pPr>
              <a:lnSpc>
                <a:spcPct val="150000"/>
              </a:lnSpc>
            </a:pPr>
            <a:r>
              <a:rPr lang="ja-JP" altLang="en-US" sz="2400" dirty="0">
                <a:solidFill>
                  <a:srgbClr val="000000"/>
                </a:solidFill>
                <a:latin typeface="Helvetica" charset="0"/>
              </a:rPr>
              <a:t>・プレゼンへの移行率は低い</a:t>
            </a:r>
            <a:endParaRPr lang="en-US" altLang="ja-JP" sz="2400" dirty="0">
              <a:solidFill>
                <a:srgbClr val="000000"/>
              </a:solidFill>
              <a:latin typeface="Helvetica" charset="0"/>
            </a:endParaRPr>
          </a:p>
        </p:txBody>
      </p:sp>
      <p:sp>
        <p:nvSpPr>
          <p:cNvPr id="7" name="正方形/長方形 6"/>
          <p:cNvSpPr/>
          <p:nvPr/>
        </p:nvSpPr>
        <p:spPr>
          <a:xfrm>
            <a:off x="4603723" y="2548559"/>
            <a:ext cx="4464496" cy="3970318"/>
          </a:xfrm>
          <a:prstGeom prst="rect">
            <a:avLst/>
          </a:prstGeom>
          <a:solidFill>
            <a:schemeClr val="accent6">
              <a:lumMod val="40000"/>
              <a:lumOff val="60000"/>
            </a:schemeClr>
          </a:solidFill>
        </p:spPr>
        <p:txBody>
          <a:bodyPr wrap="square">
            <a:spAutoFit/>
          </a:bodyPr>
          <a:lstStyle/>
          <a:p>
            <a:pPr>
              <a:lnSpc>
                <a:spcPct val="150000"/>
              </a:lnSpc>
            </a:pPr>
            <a:r>
              <a:rPr lang="ja-JP" altLang="en-US" sz="2400" dirty="0">
                <a:solidFill>
                  <a:srgbClr val="000000"/>
                </a:solidFill>
                <a:latin typeface="Helvetica" charset="0"/>
              </a:rPr>
              <a:t>個別相談を</a:t>
            </a:r>
            <a:r>
              <a:rPr lang="ja-JP" altLang="en-US" sz="2400" dirty="0">
                <a:solidFill>
                  <a:srgbClr val="FF0000"/>
                </a:solidFill>
                <a:latin typeface="Helvetica" charset="0"/>
              </a:rPr>
              <a:t>「有料」</a:t>
            </a:r>
            <a:r>
              <a:rPr lang="ja-JP" altLang="en-US" sz="2400" dirty="0">
                <a:solidFill>
                  <a:srgbClr val="000000"/>
                </a:solidFill>
                <a:latin typeface="Helvetica" charset="0"/>
              </a:rPr>
              <a:t>にすると・・・</a:t>
            </a:r>
            <a:endParaRPr lang="en-US" altLang="ja-JP" sz="2400" dirty="0">
              <a:solidFill>
                <a:srgbClr val="000000"/>
              </a:solidFill>
              <a:latin typeface="Helvetica" charset="0"/>
            </a:endParaRPr>
          </a:p>
          <a:p>
            <a:pPr>
              <a:lnSpc>
                <a:spcPct val="150000"/>
              </a:lnSpc>
            </a:pPr>
            <a:r>
              <a:rPr lang="ja-JP" altLang="en-US" sz="2400" dirty="0">
                <a:solidFill>
                  <a:srgbClr val="000000"/>
                </a:solidFill>
                <a:latin typeface="Helvetica" charset="0"/>
              </a:rPr>
              <a:t>・相談者→減少</a:t>
            </a:r>
            <a:endParaRPr lang="en-US" altLang="ja-JP" sz="2400" dirty="0">
              <a:solidFill>
                <a:srgbClr val="000000"/>
              </a:solidFill>
              <a:latin typeface="Helvetica" charset="0"/>
            </a:endParaRPr>
          </a:p>
          <a:p>
            <a:pPr>
              <a:lnSpc>
                <a:spcPct val="150000"/>
              </a:lnSpc>
            </a:pPr>
            <a:r>
              <a:rPr lang="ja-JP" altLang="en-US" sz="2400" dirty="0">
                <a:solidFill>
                  <a:srgbClr val="000000"/>
                </a:solidFill>
                <a:latin typeface="Helvetica" charset="0"/>
              </a:rPr>
              <a:t>・相談内容は絞られる</a:t>
            </a:r>
            <a:endParaRPr lang="en-US" altLang="ja-JP" sz="2400" dirty="0">
              <a:solidFill>
                <a:srgbClr val="000000"/>
              </a:solidFill>
              <a:latin typeface="Helvetica" charset="0"/>
            </a:endParaRPr>
          </a:p>
          <a:p>
            <a:pPr>
              <a:lnSpc>
                <a:spcPct val="150000"/>
              </a:lnSpc>
            </a:pPr>
            <a:r>
              <a:rPr lang="ja-JP" altLang="en-US" sz="2400" dirty="0">
                <a:solidFill>
                  <a:srgbClr val="000000"/>
                </a:solidFill>
                <a:latin typeface="Helvetica" charset="0"/>
              </a:rPr>
              <a:t>・他の無料相談との差別化。</a:t>
            </a:r>
            <a:endParaRPr lang="en-US" altLang="ja-JP" sz="2400" dirty="0">
              <a:solidFill>
                <a:srgbClr val="000000"/>
              </a:solidFill>
              <a:latin typeface="Helvetica" charset="0"/>
            </a:endParaRPr>
          </a:p>
          <a:p>
            <a:pPr>
              <a:lnSpc>
                <a:spcPct val="150000"/>
              </a:lnSpc>
            </a:pPr>
            <a:r>
              <a:rPr lang="ja-JP" altLang="en-US" sz="2400" dirty="0">
                <a:solidFill>
                  <a:srgbClr val="000000"/>
                </a:solidFill>
                <a:latin typeface="Helvetica" charset="0"/>
              </a:rPr>
              <a:t>・潜在ニードを顕在化できる。総合的サポートの必要性が伝わる。</a:t>
            </a:r>
            <a:endParaRPr lang="en-US" altLang="ja-JP" sz="2400" dirty="0">
              <a:solidFill>
                <a:srgbClr val="000000"/>
              </a:solidFill>
              <a:latin typeface="Helvetica" charset="0"/>
            </a:endParaRPr>
          </a:p>
          <a:p>
            <a:pPr>
              <a:lnSpc>
                <a:spcPct val="150000"/>
              </a:lnSpc>
            </a:pPr>
            <a:r>
              <a:rPr lang="ja-JP" altLang="en-US" sz="2400" dirty="0">
                <a:solidFill>
                  <a:srgbClr val="000000"/>
                </a:solidFill>
                <a:latin typeface="Helvetica" charset="0"/>
              </a:rPr>
              <a:t>・プレゼンへの移行率は高い</a:t>
            </a:r>
            <a:endParaRPr lang="en-US" altLang="ja-JP" sz="2400" dirty="0">
              <a:solidFill>
                <a:srgbClr val="000000"/>
              </a:solidFill>
              <a:latin typeface="Helvetica" charset="0"/>
            </a:endParaRPr>
          </a:p>
        </p:txBody>
      </p:sp>
      <p:sp>
        <p:nvSpPr>
          <p:cNvPr id="3" name="右矢印 2"/>
          <p:cNvSpPr/>
          <p:nvPr/>
        </p:nvSpPr>
        <p:spPr>
          <a:xfrm>
            <a:off x="3671292" y="3752663"/>
            <a:ext cx="1152128" cy="1008112"/>
          </a:xfrm>
          <a:prstGeom prst="rightArrow">
            <a:avLst/>
          </a:prstGeom>
          <a:gradFill flip="none" rotWithShape="1">
            <a:gsLst>
              <a:gs pos="0">
                <a:schemeClr val="accent1">
                  <a:tint val="66000"/>
                  <a:satMod val="160000"/>
                </a:schemeClr>
              </a:gs>
              <a:gs pos="38000">
                <a:schemeClr val="accent1">
                  <a:tint val="44500"/>
                  <a:satMod val="160000"/>
                  <a:lumMod val="70000"/>
                </a:schemeClr>
              </a:gs>
              <a:gs pos="100000">
                <a:schemeClr val="accent1">
                  <a:tint val="23500"/>
                  <a:satMod val="160000"/>
                </a:schemeClr>
              </a:gs>
            </a:gsLst>
            <a:lin ang="10800000" scaled="1"/>
            <a:tileRect/>
          </a:gra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31249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P spid="7" grpId="0" animBg="1"/>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157976" y="1340768"/>
            <a:ext cx="8828058" cy="5355312"/>
          </a:xfrm>
          <a:prstGeom prst="rect">
            <a:avLst/>
          </a:prstGeom>
          <a:noFill/>
        </p:spPr>
        <p:txBody>
          <a:bodyPr wrap="none" rtlCol="0">
            <a:spAutoFit/>
          </a:bodyPr>
          <a:lstStyle/>
          <a:p>
            <a:pPr algn="ctr"/>
            <a:r>
              <a:rPr lang="ja-JP" altLang="en-US" sz="3600" dirty="0"/>
              <a:t>個別相談</a:t>
            </a:r>
            <a:r>
              <a:rPr kumimoji="1" lang="ja-JP" altLang="en-US" sz="3600" dirty="0"/>
              <a:t>は基本的に２回</a:t>
            </a:r>
            <a:endParaRPr kumimoji="1" lang="en-US" altLang="ja-JP" sz="3600" dirty="0"/>
          </a:p>
          <a:p>
            <a:pPr algn="ctr"/>
            <a:endParaRPr lang="en-US" altLang="ja-JP" sz="3600" dirty="0"/>
          </a:p>
          <a:p>
            <a:pPr algn="ctr"/>
            <a:endParaRPr lang="en-US" altLang="ja-JP" sz="3600" dirty="0"/>
          </a:p>
          <a:p>
            <a:pPr algn="ctr"/>
            <a:r>
              <a:rPr kumimoji="1" lang="ja-JP" altLang="en-US" sz="3600"/>
              <a:t>面談①</a:t>
            </a:r>
            <a:r>
              <a:rPr kumimoji="1" lang="en-US" altLang="ja-JP" sz="3600" dirty="0"/>
              <a:t> </a:t>
            </a:r>
            <a:r>
              <a:rPr lang="ja-JP" altLang="en-US" sz="7200">
                <a:solidFill>
                  <a:srgbClr val="FF0000"/>
                </a:solidFill>
              </a:rPr>
              <a:t>ヒアリング</a:t>
            </a:r>
            <a:endParaRPr kumimoji="1" lang="en-US" altLang="ja-JP" sz="3600" dirty="0">
              <a:solidFill>
                <a:srgbClr val="FF0000"/>
              </a:solidFill>
            </a:endParaRPr>
          </a:p>
          <a:p>
            <a:pPr algn="ctr"/>
            <a:endParaRPr lang="en-US" altLang="ja-JP" sz="3600" dirty="0"/>
          </a:p>
          <a:p>
            <a:pPr algn="ctr"/>
            <a:r>
              <a:rPr kumimoji="1" lang="ja-JP" altLang="en-US" sz="2400"/>
              <a:t>面談②</a:t>
            </a:r>
            <a:r>
              <a:rPr kumimoji="1" lang="en-US" altLang="ja-JP" sz="2400" dirty="0"/>
              <a:t> </a:t>
            </a:r>
            <a:r>
              <a:rPr kumimoji="1" lang="ja-JP" altLang="en-US" sz="5400">
                <a:solidFill>
                  <a:srgbClr val="FF0000"/>
                </a:solidFill>
              </a:rPr>
              <a:t>ロードマップ＆解決策提示</a:t>
            </a:r>
            <a:endParaRPr kumimoji="1" lang="en-US" altLang="ja-JP" sz="2400" dirty="0">
              <a:solidFill>
                <a:srgbClr val="FF0000"/>
              </a:solidFill>
            </a:endParaRPr>
          </a:p>
          <a:p>
            <a:pPr algn="ctr"/>
            <a:endParaRPr kumimoji="1" lang="en-US" altLang="ja-JP" sz="3600" dirty="0"/>
          </a:p>
          <a:p>
            <a:pPr algn="ctr"/>
            <a:r>
              <a:rPr kumimoji="1" lang="ja-JP" altLang="en-US" sz="3600"/>
              <a:t>（</a:t>
            </a:r>
            <a:r>
              <a:rPr lang="ja-JP" altLang="en-US" sz="3600"/>
              <a:t>プレゼンテーション＆</a:t>
            </a:r>
            <a:r>
              <a:rPr kumimoji="1" lang="ja-JP" altLang="en-US" sz="3600"/>
              <a:t>クロージング）</a:t>
            </a:r>
            <a:endParaRPr kumimoji="1" lang="ja-JP" altLang="en-US" sz="3600" dirty="0"/>
          </a:p>
        </p:txBody>
      </p:sp>
      <p:sp>
        <p:nvSpPr>
          <p:cNvPr id="6" name="テキスト ボックス 5"/>
          <p:cNvSpPr txBox="1"/>
          <p:nvPr/>
        </p:nvSpPr>
        <p:spPr>
          <a:xfrm>
            <a:off x="2555776" y="424773"/>
            <a:ext cx="3672408" cy="646331"/>
          </a:xfrm>
          <a:prstGeom prst="rect">
            <a:avLst/>
          </a:prstGeom>
          <a:solidFill>
            <a:srgbClr val="FFFF00"/>
          </a:solidFill>
        </p:spPr>
        <p:txBody>
          <a:bodyPr wrap="square" rtlCol="0">
            <a:spAutoFit/>
          </a:bodyPr>
          <a:lstStyle/>
          <a:p>
            <a:r>
              <a:rPr lang="en-US" altLang="ja-JP" sz="3600" dirty="0"/>
              <a:t>&lt;</a:t>
            </a:r>
            <a:r>
              <a:rPr lang="ja-JP" altLang="en-US" sz="3600"/>
              <a:t> </a:t>
            </a:r>
            <a:r>
              <a:rPr lang="en-US" altLang="ja-JP" sz="3600" dirty="0"/>
              <a:t>2nd&gt;</a:t>
            </a:r>
            <a:r>
              <a:rPr kumimoji="1" lang="ja-JP" altLang="en-US" sz="3600"/>
              <a:t>個別相談</a:t>
            </a:r>
            <a:endParaRPr kumimoji="1" lang="ja-JP" altLang="en-US" sz="3600" dirty="0"/>
          </a:p>
        </p:txBody>
      </p:sp>
      <p:sp>
        <p:nvSpPr>
          <p:cNvPr id="7" name="テキスト ボックス 6">
            <a:extLst>
              <a:ext uri="{FF2B5EF4-FFF2-40B4-BE49-F238E27FC236}">
                <a16:creationId xmlns:a16="http://schemas.microsoft.com/office/drawing/2014/main" id="{6C4D8DAF-7BBE-3D44-A4D3-2ACB61FEBFF4}"/>
              </a:ext>
            </a:extLst>
          </p:cNvPr>
          <p:cNvSpPr txBox="1"/>
          <p:nvPr/>
        </p:nvSpPr>
        <p:spPr>
          <a:xfrm>
            <a:off x="155565" y="2060848"/>
            <a:ext cx="8832867" cy="830997"/>
          </a:xfrm>
          <a:prstGeom prst="rect">
            <a:avLst/>
          </a:prstGeom>
          <a:solidFill>
            <a:srgbClr val="00B050"/>
          </a:solidFill>
        </p:spPr>
        <p:txBody>
          <a:bodyPr wrap="none" rtlCol="0">
            <a:spAutoFit/>
          </a:bodyPr>
          <a:lstStyle/>
          <a:p>
            <a:r>
              <a:rPr kumimoji="1" lang="ja-JP" altLang="en-US" sz="4800">
                <a:solidFill>
                  <a:schemeClr val="bg1"/>
                </a:solidFill>
              </a:rPr>
              <a:t>⓪「誰かに相談したい」と言う状態</a:t>
            </a:r>
          </a:p>
        </p:txBody>
      </p:sp>
    </p:spTree>
    <p:extLst>
      <p:ext uri="{BB962C8B-B14F-4D97-AF65-F5344CB8AC3E}">
        <p14:creationId xmlns:p14="http://schemas.microsoft.com/office/powerpoint/2010/main" val="2932864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404813"/>
            <a:ext cx="1273175" cy="1265237"/>
          </a:xfrm>
        </p:spPr>
      </p:pic>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759898" y="1993014"/>
            <a:ext cx="7624203" cy="4524315"/>
          </a:xfrm>
          <a:prstGeom prst="rect">
            <a:avLst/>
          </a:prstGeom>
          <a:noFill/>
        </p:spPr>
        <p:txBody>
          <a:bodyPr wrap="none" rtlCol="0">
            <a:spAutoFit/>
          </a:bodyPr>
          <a:lstStyle/>
          <a:p>
            <a:pPr algn="ctr">
              <a:lnSpc>
                <a:spcPct val="200000"/>
              </a:lnSpc>
            </a:pPr>
            <a:r>
              <a:rPr kumimoji="1" lang="en-US" altLang="ja-JP" sz="2400" dirty="0"/>
              <a:t>【</a:t>
            </a:r>
            <a:r>
              <a:rPr lang="ja-JP" altLang="en-US" sz="2400" dirty="0"/>
              <a:t>なぜならば・・・</a:t>
            </a:r>
            <a:r>
              <a:rPr kumimoji="1" lang="en-US" altLang="ja-JP" sz="2400" dirty="0"/>
              <a:t>】</a:t>
            </a:r>
          </a:p>
          <a:p>
            <a:pPr>
              <a:lnSpc>
                <a:spcPct val="200000"/>
              </a:lnSpc>
            </a:pPr>
            <a:r>
              <a:rPr kumimoji="1" lang="ja-JP" altLang="en-US" sz="2400" dirty="0"/>
              <a:t>・相続において悩みが顕在化していることはほとんど無い</a:t>
            </a:r>
            <a:endParaRPr kumimoji="1" lang="en-US" altLang="ja-JP" sz="2400" dirty="0"/>
          </a:p>
          <a:p>
            <a:pPr>
              <a:lnSpc>
                <a:spcPct val="200000"/>
              </a:lnSpc>
            </a:pPr>
            <a:r>
              <a:rPr lang="ja-JP" altLang="en-US" sz="2400" dirty="0"/>
              <a:t>・ミスリードをしないためには「情報は多いほどいい」</a:t>
            </a:r>
            <a:endParaRPr lang="en-US" altLang="ja-JP" sz="2400" dirty="0"/>
          </a:p>
          <a:p>
            <a:pPr>
              <a:lnSpc>
                <a:spcPct val="200000"/>
              </a:lnSpc>
            </a:pPr>
            <a:r>
              <a:rPr kumimoji="1" lang="ja-JP" altLang="en-US" sz="2400" dirty="0"/>
              <a:t>・様々な情報を話してもらうためには「自己開示ファースト」</a:t>
            </a:r>
            <a:endParaRPr kumimoji="1" lang="en-US" altLang="ja-JP" sz="2400" dirty="0"/>
          </a:p>
          <a:p>
            <a:pPr>
              <a:lnSpc>
                <a:spcPct val="200000"/>
              </a:lnSpc>
            </a:pPr>
            <a:r>
              <a:rPr lang="ja-JP" altLang="en-US" sz="2400" dirty="0"/>
              <a:t>・脱線上等！</a:t>
            </a:r>
            <a:endParaRPr lang="en-US" altLang="ja-JP" sz="2400" dirty="0"/>
          </a:p>
          <a:p>
            <a:pPr>
              <a:lnSpc>
                <a:spcPct val="200000"/>
              </a:lnSpc>
            </a:pPr>
            <a:r>
              <a:rPr kumimoji="1" lang="ja-JP" altLang="en-US" sz="2400" dirty="0"/>
              <a:t>・想像力</a:t>
            </a:r>
            <a:r>
              <a:rPr kumimoji="1" lang="en-US" altLang="ja-JP" sz="2400" dirty="0"/>
              <a:t>MAX</a:t>
            </a:r>
            <a:r>
              <a:rPr kumimoji="1" lang="ja-JP" altLang="en-US" sz="2400" dirty="0"/>
              <a:t>で聞く</a:t>
            </a:r>
            <a:endParaRPr kumimoji="1" lang="en-US" altLang="ja-JP" sz="2400" dirty="0"/>
          </a:p>
        </p:txBody>
      </p:sp>
      <p:sp>
        <p:nvSpPr>
          <p:cNvPr id="7" name="テキスト ボックス 6"/>
          <p:cNvSpPr txBox="1"/>
          <p:nvPr/>
        </p:nvSpPr>
        <p:spPr>
          <a:xfrm>
            <a:off x="1711283" y="1439217"/>
            <a:ext cx="5721439" cy="461665"/>
          </a:xfrm>
          <a:prstGeom prst="rect">
            <a:avLst/>
          </a:prstGeom>
          <a:noFill/>
        </p:spPr>
        <p:txBody>
          <a:bodyPr wrap="none" rtlCol="0">
            <a:spAutoFit/>
          </a:bodyPr>
          <a:lstStyle/>
          <a:p>
            <a:pPr algn="ctr"/>
            <a:r>
              <a:rPr lang="ja-JP" altLang="en-US" sz="2400" dirty="0">
                <a:solidFill>
                  <a:srgbClr val="0070C0"/>
                </a:solidFill>
              </a:rPr>
              <a:t>個別相談（面談①）は「ヒアリング」に徹する</a:t>
            </a:r>
            <a:endParaRPr lang="en-US" altLang="ja-JP" sz="2400" dirty="0">
              <a:solidFill>
                <a:srgbClr val="0070C0"/>
              </a:solidFill>
            </a:endParaRPr>
          </a:p>
        </p:txBody>
      </p:sp>
      <p:sp>
        <p:nvSpPr>
          <p:cNvPr id="10" name="テキスト ボックス 9">
            <a:extLst>
              <a:ext uri="{FF2B5EF4-FFF2-40B4-BE49-F238E27FC236}">
                <a16:creationId xmlns:a16="http://schemas.microsoft.com/office/drawing/2014/main" id="{4D678231-FA92-F149-BD16-24B1F3341908}"/>
              </a:ext>
            </a:extLst>
          </p:cNvPr>
          <p:cNvSpPr txBox="1"/>
          <p:nvPr/>
        </p:nvSpPr>
        <p:spPr>
          <a:xfrm>
            <a:off x="2555776" y="424773"/>
            <a:ext cx="3672408" cy="646331"/>
          </a:xfrm>
          <a:prstGeom prst="rect">
            <a:avLst/>
          </a:prstGeom>
          <a:solidFill>
            <a:srgbClr val="FFFF00"/>
          </a:solidFill>
        </p:spPr>
        <p:txBody>
          <a:bodyPr wrap="square" rtlCol="0">
            <a:spAutoFit/>
          </a:bodyPr>
          <a:lstStyle/>
          <a:p>
            <a:r>
              <a:rPr lang="en-US" altLang="ja-JP" sz="3600" dirty="0"/>
              <a:t>&lt;</a:t>
            </a:r>
            <a:r>
              <a:rPr lang="ja-JP" altLang="en-US" sz="3600"/>
              <a:t> </a:t>
            </a:r>
            <a:r>
              <a:rPr lang="en-US" altLang="ja-JP" sz="3600" dirty="0"/>
              <a:t>2nd&gt;</a:t>
            </a:r>
            <a:r>
              <a:rPr kumimoji="1" lang="ja-JP" altLang="en-US" sz="3600"/>
              <a:t>個別相談</a:t>
            </a:r>
            <a:endParaRPr kumimoji="1" lang="ja-JP" altLang="en-US" sz="3600" dirty="0"/>
          </a:p>
        </p:txBody>
      </p:sp>
    </p:spTree>
    <p:extLst>
      <p:ext uri="{BB962C8B-B14F-4D97-AF65-F5344CB8AC3E}">
        <p14:creationId xmlns:p14="http://schemas.microsoft.com/office/powerpoint/2010/main" val="3618268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456548" y="620688"/>
            <a:ext cx="8712968" cy="6124754"/>
          </a:xfrm>
          <a:prstGeom prst="rect">
            <a:avLst/>
          </a:prstGeom>
          <a:noFill/>
        </p:spPr>
        <p:txBody>
          <a:bodyPr wrap="square" rtlCol="0">
            <a:spAutoFit/>
          </a:bodyPr>
          <a:lstStyle/>
          <a:p>
            <a:pPr algn="ctr"/>
            <a:r>
              <a:rPr kumimoji="1" lang="ja-JP" altLang="en-US" sz="2800" dirty="0"/>
              <a:t>面談①はヒアリングに徹すること</a:t>
            </a:r>
            <a:endParaRPr kumimoji="1" lang="en-US" altLang="ja-JP" sz="2800" dirty="0"/>
          </a:p>
          <a:p>
            <a:endParaRPr lang="en-US" altLang="ja-JP" sz="2800" dirty="0"/>
          </a:p>
          <a:p>
            <a:pPr>
              <a:lnSpc>
                <a:spcPct val="150000"/>
              </a:lnSpc>
            </a:pPr>
            <a:r>
              <a:rPr kumimoji="1" lang="ja-JP" altLang="en-US" sz="2800" dirty="0"/>
              <a:t>・安易に答えを出さない</a:t>
            </a:r>
            <a:endParaRPr kumimoji="1" lang="en-US" altLang="ja-JP" sz="2800" dirty="0"/>
          </a:p>
          <a:p>
            <a:pPr>
              <a:lnSpc>
                <a:spcPct val="150000"/>
              </a:lnSpc>
            </a:pPr>
            <a:r>
              <a:rPr lang="ja-JP" altLang="en-US" sz="2800" dirty="0"/>
              <a:t>・「一問一答式の個別相談」は最悪</a:t>
            </a:r>
            <a:endParaRPr kumimoji="1" lang="en-US" altLang="ja-JP" sz="2800" dirty="0"/>
          </a:p>
          <a:p>
            <a:pPr>
              <a:lnSpc>
                <a:spcPct val="150000"/>
              </a:lnSpc>
            </a:pPr>
            <a:r>
              <a:rPr lang="ja-JP" altLang="en-US" sz="2800" dirty="0"/>
              <a:t>・潜在化ニーズの顕在化が最大の目的</a:t>
            </a:r>
            <a:endParaRPr lang="en-US" altLang="ja-JP" sz="2800" dirty="0"/>
          </a:p>
          <a:p>
            <a:pPr>
              <a:lnSpc>
                <a:spcPct val="150000"/>
              </a:lnSpc>
            </a:pPr>
            <a:r>
              <a:rPr kumimoji="1" lang="ja-JP" altLang="en-US" sz="2800" dirty="0"/>
              <a:t>・「思っていたよりも大変な問題だ」ということを気づかせる</a:t>
            </a:r>
            <a:endParaRPr kumimoji="1" lang="en-US" altLang="ja-JP" sz="2800" dirty="0"/>
          </a:p>
          <a:p>
            <a:pPr>
              <a:lnSpc>
                <a:spcPct val="150000"/>
              </a:lnSpc>
            </a:pPr>
            <a:r>
              <a:rPr lang="ja-JP" altLang="en-US" sz="2800" dirty="0"/>
              <a:t>・これだけ多くの問題を解決するプランは時間をかけて準備する必要がある、ということをきちんと告げる</a:t>
            </a:r>
            <a:endParaRPr lang="en-US" altLang="ja-JP" sz="2800" dirty="0"/>
          </a:p>
          <a:p>
            <a:pPr>
              <a:lnSpc>
                <a:spcPct val="150000"/>
              </a:lnSpc>
            </a:pPr>
            <a:r>
              <a:rPr kumimoji="1" lang="ja-JP" altLang="en-US" sz="2800" dirty="0"/>
              <a:t>・解決したいという強い希望がある方にだけその解決策を見る権利がある、ということを告げる</a:t>
            </a:r>
            <a:endParaRPr kumimoji="1" lang="en-US" altLang="ja-JP" sz="2800" dirty="0"/>
          </a:p>
        </p:txBody>
      </p:sp>
    </p:spTree>
    <p:extLst>
      <p:ext uri="{BB962C8B-B14F-4D97-AF65-F5344CB8AC3E}">
        <p14:creationId xmlns:p14="http://schemas.microsoft.com/office/powerpoint/2010/main" val="3814503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1750"/>
                                        <p:tgtEl>
                                          <p:spTgt spid="2">
                                            <p:txEl>
                                              <p:pRg st="2" end="2"/>
                                            </p:txEl>
                                          </p:spTgt>
                                        </p:tgtEl>
                                        <p:attrNameLst>
                                          <p:attrName>ppt_y</p:attrName>
                                        </p:attrNameLst>
                                      </p:cBhvr>
                                      <p:tavLst>
                                        <p:tav tm="0">
                                          <p:val>
                                            <p:strVal val="#ppt_y-#ppt_h*1.125000"/>
                                          </p:val>
                                        </p:tav>
                                        <p:tav tm="100000">
                                          <p:val>
                                            <p:strVal val="#ppt_y"/>
                                          </p:val>
                                        </p:tav>
                                      </p:tavLst>
                                    </p:anim>
                                    <p:animEffect transition="in" filter="wipe(down)">
                                      <p:cBhvr>
                                        <p:cTn id="8" dur="1750"/>
                                        <p:tgtEl>
                                          <p:spTgt spid="2">
                                            <p:txEl>
                                              <p:pRg st="2" end="2"/>
                                            </p:txEl>
                                          </p:spTgt>
                                        </p:tgtEl>
                                      </p:cBhvr>
                                    </p:animEffect>
                                  </p:childTnLst>
                                </p:cTn>
                              </p:par>
                              <p:par>
                                <p:cTn id="9" presetID="12" presetClass="entr" presetSubtype="1"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1750"/>
                                        <p:tgtEl>
                                          <p:spTgt spid="2">
                                            <p:txEl>
                                              <p:pRg st="3" end="3"/>
                                            </p:txEl>
                                          </p:spTgt>
                                        </p:tgtEl>
                                        <p:attrNameLst>
                                          <p:attrName>ppt_y</p:attrName>
                                        </p:attrNameLst>
                                      </p:cBhvr>
                                      <p:tavLst>
                                        <p:tav tm="0">
                                          <p:val>
                                            <p:strVal val="#ppt_y-#ppt_h*1.125000"/>
                                          </p:val>
                                        </p:tav>
                                        <p:tav tm="100000">
                                          <p:val>
                                            <p:strVal val="#ppt_y"/>
                                          </p:val>
                                        </p:tav>
                                      </p:tavLst>
                                    </p:anim>
                                    <p:animEffect transition="in" filter="wipe(down)">
                                      <p:cBhvr>
                                        <p:cTn id="12" dur="1750"/>
                                        <p:tgtEl>
                                          <p:spTgt spid="2">
                                            <p:txEl>
                                              <p:pRg st="3" end="3"/>
                                            </p:txEl>
                                          </p:spTgt>
                                        </p:tgtEl>
                                      </p:cBhvr>
                                    </p:animEffect>
                                  </p:childTnLst>
                                </p:cTn>
                              </p:par>
                              <p:par>
                                <p:cTn id="13" presetID="12" presetClass="entr" presetSubtype="1"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1750"/>
                                        <p:tgtEl>
                                          <p:spTgt spid="2">
                                            <p:txEl>
                                              <p:pRg st="4" end="4"/>
                                            </p:txEl>
                                          </p:spTgt>
                                        </p:tgtEl>
                                        <p:attrNameLst>
                                          <p:attrName>ppt_y</p:attrName>
                                        </p:attrNameLst>
                                      </p:cBhvr>
                                      <p:tavLst>
                                        <p:tav tm="0">
                                          <p:val>
                                            <p:strVal val="#ppt_y-#ppt_h*1.125000"/>
                                          </p:val>
                                        </p:tav>
                                        <p:tav tm="100000">
                                          <p:val>
                                            <p:strVal val="#ppt_y"/>
                                          </p:val>
                                        </p:tav>
                                      </p:tavLst>
                                    </p:anim>
                                    <p:animEffect transition="in" filter="wipe(down)">
                                      <p:cBhvr>
                                        <p:cTn id="16" dur="1750"/>
                                        <p:tgtEl>
                                          <p:spTgt spid="2">
                                            <p:txEl>
                                              <p:pRg st="4" end="4"/>
                                            </p:txEl>
                                          </p:spTgt>
                                        </p:tgtEl>
                                      </p:cBhvr>
                                    </p:animEffect>
                                  </p:childTnLst>
                                </p:cTn>
                              </p:par>
                              <p:par>
                                <p:cTn id="17" presetID="12" presetClass="entr" presetSubtype="1"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1750"/>
                                        <p:tgtEl>
                                          <p:spTgt spid="2">
                                            <p:txEl>
                                              <p:pRg st="5" end="5"/>
                                            </p:txEl>
                                          </p:spTgt>
                                        </p:tgtEl>
                                        <p:attrNameLst>
                                          <p:attrName>ppt_y</p:attrName>
                                        </p:attrNameLst>
                                      </p:cBhvr>
                                      <p:tavLst>
                                        <p:tav tm="0">
                                          <p:val>
                                            <p:strVal val="#ppt_y-#ppt_h*1.125000"/>
                                          </p:val>
                                        </p:tav>
                                        <p:tav tm="100000">
                                          <p:val>
                                            <p:strVal val="#ppt_y"/>
                                          </p:val>
                                        </p:tav>
                                      </p:tavLst>
                                    </p:anim>
                                    <p:animEffect transition="in" filter="wipe(down)">
                                      <p:cBhvr>
                                        <p:cTn id="20" dur="1750"/>
                                        <p:tgtEl>
                                          <p:spTgt spid="2">
                                            <p:txEl>
                                              <p:pRg st="5" end="5"/>
                                            </p:txEl>
                                          </p:spTgt>
                                        </p:tgtEl>
                                      </p:cBhvr>
                                    </p:animEffect>
                                  </p:childTnLst>
                                </p:cTn>
                              </p:par>
                              <p:par>
                                <p:cTn id="21" presetID="12" presetClass="entr" presetSubtype="1"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1750"/>
                                        <p:tgtEl>
                                          <p:spTgt spid="2">
                                            <p:txEl>
                                              <p:pRg st="6" end="6"/>
                                            </p:txEl>
                                          </p:spTgt>
                                        </p:tgtEl>
                                        <p:attrNameLst>
                                          <p:attrName>ppt_y</p:attrName>
                                        </p:attrNameLst>
                                      </p:cBhvr>
                                      <p:tavLst>
                                        <p:tav tm="0">
                                          <p:val>
                                            <p:strVal val="#ppt_y-#ppt_h*1.125000"/>
                                          </p:val>
                                        </p:tav>
                                        <p:tav tm="100000">
                                          <p:val>
                                            <p:strVal val="#ppt_y"/>
                                          </p:val>
                                        </p:tav>
                                      </p:tavLst>
                                    </p:anim>
                                    <p:animEffect transition="in" filter="wipe(down)">
                                      <p:cBhvr>
                                        <p:cTn id="24" dur="1750"/>
                                        <p:tgtEl>
                                          <p:spTgt spid="2">
                                            <p:txEl>
                                              <p:pRg st="6" end="6"/>
                                            </p:txEl>
                                          </p:spTgt>
                                        </p:tgtEl>
                                      </p:cBhvr>
                                    </p:animEffect>
                                  </p:childTnLst>
                                </p:cTn>
                              </p:par>
                              <p:par>
                                <p:cTn id="25" presetID="12" presetClass="entr" presetSubtype="1"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1750"/>
                                        <p:tgtEl>
                                          <p:spTgt spid="2">
                                            <p:txEl>
                                              <p:pRg st="7" end="7"/>
                                            </p:txEl>
                                          </p:spTgt>
                                        </p:tgtEl>
                                        <p:attrNameLst>
                                          <p:attrName>ppt_y</p:attrName>
                                        </p:attrNameLst>
                                      </p:cBhvr>
                                      <p:tavLst>
                                        <p:tav tm="0">
                                          <p:val>
                                            <p:strVal val="#ppt_y-#ppt_h*1.125000"/>
                                          </p:val>
                                        </p:tav>
                                        <p:tav tm="100000">
                                          <p:val>
                                            <p:strVal val="#ppt_y"/>
                                          </p:val>
                                        </p:tav>
                                      </p:tavLst>
                                    </p:anim>
                                    <p:animEffect transition="in" filter="wipe(down)">
                                      <p:cBhvr>
                                        <p:cTn id="28" dur="175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404813"/>
            <a:ext cx="1273175" cy="1265237"/>
          </a:xfrm>
        </p:spPr>
      </p:pic>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2299467" y="483083"/>
            <a:ext cx="4608512" cy="646331"/>
          </a:xfrm>
          <a:prstGeom prst="rect">
            <a:avLst/>
          </a:prstGeom>
          <a:solidFill>
            <a:srgbClr val="FFFF00"/>
          </a:solidFill>
        </p:spPr>
        <p:txBody>
          <a:bodyPr wrap="square" rtlCol="0">
            <a:spAutoFit/>
          </a:bodyPr>
          <a:lstStyle/>
          <a:p>
            <a:r>
              <a:rPr lang="ja-JP" altLang="en-US" sz="3600"/>
              <a:t>②「</a:t>
            </a:r>
            <a:r>
              <a:rPr kumimoji="1" lang="ja-JP" altLang="en-US" sz="3600" dirty="0"/>
              <a:t>個別</a:t>
            </a:r>
            <a:r>
              <a:rPr kumimoji="1" lang="ja-JP" altLang="en-US" sz="3600"/>
              <a:t>相談」の方法</a:t>
            </a:r>
            <a:endParaRPr kumimoji="1" lang="ja-JP" altLang="en-US" sz="3600" dirty="0"/>
          </a:p>
        </p:txBody>
      </p:sp>
      <p:sp>
        <p:nvSpPr>
          <p:cNvPr id="6" name="テキスト ボックス 5"/>
          <p:cNvSpPr txBox="1"/>
          <p:nvPr/>
        </p:nvSpPr>
        <p:spPr>
          <a:xfrm>
            <a:off x="2771800" y="1404452"/>
            <a:ext cx="3260829" cy="400110"/>
          </a:xfrm>
          <a:prstGeom prst="rect">
            <a:avLst/>
          </a:prstGeom>
          <a:solidFill>
            <a:schemeClr val="accent6">
              <a:lumMod val="40000"/>
              <a:lumOff val="60000"/>
            </a:schemeClr>
          </a:solidFill>
        </p:spPr>
        <p:txBody>
          <a:bodyPr wrap="none" rtlCol="0">
            <a:spAutoFit/>
          </a:bodyPr>
          <a:lstStyle/>
          <a:p>
            <a:r>
              <a:rPr kumimoji="1" lang="ja-JP" altLang="en-US" sz="2000" dirty="0"/>
              <a:t>家族関係図を書きながら聞く</a:t>
            </a:r>
          </a:p>
        </p:txBody>
      </p:sp>
      <p:sp>
        <p:nvSpPr>
          <p:cNvPr id="10" name="テキスト ボックス 9"/>
          <p:cNvSpPr txBox="1"/>
          <p:nvPr/>
        </p:nvSpPr>
        <p:spPr>
          <a:xfrm>
            <a:off x="2444879" y="2007917"/>
            <a:ext cx="4131259" cy="400110"/>
          </a:xfrm>
          <a:prstGeom prst="rect">
            <a:avLst/>
          </a:prstGeom>
          <a:solidFill>
            <a:schemeClr val="accent6">
              <a:lumMod val="40000"/>
              <a:lumOff val="60000"/>
            </a:schemeClr>
          </a:solidFill>
        </p:spPr>
        <p:txBody>
          <a:bodyPr wrap="none" rtlCol="0">
            <a:spAutoFit/>
          </a:bodyPr>
          <a:lstStyle/>
          <a:p>
            <a:r>
              <a:rPr kumimoji="1" lang="ja-JP" altLang="en-US" sz="2000" dirty="0"/>
              <a:t>（可能ならば）４</a:t>
            </a:r>
            <a:r>
              <a:rPr kumimoji="1" lang="ja-JP" altLang="en-US" sz="2000"/>
              <a:t>世代分の家族関係図</a:t>
            </a:r>
            <a:endParaRPr kumimoji="1" lang="ja-JP" altLang="en-US" sz="2000" dirty="0"/>
          </a:p>
        </p:txBody>
      </p:sp>
      <p:sp>
        <p:nvSpPr>
          <p:cNvPr id="11" name="テキスト ボックス 10"/>
          <p:cNvSpPr txBox="1"/>
          <p:nvPr/>
        </p:nvSpPr>
        <p:spPr>
          <a:xfrm>
            <a:off x="2444879" y="2605042"/>
            <a:ext cx="3924472" cy="400110"/>
          </a:xfrm>
          <a:prstGeom prst="rect">
            <a:avLst/>
          </a:prstGeom>
          <a:solidFill>
            <a:schemeClr val="accent6">
              <a:lumMod val="40000"/>
              <a:lumOff val="60000"/>
            </a:schemeClr>
          </a:solidFill>
        </p:spPr>
        <p:txBody>
          <a:bodyPr wrap="none" rtlCol="0">
            <a:spAutoFit/>
          </a:bodyPr>
          <a:lstStyle/>
          <a:p>
            <a:r>
              <a:rPr lang="ja-JP" altLang="en-US" sz="2000" dirty="0"/>
              <a:t>死亡している場合、亡年月日を聞く</a:t>
            </a:r>
            <a:endParaRPr kumimoji="1" lang="ja-JP" altLang="en-US" sz="2000" dirty="0"/>
          </a:p>
        </p:txBody>
      </p:sp>
      <p:sp>
        <p:nvSpPr>
          <p:cNvPr id="13" name="テキスト ボックス 12"/>
          <p:cNvSpPr txBox="1"/>
          <p:nvPr/>
        </p:nvSpPr>
        <p:spPr>
          <a:xfrm>
            <a:off x="2988280" y="3217634"/>
            <a:ext cx="2877711" cy="400110"/>
          </a:xfrm>
          <a:prstGeom prst="rect">
            <a:avLst/>
          </a:prstGeom>
          <a:solidFill>
            <a:schemeClr val="accent6">
              <a:lumMod val="40000"/>
              <a:lumOff val="60000"/>
            </a:schemeClr>
          </a:solidFill>
        </p:spPr>
        <p:txBody>
          <a:bodyPr wrap="none" rtlCol="0">
            <a:spAutoFit/>
          </a:bodyPr>
          <a:lstStyle/>
          <a:p>
            <a:r>
              <a:rPr kumimoji="1" lang="ja-JP" altLang="en-US" sz="2000" dirty="0"/>
              <a:t>養子縁組の有無・年月日</a:t>
            </a:r>
          </a:p>
        </p:txBody>
      </p:sp>
      <p:sp>
        <p:nvSpPr>
          <p:cNvPr id="14" name="テキスト ボックス 13"/>
          <p:cNvSpPr txBox="1"/>
          <p:nvPr/>
        </p:nvSpPr>
        <p:spPr>
          <a:xfrm>
            <a:off x="2863956" y="3881221"/>
            <a:ext cx="3134191" cy="400110"/>
          </a:xfrm>
          <a:prstGeom prst="rect">
            <a:avLst/>
          </a:prstGeom>
          <a:solidFill>
            <a:schemeClr val="accent6">
              <a:lumMod val="40000"/>
              <a:lumOff val="60000"/>
            </a:schemeClr>
          </a:solidFill>
        </p:spPr>
        <p:txBody>
          <a:bodyPr wrap="none" rtlCol="0">
            <a:spAutoFit/>
          </a:bodyPr>
          <a:lstStyle/>
          <a:p>
            <a:r>
              <a:rPr kumimoji="1" lang="ja-JP" altLang="en-US" sz="2000" dirty="0"/>
              <a:t>離婚の有無・</a:t>
            </a:r>
            <a:r>
              <a:rPr kumimoji="1" lang="ja-JP" altLang="en-US" sz="2000"/>
              <a:t>婚外子の有無</a:t>
            </a:r>
            <a:endParaRPr kumimoji="1" lang="ja-JP" altLang="en-US" sz="2000" dirty="0"/>
          </a:p>
        </p:txBody>
      </p:sp>
      <p:sp>
        <p:nvSpPr>
          <p:cNvPr id="15" name="テキスト ボックス 14"/>
          <p:cNvSpPr txBox="1"/>
          <p:nvPr/>
        </p:nvSpPr>
        <p:spPr>
          <a:xfrm>
            <a:off x="1889569" y="4493723"/>
            <a:ext cx="5450531" cy="400110"/>
          </a:xfrm>
          <a:prstGeom prst="rect">
            <a:avLst/>
          </a:prstGeom>
          <a:solidFill>
            <a:schemeClr val="accent6">
              <a:lumMod val="40000"/>
              <a:lumOff val="60000"/>
            </a:schemeClr>
          </a:solidFill>
        </p:spPr>
        <p:txBody>
          <a:bodyPr wrap="none" rtlCol="0">
            <a:spAutoFit/>
          </a:bodyPr>
          <a:lstStyle/>
          <a:p>
            <a:r>
              <a:rPr kumimoji="1" lang="ja-JP" altLang="en-US" sz="2000" dirty="0"/>
              <a:t>居住地、戸建</a:t>
            </a:r>
            <a:r>
              <a:rPr kumimoji="1" lang="en-US" altLang="ja-JP" sz="2000" dirty="0"/>
              <a:t>or</a:t>
            </a:r>
            <a:r>
              <a:rPr kumimoji="1" lang="ja-JP" altLang="en-US" sz="2000" dirty="0"/>
              <a:t>賃貸、不動産の名義について聞く</a:t>
            </a:r>
          </a:p>
        </p:txBody>
      </p:sp>
      <p:sp>
        <p:nvSpPr>
          <p:cNvPr id="16" name="テキスト ボックス 15"/>
          <p:cNvSpPr txBox="1"/>
          <p:nvPr/>
        </p:nvSpPr>
        <p:spPr>
          <a:xfrm>
            <a:off x="1331640" y="5548526"/>
            <a:ext cx="6750566" cy="1200329"/>
          </a:xfrm>
          <a:prstGeom prst="rect">
            <a:avLst/>
          </a:prstGeom>
          <a:solidFill>
            <a:schemeClr val="accent6">
              <a:lumMod val="75000"/>
            </a:schemeClr>
          </a:solidFill>
        </p:spPr>
        <p:txBody>
          <a:bodyPr wrap="none" rtlCol="0">
            <a:spAutoFit/>
          </a:bodyPr>
          <a:lstStyle/>
          <a:p>
            <a:pPr algn="ctr"/>
            <a:r>
              <a:rPr lang="ja-JP" altLang="en-US" sz="3600" dirty="0">
                <a:solidFill>
                  <a:schemeClr val="bg1"/>
                </a:solidFill>
              </a:rPr>
              <a:t>家族関係と状況が把握できてから</a:t>
            </a:r>
            <a:endParaRPr lang="en-US" altLang="ja-JP" sz="3600" dirty="0">
              <a:solidFill>
                <a:schemeClr val="bg1"/>
              </a:solidFill>
            </a:endParaRPr>
          </a:p>
          <a:p>
            <a:pPr algn="ctr"/>
            <a:r>
              <a:rPr lang="ja-JP" altLang="en-US" sz="3600" dirty="0">
                <a:solidFill>
                  <a:schemeClr val="bg1"/>
                </a:solidFill>
              </a:rPr>
              <a:t>具体的な相談内容に進む</a:t>
            </a:r>
            <a:endParaRPr kumimoji="1" lang="ja-JP" altLang="en-US" sz="3600" dirty="0">
              <a:solidFill>
                <a:schemeClr val="bg1"/>
              </a:solidFill>
            </a:endParaRPr>
          </a:p>
        </p:txBody>
      </p:sp>
      <p:sp>
        <p:nvSpPr>
          <p:cNvPr id="3" name="下矢印 2"/>
          <p:cNvSpPr/>
          <p:nvPr/>
        </p:nvSpPr>
        <p:spPr>
          <a:xfrm>
            <a:off x="4148557" y="5029871"/>
            <a:ext cx="1116732" cy="5186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64074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dissolv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dissolv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dissolv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dissolve">
                                      <p:cBhvr>
                                        <p:cTn id="37" dur="500"/>
                                        <p:tgtEl>
                                          <p:spTgt spid="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dissolve">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1" grpId="0" animBg="1"/>
      <p:bldP spid="13" grpId="0" animBg="1"/>
      <p:bldP spid="14" grpId="0" animBg="1"/>
      <p:bldP spid="15" grpId="0" animBg="1"/>
      <p:bldP spid="16" grpId="0" animBg="1"/>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テキスト ボックス 3"/>
          <p:cNvSpPr txBox="1"/>
          <p:nvPr/>
        </p:nvSpPr>
        <p:spPr>
          <a:xfrm>
            <a:off x="1835696" y="490161"/>
            <a:ext cx="5944421" cy="646331"/>
          </a:xfrm>
          <a:prstGeom prst="rect">
            <a:avLst/>
          </a:prstGeom>
          <a:solidFill>
            <a:srgbClr val="FFFF00"/>
          </a:solidFill>
        </p:spPr>
        <p:txBody>
          <a:bodyPr wrap="square" rtlCol="0">
            <a:spAutoFit/>
          </a:bodyPr>
          <a:lstStyle/>
          <a:p>
            <a:r>
              <a:rPr lang="ja-JP" altLang="en-US" sz="3600"/>
              <a:t>ヒアリング項目チェックシート</a:t>
            </a:r>
            <a:endParaRPr kumimoji="1" lang="ja-JP" altLang="en-US" sz="3600" dirty="0"/>
          </a:p>
        </p:txBody>
      </p:sp>
      <p:sp>
        <p:nvSpPr>
          <p:cNvPr id="3" name="テキスト ボックス 2"/>
          <p:cNvSpPr txBox="1"/>
          <p:nvPr/>
        </p:nvSpPr>
        <p:spPr>
          <a:xfrm>
            <a:off x="1832022" y="1533465"/>
            <a:ext cx="6938118" cy="5324535"/>
          </a:xfrm>
          <a:prstGeom prst="rect">
            <a:avLst/>
          </a:prstGeom>
          <a:noFill/>
        </p:spPr>
        <p:txBody>
          <a:bodyPr wrap="none" rtlCol="0">
            <a:spAutoFit/>
          </a:bodyPr>
          <a:lstStyle/>
          <a:p>
            <a:r>
              <a:rPr kumimoji="1" lang="ja-JP" altLang="en-US" sz="2000" dirty="0"/>
              <a:t>⬜︎登場人物に連絡が取れていない人はいないか？</a:t>
            </a:r>
            <a:endParaRPr kumimoji="1" lang="en-US" altLang="ja-JP" sz="2000" dirty="0"/>
          </a:p>
          <a:p>
            <a:r>
              <a:rPr lang="ja-JP" altLang="en-US" sz="2000" dirty="0"/>
              <a:t>⬜︎仲が悪い人はいないか？</a:t>
            </a:r>
            <a:endParaRPr lang="en-US" altLang="ja-JP" sz="2000" dirty="0"/>
          </a:p>
          <a:p>
            <a:r>
              <a:rPr kumimoji="1" lang="ja-JP" altLang="en-US" sz="2000" dirty="0"/>
              <a:t>⬜︎兄弟姉妹同士の</a:t>
            </a:r>
            <a:r>
              <a:rPr lang="ja-JP" altLang="en-US" sz="2000" dirty="0"/>
              <a:t>関係は？</a:t>
            </a:r>
            <a:br>
              <a:rPr lang="en-US" altLang="ja-JP" sz="2000" dirty="0"/>
            </a:br>
            <a:r>
              <a:rPr lang="ja-JP" altLang="en-US" sz="2000" dirty="0"/>
              <a:t>⬜︎兄弟姉妹と親との関係は？</a:t>
            </a:r>
            <a:endParaRPr lang="en-US" altLang="ja-JP" sz="2000" dirty="0"/>
          </a:p>
          <a:p>
            <a:r>
              <a:rPr kumimoji="1" lang="ja-JP" altLang="en-US" sz="2000" dirty="0"/>
              <a:t>⬜︎一部の子や孫に贈与をしてないか？</a:t>
            </a:r>
            <a:endParaRPr kumimoji="1" lang="en-US" altLang="ja-JP" sz="2000" dirty="0"/>
          </a:p>
          <a:p>
            <a:r>
              <a:rPr lang="ja-JP" altLang="en-US" sz="2000" dirty="0"/>
              <a:t>⬜︎初婚か？再婚か？</a:t>
            </a:r>
            <a:endParaRPr lang="en-US" altLang="ja-JP" sz="2000" dirty="0"/>
          </a:p>
          <a:p>
            <a:r>
              <a:rPr kumimoji="1" lang="ja-JP" altLang="en-US" sz="2000" dirty="0"/>
              <a:t>⬜︎婚外子はいないか？</a:t>
            </a:r>
            <a:endParaRPr kumimoji="1" lang="en-US" altLang="ja-JP" sz="2000" dirty="0"/>
          </a:p>
          <a:p>
            <a:r>
              <a:rPr lang="ja-JP" altLang="en-US" sz="2000" dirty="0"/>
              <a:t>⬜︎子どもがいない場合は注意が必要</a:t>
            </a:r>
            <a:endParaRPr lang="en-US" altLang="ja-JP" sz="2000" dirty="0"/>
          </a:p>
          <a:p>
            <a:r>
              <a:rPr lang="ja-JP" altLang="en-US" sz="2000" dirty="0"/>
              <a:t>⬜︎趣味は？（骨董品や絵画、高価な車など）</a:t>
            </a:r>
            <a:endParaRPr lang="en-US" altLang="ja-JP" sz="2000" dirty="0"/>
          </a:p>
          <a:p>
            <a:r>
              <a:rPr lang="ja-JP" altLang="en-US" sz="2000" dirty="0"/>
              <a:t>⬜︎株式は保有しているか？（上場</a:t>
            </a:r>
            <a:r>
              <a:rPr lang="en-US" altLang="ja-JP" sz="2000" dirty="0"/>
              <a:t>or</a:t>
            </a:r>
            <a:r>
              <a:rPr lang="ja-JP" altLang="en-US" sz="2000" dirty="0"/>
              <a:t>非上場）</a:t>
            </a:r>
            <a:endParaRPr lang="en-US" altLang="ja-JP" sz="2000" dirty="0"/>
          </a:p>
          <a:p>
            <a:r>
              <a:rPr lang="ja-JP" altLang="en-US" sz="2000" dirty="0"/>
              <a:t>⬜︎不動産はあるか？</a:t>
            </a:r>
            <a:endParaRPr lang="en-US" altLang="ja-JP" sz="2000" dirty="0"/>
          </a:p>
          <a:p>
            <a:r>
              <a:rPr lang="ja-JP" altLang="en-US" sz="2000" dirty="0"/>
              <a:t>⬜︎不動産の名義は？</a:t>
            </a:r>
            <a:endParaRPr lang="en-US" altLang="ja-JP" sz="2000" dirty="0"/>
          </a:p>
          <a:p>
            <a:r>
              <a:rPr lang="ja-JP" altLang="en-US" sz="2000" dirty="0"/>
              <a:t>⬜︎名義預金の有無</a:t>
            </a:r>
            <a:endParaRPr lang="en-US" altLang="ja-JP" sz="2000" dirty="0"/>
          </a:p>
          <a:p>
            <a:r>
              <a:rPr lang="ja-JP" altLang="en-US" sz="2000" dirty="0"/>
              <a:t>⬜︎連帯保証人になっていないか？</a:t>
            </a:r>
            <a:endParaRPr lang="en-US" altLang="ja-JP" sz="2000" dirty="0"/>
          </a:p>
          <a:p>
            <a:r>
              <a:rPr lang="ja-JP" altLang="en-US" sz="2000" dirty="0"/>
              <a:t>⬜︎貸している不動産はあるか？</a:t>
            </a:r>
            <a:endParaRPr lang="en-US" altLang="ja-JP" sz="2000" dirty="0"/>
          </a:p>
          <a:p>
            <a:r>
              <a:rPr lang="ja-JP" altLang="en-US" sz="2000" dirty="0"/>
              <a:t>⬜︎遺言書の有無（自筆</a:t>
            </a:r>
            <a:r>
              <a:rPr lang="en-US" altLang="ja-JP" sz="2000" dirty="0"/>
              <a:t>or</a:t>
            </a:r>
            <a:r>
              <a:rPr lang="ja-JP" altLang="en-US" sz="2000" dirty="0"/>
              <a:t>公正証書）</a:t>
            </a:r>
            <a:endParaRPr lang="en-US" altLang="ja-JP" sz="2000" dirty="0"/>
          </a:p>
          <a:p>
            <a:pPr algn="r"/>
            <a:r>
              <a:rPr lang="ja-JP" altLang="en-US" sz="2000" dirty="0"/>
              <a:t>など</a:t>
            </a:r>
            <a:endParaRPr lang="en-US" altLang="ja-JP" sz="2000" dirty="0"/>
          </a:p>
        </p:txBody>
      </p:sp>
      <p:pic>
        <p:nvPicPr>
          <p:cNvPr id="7" name="コンテンツ プレースホルダー 3">
            <a:extLst>
              <a:ext uri="{FF2B5EF4-FFF2-40B4-BE49-F238E27FC236}">
                <a16:creationId xmlns:a16="http://schemas.microsoft.com/office/drawing/2014/main" id="{A00D5127-B118-3048-AD3B-1765E9E1AF83}"/>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75928" y="557064"/>
            <a:ext cx="1272928" cy="1265286"/>
          </a:xfrm>
        </p:spPr>
      </p:pic>
      <p:cxnSp>
        <p:nvCxnSpPr>
          <p:cNvPr id="9" name="直線コネクタ 8">
            <a:extLst>
              <a:ext uri="{FF2B5EF4-FFF2-40B4-BE49-F238E27FC236}">
                <a16:creationId xmlns:a16="http://schemas.microsoft.com/office/drawing/2014/main" id="{3A7E8B93-8BEA-D742-9BE9-E5E6E37116BD}"/>
              </a:ext>
            </a:extLst>
          </p:cNvPr>
          <p:cNvCxnSpPr/>
          <p:nvPr/>
        </p:nvCxnSpPr>
        <p:spPr>
          <a:xfrm>
            <a:off x="403225" y="14208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5659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33" y="247650"/>
            <a:ext cx="9029700" cy="6362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星 6 1"/>
          <p:cNvSpPr/>
          <p:nvPr/>
        </p:nvSpPr>
        <p:spPr>
          <a:xfrm>
            <a:off x="971600" y="601621"/>
            <a:ext cx="432048"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星 6 5"/>
          <p:cNvSpPr/>
          <p:nvPr/>
        </p:nvSpPr>
        <p:spPr>
          <a:xfrm>
            <a:off x="4303387" y="984242"/>
            <a:ext cx="340621" cy="356525"/>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星 6 6"/>
          <p:cNvSpPr/>
          <p:nvPr/>
        </p:nvSpPr>
        <p:spPr>
          <a:xfrm>
            <a:off x="4221086" y="3861048"/>
            <a:ext cx="216024"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星 6 8"/>
          <p:cNvSpPr/>
          <p:nvPr/>
        </p:nvSpPr>
        <p:spPr>
          <a:xfrm>
            <a:off x="4046679" y="3861048"/>
            <a:ext cx="216024"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星 6 9"/>
          <p:cNvSpPr/>
          <p:nvPr/>
        </p:nvSpPr>
        <p:spPr>
          <a:xfrm>
            <a:off x="1528698" y="574846"/>
            <a:ext cx="216024"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星 6 10"/>
          <p:cNvSpPr/>
          <p:nvPr/>
        </p:nvSpPr>
        <p:spPr>
          <a:xfrm>
            <a:off x="5868144" y="3861048"/>
            <a:ext cx="216024"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星 6 11"/>
          <p:cNvSpPr/>
          <p:nvPr/>
        </p:nvSpPr>
        <p:spPr>
          <a:xfrm>
            <a:off x="2195736" y="3868958"/>
            <a:ext cx="432048"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星 6 12"/>
          <p:cNvSpPr/>
          <p:nvPr/>
        </p:nvSpPr>
        <p:spPr>
          <a:xfrm>
            <a:off x="7380312" y="574846"/>
            <a:ext cx="432048"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星 6 13"/>
          <p:cNvSpPr/>
          <p:nvPr/>
        </p:nvSpPr>
        <p:spPr>
          <a:xfrm>
            <a:off x="7655463" y="1079034"/>
            <a:ext cx="432048"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星 6 14"/>
          <p:cNvSpPr/>
          <p:nvPr/>
        </p:nvSpPr>
        <p:spPr>
          <a:xfrm>
            <a:off x="7655463" y="1393365"/>
            <a:ext cx="432048"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星 6 15"/>
          <p:cNvSpPr/>
          <p:nvPr/>
        </p:nvSpPr>
        <p:spPr>
          <a:xfrm>
            <a:off x="7871487" y="1681397"/>
            <a:ext cx="432048"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星 6 16"/>
          <p:cNvSpPr/>
          <p:nvPr/>
        </p:nvSpPr>
        <p:spPr>
          <a:xfrm>
            <a:off x="7807863" y="2178605"/>
            <a:ext cx="432048"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星 6 17"/>
          <p:cNvSpPr/>
          <p:nvPr/>
        </p:nvSpPr>
        <p:spPr>
          <a:xfrm>
            <a:off x="5292080" y="4437112"/>
            <a:ext cx="216024"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星 6 18"/>
          <p:cNvSpPr/>
          <p:nvPr/>
        </p:nvSpPr>
        <p:spPr>
          <a:xfrm>
            <a:off x="4427984" y="4291743"/>
            <a:ext cx="432048"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星 6 19"/>
          <p:cNvSpPr/>
          <p:nvPr/>
        </p:nvSpPr>
        <p:spPr>
          <a:xfrm>
            <a:off x="2303748" y="4579775"/>
            <a:ext cx="216024"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星 6 20"/>
          <p:cNvSpPr/>
          <p:nvPr/>
        </p:nvSpPr>
        <p:spPr>
          <a:xfrm>
            <a:off x="323528" y="4579774"/>
            <a:ext cx="576064" cy="43340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星 6 21"/>
          <p:cNvSpPr/>
          <p:nvPr/>
        </p:nvSpPr>
        <p:spPr>
          <a:xfrm>
            <a:off x="1779577" y="5877272"/>
            <a:ext cx="432048"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星 6 22"/>
          <p:cNvSpPr/>
          <p:nvPr/>
        </p:nvSpPr>
        <p:spPr>
          <a:xfrm>
            <a:off x="2245127" y="5517232"/>
            <a:ext cx="432048"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星 6 23"/>
          <p:cNvSpPr/>
          <p:nvPr/>
        </p:nvSpPr>
        <p:spPr>
          <a:xfrm>
            <a:off x="8023887" y="5373216"/>
            <a:ext cx="432048"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星 6 24"/>
          <p:cNvSpPr/>
          <p:nvPr/>
        </p:nvSpPr>
        <p:spPr>
          <a:xfrm>
            <a:off x="5760132" y="5961247"/>
            <a:ext cx="432048"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星 6 25"/>
          <p:cNvSpPr/>
          <p:nvPr/>
        </p:nvSpPr>
        <p:spPr>
          <a:xfrm>
            <a:off x="4148844" y="562338"/>
            <a:ext cx="432048"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星 6 26"/>
          <p:cNvSpPr/>
          <p:nvPr/>
        </p:nvSpPr>
        <p:spPr>
          <a:xfrm>
            <a:off x="4303386" y="3393367"/>
            <a:ext cx="556645" cy="288032"/>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12676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404813"/>
            <a:ext cx="1273175" cy="1265237"/>
          </a:xfrm>
        </p:spPr>
      </p:pic>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3385581" y="2921168"/>
            <a:ext cx="1723549" cy="1015663"/>
          </a:xfrm>
          <a:prstGeom prst="rect">
            <a:avLst/>
          </a:prstGeom>
          <a:solidFill>
            <a:srgbClr val="0070C0"/>
          </a:solidFill>
        </p:spPr>
        <p:txBody>
          <a:bodyPr wrap="none" rtlCol="0">
            <a:spAutoFit/>
          </a:bodyPr>
          <a:lstStyle/>
          <a:p>
            <a:pPr algn="ctr"/>
            <a:r>
              <a:rPr lang="ja-JP" altLang="en-US" sz="6000">
                <a:solidFill>
                  <a:schemeClr val="bg1"/>
                </a:solidFill>
              </a:rPr>
              <a:t>休憩</a:t>
            </a:r>
            <a:endParaRPr lang="en-US" altLang="ja-JP" sz="6000" dirty="0">
              <a:solidFill>
                <a:schemeClr val="bg1"/>
              </a:solidFill>
            </a:endParaRPr>
          </a:p>
        </p:txBody>
      </p:sp>
    </p:spTree>
    <p:extLst>
      <p:ext uri="{BB962C8B-B14F-4D97-AF65-F5344CB8AC3E}">
        <p14:creationId xmlns:p14="http://schemas.microsoft.com/office/powerpoint/2010/main" val="3532454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1810775" y="658103"/>
            <a:ext cx="5921814" cy="523220"/>
          </a:xfrm>
          <a:prstGeom prst="rect">
            <a:avLst/>
          </a:prstGeom>
          <a:noFill/>
        </p:spPr>
        <p:txBody>
          <a:bodyPr wrap="none" rtlCol="0">
            <a:spAutoFit/>
          </a:bodyPr>
          <a:lstStyle/>
          <a:p>
            <a:r>
              <a:rPr lang="ja-JP" altLang="en-US" sz="2800" dirty="0"/>
              <a:t>面談①個別相談はヒアリングに徹する</a:t>
            </a:r>
            <a:endParaRPr kumimoji="1" lang="ja-JP" altLang="en-US" sz="2800" dirty="0"/>
          </a:p>
        </p:txBody>
      </p:sp>
      <p:sp>
        <p:nvSpPr>
          <p:cNvPr id="3" name="テキスト ボックス 2"/>
          <p:cNvSpPr txBox="1"/>
          <p:nvPr/>
        </p:nvSpPr>
        <p:spPr>
          <a:xfrm>
            <a:off x="756640" y="1673571"/>
            <a:ext cx="2108269" cy="923330"/>
          </a:xfrm>
          <a:prstGeom prst="rect">
            <a:avLst/>
          </a:prstGeom>
          <a:noFill/>
        </p:spPr>
        <p:txBody>
          <a:bodyPr wrap="none" rtlCol="0" anchor="b">
            <a:spAutoFit/>
          </a:bodyPr>
          <a:lstStyle/>
          <a:p>
            <a:pPr algn="ctr"/>
            <a:r>
              <a:rPr kumimoji="1" lang="ja-JP" altLang="en-US" dirty="0"/>
              <a:t>個別相談</a:t>
            </a:r>
            <a:endParaRPr kumimoji="1" lang="en-US" altLang="ja-JP" dirty="0"/>
          </a:p>
          <a:p>
            <a:pPr algn="ctr"/>
            <a:r>
              <a:rPr lang="ja-JP" altLang="en-US" dirty="0"/>
              <a:t>↓</a:t>
            </a:r>
            <a:endParaRPr kumimoji="1" lang="en-US" altLang="ja-JP" dirty="0"/>
          </a:p>
          <a:p>
            <a:pPr algn="ctr"/>
            <a:r>
              <a:rPr kumimoji="1" lang="ja-JP" altLang="en-US" dirty="0"/>
              <a:t>保険セールスでいう</a:t>
            </a:r>
            <a:endParaRPr kumimoji="1" lang="ja-JP" altLang="en-US" sz="8000" dirty="0"/>
          </a:p>
        </p:txBody>
      </p:sp>
      <p:sp>
        <p:nvSpPr>
          <p:cNvPr id="7" name="テキスト ボックス 6"/>
          <p:cNvSpPr txBox="1"/>
          <p:nvPr/>
        </p:nvSpPr>
        <p:spPr>
          <a:xfrm>
            <a:off x="179512" y="1916832"/>
            <a:ext cx="3567002" cy="4508927"/>
          </a:xfrm>
          <a:prstGeom prst="rect">
            <a:avLst/>
          </a:prstGeom>
          <a:noFill/>
        </p:spPr>
        <p:txBody>
          <a:bodyPr wrap="none" rtlCol="0">
            <a:spAutoFit/>
          </a:bodyPr>
          <a:lstStyle/>
          <a:p>
            <a:r>
              <a:rPr kumimoji="1" lang="en-US" altLang="ja-JP" sz="28700" dirty="0"/>
              <a:t>FF</a:t>
            </a:r>
            <a:endParaRPr kumimoji="1" lang="ja-JP" altLang="en-US" sz="28700" dirty="0"/>
          </a:p>
        </p:txBody>
      </p:sp>
      <p:sp>
        <p:nvSpPr>
          <p:cNvPr id="9" name="テキスト ボックス 8"/>
          <p:cNvSpPr txBox="1"/>
          <p:nvPr/>
        </p:nvSpPr>
        <p:spPr>
          <a:xfrm>
            <a:off x="4221814" y="1970664"/>
            <a:ext cx="3725956" cy="523220"/>
          </a:xfrm>
          <a:prstGeom prst="rect">
            <a:avLst/>
          </a:prstGeom>
          <a:noFill/>
        </p:spPr>
        <p:txBody>
          <a:bodyPr wrap="none" rtlCol="0">
            <a:spAutoFit/>
          </a:bodyPr>
          <a:lstStyle/>
          <a:p>
            <a:r>
              <a:rPr kumimoji="1" lang="en-US" altLang="ja-JP" sz="2800" dirty="0"/>
              <a:t>Fact Finding</a:t>
            </a:r>
            <a:r>
              <a:rPr kumimoji="1" lang="ja-JP" altLang="en-US" sz="2800" dirty="0"/>
              <a:t>（現状確認）</a:t>
            </a:r>
            <a:endParaRPr lang="en-US" altLang="ja-JP" sz="2800" dirty="0"/>
          </a:p>
        </p:txBody>
      </p:sp>
      <p:sp>
        <p:nvSpPr>
          <p:cNvPr id="10" name="テキスト ボックス 9"/>
          <p:cNvSpPr txBox="1"/>
          <p:nvPr/>
        </p:nvSpPr>
        <p:spPr>
          <a:xfrm>
            <a:off x="4221814" y="2493884"/>
            <a:ext cx="4578305" cy="3754874"/>
          </a:xfrm>
          <a:prstGeom prst="rect">
            <a:avLst/>
          </a:prstGeom>
          <a:noFill/>
        </p:spPr>
        <p:txBody>
          <a:bodyPr wrap="none" rtlCol="0">
            <a:spAutoFit/>
          </a:bodyPr>
          <a:lstStyle/>
          <a:p>
            <a:pPr>
              <a:lnSpc>
                <a:spcPct val="150000"/>
              </a:lnSpc>
            </a:pPr>
            <a:r>
              <a:rPr lang="en-US" altLang="ja-JP" sz="2800" dirty="0"/>
              <a:t>Family Finding</a:t>
            </a:r>
            <a:r>
              <a:rPr lang="ja-JP" altLang="en-US" sz="2800" dirty="0"/>
              <a:t>（家族関係）</a:t>
            </a:r>
            <a:endParaRPr lang="en-US" altLang="ja-JP" sz="2800" dirty="0"/>
          </a:p>
          <a:p>
            <a:pPr>
              <a:lnSpc>
                <a:spcPct val="150000"/>
              </a:lnSpc>
            </a:pPr>
            <a:r>
              <a:rPr lang="en-US" altLang="ja-JP" sz="2800" dirty="0"/>
              <a:t>Future Finding</a:t>
            </a:r>
            <a:r>
              <a:rPr lang="ja-JP" altLang="en-US" sz="2800" dirty="0"/>
              <a:t>（将来の希望）</a:t>
            </a:r>
            <a:endParaRPr lang="en-US" altLang="ja-JP" sz="2800" dirty="0"/>
          </a:p>
          <a:p>
            <a:pPr>
              <a:lnSpc>
                <a:spcPct val="150000"/>
              </a:lnSpc>
            </a:pPr>
            <a:r>
              <a:rPr lang="en-US" altLang="ja-JP" sz="2800" dirty="0"/>
              <a:t>Feeling Finding</a:t>
            </a:r>
            <a:r>
              <a:rPr lang="ja-JP" altLang="en-US" sz="2800" dirty="0"/>
              <a:t>（思い・感情）</a:t>
            </a:r>
            <a:endParaRPr lang="en-US" altLang="ja-JP" sz="2800" dirty="0"/>
          </a:p>
          <a:p>
            <a:pPr>
              <a:lnSpc>
                <a:spcPct val="150000"/>
              </a:lnSpc>
            </a:pPr>
            <a:r>
              <a:rPr lang="en-US" altLang="ja-JP" sz="2800" dirty="0"/>
              <a:t>Fault Finding</a:t>
            </a:r>
            <a:r>
              <a:rPr lang="ja-JP" altLang="en-US" sz="2800" dirty="0"/>
              <a:t>（誤り・勘違い）</a:t>
            </a:r>
            <a:endParaRPr lang="en-US" altLang="ja-JP" sz="2800" dirty="0"/>
          </a:p>
          <a:p>
            <a:pPr>
              <a:lnSpc>
                <a:spcPct val="150000"/>
              </a:lnSpc>
            </a:pPr>
            <a:r>
              <a:rPr lang="en-US" altLang="ja-JP" sz="2800" dirty="0"/>
              <a:t>Fear Finding</a:t>
            </a:r>
            <a:r>
              <a:rPr lang="ja-JP" altLang="en-US" sz="2800" dirty="0"/>
              <a:t>（恐れていること）</a:t>
            </a:r>
            <a:endParaRPr lang="en-US" altLang="ja-JP" sz="2800" dirty="0"/>
          </a:p>
          <a:p>
            <a:endParaRPr lang="en-US" altLang="ja-JP" sz="2800" dirty="0"/>
          </a:p>
        </p:txBody>
      </p:sp>
    </p:spTree>
    <p:extLst>
      <p:ext uri="{BB962C8B-B14F-4D97-AF65-F5344CB8AC3E}">
        <p14:creationId xmlns:p14="http://schemas.microsoft.com/office/powerpoint/2010/main" val="75471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dissolv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41" presetClass="entr" presetSubtype="0" fill="hold" grpId="0" nodeType="clickEffect">
                                  <p:stCondLst>
                                    <p:cond delay="0"/>
                                  </p:stCondLst>
                                  <p:iterate type="lt">
                                    <p:tmPct val="10000"/>
                                  </p:iterate>
                                  <p:childTnLst>
                                    <p:set>
                                      <p:cBhvr>
                                        <p:cTn id="19" dur="1" fill="hold">
                                          <p:stCondLst>
                                            <p:cond delay="0"/>
                                          </p:stCondLst>
                                        </p:cTn>
                                        <p:tgtEl>
                                          <p:spTgt spid="10"/>
                                        </p:tgtEl>
                                        <p:attrNameLst>
                                          <p:attrName>style.visibility</p:attrName>
                                        </p:attrNameLst>
                                      </p:cBhvr>
                                      <p:to>
                                        <p:strVal val="visible"/>
                                      </p:to>
                                    </p:set>
                                    <p:anim calcmode="lin" valueType="num">
                                      <p:cBhvr>
                                        <p:cTn id="20"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10"/>
                                        </p:tgtEl>
                                        <p:attrNameLst>
                                          <p:attrName>ppt_y</p:attrName>
                                        </p:attrNameLst>
                                      </p:cBhvr>
                                      <p:tavLst>
                                        <p:tav tm="0">
                                          <p:val>
                                            <p:strVal val="#ppt_y"/>
                                          </p:val>
                                        </p:tav>
                                        <p:tav tm="100000">
                                          <p:val>
                                            <p:strVal val="#ppt_y"/>
                                          </p:val>
                                        </p:tav>
                                      </p:tavLst>
                                    </p:anim>
                                    <p:anim calcmode="lin" valueType="num">
                                      <p:cBhvr>
                                        <p:cTn id="22"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AD22A205-A851-384F-ADD2-1ADB715E7DCB}"/>
              </a:ext>
            </a:extLst>
          </p:cNvPr>
          <p:cNvSpPr txBox="1"/>
          <p:nvPr/>
        </p:nvSpPr>
        <p:spPr>
          <a:xfrm>
            <a:off x="596183" y="2153132"/>
            <a:ext cx="7792518" cy="1015663"/>
          </a:xfrm>
          <a:prstGeom prst="rect">
            <a:avLst/>
          </a:prstGeom>
          <a:noFill/>
        </p:spPr>
        <p:txBody>
          <a:bodyPr wrap="none" rtlCol="0">
            <a:spAutoFit/>
          </a:bodyPr>
          <a:lstStyle/>
          <a:p>
            <a:r>
              <a:rPr kumimoji="1" lang="ja-JP" altLang="en-US" sz="6000"/>
              <a:t>セルフイメージの大切さ</a:t>
            </a:r>
          </a:p>
        </p:txBody>
      </p:sp>
      <p:sp>
        <p:nvSpPr>
          <p:cNvPr id="5" name="テキスト ボックス 4">
            <a:extLst>
              <a:ext uri="{FF2B5EF4-FFF2-40B4-BE49-F238E27FC236}">
                <a16:creationId xmlns:a16="http://schemas.microsoft.com/office/drawing/2014/main" id="{D21BC0C8-B4A8-024D-A9A3-E401193ACDAE}"/>
              </a:ext>
            </a:extLst>
          </p:cNvPr>
          <p:cNvSpPr txBox="1"/>
          <p:nvPr/>
        </p:nvSpPr>
        <p:spPr>
          <a:xfrm>
            <a:off x="1902630" y="3933056"/>
            <a:ext cx="5179623" cy="1107996"/>
          </a:xfrm>
          <a:prstGeom prst="rect">
            <a:avLst/>
          </a:prstGeom>
          <a:noFill/>
        </p:spPr>
        <p:txBody>
          <a:bodyPr wrap="none" rtlCol="0">
            <a:spAutoFit/>
          </a:bodyPr>
          <a:lstStyle/>
          <a:p>
            <a:r>
              <a:rPr kumimoji="1" lang="ja-JP" altLang="en-US" sz="6600"/>
              <a:t>自己定義づけ</a:t>
            </a:r>
          </a:p>
        </p:txBody>
      </p:sp>
    </p:spTree>
    <p:extLst>
      <p:ext uri="{BB962C8B-B14F-4D97-AF65-F5344CB8AC3E}">
        <p14:creationId xmlns:p14="http://schemas.microsoft.com/office/powerpoint/2010/main" val="1886281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500"/>
                                        <p:tgtEl>
                                          <p:spTgt spid="5"/>
                                        </p:tgtEl>
                                        <p:attrNameLst>
                                          <p:attrName>ppt_y</p:attrName>
                                        </p:attrNameLst>
                                      </p:cBhvr>
                                      <p:tavLst>
                                        <p:tav tm="0">
                                          <p:val>
                                            <p:strVal val="#ppt_y+#ppt_h*1.125000"/>
                                          </p:val>
                                        </p:tav>
                                        <p:tav tm="100000">
                                          <p:val>
                                            <p:strVal val="#ppt_y"/>
                                          </p:val>
                                        </p:tav>
                                      </p:tavLst>
                                    </p:anim>
                                    <p:animEffect transition="in" filter="wipe(up)">
                                      <p:cBhvr>
                                        <p:cTn id="8" dur="1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8433"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404813"/>
            <a:ext cx="1273175" cy="1265237"/>
          </a:xfrm>
        </p:spPr>
      </p:pic>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70103E35-4D07-F34B-9F52-4C808EC624AC}"/>
              </a:ext>
            </a:extLst>
          </p:cNvPr>
          <p:cNvSpPr txBox="1"/>
          <p:nvPr/>
        </p:nvSpPr>
        <p:spPr>
          <a:xfrm>
            <a:off x="3170013" y="605781"/>
            <a:ext cx="2803973" cy="461665"/>
          </a:xfrm>
          <a:prstGeom prst="rect">
            <a:avLst/>
          </a:prstGeom>
          <a:noFill/>
        </p:spPr>
        <p:txBody>
          <a:bodyPr wrap="none" rtlCol="0">
            <a:spAutoFit/>
          </a:bodyPr>
          <a:lstStyle/>
          <a:p>
            <a:r>
              <a:rPr kumimoji="1" lang="ja-JP" altLang="en-US" sz="2400"/>
              <a:t>ヒアリングのポイント</a:t>
            </a:r>
          </a:p>
        </p:txBody>
      </p:sp>
      <p:sp>
        <p:nvSpPr>
          <p:cNvPr id="6" name="テキスト ボックス 5">
            <a:extLst>
              <a:ext uri="{FF2B5EF4-FFF2-40B4-BE49-F238E27FC236}">
                <a16:creationId xmlns:a16="http://schemas.microsoft.com/office/drawing/2014/main" id="{6D4114D3-A596-EC49-9AF5-A6FE97692E58}"/>
              </a:ext>
            </a:extLst>
          </p:cNvPr>
          <p:cNvSpPr txBox="1"/>
          <p:nvPr/>
        </p:nvSpPr>
        <p:spPr>
          <a:xfrm>
            <a:off x="626046" y="2780928"/>
            <a:ext cx="8137164" cy="1107996"/>
          </a:xfrm>
          <a:prstGeom prst="rect">
            <a:avLst/>
          </a:prstGeom>
          <a:noFill/>
        </p:spPr>
        <p:txBody>
          <a:bodyPr wrap="none" rtlCol="0">
            <a:spAutoFit/>
          </a:bodyPr>
          <a:lstStyle/>
          <a:p>
            <a:r>
              <a:rPr lang="ja-JP" altLang="en-US" sz="6600"/>
              <a:t>「質問」</a:t>
            </a:r>
            <a:r>
              <a:rPr lang="en-US" altLang="ja-JP" sz="6600" dirty="0"/>
              <a:t> </a:t>
            </a:r>
            <a:r>
              <a:rPr lang="ja-JP" altLang="en-US" sz="6600"/>
              <a:t>「発問」</a:t>
            </a:r>
            <a:r>
              <a:rPr lang="en-US" altLang="ja-JP" sz="6600" dirty="0"/>
              <a:t> </a:t>
            </a:r>
            <a:r>
              <a:rPr lang="ja-JP" altLang="en-US" sz="6600"/>
              <a:t>「問い」</a:t>
            </a:r>
            <a:endParaRPr kumimoji="1" lang="ja-JP" altLang="en-US" sz="6600"/>
          </a:p>
        </p:txBody>
      </p:sp>
      <p:sp>
        <p:nvSpPr>
          <p:cNvPr id="9" name="テキスト ボックス 8">
            <a:extLst>
              <a:ext uri="{FF2B5EF4-FFF2-40B4-BE49-F238E27FC236}">
                <a16:creationId xmlns:a16="http://schemas.microsoft.com/office/drawing/2014/main" id="{1B47A064-72C9-6546-9535-E992F5EFB3E8}"/>
              </a:ext>
            </a:extLst>
          </p:cNvPr>
          <p:cNvSpPr txBox="1"/>
          <p:nvPr/>
        </p:nvSpPr>
        <p:spPr>
          <a:xfrm>
            <a:off x="3249361" y="4941168"/>
            <a:ext cx="2509020" cy="584775"/>
          </a:xfrm>
          <a:prstGeom prst="rect">
            <a:avLst/>
          </a:prstGeom>
          <a:noFill/>
        </p:spPr>
        <p:txBody>
          <a:bodyPr wrap="none" rtlCol="0">
            <a:spAutoFit/>
          </a:bodyPr>
          <a:lstStyle/>
          <a:p>
            <a:r>
              <a:rPr lang="ja-JP" altLang="en-US" sz="3200"/>
              <a:t>の違いを知る</a:t>
            </a:r>
            <a:endParaRPr lang="en-US" altLang="ja-JP" sz="3200" dirty="0"/>
          </a:p>
        </p:txBody>
      </p:sp>
    </p:spTree>
    <p:extLst>
      <p:ext uri="{BB962C8B-B14F-4D97-AF65-F5344CB8AC3E}">
        <p14:creationId xmlns:p14="http://schemas.microsoft.com/office/powerpoint/2010/main" val="1812431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8433"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404813"/>
            <a:ext cx="1273175" cy="1265237"/>
          </a:xfrm>
        </p:spPr>
      </p:pic>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70103E35-4D07-F34B-9F52-4C808EC624AC}"/>
              </a:ext>
            </a:extLst>
          </p:cNvPr>
          <p:cNvSpPr txBox="1"/>
          <p:nvPr/>
        </p:nvSpPr>
        <p:spPr>
          <a:xfrm>
            <a:off x="2414197" y="635944"/>
            <a:ext cx="4315605" cy="461665"/>
          </a:xfrm>
          <a:prstGeom prst="rect">
            <a:avLst/>
          </a:prstGeom>
          <a:noFill/>
        </p:spPr>
        <p:txBody>
          <a:bodyPr wrap="none" rtlCol="0">
            <a:spAutoFit/>
          </a:bodyPr>
          <a:lstStyle/>
          <a:p>
            <a:r>
              <a:rPr lang="ja-JP" altLang="en-US" sz="2400"/>
              <a:t>「質問」と「発問」と「問い」の違い</a:t>
            </a:r>
            <a:endParaRPr kumimoji="1" lang="ja-JP" altLang="en-US" sz="2400"/>
          </a:p>
        </p:txBody>
      </p:sp>
      <p:sp>
        <p:nvSpPr>
          <p:cNvPr id="6" name="テキスト ボックス 5">
            <a:extLst>
              <a:ext uri="{FF2B5EF4-FFF2-40B4-BE49-F238E27FC236}">
                <a16:creationId xmlns:a16="http://schemas.microsoft.com/office/drawing/2014/main" id="{6D4114D3-A596-EC49-9AF5-A6FE97692E58}"/>
              </a:ext>
            </a:extLst>
          </p:cNvPr>
          <p:cNvSpPr txBox="1"/>
          <p:nvPr/>
        </p:nvSpPr>
        <p:spPr>
          <a:xfrm>
            <a:off x="626047" y="2132014"/>
            <a:ext cx="7891904" cy="584775"/>
          </a:xfrm>
          <a:prstGeom prst="rect">
            <a:avLst/>
          </a:prstGeom>
          <a:noFill/>
        </p:spPr>
        <p:txBody>
          <a:bodyPr wrap="none" rtlCol="0">
            <a:spAutoFit/>
          </a:bodyPr>
          <a:lstStyle/>
          <a:p>
            <a:r>
              <a:rPr lang="ja-JP" altLang="en-US" sz="3200">
                <a:solidFill>
                  <a:srgbClr val="FF0000"/>
                </a:solidFill>
              </a:rPr>
              <a:t>「質問」・・・相手が答えを持っていることを聞く</a:t>
            </a:r>
            <a:endParaRPr kumimoji="1" lang="ja-JP" altLang="en-US" sz="3200">
              <a:solidFill>
                <a:srgbClr val="FF0000"/>
              </a:solidFill>
            </a:endParaRPr>
          </a:p>
        </p:txBody>
      </p:sp>
      <p:sp>
        <p:nvSpPr>
          <p:cNvPr id="7" name="テキスト ボックス 6">
            <a:extLst>
              <a:ext uri="{FF2B5EF4-FFF2-40B4-BE49-F238E27FC236}">
                <a16:creationId xmlns:a16="http://schemas.microsoft.com/office/drawing/2014/main" id="{8B517A75-4142-C647-B423-AFA83B470A62}"/>
              </a:ext>
            </a:extLst>
          </p:cNvPr>
          <p:cNvSpPr txBox="1"/>
          <p:nvPr/>
        </p:nvSpPr>
        <p:spPr>
          <a:xfrm>
            <a:off x="618846" y="3429000"/>
            <a:ext cx="8082662" cy="584775"/>
          </a:xfrm>
          <a:prstGeom prst="rect">
            <a:avLst/>
          </a:prstGeom>
          <a:noFill/>
        </p:spPr>
        <p:txBody>
          <a:bodyPr wrap="none" rtlCol="0">
            <a:spAutoFit/>
          </a:bodyPr>
          <a:lstStyle/>
          <a:p>
            <a:r>
              <a:rPr lang="ja-JP" altLang="en-US" sz="3200"/>
              <a:t>「発問」・・・こちらが答えを持っていることを聞く</a:t>
            </a:r>
            <a:endParaRPr kumimoji="1" lang="ja-JP" altLang="en-US" sz="3200"/>
          </a:p>
        </p:txBody>
      </p:sp>
      <p:sp>
        <p:nvSpPr>
          <p:cNvPr id="9" name="テキスト ボックス 8">
            <a:extLst>
              <a:ext uri="{FF2B5EF4-FFF2-40B4-BE49-F238E27FC236}">
                <a16:creationId xmlns:a16="http://schemas.microsoft.com/office/drawing/2014/main" id="{1B47A064-72C9-6546-9535-E992F5EFB3E8}"/>
              </a:ext>
            </a:extLst>
          </p:cNvPr>
          <p:cNvSpPr txBox="1"/>
          <p:nvPr/>
        </p:nvSpPr>
        <p:spPr>
          <a:xfrm>
            <a:off x="608704" y="4744025"/>
            <a:ext cx="8703024" cy="1077218"/>
          </a:xfrm>
          <a:prstGeom prst="rect">
            <a:avLst/>
          </a:prstGeom>
          <a:noFill/>
        </p:spPr>
        <p:txBody>
          <a:bodyPr wrap="none" rtlCol="0">
            <a:spAutoFit/>
          </a:bodyPr>
          <a:lstStyle/>
          <a:p>
            <a:r>
              <a:rPr lang="ja-JP" altLang="en-US" sz="3200"/>
              <a:t>「問い」・・・どちらも答えを持っていない、</a:t>
            </a:r>
            <a:br>
              <a:rPr lang="en-US" altLang="ja-JP" sz="3200" dirty="0"/>
            </a:br>
            <a:r>
              <a:rPr lang="ja-JP" altLang="en-US" sz="3200"/>
              <a:t>　　　　　　探究的対話、創造的対話を目的とする</a:t>
            </a:r>
            <a:endParaRPr lang="en-US" altLang="ja-JP" sz="3200" dirty="0"/>
          </a:p>
        </p:txBody>
      </p:sp>
    </p:spTree>
    <p:extLst>
      <p:ext uri="{BB962C8B-B14F-4D97-AF65-F5344CB8AC3E}">
        <p14:creationId xmlns:p14="http://schemas.microsoft.com/office/powerpoint/2010/main" val="113967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8433"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404813"/>
            <a:ext cx="1273175" cy="1265237"/>
          </a:xfrm>
        </p:spPr>
      </p:pic>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70103E35-4D07-F34B-9F52-4C808EC624AC}"/>
              </a:ext>
            </a:extLst>
          </p:cNvPr>
          <p:cNvSpPr txBox="1"/>
          <p:nvPr/>
        </p:nvSpPr>
        <p:spPr>
          <a:xfrm>
            <a:off x="2414197" y="635944"/>
            <a:ext cx="4315605" cy="461665"/>
          </a:xfrm>
          <a:prstGeom prst="rect">
            <a:avLst/>
          </a:prstGeom>
          <a:noFill/>
        </p:spPr>
        <p:txBody>
          <a:bodyPr wrap="none" rtlCol="0">
            <a:spAutoFit/>
          </a:bodyPr>
          <a:lstStyle/>
          <a:p>
            <a:r>
              <a:rPr lang="ja-JP" altLang="en-US" sz="2400"/>
              <a:t>「質問」と「発問」と「問い」の違い</a:t>
            </a:r>
            <a:endParaRPr kumimoji="1" lang="ja-JP" altLang="en-US" sz="2400"/>
          </a:p>
        </p:txBody>
      </p:sp>
      <p:sp>
        <p:nvSpPr>
          <p:cNvPr id="6" name="テキスト ボックス 5">
            <a:extLst>
              <a:ext uri="{FF2B5EF4-FFF2-40B4-BE49-F238E27FC236}">
                <a16:creationId xmlns:a16="http://schemas.microsoft.com/office/drawing/2014/main" id="{6D4114D3-A596-EC49-9AF5-A6FE97692E58}"/>
              </a:ext>
            </a:extLst>
          </p:cNvPr>
          <p:cNvSpPr txBox="1"/>
          <p:nvPr/>
        </p:nvSpPr>
        <p:spPr>
          <a:xfrm>
            <a:off x="626047" y="2132014"/>
            <a:ext cx="7891904" cy="584775"/>
          </a:xfrm>
          <a:prstGeom prst="rect">
            <a:avLst/>
          </a:prstGeom>
          <a:noFill/>
        </p:spPr>
        <p:txBody>
          <a:bodyPr wrap="none" rtlCol="0">
            <a:spAutoFit/>
          </a:bodyPr>
          <a:lstStyle/>
          <a:p>
            <a:r>
              <a:rPr lang="ja-JP" altLang="en-US" sz="3200"/>
              <a:t>「質問」・・・相手が答えを持っていることを聞く</a:t>
            </a:r>
            <a:endParaRPr kumimoji="1" lang="ja-JP" altLang="en-US" sz="3200"/>
          </a:p>
        </p:txBody>
      </p:sp>
      <p:sp>
        <p:nvSpPr>
          <p:cNvPr id="7" name="テキスト ボックス 6">
            <a:extLst>
              <a:ext uri="{FF2B5EF4-FFF2-40B4-BE49-F238E27FC236}">
                <a16:creationId xmlns:a16="http://schemas.microsoft.com/office/drawing/2014/main" id="{8B517A75-4142-C647-B423-AFA83B470A62}"/>
              </a:ext>
            </a:extLst>
          </p:cNvPr>
          <p:cNvSpPr txBox="1"/>
          <p:nvPr/>
        </p:nvSpPr>
        <p:spPr>
          <a:xfrm>
            <a:off x="618846" y="3429000"/>
            <a:ext cx="8082662" cy="584775"/>
          </a:xfrm>
          <a:prstGeom prst="rect">
            <a:avLst/>
          </a:prstGeom>
          <a:noFill/>
        </p:spPr>
        <p:txBody>
          <a:bodyPr wrap="none" rtlCol="0">
            <a:spAutoFit/>
          </a:bodyPr>
          <a:lstStyle/>
          <a:p>
            <a:r>
              <a:rPr lang="ja-JP" altLang="en-US" sz="3200">
                <a:solidFill>
                  <a:srgbClr val="FF0000"/>
                </a:solidFill>
              </a:rPr>
              <a:t>「発問」・・・こちらが答えを持っていることを聞く</a:t>
            </a:r>
            <a:endParaRPr kumimoji="1" lang="ja-JP" altLang="en-US" sz="3200">
              <a:solidFill>
                <a:srgbClr val="FF0000"/>
              </a:solidFill>
            </a:endParaRPr>
          </a:p>
        </p:txBody>
      </p:sp>
      <p:sp>
        <p:nvSpPr>
          <p:cNvPr id="9" name="テキスト ボックス 8">
            <a:extLst>
              <a:ext uri="{FF2B5EF4-FFF2-40B4-BE49-F238E27FC236}">
                <a16:creationId xmlns:a16="http://schemas.microsoft.com/office/drawing/2014/main" id="{1B47A064-72C9-6546-9535-E992F5EFB3E8}"/>
              </a:ext>
            </a:extLst>
          </p:cNvPr>
          <p:cNvSpPr txBox="1"/>
          <p:nvPr/>
        </p:nvSpPr>
        <p:spPr>
          <a:xfrm>
            <a:off x="608704" y="4744025"/>
            <a:ext cx="8703024" cy="1077218"/>
          </a:xfrm>
          <a:prstGeom prst="rect">
            <a:avLst/>
          </a:prstGeom>
          <a:noFill/>
        </p:spPr>
        <p:txBody>
          <a:bodyPr wrap="none" rtlCol="0">
            <a:spAutoFit/>
          </a:bodyPr>
          <a:lstStyle/>
          <a:p>
            <a:r>
              <a:rPr lang="ja-JP" altLang="en-US" sz="3200"/>
              <a:t>「問い」・・・どちらも答えを持っていない、</a:t>
            </a:r>
            <a:br>
              <a:rPr lang="en-US" altLang="ja-JP" sz="3200" dirty="0"/>
            </a:br>
            <a:r>
              <a:rPr lang="ja-JP" altLang="en-US" sz="3200"/>
              <a:t>　　　　　　探究的対話、創造的対話を目的とする</a:t>
            </a:r>
            <a:endParaRPr lang="en-US" altLang="ja-JP" sz="3200" dirty="0"/>
          </a:p>
        </p:txBody>
      </p:sp>
    </p:spTree>
    <p:extLst>
      <p:ext uri="{BB962C8B-B14F-4D97-AF65-F5344CB8AC3E}">
        <p14:creationId xmlns:p14="http://schemas.microsoft.com/office/powerpoint/2010/main" val="10870507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8433"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404813"/>
            <a:ext cx="1273175" cy="1265237"/>
          </a:xfrm>
        </p:spPr>
      </p:pic>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70103E35-4D07-F34B-9F52-4C808EC624AC}"/>
              </a:ext>
            </a:extLst>
          </p:cNvPr>
          <p:cNvSpPr txBox="1"/>
          <p:nvPr/>
        </p:nvSpPr>
        <p:spPr>
          <a:xfrm>
            <a:off x="2414197" y="635944"/>
            <a:ext cx="4315605" cy="461665"/>
          </a:xfrm>
          <a:prstGeom prst="rect">
            <a:avLst/>
          </a:prstGeom>
          <a:noFill/>
        </p:spPr>
        <p:txBody>
          <a:bodyPr wrap="none" rtlCol="0">
            <a:spAutoFit/>
          </a:bodyPr>
          <a:lstStyle/>
          <a:p>
            <a:r>
              <a:rPr lang="ja-JP" altLang="en-US" sz="2400"/>
              <a:t>「質問」と「発問」と「問い」の違い</a:t>
            </a:r>
            <a:endParaRPr kumimoji="1" lang="ja-JP" altLang="en-US" sz="2400"/>
          </a:p>
        </p:txBody>
      </p:sp>
      <p:sp>
        <p:nvSpPr>
          <p:cNvPr id="6" name="テキスト ボックス 5">
            <a:extLst>
              <a:ext uri="{FF2B5EF4-FFF2-40B4-BE49-F238E27FC236}">
                <a16:creationId xmlns:a16="http://schemas.microsoft.com/office/drawing/2014/main" id="{6D4114D3-A596-EC49-9AF5-A6FE97692E58}"/>
              </a:ext>
            </a:extLst>
          </p:cNvPr>
          <p:cNvSpPr txBox="1"/>
          <p:nvPr/>
        </p:nvSpPr>
        <p:spPr>
          <a:xfrm>
            <a:off x="626047" y="2132014"/>
            <a:ext cx="7891904" cy="584775"/>
          </a:xfrm>
          <a:prstGeom prst="rect">
            <a:avLst/>
          </a:prstGeom>
          <a:noFill/>
        </p:spPr>
        <p:txBody>
          <a:bodyPr wrap="none" rtlCol="0">
            <a:spAutoFit/>
          </a:bodyPr>
          <a:lstStyle/>
          <a:p>
            <a:r>
              <a:rPr lang="ja-JP" altLang="en-US" sz="3200"/>
              <a:t>「質問」・・・相手が答えを持っていることを聞く</a:t>
            </a:r>
            <a:endParaRPr kumimoji="1" lang="ja-JP" altLang="en-US" sz="3200"/>
          </a:p>
        </p:txBody>
      </p:sp>
      <p:sp>
        <p:nvSpPr>
          <p:cNvPr id="7" name="テキスト ボックス 6">
            <a:extLst>
              <a:ext uri="{FF2B5EF4-FFF2-40B4-BE49-F238E27FC236}">
                <a16:creationId xmlns:a16="http://schemas.microsoft.com/office/drawing/2014/main" id="{8B517A75-4142-C647-B423-AFA83B470A62}"/>
              </a:ext>
            </a:extLst>
          </p:cNvPr>
          <p:cNvSpPr txBox="1"/>
          <p:nvPr/>
        </p:nvSpPr>
        <p:spPr>
          <a:xfrm>
            <a:off x="618846" y="3429000"/>
            <a:ext cx="8082662" cy="584775"/>
          </a:xfrm>
          <a:prstGeom prst="rect">
            <a:avLst/>
          </a:prstGeom>
          <a:noFill/>
        </p:spPr>
        <p:txBody>
          <a:bodyPr wrap="none" rtlCol="0">
            <a:spAutoFit/>
          </a:bodyPr>
          <a:lstStyle/>
          <a:p>
            <a:r>
              <a:rPr lang="ja-JP" altLang="en-US" sz="3200"/>
              <a:t>「発問」・・・こちらが答えを持っていることを聞く</a:t>
            </a:r>
            <a:endParaRPr kumimoji="1" lang="ja-JP" altLang="en-US" sz="3200"/>
          </a:p>
        </p:txBody>
      </p:sp>
      <p:sp>
        <p:nvSpPr>
          <p:cNvPr id="9" name="テキスト ボックス 8">
            <a:extLst>
              <a:ext uri="{FF2B5EF4-FFF2-40B4-BE49-F238E27FC236}">
                <a16:creationId xmlns:a16="http://schemas.microsoft.com/office/drawing/2014/main" id="{1B47A064-72C9-6546-9535-E992F5EFB3E8}"/>
              </a:ext>
            </a:extLst>
          </p:cNvPr>
          <p:cNvSpPr txBox="1"/>
          <p:nvPr/>
        </p:nvSpPr>
        <p:spPr>
          <a:xfrm>
            <a:off x="608704" y="4744025"/>
            <a:ext cx="8703024" cy="1077218"/>
          </a:xfrm>
          <a:prstGeom prst="rect">
            <a:avLst/>
          </a:prstGeom>
          <a:noFill/>
        </p:spPr>
        <p:txBody>
          <a:bodyPr wrap="none" rtlCol="0">
            <a:spAutoFit/>
          </a:bodyPr>
          <a:lstStyle/>
          <a:p>
            <a:r>
              <a:rPr lang="ja-JP" altLang="en-US" sz="3200">
                <a:solidFill>
                  <a:srgbClr val="FF0000"/>
                </a:solidFill>
              </a:rPr>
              <a:t>「問い」・・・どちらも答えを持っていない、</a:t>
            </a:r>
            <a:br>
              <a:rPr lang="en-US" altLang="ja-JP" sz="3200" dirty="0">
                <a:solidFill>
                  <a:srgbClr val="FF0000"/>
                </a:solidFill>
              </a:rPr>
            </a:br>
            <a:r>
              <a:rPr lang="ja-JP" altLang="en-US" sz="3200">
                <a:solidFill>
                  <a:srgbClr val="FF0000"/>
                </a:solidFill>
              </a:rPr>
              <a:t>　　　　　　探究的対話、創造的対話を目的とする</a:t>
            </a:r>
            <a:endParaRPr lang="en-US" altLang="ja-JP" sz="3200" dirty="0">
              <a:solidFill>
                <a:srgbClr val="FF0000"/>
              </a:solidFill>
            </a:endParaRPr>
          </a:p>
        </p:txBody>
      </p:sp>
    </p:spTree>
    <p:extLst>
      <p:ext uri="{BB962C8B-B14F-4D97-AF65-F5344CB8AC3E}">
        <p14:creationId xmlns:p14="http://schemas.microsoft.com/office/powerpoint/2010/main" val="27220217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1810775" y="658103"/>
            <a:ext cx="7382149" cy="523220"/>
          </a:xfrm>
          <a:prstGeom prst="rect">
            <a:avLst/>
          </a:prstGeom>
          <a:noFill/>
        </p:spPr>
        <p:txBody>
          <a:bodyPr wrap="none" rtlCol="0">
            <a:spAutoFit/>
          </a:bodyPr>
          <a:lstStyle/>
          <a:p>
            <a:r>
              <a:rPr lang="ja-JP" altLang="en-US" sz="2800" dirty="0"/>
              <a:t>面談②問題点のフィードバックと解決策の提示</a:t>
            </a:r>
            <a:endParaRPr kumimoji="1" lang="ja-JP" altLang="en-US" sz="2800" dirty="0"/>
          </a:p>
        </p:txBody>
      </p:sp>
      <p:sp>
        <p:nvSpPr>
          <p:cNvPr id="2" name="テキスト ボックス 1"/>
          <p:cNvSpPr txBox="1"/>
          <p:nvPr/>
        </p:nvSpPr>
        <p:spPr>
          <a:xfrm>
            <a:off x="977238" y="1181323"/>
            <a:ext cx="5974713" cy="3231654"/>
          </a:xfrm>
          <a:prstGeom prst="rect">
            <a:avLst/>
          </a:prstGeom>
          <a:noFill/>
        </p:spPr>
        <p:txBody>
          <a:bodyPr wrap="none" rtlCol="0">
            <a:spAutoFit/>
          </a:bodyPr>
          <a:lstStyle/>
          <a:p>
            <a:pPr algn="ctr">
              <a:lnSpc>
                <a:spcPct val="150000"/>
              </a:lnSpc>
            </a:pPr>
            <a:r>
              <a:rPr lang="en-US" altLang="ja-JP" sz="2800" dirty="0"/>
              <a:t>【</a:t>
            </a:r>
            <a:r>
              <a:rPr kumimoji="1" lang="ja-JP" altLang="en-US" sz="2800" dirty="0"/>
              <a:t>問題点のフィードバック</a:t>
            </a:r>
            <a:r>
              <a:rPr kumimoji="1" lang="en-US" altLang="ja-JP" sz="2800" dirty="0"/>
              <a:t>】</a:t>
            </a:r>
            <a:endParaRPr lang="en-US" altLang="ja-JP" sz="2800" dirty="0"/>
          </a:p>
          <a:p>
            <a:pPr algn="ctr">
              <a:lnSpc>
                <a:spcPct val="150000"/>
              </a:lnSpc>
            </a:pPr>
            <a:r>
              <a:rPr kumimoji="1" lang="ja-JP" altLang="en-US" dirty="0"/>
              <a:t>前回の面談の振り返り</a:t>
            </a:r>
            <a:endParaRPr kumimoji="1" lang="en-US" altLang="ja-JP" dirty="0"/>
          </a:p>
          <a:p>
            <a:pPr algn="ctr">
              <a:lnSpc>
                <a:spcPct val="150000"/>
              </a:lnSpc>
            </a:pPr>
            <a:r>
              <a:rPr lang="ja-JP" altLang="en-US" dirty="0"/>
              <a:t>専門家の視点から見た問題点の抽出</a:t>
            </a:r>
            <a:endParaRPr lang="en-US" altLang="ja-JP" dirty="0"/>
          </a:p>
          <a:p>
            <a:pPr algn="ctr">
              <a:lnSpc>
                <a:spcPct val="150000"/>
              </a:lnSpc>
            </a:pPr>
            <a:r>
              <a:rPr lang="ja-JP" altLang="en-US" dirty="0"/>
              <a:t>（一般的には見落とされてしまう部分に着目）</a:t>
            </a:r>
            <a:endParaRPr lang="en-US" altLang="ja-JP" dirty="0"/>
          </a:p>
          <a:p>
            <a:pPr algn="ctr">
              <a:lnSpc>
                <a:spcPct val="150000"/>
              </a:lnSpc>
            </a:pPr>
            <a:r>
              <a:rPr lang="ja-JP" altLang="en-US" dirty="0"/>
              <a:t>複数の問題点が絡み合っていることを指摘</a:t>
            </a:r>
            <a:endParaRPr lang="en-US" altLang="ja-JP" dirty="0"/>
          </a:p>
          <a:p>
            <a:pPr algn="ctr">
              <a:lnSpc>
                <a:spcPct val="150000"/>
              </a:lnSpc>
            </a:pPr>
            <a:r>
              <a:rPr lang="ja-JP" altLang="en-US" dirty="0"/>
              <a:t>この問題がこのまま放置されたらどのような将来が訪れるか</a:t>
            </a:r>
            <a:endParaRPr lang="en-US" altLang="ja-JP" dirty="0"/>
          </a:p>
          <a:p>
            <a:pPr algn="ctr">
              <a:lnSpc>
                <a:spcPct val="150000"/>
              </a:lnSpc>
            </a:pPr>
            <a:r>
              <a:rPr lang="ja-JP" altLang="en-US" dirty="0"/>
              <a:t>（専門家としての経験をもとに毅然とした態度で伝える）</a:t>
            </a:r>
            <a:endParaRPr lang="en-US" altLang="ja-JP" dirty="0"/>
          </a:p>
        </p:txBody>
      </p:sp>
      <p:sp>
        <p:nvSpPr>
          <p:cNvPr id="3" name="テキスト ボックス 2"/>
          <p:cNvSpPr txBox="1"/>
          <p:nvPr/>
        </p:nvSpPr>
        <p:spPr>
          <a:xfrm>
            <a:off x="977238" y="4391166"/>
            <a:ext cx="5679760" cy="2353208"/>
          </a:xfrm>
          <a:prstGeom prst="rect">
            <a:avLst/>
          </a:prstGeom>
          <a:noFill/>
        </p:spPr>
        <p:txBody>
          <a:bodyPr wrap="none" rtlCol="0">
            <a:spAutoFit/>
          </a:bodyPr>
          <a:lstStyle/>
          <a:p>
            <a:pPr algn="ctr">
              <a:lnSpc>
                <a:spcPct val="150000"/>
              </a:lnSpc>
            </a:pPr>
            <a:r>
              <a:rPr lang="en-US" altLang="ja-JP" sz="2800" dirty="0"/>
              <a:t>【</a:t>
            </a:r>
            <a:r>
              <a:rPr kumimoji="1" lang="ja-JP" altLang="en-US" sz="2800" dirty="0"/>
              <a:t>解決策の提示</a:t>
            </a:r>
            <a:r>
              <a:rPr kumimoji="1" lang="en-US" altLang="ja-JP" sz="2800" dirty="0"/>
              <a:t>】</a:t>
            </a:r>
          </a:p>
          <a:p>
            <a:pPr algn="ctr">
              <a:lnSpc>
                <a:spcPct val="150000"/>
              </a:lnSpc>
            </a:pPr>
            <a:r>
              <a:rPr lang="ja-JP" altLang="en-US" dirty="0"/>
              <a:t>理想の</a:t>
            </a:r>
            <a:r>
              <a:rPr lang="ja-JP" altLang="en-US"/>
              <a:t>着地点とロードマップを</a:t>
            </a:r>
            <a:r>
              <a:rPr lang="ja-JP" altLang="en-US" dirty="0"/>
              <a:t>提示する。</a:t>
            </a:r>
            <a:endParaRPr lang="en-US" altLang="ja-JP" dirty="0"/>
          </a:p>
          <a:p>
            <a:pPr algn="ctr">
              <a:lnSpc>
                <a:spcPct val="150000"/>
              </a:lnSpc>
            </a:pPr>
            <a:r>
              <a:rPr lang="ja-JP" altLang="en-US" dirty="0"/>
              <a:t>然るべき専門家との協業が必要であることを伝える。</a:t>
            </a:r>
            <a:endParaRPr lang="en-US" altLang="ja-JP" dirty="0"/>
          </a:p>
          <a:p>
            <a:pPr algn="ctr">
              <a:lnSpc>
                <a:spcPct val="150000"/>
              </a:lnSpc>
            </a:pPr>
            <a:r>
              <a:rPr lang="ja-JP" altLang="en-US" dirty="0"/>
              <a:t>専門家とのプロジェクトチームをまとめるリーダーとしての</a:t>
            </a:r>
            <a:endParaRPr lang="en-US" altLang="ja-JP" dirty="0"/>
          </a:p>
          <a:p>
            <a:pPr algn="ctr">
              <a:lnSpc>
                <a:spcPct val="150000"/>
              </a:lnSpc>
            </a:pPr>
            <a:r>
              <a:rPr lang="ja-JP" altLang="en-US" dirty="0"/>
              <a:t>相続コンサルタントの価値を伝える。</a:t>
            </a:r>
            <a:endParaRPr lang="en-US" altLang="ja-JP" dirty="0"/>
          </a:p>
        </p:txBody>
      </p:sp>
      <p:sp>
        <p:nvSpPr>
          <p:cNvPr id="6" name="正方形/長方形 5"/>
          <p:cNvSpPr/>
          <p:nvPr/>
        </p:nvSpPr>
        <p:spPr>
          <a:xfrm>
            <a:off x="6951951" y="1334542"/>
            <a:ext cx="2093171" cy="5400600"/>
          </a:xfrm>
          <a:prstGeom prst="rect">
            <a:avLst/>
          </a:prstGeom>
          <a:solidFill>
            <a:srgbClr val="FF5635"/>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4800" dirty="0"/>
              <a:t>徹底的な言語化</a:t>
            </a:r>
          </a:p>
        </p:txBody>
      </p:sp>
    </p:spTree>
    <p:extLst>
      <p:ext uri="{BB962C8B-B14F-4D97-AF65-F5344CB8AC3E}">
        <p14:creationId xmlns:p14="http://schemas.microsoft.com/office/powerpoint/2010/main" val="342064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1000"/>
                                        <p:tgtEl>
                                          <p:spTgt spid="2">
                                            <p:txEl>
                                              <p:pRg st="1" end="1"/>
                                            </p:txEl>
                                          </p:spTgt>
                                        </p:tgtEl>
                                        <p:attrNameLst>
                                          <p:attrName>ppt_y</p:attrName>
                                        </p:attrNameLst>
                                      </p:cBhvr>
                                      <p:tavLst>
                                        <p:tav tm="0">
                                          <p:val>
                                            <p:strVal val="#ppt_y+#ppt_h*1.125000"/>
                                          </p:val>
                                        </p:tav>
                                        <p:tav tm="100000">
                                          <p:val>
                                            <p:strVal val="#ppt_y"/>
                                          </p:val>
                                        </p:tav>
                                      </p:tavLst>
                                    </p:anim>
                                    <p:animEffect transition="in" filter="wipe(up)">
                                      <p:cBhvr>
                                        <p:cTn id="13" dur="1000"/>
                                        <p:tgtEl>
                                          <p:spTgt spid="2">
                                            <p:txEl>
                                              <p:pRg st="1" end="1"/>
                                            </p:txEl>
                                          </p:spTgt>
                                        </p:tgtEl>
                                      </p:cBhvr>
                                    </p:animEffect>
                                  </p:childTnLst>
                                </p:cTn>
                              </p:par>
                              <p:par>
                                <p:cTn id="14" presetID="12" presetClass="entr" presetSubtype="4" fill="hold" nodeType="with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 calcmode="lin" valueType="num">
                                      <p:cBhvr additive="base">
                                        <p:cTn id="16" dur="1000"/>
                                        <p:tgtEl>
                                          <p:spTgt spid="2">
                                            <p:txEl>
                                              <p:pRg st="2" end="2"/>
                                            </p:txEl>
                                          </p:spTgt>
                                        </p:tgtEl>
                                        <p:attrNameLst>
                                          <p:attrName>ppt_y</p:attrName>
                                        </p:attrNameLst>
                                      </p:cBhvr>
                                      <p:tavLst>
                                        <p:tav tm="0">
                                          <p:val>
                                            <p:strVal val="#ppt_y+#ppt_h*1.125000"/>
                                          </p:val>
                                        </p:tav>
                                        <p:tav tm="100000">
                                          <p:val>
                                            <p:strVal val="#ppt_y"/>
                                          </p:val>
                                        </p:tav>
                                      </p:tavLst>
                                    </p:anim>
                                    <p:animEffect transition="in" filter="wipe(up)">
                                      <p:cBhvr>
                                        <p:cTn id="17" dur="1000"/>
                                        <p:tgtEl>
                                          <p:spTgt spid="2">
                                            <p:txEl>
                                              <p:pRg st="2" end="2"/>
                                            </p:txEl>
                                          </p:spTgt>
                                        </p:tgtEl>
                                      </p:cBhvr>
                                    </p:animEffect>
                                  </p:childTnLst>
                                </p:cTn>
                              </p:par>
                              <p:par>
                                <p:cTn id="18" presetID="12" presetClass="entr" presetSubtype="4" fill="hold" nodeType="with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 calcmode="lin" valueType="num">
                                      <p:cBhvr additive="base">
                                        <p:cTn id="20" dur="1000"/>
                                        <p:tgtEl>
                                          <p:spTgt spid="2">
                                            <p:txEl>
                                              <p:pRg st="3" end="3"/>
                                            </p:txEl>
                                          </p:spTgt>
                                        </p:tgtEl>
                                        <p:attrNameLst>
                                          <p:attrName>ppt_y</p:attrName>
                                        </p:attrNameLst>
                                      </p:cBhvr>
                                      <p:tavLst>
                                        <p:tav tm="0">
                                          <p:val>
                                            <p:strVal val="#ppt_y+#ppt_h*1.125000"/>
                                          </p:val>
                                        </p:tav>
                                        <p:tav tm="100000">
                                          <p:val>
                                            <p:strVal val="#ppt_y"/>
                                          </p:val>
                                        </p:tav>
                                      </p:tavLst>
                                    </p:anim>
                                    <p:animEffect transition="in" filter="wipe(up)">
                                      <p:cBhvr>
                                        <p:cTn id="21" dur="1000"/>
                                        <p:tgtEl>
                                          <p:spTgt spid="2">
                                            <p:txEl>
                                              <p:pRg st="3" end="3"/>
                                            </p:txEl>
                                          </p:spTgt>
                                        </p:tgtEl>
                                      </p:cBhvr>
                                    </p:animEffect>
                                  </p:childTnLst>
                                </p:cTn>
                              </p:par>
                              <p:par>
                                <p:cTn id="22" presetID="12" presetClass="entr" presetSubtype="4" fill="hold" nodeType="with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 calcmode="lin" valueType="num">
                                      <p:cBhvr additive="base">
                                        <p:cTn id="24" dur="1000"/>
                                        <p:tgtEl>
                                          <p:spTgt spid="2">
                                            <p:txEl>
                                              <p:pRg st="4" end="4"/>
                                            </p:txEl>
                                          </p:spTgt>
                                        </p:tgtEl>
                                        <p:attrNameLst>
                                          <p:attrName>ppt_y</p:attrName>
                                        </p:attrNameLst>
                                      </p:cBhvr>
                                      <p:tavLst>
                                        <p:tav tm="0">
                                          <p:val>
                                            <p:strVal val="#ppt_y+#ppt_h*1.125000"/>
                                          </p:val>
                                        </p:tav>
                                        <p:tav tm="100000">
                                          <p:val>
                                            <p:strVal val="#ppt_y"/>
                                          </p:val>
                                        </p:tav>
                                      </p:tavLst>
                                    </p:anim>
                                    <p:animEffect transition="in" filter="wipe(up)">
                                      <p:cBhvr>
                                        <p:cTn id="25" dur="1000"/>
                                        <p:tgtEl>
                                          <p:spTgt spid="2">
                                            <p:txEl>
                                              <p:pRg st="4" end="4"/>
                                            </p:txEl>
                                          </p:spTgt>
                                        </p:tgtEl>
                                      </p:cBhvr>
                                    </p:animEffect>
                                  </p:childTnLst>
                                </p:cTn>
                              </p:par>
                              <p:par>
                                <p:cTn id="26" presetID="12" presetClass="entr" presetSubtype="4" fill="hold" nodeType="with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 calcmode="lin" valueType="num">
                                      <p:cBhvr additive="base">
                                        <p:cTn id="28" dur="1000"/>
                                        <p:tgtEl>
                                          <p:spTgt spid="2">
                                            <p:txEl>
                                              <p:pRg st="5" end="5"/>
                                            </p:txEl>
                                          </p:spTgt>
                                        </p:tgtEl>
                                        <p:attrNameLst>
                                          <p:attrName>ppt_y</p:attrName>
                                        </p:attrNameLst>
                                      </p:cBhvr>
                                      <p:tavLst>
                                        <p:tav tm="0">
                                          <p:val>
                                            <p:strVal val="#ppt_y+#ppt_h*1.125000"/>
                                          </p:val>
                                        </p:tav>
                                        <p:tav tm="100000">
                                          <p:val>
                                            <p:strVal val="#ppt_y"/>
                                          </p:val>
                                        </p:tav>
                                      </p:tavLst>
                                    </p:anim>
                                    <p:animEffect transition="in" filter="wipe(up)">
                                      <p:cBhvr>
                                        <p:cTn id="29" dur="1000"/>
                                        <p:tgtEl>
                                          <p:spTgt spid="2">
                                            <p:txEl>
                                              <p:pRg st="5" end="5"/>
                                            </p:txEl>
                                          </p:spTgt>
                                        </p:tgtEl>
                                      </p:cBhvr>
                                    </p:animEffect>
                                  </p:childTnLst>
                                </p:cTn>
                              </p:par>
                              <p:par>
                                <p:cTn id="30" presetID="12" presetClass="entr" presetSubtype="4" fill="hold" nodeType="with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 calcmode="lin" valueType="num">
                                      <p:cBhvr additive="base">
                                        <p:cTn id="32" dur="1000"/>
                                        <p:tgtEl>
                                          <p:spTgt spid="2">
                                            <p:txEl>
                                              <p:pRg st="6" end="6"/>
                                            </p:txEl>
                                          </p:spTgt>
                                        </p:tgtEl>
                                        <p:attrNameLst>
                                          <p:attrName>ppt_y</p:attrName>
                                        </p:attrNameLst>
                                      </p:cBhvr>
                                      <p:tavLst>
                                        <p:tav tm="0">
                                          <p:val>
                                            <p:strVal val="#ppt_y+#ppt_h*1.125000"/>
                                          </p:val>
                                        </p:tav>
                                        <p:tav tm="100000">
                                          <p:val>
                                            <p:strVal val="#ppt_y"/>
                                          </p:val>
                                        </p:tav>
                                      </p:tavLst>
                                    </p:anim>
                                    <p:animEffect transition="in" filter="wipe(up)">
                                      <p:cBhvr>
                                        <p:cTn id="33" dur="1000"/>
                                        <p:tgtEl>
                                          <p:spTgt spid="2">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3">
                                            <p:txEl>
                                              <p:pRg st="0" end="0"/>
                                            </p:txEl>
                                          </p:spTgt>
                                        </p:tgtEl>
                                        <p:attrNameLst>
                                          <p:attrName>style.visibility</p:attrName>
                                        </p:attrNameLst>
                                      </p:cBhvr>
                                      <p:to>
                                        <p:strVal val="visible"/>
                                      </p:to>
                                    </p:set>
                                    <p:animEffect transition="in" filter="dissolve">
                                      <p:cBhvr>
                                        <p:cTn id="38" dur="500"/>
                                        <p:tgtEl>
                                          <p:spTgt spid="3">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 calcmode="lin" valueType="num">
                                      <p:cBhvr additive="base">
                                        <p:cTn id="4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anim calcmode="lin" valueType="num">
                                      <p:cBhvr additive="base">
                                        <p:cTn id="4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anim calcmode="lin" valueType="num">
                                      <p:cBhvr additive="base">
                                        <p:cTn id="5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additive="base">
                                        <p:cTn id="5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dissolve">
                                      <p:cBhvr>
                                        <p:cTn id="6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400304" y="1556792"/>
            <a:ext cx="6343403" cy="3474541"/>
          </a:xfrm>
          <a:prstGeom prst="rect">
            <a:avLst/>
          </a:prstGeom>
          <a:solidFill>
            <a:srgbClr val="FFFF00"/>
          </a:solidFill>
        </p:spPr>
        <p:txBody>
          <a:bodyPr wrap="none" rtlCol="0">
            <a:spAutoFit/>
          </a:bodyPr>
          <a:lstStyle/>
          <a:p>
            <a:pPr algn="ctr">
              <a:lnSpc>
                <a:spcPct val="250000"/>
              </a:lnSpc>
            </a:pPr>
            <a:r>
              <a:rPr lang="ja-JP" altLang="en-US" sz="4800"/>
              <a:t>相続</a:t>
            </a:r>
            <a:r>
              <a:rPr lang="ja-JP" altLang="en-US" sz="4800" dirty="0"/>
              <a:t>コンサルティングの</a:t>
            </a:r>
            <a:endParaRPr lang="en-US" altLang="ja-JP" sz="4800" dirty="0"/>
          </a:p>
          <a:p>
            <a:pPr algn="ctr">
              <a:lnSpc>
                <a:spcPct val="250000"/>
              </a:lnSpc>
            </a:pPr>
            <a:r>
              <a:rPr lang="ja-JP" altLang="en-US" sz="4800"/>
              <a:t>セールスプロセスまとめ</a:t>
            </a:r>
            <a:endParaRPr lang="en-US" altLang="ja-JP" sz="4800" dirty="0"/>
          </a:p>
        </p:txBody>
      </p:sp>
    </p:spTree>
    <p:extLst>
      <p:ext uri="{BB962C8B-B14F-4D97-AF65-F5344CB8AC3E}">
        <p14:creationId xmlns:p14="http://schemas.microsoft.com/office/powerpoint/2010/main" val="25287251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552" y="5685247"/>
            <a:ext cx="633022" cy="908479"/>
          </a:xfrm>
          <a:prstGeom prst="rect">
            <a:avLst/>
          </a:prstGeom>
        </p:spPr>
      </p:pic>
      <p:sp>
        <p:nvSpPr>
          <p:cNvPr id="5" name="正方形/長方形 4"/>
          <p:cNvSpPr/>
          <p:nvPr/>
        </p:nvSpPr>
        <p:spPr>
          <a:xfrm>
            <a:off x="1349967" y="5395407"/>
            <a:ext cx="1607392" cy="122413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個別相談</a:t>
            </a:r>
            <a:endParaRPr kumimoji="1" lang="en-US" altLang="ja-JP" dirty="0"/>
          </a:p>
          <a:p>
            <a:pPr algn="ctr"/>
            <a:r>
              <a:rPr lang="ja-JP" altLang="en-US" dirty="0"/>
              <a:t>（</a:t>
            </a:r>
            <a:r>
              <a:rPr lang="en-US" altLang="ja-JP" dirty="0"/>
              <a:t>FF</a:t>
            </a:r>
            <a:r>
              <a:rPr lang="ja-JP" altLang="en-US" dirty="0"/>
              <a:t>）</a:t>
            </a:r>
            <a:endParaRPr kumimoji="1" lang="en-US" altLang="ja-JP" dirty="0"/>
          </a:p>
        </p:txBody>
      </p:sp>
      <p:sp>
        <p:nvSpPr>
          <p:cNvPr id="11" name="正方形/長方形 10"/>
          <p:cNvSpPr/>
          <p:nvPr/>
        </p:nvSpPr>
        <p:spPr>
          <a:xfrm>
            <a:off x="2957359" y="4387295"/>
            <a:ext cx="1607392" cy="2232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問題点のフィードバック</a:t>
            </a:r>
            <a:endParaRPr kumimoji="1" lang="en-US" altLang="ja-JP" dirty="0"/>
          </a:p>
          <a:p>
            <a:pPr algn="ctr"/>
            <a:r>
              <a:rPr lang="ja-JP" altLang="en-US" dirty="0"/>
              <a:t>＋</a:t>
            </a:r>
            <a:endParaRPr lang="en-US" altLang="ja-JP" dirty="0"/>
          </a:p>
          <a:p>
            <a:pPr algn="ctr"/>
            <a:r>
              <a:rPr lang="ja-JP" altLang="en-US" dirty="0"/>
              <a:t>解決策の提示</a:t>
            </a:r>
            <a:endParaRPr lang="en-US" altLang="ja-JP" dirty="0"/>
          </a:p>
          <a:p>
            <a:pPr algn="ctr"/>
            <a:r>
              <a:rPr kumimoji="1" lang="ja-JP" altLang="en-US" dirty="0"/>
              <a:t>（プレゼンテーション＝</a:t>
            </a:r>
            <a:r>
              <a:rPr kumimoji="1" lang="en-US" altLang="ja-JP" dirty="0"/>
              <a:t>P</a:t>
            </a:r>
            <a:r>
              <a:rPr kumimoji="1" lang="ja-JP" altLang="en-US" dirty="0"/>
              <a:t>）</a:t>
            </a:r>
          </a:p>
        </p:txBody>
      </p:sp>
      <p:sp>
        <p:nvSpPr>
          <p:cNvPr id="12" name="正方形/長方形 11"/>
          <p:cNvSpPr/>
          <p:nvPr/>
        </p:nvSpPr>
        <p:spPr>
          <a:xfrm>
            <a:off x="4564751" y="3235167"/>
            <a:ext cx="1607392" cy="33843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動機づけて</a:t>
            </a:r>
            <a:endParaRPr kumimoji="1" lang="en-US" altLang="ja-JP" dirty="0"/>
          </a:p>
          <a:p>
            <a:pPr algn="ctr"/>
            <a:r>
              <a:rPr lang="ja-JP" altLang="en-US" dirty="0"/>
              <a:t>クロージング</a:t>
            </a:r>
            <a:endParaRPr lang="en-US" altLang="ja-JP" dirty="0"/>
          </a:p>
          <a:p>
            <a:pPr algn="ctr"/>
            <a:r>
              <a:rPr lang="ja-JP" altLang="en-US" dirty="0"/>
              <a:t>（</a:t>
            </a:r>
            <a:r>
              <a:rPr lang="en-US" altLang="ja-JP" dirty="0"/>
              <a:t>C</a:t>
            </a:r>
            <a:r>
              <a:rPr lang="ja-JP" altLang="en-US" dirty="0"/>
              <a:t>）</a:t>
            </a:r>
            <a:endParaRPr lang="en-US" altLang="ja-JP" dirty="0"/>
          </a:p>
          <a:p>
            <a:pPr algn="ctr"/>
            <a:endParaRPr lang="en-US" altLang="ja-JP" dirty="0"/>
          </a:p>
          <a:p>
            <a:pPr algn="ctr"/>
            <a:r>
              <a:rPr lang="ja-JP" altLang="en-US" dirty="0"/>
              <a:t>見積もり提示</a:t>
            </a:r>
            <a:endParaRPr lang="en-US" altLang="ja-JP" dirty="0"/>
          </a:p>
          <a:p>
            <a:pPr algn="ctr"/>
            <a:endParaRPr lang="en-US" altLang="ja-JP" dirty="0"/>
          </a:p>
          <a:p>
            <a:pPr algn="ctr"/>
            <a:endParaRPr kumimoji="1" lang="en-US" altLang="ja-JP" dirty="0"/>
          </a:p>
          <a:p>
            <a:pPr algn="ctr"/>
            <a:endParaRPr lang="en-US" altLang="ja-JP" dirty="0"/>
          </a:p>
          <a:p>
            <a:pPr algn="ctr"/>
            <a:endParaRPr kumimoji="1" lang="en-US" altLang="ja-JP" dirty="0"/>
          </a:p>
          <a:p>
            <a:pPr algn="ctr"/>
            <a:endParaRPr kumimoji="1" lang="ja-JP" altLang="en-US" dirty="0"/>
          </a:p>
        </p:txBody>
      </p:sp>
      <p:sp>
        <p:nvSpPr>
          <p:cNvPr id="13" name="正方形/長方形 12"/>
          <p:cNvSpPr/>
          <p:nvPr/>
        </p:nvSpPr>
        <p:spPr>
          <a:xfrm>
            <a:off x="6172142" y="2011031"/>
            <a:ext cx="2971858" cy="460851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a:t>受任</a:t>
            </a:r>
            <a:endParaRPr kumimoji="1" lang="en-US" altLang="ja-JP" sz="2400" dirty="0"/>
          </a:p>
          <a:p>
            <a:pPr algn="ctr"/>
            <a:endParaRPr lang="en-US" altLang="ja-JP" dirty="0"/>
          </a:p>
          <a:p>
            <a:pPr algn="ctr"/>
            <a:r>
              <a:rPr kumimoji="1" lang="ja-JP" altLang="en-US"/>
              <a:t>目的地の明確化</a:t>
            </a:r>
            <a:endParaRPr kumimoji="1" lang="en-US" altLang="ja-JP" dirty="0"/>
          </a:p>
          <a:p>
            <a:pPr algn="ctr"/>
            <a:r>
              <a:rPr kumimoji="1" lang="ja-JP" altLang="en-US"/>
              <a:t>支払い条件合意</a:t>
            </a:r>
            <a:endParaRPr kumimoji="1" lang="en-US" altLang="ja-JP" dirty="0"/>
          </a:p>
          <a:p>
            <a:pPr algn="ctr"/>
            <a:r>
              <a:rPr lang="ja-JP" altLang="en-US"/>
              <a:t>契約</a:t>
            </a:r>
            <a:endParaRPr lang="en-US" altLang="ja-JP" dirty="0"/>
          </a:p>
          <a:p>
            <a:pPr algn="ctr"/>
            <a:r>
              <a:rPr kumimoji="1" lang="ja-JP" altLang="en-US"/>
              <a:t>行程表作成</a:t>
            </a:r>
            <a:endParaRPr kumimoji="1" lang="en-US" altLang="ja-JP" dirty="0"/>
          </a:p>
          <a:p>
            <a:pPr algn="ctr"/>
            <a:endParaRPr lang="en-US" altLang="ja-JP" dirty="0"/>
          </a:p>
          <a:p>
            <a:pPr algn="ctr"/>
            <a:r>
              <a:rPr lang="ja-JP" altLang="en-US" dirty="0"/>
              <a:t>相続税試算？</a:t>
            </a:r>
            <a:endParaRPr kumimoji="1" lang="en-US" altLang="ja-JP" dirty="0"/>
          </a:p>
          <a:p>
            <a:pPr algn="ctr"/>
            <a:r>
              <a:rPr lang="ja-JP" altLang="en-US" dirty="0"/>
              <a:t>節税？</a:t>
            </a:r>
            <a:endParaRPr lang="en-US" altLang="ja-JP" dirty="0"/>
          </a:p>
          <a:p>
            <a:pPr algn="ctr"/>
            <a:r>
              <a:rPr kumimoji="1" lang="ja-JP" altLang="en-US" dirty="0"/>
              <a:t>贈与？</a:t>
            </a:r>
            <a:endParaRPr kumimoji="1" lang="en-US" altLang="ja-JP" dirty="0"/>
          </a:p>
          <a:p>
            <a:pPr algn="ctr"/>
            <a:r>
              <a:rPr lang="ja-JP" altLang="en-US" dirty="0"/>
              <a:t>保険加入？</a:t>
            </a:r>
            <a:endParaRPr lang="en-US" altLang="ja-JP" dirty="0"/>
          </a:p>
          <a:p>
            <a:pPr algn="ctr"/>
            <a:r>
              <a:rPr kumimoji="1" lang="ja-JP" altLang="en-US" dirty="0"/>
              <a:t>相続登記？</a:t>
            </a:r>
            <a:endParaRPr kumimoji="1" lang="en-US" altLang="ja-JP" dirty="0"/>
          </a:p>
          <a:p>
            <a:pPr algn="ctr"/>
            <a:r>
              <a:rPr kumimoji="1" lang="ja-JP" altLang="en-US" dirty="0"/>
              <a:t>家族会議？</a:t>
            </a:r>
            <a:endParaRPr kumimoji="1" lang="en-US" altLang="ja-JP" dirty="0"/>
          </a:p>
          <a:p>
            <a:pPr algn="ctr"/>
            <a:r>
              <a:rPr lang="ja-JP" altLang="en-US" dirty="0"/>
              <a:t>遺言書作成？</a:t>
            </a:r>
            <a:endParaRPr kumimoji="1" lang="ja-JP" altLang="en-US" dirty="0"/>
          </a:p>
        </p:txBody>
      </p:sp>
      <p:sp>
        <p:nvSpPr>
          <p:cNvPr id="14" name="下矢印 13"/>
          <p:cNvSpPr/>
          <p:nvPr/>
        </p:nvSpPr>
        <p:spPr>
          <a:xfrm>
            <a:off x="1349966" y="1468794"/>
            <a:ext cx="1626249" cy="3837929"/>
          </a:xfrm>
          <a:prstGeom prst="downArrow">
            <a:avLst>
              <a:gd name="adj1" fmla="val 74064"/>
              <a:gd name="adj2" fmla="val 35053"/>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ヒアリング</a:t>
            </a:r>
            <a:endParaRPr kumimoji="1" lang="en-US" altLang="ja-JP" dirty="0">
              <a:solidFill>
                <a:schemeClr val="tx1"/>
              </a:solidFill>
            </a:endParaRPr>
          </a:p>
          <a:p>
            <a:pPr algn="ctr"/>
            <a:r>
              <a:rPr lang="ja-JP" altLang="en-US" dirty="0">
                <a:solidFill>
                  <a:schemeClr val="tx1"/>
                </a:solidFill>
              </a:rPr>
              <a:t>＋</a:t>
            </a:r>
            <a:endParaRPr lang="en-US" altLang="ja-JP" dirty="0">
              <a:solidFill>
                <a:schemeClr val="tx1"/>
              </a:solidFill>
            </a:endParaRPr>
          </a:p>
          <a:p>
            <a:pPr algn="ctr"/>
            <a:r>
              <a:rPr kumimoji="1" lang="ja-JP" altLang="en-US" dirty="0">
                <a:solidFill>
                  <a:schemeClr val="tx1"/>
                </a:solidFill>
              </a:rPr>
              <a:t>問題点の抽出</a:t>
            </a:r>
            <a:endParaRPr kumimoji="1" lang="en-US" altLang="ja-JP" dirty="0">
              <a:solidFill>
                <a:schemeClr val="tx1"/>
              </a:solidFill>
            </a:endParaRPr>
          </a:p>
          <a:p>
            <a:pPr algn="ctr"/>
            <a:r>
              <a:rPr lang="ja-JP" altLang="en-US" dirty="0">
                <a:solidFill>
                  <a:schemeClr val="tx1"/>
                </a:solidFill>
              </a:rPr>
              <a:t>＋</a:t>
            </a:r>
            <a:endParaRPr lang="en-US" altLang="ja-JP" dirty="0">
              <a:solidFill>
                <a:schemeClr val="tx1"/>
              </a:solidFill>
            </a:endParaRPr>
          </a:p>
          <a:p>
            <a:pPr algn="ctr"/>
            <a:r>
              <a:rPr kumimoji="1" lang="ja-JP" altLang="en-US" dirty="0">
                <a:solidFill>
                  <a:schemeClr val="tx1"/>
                </a:solidFill>
              </a:rPr>
              <a:t>交通整理</a:t>
            </a:r>
          </a:p>
        </p:txBody>
      </p:sp>
      <p:sp>
        <p:nvSpPr>
          <p:cNvPr id="15" name="下矢印 14"/>
          <p:cNvSpPr/>
          <p:nvPr/>
        </p:nvSpPr>
        <p:spPr>
          <a:xfrm>
            <a:off x="2947931" y="881228"/>
            <a:ext cx="1626249" cy="3506068"/>
          </a:xfrm>
          <a:prstGeom prst="downArrow">
            <a:avLst>
              <a:gd name="adj1" fmla="val 74064"/>
              <a:gd name="adj2" fmla="val 35053"/>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問題点の再確認</a:t>
            </a:r>
            <a:endParaRPr lang="en-US" altLang="ja-JP" dirty="0">
              <a:solidFill>
                <a:schemeClr val="tx1"/>
              </a:solidFill>
            </a:endParaRPr>
          </a:p>
          <a:p>
            <a:pPr algn="ctr"/>
            <a:r>
              <a:rPr kumimoji="1" lang="ja-JP" altLang="en-US" dirty="0">
                <a:solidFill>
                  <a:schemeClr val="tx1"/>
                </a:solidFill>
              </a:rPr>
              <a:t>＋</a:t>
            </a:r>
            <a:endParaRPr kumimoji="1" lang="en-US" altLang="ja-JP" dirty="0">
              <a:solidFill>
                <a:schemeClr val="tx1"/>
              </a:solidFill>
            </a:endParaRPr>
          </a:p>
          <a:p>
            <a:pPr algn="ctr"/>
            <a:r>
              <a:rPr kumimoji="1" lang="ja-JP" altLang="en-US" dirty="0">
                <a:solidFill>
                  <a:schemeClr val="tx1"/>
                </a:solidFill>
              </a:rPr>
              <a:t>この問題を放置した先の未来を伝える</a:t>
            </a:r>
            <a:endParaRPr kumimoji="1" lang="en-US" altLang="ja-JP" dirty="0">
              <a:solidFill>
                <a:schemeClr val="tx1"/>
              </a:solidFill>
            </a:endParaRPr>
          </a:p>
        </p:txBody>
      </p:sp>
      <p:sp>
        <p:nvSpPr>
          <p:cNvPr id="16" name="下矢印 15"/>
          <p:cNvSpPr/>
          <p:nvPr/>
        </p:nvSpPr>
        <p:spPr>
          <a:xfrm>
            <a:off x="4591197" y="260648"/>
            <a:ext cx="1626249" cy="2974519"/>
          </a:xfrm>
          <a:prstGeom prst="downArrow">
            <a:avLst>
              <a:gd name="adj1" fmla="val 74064"/>
              <a:gd name="adj2" fmla="val 35053"/>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将来の</a:t>
            </a:r>
            <a:endParaRPr lang="en-US" altLang="ja-JP" dirty="0">
              <a:solidFill>
                <a:schemeClr val="tx1"/>
              </a:solidFill>
            </a:endParaRPr>
          </a:p>
          <a:p>
            <a:pPr algn="ctr"/>
            <a:r>
              <a:rPr lang="ja-JP" altLang="en-US" dirty="0">
                <a:solidFill>
                  <a:schemeClr val="tx1"/>
                </a:solidFill>
              </a:rPr>
              <a:t>リスク</a:t>
            </a:r>
            <a:endParaRPr lang="en-US" altLang="ja-JP" dirty="0">
              <a:solidFill>
                <a:schemeClr val="tx1"/>
              </a:solidFill>
            </a:endParaRPr>
          </a:p>
          <a:p>
            <a:pPr algn="ctr"/>
            <a:r>
              <a:rPr lang="ja-JP" altLang="en-US" dirty="0">
                <a:solidFill>
                  <a:schemeClr val="tx1"/>
                </a:solidFill>
              </a:rPr>
              <a:t>＆</a:t>
            </a:r>
            <a:endParaRPr lang="en-US" altLang="ja-JP" dirty="0">
              <a:solidFill>
                <a:schemeClr val="tx1"/>
              </a:solidFill>
            </a:endParaRPr>
          </a:p>
          <a:p>
            <a:pPr algn="ctr"/>
            <a:r>
              <a:rPr lang="ja-JP" altLang="en-US" dirty="0">
                <a:solidFill>
                  <a:schemeClr val="tx1"/>
                </a:solidFill>
              </a:rPr>
              <a:t>「痛み」</a:t>
            </a:r>
            <a:endParaRPr lang="en-US" altLang="ja-JP" dirty="0">
              <a:solidFill>
                <a:schemeClr val="tx1"/>
              </a:solidFill>
            </a:endParaRPr>
          </a:p>
          <a:p>
            <a:pPr algn="ctr"/>
            <a:r>
              <a:rPr lang="ja-JP" altLang="en-US" dirty="0">
                <a:solidFill>
                  <a:schemeClr val="tx1"/>
                </a:solidFill>
              </a:rPr>
              <a:t>を正確に理解してもらう</a:t>
            </a:r>
            <a:endParaRPr kumimoji="1" lang="en-US" altLang="ja-JP" dirty="0">
              <a:solidFill>
                <a:schemeClr val="tx1"/>
              </a:solidFill>
            </a:endParaRPr>
          </a:p>
        </p:txBody>
      </p:sp>
      <p:pic>
        <p:nvPicPr>
          <p:cNvPr id="18" name="図 1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95924" y="404664"/>
            <a:ext cx="1524221" cy="1510928"/>
          </a:xfrm>
          <a:prstGeom prst="rect">
            <a:avLst/>
          </a:prstGeom>
        </p:spPr>
      </p:pic>
      <p:sp>
        <p:nvSpPr>
          <p:cNvPr id="6" name="正方形/長方形 5">
            <a:extLst>
              <a:ext uri="{FF2B5EF4-FFF2-40B4-BE49-F238E27FC236}">
                <a16:creationId xmlns:a16="http://schemas.microsoft.com/office/drawing/2014/main" id="{0D84BA57-F485-CD43-8F84-ECA3DDA454C4}"/>
              </a:ext>
            </a:extLst>
          </p:cNvPr>
          <p:cNvSpPr/>
          <p:nvPr/>
        </p:nvSpPr>
        <p:spPr>
          <a:xfrm>
            <a:off x="1349966" y="6335137"/>
            <a:ext cx="1597965" cy="28440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面談</a:t>
            </a:r>
            <a:r>
              <a:rPr kumimoji="1" lang="en-US" altLang="ja-JP" dirty="0"/>
              <a:t>①</a:t>
            </a:r>
            <a:endParaRPr kumimoji="1" lang="ja-JP" altLang="en-US"/>
          </a:p>
        </p:txBody>
      </p:sp>
      <p:sp>
        <p:nvSpPr>
          <p:cNvPr id="20" name="正方形/長方形 19">
            <a:extLst>
              <a:ext uri="{FF2B5EF4-FFF2-40B4-BE49-F238E27FC236}">
                <a16:creationId xmlns:a16="http://schemas.microsoft.com/office/drawing/2014/main" id="{30E54A68-0F76-B04B-B4FC-A16C54D6A280}"/>
              </a:ext>
            </a:extLst>
          </p:cNvPr>
          <p:cNvSpPr/>
          <p:nvPr/>
        </p:nvSpPr>
        <p:spPr>
          <a:xfrm>
            <a:off x="2931252" y="6324212"/>
            <a:ext cx="3229285" cy="29533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面談</a:t>
            </a:r>
            <a:r>
              <a:rPr lang="en-US" altLang="ja-JP" dirty="0"/>
              <a:t>②</a:t>
            </a:r>
            <a:endParaRPr kumimoji="1" lang="ja-JP" altLang="en-US"/>
          </a:p>
        </p:txBody>
      </p:sp>
      <p:sp>
        <p:nvSpPr>
          <p:cNvPr id="21" name="正方形/長方形 20">
            <a:extLst>
              <a:ext uri="{FF2B5EF4-FFF2-40B4-BE49-F238E27FC236}">
                <a16:creationId xmlns:a16="http://schemas.microsoft.com/office/drawing/2014/main" id="{9A48103D-863B-994F-84D1-E1ED973E437F}"/>
              </a:ext>
            </a:extLst>
          </p:cNvPr>
          <p:cNvSpPr/>
          <p:nvPr/>
        </p:nvSpPr>
        <p:spPr>
          <a:xfrm>
            <a:off x="6169966" y="6335137"/>
            <a:ext cx="2971858" cy="28440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t>コンサル開始</a:t>
            </a:r>
            <a:endParaRPr kumimoji="1" lang="ja-JP" altLang="en-US"/>
          </a:p>
        </p:txBody>
      </p:sp>
      <p:sp>
        <p:nvSpPr>
          <p:cNvPr id="22" name="爆発 2 21">
            <a:extLst>
              <a:ext uri="{FF2B5EF4-FFF2-40B4-BE49-F238E27FC236}">
                <a16:creationId xmlns:a16="http://schemas.microsoft.com/office/drawing/2014/main" id="{5BC066C8-642B-CC45-A40A-B2AD78B88CCC}"/>
              </a:ext>
            </a:extLst>
          </p:cNvPr>
          <p:cNvSpPr/>
          <p:nvPr/>
        </p:nvSpPr>
        <p:spPr>
          <a:xfrm>
            <a:off x="323527" y="0"/>
            <a:ext cx="8596618" cy="6453336"/>
          </a:xfrm>
          <a:prstGeom prst="irregularSeal2">
            <a:avLst/>
          </a:prstGeom>
          <a:solidFill>
            <a:srgbClr val="FF56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2000" dirty="0"/>
              <a:t>激痛を感じている人に</a:t>
            </a:r>
            <a:endParaRPr lang="en-US" altLang="ja-JP" sz="2000" dirty="0"/>
          </a:p>
          <a:p>
            <a:pPr algn="ctr">
              <a:lnSpc>
                <a:spcPct val="150000"/>
              </a:lnSpc>
            </a:pPr>
            <a:r>
              <a:rPr lang="ja-JP" altLang="en-US" sz="2000" dirty="0"/>
              <a:t>その解決策を提示するのは</a:t>
            </a:r>
            <a:endParaRPr lang="en-US" altLang="ja-JP" sz="2000" dirty="0"/>
          </a:p>
          <a:p>
            <a:pPr algn="ctr">
              <a:lnSpc>
                <a:spcPct val="150000"/>
              </a:lnSpc>
            </a:pPr>
            <a:r>
              <a:rPr lang="ja-JP" altLang="en-US" sz="2000" dirty="0"/>
              <a:t>セールスではなく</a:t>
            </a:r>
            <a:endParaRPr lang="en-US" altLang="ja-JP" sz="2000" dirty="0"/>
          </a:p>
          <a:p>
            <a:pPr algn="ctr">
              <a:lnSpc>
                <a:spcPct val="150000"/>
              </a:lnSpc>
            </a:pPr>
            <a:r>
              <a:rPr lang="ja-JP" altLang="en-US" sz="6600" dirty="0"/>
              <a:t>「ヘルプ」</a:t>
            </a:r>
            <a:endParaRPr lang="en-US" altLang="ja-JP" sz="6600" dirty="0"/>
          </a:p>
        </p:txBody>
      </p:sp>
    </p:spTree>
    <p:extLst>
      <p:ext uri="{BB962C8B-B14F-4D97-AF65-F5344CB8AC3E}">
        <p14:creationId xmlns:p14="http://schemas.microsoft.com/office/powerpoint/2010/main" val="1541463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dissolv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500" fill="hold"/>
                                        <p:tgtEl>
                                          <p:spTgt spid="11"/>
                                        </p:tgtEl>
                                        <p:attrNameLst>
                                          <p:attrName>ppt_x</p:attrName>
                                        </p:attrNameLst>
                                      </p:cBhvr>
                                      <p:tavLst>
                                        <p:tav tm="0">
                                          <p:val>
                                            <p:strVal val="#ppt_x"/>
                                          </p:val>
                                        </p:tav>
                                        <p:tav tm="100000">
                                          <p:val>
                                            <p:strVal val="#ppt_x"/>
                                          </p:val>
                                        </p:tav>
                                      </p:tavLst>
                                    </p:anim>
                                    <p:anim calcmode="lin" valueType="num">
                                      <p:cBhvr additive="base">
                                        <p:cTn id="2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1"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 calcmode="lin" valueType="num">
                                      <p:cBhvr additive="base">
                                        <p:cTn id="30" dur="500" fill="hold"/>
                                        <p:tgtEl>
                                          <p:spTgt spid="15"/>
                                        </p:tgtEl>
                                        <p:attrNameLst>
                                          <p:attrName>ppt_x</p:attrName>
                                        </p:attrNameLst>
                                      </p:cBhvr>
                                      <p:tavLst>
                                        <p:tav tm="0">
                                          <p:val>
                                            <p:strVal val="#ppt_x"/>
                                          </p:val>
                                        </p:tav>
                                        <p:tav tm="100000">
                                          <p:val>
                                            <p:strVal val="#ppt_x"/>
                                          </p:val>
                                        </p:tav>
                                      </p:tavLst>
                                    </p:anim>
                                    <p:anim calcmode="lin" valueType="num">
                                      <p:cBhvr additive="base">
                                        <p:cTn id="31"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additive="base">
                                        <p:cTn id="36" dur="500" fill="hold"/>
                                        <p:tgtEl>
                                          <p:spTgt spid="12"/>
                                        </p:tgtEl>
                                        <p:attrNameLst>
                                          <p:attrName>ppt_x</p:attrName>
                                        </p:attrNameLst>
                                      </p:cBhvr>
                                      <p:tavLst>
                                        <p:tav tm="0">
                                          <p:val>
                                            <p:strVal val="#ppt_x"/>
                                          </p:val>
                                        </p:tav>
                                        <p:tav tm="100000">
                                          <p:val>
                                            <p:strVal val="#ppt_x"/>
                                          </p:val>
                                        </p:tav>
                                      </p:tavLst>
                                    </p:anim>
                                    <p:anim calcmode="lin" valueType="num">
                                      <p:cBhvr additive="base">
                                        <p:cTn id="3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1"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additive="base">
                                        <p:cTn id="42" dur="500" fill="hold"/>
                                        <p:tgtEl>
                                          <p:spTgt spid="16"/>
                                        </p:tgtEl>
                                        <p:attrNameLst>
                                          <p:attrName>ppt_x</p:attrName>
                                        </p:attrNameLst>
                                      </p:cBhvr>
                                      <p:tavLst>
                                        <p:tav tm="0">
                                          <p:val>
                                            <p:strVal val="#ppt_x"/>
                                          </p:val>
                                        </p:tav>
                                        <p:tav tm="100000">
                                          <p:val>
                                            <p:strVal val="#ppt_x"/>
                                          </p:val>
                                        </p:tav>
                                      </p:tavLst>
                                    </p:anim>
                                    <p:anim calcmode="lin" valueType="num">
                                      <p:cBhvr additive="base">
                                        <p:cTn id="43"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dissolve">
                                      <p:cBhvr>
                                        <p:cTn id="48" dur="500"/>
                                        <p:tgtEl>
                                          <p:spTgt spid="20"/>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500" fill="hold"/>
                                        <p:tgtEl>
                                          <p:spTgt spid="13"/>
                                        </p:tgtEl>
                                        <p:attrNameLst>
                                          <p:attrName>ppt_x</p:attrName>
                                        </p:attrNameLst>
                                      </p:cBhvr>
                                      <p:tavLst>
                                        <p:tav tm="0">
                                          <p:val>
                                            <p:strVal val="#ppt_x"/>
                                          </p:val>
                                        </p:tav>
                                        <p:tav tm="100000">
                                          <p:val>
                                            <p:strVal val="#ppt_x"/>
                                          </p:val>
                                        </p:tav>
                                      </p:tavLst>
                                    </p:anim>
                                    <p:anim calcmode="lin" valueType="num">
                                      <p:cBhvr additive="base">
                                        <p:cTn id="5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nodeType="click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dissolve">
                                      <p:cBhvr>
                                        <p:cTn id="59" dur="1000"/>
                                        <p:tgtEl>
                                          <p:spTgt spid="18"/>
                                        </p:tgtEl>
                                      </p:cBhvr>
                                    </p:animEffect>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21"/>
                                        </p:tgtEl>
                                        <p:attrNameLst>
                                          <p:attrName>style.visibility</p:attrName>
                                        </p:attrNameLst>
                                      </p:cBhvr>
                                      <p:to>
                                        <p:strVal val="visible"/>
                                      </p:to>
                                    </p:set>
                                    <p:animEffect transition="in" filter="dissolve">
                                      <p:cBhvr>
                                        <p:cTn id="64" dur="500"/>
                                        <p:tgtEl>
                                          <p:spTgt spid="21"/>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16" fill="hold" grpId="0" nodeType="click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p:cTn id="69" dur="500" fill="hold"/>
                                        <p:tgtEl>
                                          <p:spTgt spid="22"/>
                                        </p:tgtEl>
                                        <p:attrNameLst>
                                          <p:attrName>ppt_w</p:attrName>
                                        </p:attrNameLst>
                                      </p:cBhvr>
                                      <p:tavLst>
                                        <p:tav tm="0">
                                          <p:val>
                                            <p:fltVal val="0"/>
                                          </p:val>
                                        </p:tav>
                                        <p:tav tm="100000">
                                          <p:val>
                                            <p:strVal val="#ppt_w"/>
                                          </p:val>
                                        </p:tav>
                                      </p:tavLst>
                                    </p:anim>
                                    <p:anim calcmode="lin" valueType="num">
                                      <p:cBhvr>
                                        <p:cTn id="70" dur="500" fill="hold"/>
                                        <p:tgtEl>
                                          <p:spTgt spid="22"/>
                                        </p:tgtEl>
                                        <p:attrNameLst>
                                          <p:attrName>ppt_h</p:attrName>
                                        </p:attrNameLst>
                                      </p:cBhvr>
                                      <p:tavLst>
                                        <p:tav tm="0">
                                          <p:val>
                                            <p:fltVal val="0"/>
                                          </p:val>
                                        </p:tav>
                                        <p:tav tm="100000">
                                          <p:val>
                                            <p:strVal val="#ppt_h"/>
                                          </p:val>
                                        </p:tav>
                                      </p:tavLst>
                                    </p:anim>
                                    <p:animEffect transition="in" filter="fade">
                                      <p:cBhvr>
                                        <p:cTn id="7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12" grpId="0" animBg="1"/>
      <p:bldP spid="13" grpId="0" animBg="1"/>
      <p:bldP spid="14" grpId="0" animBg="1"/>
      <p:bldP spid="15" grpId="0" animBg="1"/>
      <p:bldP spid="16" grpId="0" animBg="1"/>
      <p:bldP spid="6" grpId="0" animBg="1"/>
      <p:bldP spid="20" grpId="0" animBg="1"/>
      <p:bldP spid="21" grpId="0" animBg="1"/>
      <p:bldP spid="2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404813"/>
            <a:ext cx="1273175" cy="1265237"/>
          </a:xfrm>
        </p:spPr>
      </p:pic>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1378591" y="2154383"/>
            <a:ext cx="6800260" cy="3139321"/>
          </a:xfrm>
          <a:prstGeom prst="rect">
            <a:avLst/>
          </a:prstGeom>
          <a:solidFill>
            <a:srgbClr val="FFFF00"/>
          </a:solidFill>
        </p:spPr>
        <p:txBody>
          <a:bodyPr wrap="none" rtlCol="0">
            <a:spAutoFit/>
          </a:bodyPr>
          <a:lstStyle/>
          <a:p>
            <a:pPr algn="ctr">
              <a:lnSpc>
                <a:spcPct val="150000"/>
              </a:lnSpc>
            </a:pPr>
            <a:r>
              <a:rPr lang="ja-JP" altLang="en-US" sz="6600" dirty="0"/>
              <a:t>プレゼンテーション</a:t>
            </a:r>
            <a:endParaRPr lang="en-US" altLang="ja-JP" sz="6600" dirty="0"/>
          </a:p>
          <a:p>
            <a:pPr algn="ctr">
              <a:lnSpc>
                <a:spcPct val="150000"/>
              </a:lnSpc>
            </a:pPr>
            <a:r>
              <a:rPr lang="ja-JP" altLang="en-US" sz="6600" dirty="0"/>
              <a:t>資料</a:t>
            </a:r>
            <a:endParaRPr lang="en-US" altLang="ja-JP" sz="6600" dirty="0"/>
          </a:p>
        </p:txBody>
      </p:sp>
    </p:spTree>
    <p:extLst>
      <p:ext uri="{BB962C8B-B14F-4D97-AF65-F5344CB8AC3E}">
        <p14:creationId xmlns:p14="http://schemas.microsoft.com/office/powerpoint/2010/main" val="31197778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5816" y="272480"/>
            <a:ext cx="2664296" cy="2792317"/>
          </a:xfrm>
          <a:prstGeom prst="rect">
            <a:avLst/>
          </a:prstGeom>
        </p:spPr>
      </p:pic>
      <p:sp>
        <p:nvSpPr>
          <p:cNvPr id="3" name="タイトル 2"/>
          <p:cNvSpPr>
            <a:spLocks noGrp="1"/>
          </p:cNvSpPr>
          <p:nvPr>
            <p:ph type="ctrTitle"/>
          </p:nvPr>
        </p:nvSpPr>
        <p:spPr>
          <a:xfrm>
            <a:off x="587751" y="3280821"/>
            <a:ext cx="6631592" cy="1372315"/>
          </a:xfrm>
        </p:spPr>
        <p:txBody>
          <a:bodyPr>
            <a:normAutofit fontScale="90000"/>
          </a:bodyPr>
          <a:lstStyle/>
          <a:p>
            <a:br>
              <a:rPr lang="en-US" altLang="ja-JP" sz="2800" b="1" dirty="0"/>
            </a:br>
            <a:br>
              <a:rPr lang="en-US" altLang="ja-JP" sz="2800" b="1" dirty="0"/>
            </a:br>
            <a:r>
              <a:rPr lang="ja-JP" altLang="en-US" b="1" dirty="0"/>
              <a:t>◯◯◯◯　様</a:t>
            </a:r>
            <a:br>
              <a:rPr lang="en-US" altLang="ja-JP" sz="2800" b="1" dirty="0"/>
            </a:br>
            <a:r>
              <a:rPr lang="ja-JP" altLang="en-US" sz="2800" b="1" dirty="0"/>
              <a:t>相続対策資料</a:t>
            </a:r>
            <a:br>
              <a:rPr lang="en-US" altLang="ja-JP" sz="2800" b="1" dirty="0"/>
            </a:br>
            <a:endParaRPr kumimoji="1" lang="ja-JP" altLang="en-US" sz="1600" b="1" dirty="0"/>
          </a:p>
        </p:txBody>
      </p:sp>
      <p:sp>
        <p:nvSpPr>
          <p:cNvPr id="5" name="テキスト ボックス 4"/>
          <p:cNvSpPr txBox="1"/>
          <p:nvPr/>
        </p:nvSpPr>
        <p:spPr>
          <a:xfrm>
            <a:off x="683568" y="4653136"/>
            <a:ext cx="6535775" cy="461665"/>
          </a:xfrm>
          <a:prstGeom prst="rect">
            <a:avLst/>
          </a:prstGeom>
          <a:noFill/>
        </p:spPr>
        <p:txBody>
          <a:bodyPr wrap="square" rtlCol="0">
            <a:spAutoFit/>
          </a:bodyPr>
          <a:lstStyle/>
          <a:p>
            <a:pPr algn="ctr"/>
            <a:r>
              <a:rPr lang="ja-JP" altLang="en-US" sz="2400" b="1" dirty="0"/>
              <a:t>相続診断士　川口宗治</a:t>
            </a:r>
            <a:endParaRPr kumimoji="1" lang="ja-JP" altLang="en-US" sz="2400" b="1" dirty="0"/>
          </a:p>
        </p:txBody>
      </p:sp>
      <p:sp>
        <p:nvSpPr>
          <p:cNvPr id="2" name="テキスト ボックス 1"/>
          <p:cNvSpPr txBox="1"/>
          <p:nvPr/>
        </p:nvSpPr>
        <p:spPr>
          <a:xfrm>
            <a:off x="5076056" y="5635055"/>
            <a:ext cx="2499402" cy="369332"/>
          </a:xfrm>
          <a:prstGeom prst="rect">
            <a:avLst/>
          </a:prstGeom>
          <a:noFill/>
        </p:spPr>
        <p:txBody>
          <a:bodyPr wrap="none" rtlCol="0">
            <a:spAutoFit/>
          </a:bodyPr>
          <a:lstStyle/>
          <a:p>
            <a:r>
              <a:rPr lang="en-US" altLang="ja-JP" dirty="0"/>
              <a:t>2018</a:t>
            </a:r>
            <a:r>
              <a:rPr kumimoji="1" lang="ja-JP" altLang="en-US" dirty="0"/>
              <a:t>年</a:t>
            </a:r>
            <a:r>
              <a:rPr kumimoji="1" lang="en-US" altLang="ja-JP" dirty="0"/>
              <a:t>×</a:t>
            </a:r>
            <a:r>
              <a:rPr kumimoji="1" lang="ja-JP" altLang="en-US" dirty="0"/>
              <a:t>月</a:t>
            </a:r>
            <a:r>
              <a:rPr lang="en-US" altLang="ja-JP" dirty="0"/>
              <a:t>××</a:t>
            </a:r>
            <a:r>
              <a:rPr kumimoji="1" lang="ja-JP" altLang="en-US" dirty="0"/>
              <a:t>日（</a:t>
            </a:r>
            <a:r>
              <a:rPr kumimoji="1" lang="en-US" altLang="ja-JP" dirty="0"/>
              <a:t>×</a:t>
            </a:r>
            <a:r>
              <a:rPr kumimoji="1" lang="ja-JP" altLang="en-US" dirty="0"/>
              <a:t>）</a:t>
            </a:r>
          </a:p>
        </p:txBody>
      </p:sp>
    </p:spTree>
    <p:extLst>
      <p:ext uri="{BB962C8B-B14F-4D97-AF65-F5344CB8AC3E}">
        <p14:creationId xmlns:p14="http://schemas.microsoft.com/office/powerpoint/2010/main" val="11164851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2539804" y="692696"/>
            <a:ext cx="3185487" cy="369332"/>
          </a:xfrm>
          <a:prstGeom prst="rect">
            <a:avLst/>
          </a:prstGeom>
          <a:noFill/>
        </p:spPr>
        <p:txBody>
          <a:bodyPr wrap="none" rtlCol="0">
            <a:spAutoFit/>
          </a:bodyPr>
          <a:lstStyle/>
          <a:p>
            <a:r>
              <a:rPr lang="ja-JP" altLang="en-US" b="1" dirty="0"/>
              <a:t>◯◯さまの相続対策のご要望</a:t>
            </a:r>
            <a:endParaRPr kumimoji="1" lang="ja-JP" altLang="en-US" b="1" dirty="0"/>
          </a:p>
        </p:txBody>
      </p:sp>
      <p:sp>
        <p:nvSpPr>
          <p:cNvPr id="5" name="テキスト ボックス 4"/>
          <p:cNvSpPr txBox="1"/>
          <p:nvPr/>
        </p:nvSpPr>
        <p:spPr>
          <a:xfrm>
            <a:off x="899593" y="1926124"/>
            <a:ext cx="6912768" cy="1200329"/>
          </a:xfrm>
          <a:prstGeom prst="rect">
            <a:avLst/>
          </a:prstGeom>
          <a:solidFill>
            <a:srgbClr val="7030A0"/>
          </a:solidFill>
        </p:spPr>
        <p:txBody>
          <a:bodyPr wrap="square" rtlCol="0">
            <a:spAutoFit/>
          </a:bodyPr>
          <a:lstStyle/>
          <a:p>
            <a:pPr algn="ctr"/>
            <a:r>
              <a:rPr lang="ja-JP" altLang="en-US" sz="2400" b="1" dirty="0">
                <a:solidFill>
                  <a:schemeClr val="bg1"/>
                </a:solidFill>
              </a:rPr>
              <a:t>◯◯◯◯さんご本人が</a:t>
            </a:r>
            <a:endParaRPr lang="en-US" altLang="ja-JP" sz="2400" b="1" dirty="0">
              <a:solidFill>
                <a:schemeClr val="bg1"/>
              </a:solidFill>
            </a:endParaRPr>
          </a:p>
          <a:p>
            <a:pPr algn="ctr"/>
            <a:r>
              <a:rPr lang="ja-JP" altLang="en-US" sz="2400" b="1" dirty="0">
                <a:solidFill>
                  <a:schemeClr val="bg1"/>
                </a:solidFill>
              </a:rPr>
              <a:t>亡くなった後の相続の対策を</a:t>
            </a:r>
            <a:endParaRPr lang="en-US" altLang="ja-JP" sz="2400" b="1" dirty="0">
              <a:solidFill>
                <a:schemeClr val="bg1"/>
              </a:solidFill>
            </a:endParaRPr>
          </a:p>
          <a:p>
            <a:pPr algn="ctr"/>
            <a:r>
              <a:rPr lang="ja-JP" altLang="en-US" sz="2400" b="1" dirty="0">
                <a:solidFill>
                  <a:schemeClr val="bg1"/>
                </a:solidFill>
              </a:rPr>
              <a:t>今のうちからしっかり準備しておきたい</a:t>
            </a:r>
            <a:endParaRPr lang="en-US" altLang="ja-JP" sz="2400" b="1" dirty="0">
              <a:solidFill>
                <a:schemeClr val="bg1"/>
              </a:solidFill>
            </a:endParaRPr>
          </a:p>
        </p:txBody>
      </p:sp>
      <p:sp>
        <p:nvSpPr>
          <p:cNvPr id="6" name="テキスト ボックス 5"/>
          <p:cNvSpPr txBox="1"/>
          <p:nvPr/>
        </p:nvSpPr>
        <p:spPr>
          <a:xfrm>
            <a:off x="899593" y="3852378"/>
            <a:ext cx="6912768" cy="1938992"/>
          </a:xfrm>
          <a:prstGeom prst="rect">
            <a:avLst/>
          </a:prstGeom>
          <a:solidFill>
            <a:srgbClr val="FFFF00"/>
          </a:solidFill>
        </p:spPr>
        <p:txBody>
          <a:bodyPr wrap="square" rtlCol="0">
            <a:spAutoFit/>
          </a:bodyPr>
          <a:lstStyle/>
          <a:p>
            <a:pPr algn="ctr"/>
            <a:r>
              <a:rPr lang="ja-JP" altLang="en-US" sz="2400" b="1" dirty="0">
                <a:solidFill>
                  <a:srgbClr val="0070C0"/>
                </a:solidFill>
              </a:rPr>
              <a:t>◯◯◯◯さんのご要望</a:t>
            </a:r>
            <a:endParaRPr lang="en-US" altLang="ja-JP" sz="2400" b="1" dirty="0">
              <a:solidFill>
                <a:srgbClr val="0070C0"/>
              </a:solidFill>
            </a:endParaRPr>
          </a:p>
          <a:p>
            <a:pPr algn="ctr"/>
            <a:endParaRPr lang="en-US" altLang="ja-JP" sz="2400" b="1" dirty="0">
              <a:solidFill>
                <a:srgbClr val="0070C0"/>
              </a:solidFill>
            </a:endParaRPr>
          </a:p>
          <a:p>
            <a:pPr algn="ctr"/>
            <a:r>
              <a:rPr lang="ja-JP" altLang="en-US" sz="2400" b="1" dirty="0">
                <a:solidFill>
                  <a:srgbClr val="0070C0"/>
                </a:solidFill>
              </a:rPr>
              <a:t>①相続税対策（節税と納税資金準備）</a:t>
            </a:r>
            <a:endParaRPr lang="en-US" altLang="ja-JP" sz="2400" b="1" dirty="0">
              <a:solidFill>
                <a:srgbClr val="0070C0"/>
              </a:solidFill>
            </a:endParaRPr>
          </a:p>
          <a:p>
            <a:pPr algn="ctr"/>
            <a:endParaRPr lang="en-US" altLang="ja-JP" sz="2400" b="1" dirty="0">
              <a:solidFill>
                <a:srgbClr val="0070C0"/>
              </a:solidFill>
            </a:endParaRPr>
          </a:p>
          <a:p>
            <a:pPr algn="ctr"/>
            <a:r>
              <a:rPr lang="ja-JP" altLang="en-US" sz="2400" b="1" dirty="0">
                <a:solidFill>
                  <a:srgbClr val="0070C0"/>
                </a:solidFill>
              </a:rPr>
              <a:t>②資産をスムーズに引き継ぎたい</a:t>
            </a:r>
            <a:endParaRPr lang="en-US" altLang="ja-JP" sz="2400" b="1" dirty="0">
              <a:solidFill>
                <a:srgbClr val="0070C0"/>
              </a:solidFill>
            </a:endParaRPr>
          </a:p>
        </p:txBody>
      </p:sp>
      <p:sp>
        <p:nvSpPr>
          <p:cNvPr id="10" name="テキスト ボックス 9"/>
          <p:cNvSpPr txBox="1"/>
          <p:nvPr/>
        </p:nvSpPr>
        <p:spPr>
          <a:xfrm>
            <a:off x="107504" y="6123536"/>
            <a:ext cx="8836073" cy="584775"/>
          </a:xfrm>
          <a:prstGeom prst="rect">
            <a:avLst/>
          </a:prstGeom>
          <a:solidFill>
            <a:srgbClr val="FF0000"/>
          </a:solidFill>
        </p:spPr>
        <p:txBody>
          <a:bodyPr wrap="none" rtlCol="0">
            <a:spAutoFit/>
          </a:bodyPr>
          <a:lstStyle/>
          <a:p>
            <a:r>
              <a:rPr kumimoji="1" lang="ja-JP" altLang="en-US" sz="3200" b="1" dirty="0">
                <a:solidFill>
                  <a:schemeClr val="bg1"/>
                </a:solidFill>
              </a:rPr>
              <a:t>「木を見て森を見ず」にならないような対策を</a:t>
            </a:r>
          </a:p>
        </p:txBody>
      </p:sp>
      <p:sp>
        <p:nvSpPr>
          <p:cNvPr id="2" name="下矢印 1"/>
          <p:cNvSpPr/>
          <p:nvPr/>
        </p:nvSpPr>
        <p:spPr>
          <a:xfrm>
            <a:off x="3815917" y="3262088"/>
            <a:ext cx="1080120" cy="4546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0689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1258908" y="1772816"/>
            <a:ext cx="6806672" cy="4190443"/>
          </a:xfrm>
          <a:prstGeom prst="rect">
            <a:avLst/>
          </a:prstGeom>
          <a:solidFill>
            <a:srgbClr val="FFFF00"/>
          </a:solidFill>
        </p:spPr>
        <p:txBody>
          <a:bodyPr wrap="none" rtlCol="0">
            <a:spAutoFit/>
          </a:bodyPr>
          <a:lstStyle/>
          <a:p>
            <a:pPr algn="ctr">
              <a:lnSpc>
                <a:spcPct val="250000"/>
              </a:lnSpc>
            </a:pPr>
            <a:r>
              <a:rPr kumimoji="1" lang="ja-JP" altLang="en-US" sz="4000"/>
              <a:t>相続</a:t>
            </a:r>
            <a:r>
              <a:rPr lang="ja-JP" altLang="en-US" sz="4000"/>
              <a:t>コンサルタント</a:t>
            </a:r>
            <a:r>
              <a:rPr kumimoji="1" lang="ja-JP" altLang="en-US" sz="4000"/>
              <a:t>の</a:t>
            </a:r>
            <a:br>
              <a:rPr kumimoji="1" lang="en-US" altLang="ja-JP" sz="5400" dirty="0"/>
            </a:br>
            <a:r>
              <a:rPr lang="ja-JP" altLang="en-US" sz="8000"/>
              <a:t>ビジネスモデル</a:t>
            </a:r>
            <a:endParaRPr kumimoji="1" lang="en-US" altLang="ja-JP" sz="5400" dirty="0"/>
          </a:p>
        </p:txBody>
      </p:sp>
    </p:spTree>
    <p:extLst>
      <p:ext uri="{BB962C8B-B14F-4D97-AF65-F5344CB8AC3E}">
        <p14:creationId xmlns:p14="http://schemas.microsoft.com/office/powerpoint/2010/main" val="1076838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251519" y="3977954"/>
            <a:ext cx="8657230" cy="1467269"/>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229640" y="2708049"/>
            <a:ext cx="8657229" cy="936104"/>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231465" y="1412776"/>
            <a:ext cx="8657229" cy="936104"/>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cxnSp>
        <p:nvCxnSpPr>
          <p:cNvPr id="8" name="直線コネクタ 7"/>
          <p:cNvCxnSpPr/>
          <p:nvPr/>
        </p:nvCxnSpPr>
        <p:spPr>
          <a:xfrm>
            <a:off x="251520" y="1268760"/>
            <a:ext cx="865722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1834432" y="764704"/>
            <a:ext cx="3570208" cy="461665"/>
          </a:xfrm>
          <a:prstGeom prst="rect">
            <a:avLst/>
          </a:prstGeom>
          <a:noFill/>
        </p:spPr>
        <p:txBody>
          <a:bodyPr wrap="none" rtlCol="0">
            <a:spAutoFit/>
          </a:bodyPr>
          <a:lstStyle/>
          <a:p>
            <a:r>
              <a:rPr lang="ja-JP" altLang="en-US" sz="2400" dirty="0"/>
              <a:t>相続対策の基本的な流れ</a:t>
            </a:r>
            <a:endParaRPr kumimoji="1" lang="ja-JP" altLang="en-US" sz="2400" dirty="0"/>
          </a:p>
        </p:txBody>
      </p:sp>
      <p:sp>
        <p:nvSpPr>
          <p:cNvPr id="9" name="角丸四角形 8"/>
          <p:cNvSpPr/>
          <p:nvPr/>
        </p:nvSpPr>
        <p:spPr>
          <a:xfrm>
            <a:off x="375481" y="6057292"/>
            <a:ext cx="2448272" cy="36004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対策の実行</a:t>
            </a:r>
            <a:endParaRPr kumimoji="1" lang="ja-JP" altLang="en-US" b="1" dirty="0"/>
          </a:p>
        </p:txBody>
      </p:sp>
      <p:grpSp>
        <p:nvGrpSpPr>
          <p:cNvPr id="15" name="グループ化 14"/>
          <p:cNvGrpSpPr/>
          <p:nvPr/>
        </p:nvGrpSpPr>
        <p:grpSpPr>
          <a:xfrm>
            <a:off x="395536" y="1578702"/>
            <a:ext cx="8513213" cy="553282"/>
            <a:chOff x="395536" y="1578702"/>
            <a:chExt cx="8513213" cy="553282"/>
          </a:xfrm>
        </p:grpSpPr>
        <p:sp>
          <p:nvSpPr>
            <p:cNvPr id="3" name="角丸四角形 2"/>
            <p:cNvSpPr/>
            <p:nvPr/>
          </p:nvSpPr>
          <p:spPr>
            <a:xfrm>
              <a:off x="395536" y="1628799"/>
              <a:ext cx="2448272" cy="503185"/>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現状分析</a:t>
              </a:r>
            </a:p>
          </p:txBody>
        </p:sp>
        <p:sp>
          <p:nvSpPr>
            <p:cNvPr id="6" name="テキスト ボックス 5"/>
            <p:cNvSpPr txBox="1"/>
            <p:nvPr/>
          </p:nvSpPr>
          <p:spPr>
            <a:xfrm>
              <a:off x="3491881" y="1578702"/>
              <a:ext cx="5416868" cy="461665"/>
            </a:xfrm>
            <a:prstGeom prst="rect">
              <a:avLst/>
            </a:prstGeom>
            <a:noFill/>
          </p:spPr>
          <p:txBody>
            <a:bodyPr wrap="none" rtlCol="0">
              <a:spAutoFit/>
            </a:bodyPr>
            <a:lstStyle/>
            <a:p>
              <a:r>
                <a:rPr kumimoji="1" lang="ja-JP" altLang="en-US" sz="1200" b="1" dirty="0"/>
                <a:t>・</a:t>
              </a:r>
              <a:r>
                <a:rPr lang="ja-JP" altLang="en-US" sz="1200" b="1" dirty="0"/>
                <a:t>◯◯さん名義の資産の洗い出し</a:t>
              </a:r>
              <a:r>
                <a:rPr lang="en-US" altLang="ja-JP" sz="1200" b="1" dirty="0"/>
                <a:t>			</a:t>
              </a:r>
              <a:r>
                <a:rPr lang="ja-JP" altLang="en-US" sz="1200" b="1" dirty="0"/>
                <a:t>□□□□</a:t>
              </a:r>
              <a:endParaRPr lang="en-US" altLang="ja-JP" sz="1200" b="1" dirty="0"/>
            </a:p>
            <a:p>
              <a:r>
                <a:rPr lang="ja-JP" altLang="en-US" sz="1200" b="1" dirty="0"/>
                <a:t>・相続税の概算を試算</a:t>
              </a:r>
              <a:r>
                <a:rPr lang="en-US" altLang="ja-JP" sz="1200" b="1" dirty="0"/>
                <a:t>				</a:t>
              </a:r>
              <a:r>
                <a:rPr lang="ja-JP" altLang="en-US" sz="1200" b="1" dirty="0"/>
                <a:t>□□□□</a:t>
              </a:r>
              <a:endParaRPr lang="en-US" altLang="ja-JP" sz="1200" b="1" dirty="0"/>
            </a:p>
          </p:txBody>
        </p:sp>
      </p:grpSp>
      <p:grpSp>
        <p:nvGrpSpPr>
          <p:cNvPr id="16" name="グループ化 15"/>
          <p:cNvGrpSpPr/>
          <p:nvPr/>
        </p:nvGrpSpPr>
        <p:grpSpPr>
          <a:xfrm>
            <a:off x="375481" y="2852936"/>
            <a:ext cx="8513213" cy="646331"/>
            <a:chOff x="395536" y="2659259"/>
            <a:chExt cx="8513213" cy="646331"/>
          </a:xfrm>
        </p:grpSpPr>
        <p:sp>
          <p:nvSpPr>
            <p:cNvPr id="7" name="角丸四角形 6"/>
            <p:cNvSpPr/>
            <p:nvPr/>
          </p:nvSpPr>
          <p:spPr>
            <a:xfrm>
              <a:off x="395536" y="2659259"/>
              <a:ext cx="2448272" cy="64633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問題点の洗い出し</a:t>
              </a:r>
              <a:endParaRPr kumimoji="1" lang="ja-JP" altLang="en-US" b="1" dirty="0"/>
            </a:p>
          </p:txBody>
        </p:sp>
        <p:sp>
          <p:nvSpPr>
            <p:cNvPr id="11" name="テキスト ボックス 10"/>
            <p:cNvSpPr txBox="1"/>
            <p:nvPr/>
          </p:nvSpPr>
          <p:spPr>
            <a:xfrm>
              <a:off x="3491881" y="2659259"/>
              <a:ext cx="5416868" cy="646331"/>
            </a:xfrm>
            <a:prstGeom prst="rect">
              <a:avLst/>
            </a:prstGeom>
            <a:noFill/>
          </p:spPr>
          <p:txBody>
            <a:bodyPr wrap="none" rtlCol="0">
              <a:spAutoFit/>
            </a:bodyPr>
            <a:lstStyle/>
            <a:p>
              <a:r>
                <a:rPr lang="ja-JP" altLang="en-US" sz="1200" b="1" dirty="0"/>
                <a:t>・相続税がかかる場合⇒節税できるかどうか？</a:t>
              </a:r>
              <a:r>
                <a:rPr lang="en-US" altLang="ja-JP" sz="1200" b="1" dirty="0"/>
                <a:t>		</a:t>
              </a:r>
              <a:r>
                <a:rPr lang="ja-JP" altLang="en-US" sz="1200" b="1" dirty="0"/>
                <a:t>□□□□</a:t>
              </a:r>
              <a:endParaRPr lang="en-US" altLang="ja-JP" sz="1200" b="1" dirty="0"/>
            </a:p>
            <a:p>
              <a:r>
                <a:rPr lang="ja-JP" altLang="en-US" sz="1200" b="1" dirty="0"/>
                <a:t>・相続税がかかる場合⇒納税資金をどのように準備するか？</a:t>
              </a:r>
              <a:r>
                <a:rPr lang="en-US" altLang="ja-JP" sz="1200" b="1" dirty="0"/>
                <a:t>	</a:t>
              </a:r>
              <a:r>
                <a:rPr lang="ja-JP" altLang="en-US" sz="1200" b="1" dirty="0"/>
                <a:t>□□□□</a:t>
              </a:r>
              <a:endParaRPr lang="en-US" altLang="ja-JP" sz="1200" b="1" dirty="0"/>
            </a:p>
            <a:p>
              <a:r>
                <a:rPr lang="ja-JP" altLang="en-US" sz="1200" b="1" dirty="0"/>
                <a:t>・相続税がかからない場合⇒資産を誰がどのように引き継ぐか？</a:t>
              </a:r>
              <a:r>
                <a:rPr lang="en-US" altLang="ja-JP" sz="1200" b="1" dirty="0"/>
                <a:t>	</a:t>
              </a:r>
              <a:r>
                <a:rPr lang="ja-JP" altLang="en-US" sz="1200" b="1" dirty="0"/>
                <a:t>□□□□</a:t>
              </a:r>
              <a:endParaRPr lang="en-US" altLang="ja-JP" sz="1200" b="1" dirty="0"/>
            </a:p>
          </p:txBody>
        </p:sp>
      </p:grpSp>
      <p:grpSp>
        <p:nvGrpSpPr>
          <p:cNvPr id="17" name="グループ化 16"/>
          <p:cNvGrpSpPr/>
          <p:nvPr/>
        </p:nvGrpSpPr>
        <p:grpSpPr>
          <a:xfrm>
            <a:off x="395536" y="4019090"/>
            <a:ext cx="8513212" cy="1384995"/>
            <a:chOff x="395536" y="3640745"/>
            <a:chExt cx="8513212" cy="1384995"/>
          </a:xfrm>
        </p:grpSpPr>
        <p:sp>
          <p:nvSpPr>
            <p:cNvPr id="12" name="正方形/長方形 11"/>
            <p:cNvSpPr/>
            <p:nvPr/>
          </p:nvSpPr>
          <p:spPr>
            <a:xfrm>
              <a:off x="395536" y="3698728"/>
              <a:ext cx="2448272" cy="120033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各種対策の検討</a:t>
              </a:r>
            </a:p>
          </p:txBody>
        </p:sp>
        <p:sp>
          <p:nvSpPr>
            <p:cNvPr id="13" name="テキスト ボックス 12"/>
            <p:cNvSpPr txBox="1"/>
            <p:nvPr/>
          </p:nvSpPr>
          <p:spPr>
            <a:xfrm>
              <a:off x="3491880" y="3640745"/>
              <a:ext cx="5416868" cy="1384995"/>
            </a:xfrm>
            <a:prstGeom prst="rect">
              <a:avLst/>
            </a:prstGeom>
            <a:noFill/>
          </p:spPr>
          <p:txBody>
            <a:bodyPr wrap="none" rtlCol="0">
              <a:spAutoFit/>
            </a:bodyPr>
            <a:lstStyle/>
            <a:p>
              <a:r>
                <a:rPr kumimoji="1" lang="ja-JP" altLang="en-US" sz="1200" b="1" dirty="0"/>
                <a:t>・生前贈与</a:t>
              </a:r>
              <a:r>
                <a:rPr kumimoji="1" lang="en-US" altLang="ja-JP" sz="1200" b="1" dirty="0"/>
                <a:t>					</a:t>
              </a:r>
              <a:r>
                <a:rPr lang="ja-JP" altLang="en-US" sz="1200" b="1" dirty="0"/>
                <a:t>□□□□</a:t>
              </a:r>
              <a:endParaRPr lang="en-US" altLang="ja-JP" sz="1200" b="1" dirty="0"/>
            </a:p>
            <a:p>
              <a:r>
                <a:rPr kumimoji="1" lang="ja-JP" altLang="en-US" sz="1200" b="1" dirty="0"/>
                <a:t>・遺言書の作成</a:t>
              </a:r>
              <a:r>
                <a:rPr lang="en-US" altLang="ja-JP" sz="1200" b="1" dirty="0"/>
                <a:t>				</a:t>
              </a:r>
              <a:r>
                <a:rPr lang="ja-JP" altLang="en-US" sz="1200" b="1" dirty="0"/>
                <a:t>□□□□</a:t>
              </a:r>
              <a:endParaRPr kumimoji="1" lang="en-US" altLang="ja-JP" sz="1200" b="1" dirty="0"/>
            </a:p>
            <a:p>
              <a:r>
                <a:rPr lang="ja-JP" altLang="en-US" sz="1200" b="1" dirty="0"/>
                <a:t>・相続時精算課税制度の活用</a:t>
              </a:r>
              <a:r>
                <a:rPr lang="en-US" altLang="ja-JP" sz="1200" b="1" dirty="0"/>
                <a:t>			</a:t>
              </a:r>
              <a:r>
                <a:rPr lang="ja-JP" altLang="en-US" sz="1200" b="1" dirty="0"/>
                <a:t>□□□□</a:t>
              </a:r>
              <a:endParaRPr lang="en-US" altLang="ja-JP" sz="1200" b="1" dirty="0"/>
            </a:p>
            <a:p>
              <a:r>
                <a:rPr kumimoji="1" lang="ja-JP" altLang="en-US" sz="1200" b="1" dirty="0"/>
                <a:t>・</a:t>
              </a:r>
              <a:r>
                <a:rPr lang="ja-JP" altLang="en-US" sz="1200" b="1" dirty="0"/>
                <a:t>小規模宅地の評価減の特例の活用</a:t>
              </a:r>
              <a:endParaRPr lang="en-US" altLang="ja-JP" sz="1200" b="1" dirty="0"/>
            </a:p>
            <a:p>
              <a:r>
                <a:rPr kumimoji="1" lang="ja-JP" altLang="en-US" sz="1200" b="1" dirty="0"/>
                <a:t>・生命保険の</a:t>
              </a:r>
              <a:r>
                <a:rPr lang="ja-JP" altLang="en-US" sz="1200" b="1" dirty="0"/>
                <a:t>最適化</a:t>
              </a:r>
              <a:r>
                <a:rPr kumimoji="1" lang="en-US" altLang="ja-JP" sz="1200" b="1" dirty="0"/>
                <a:t>				</a:t>
              </a:r>
              <a:r>
                <a:rPr lang="ja-JP" altLang="en-US" sz="1200" b="1" dirty="0"/>
                <a:t>□□□□</a:t>
              </a:r>
              <a:endParaRPr kumimoji="1" lang="en-US" altLang="ja-JP" sz="1200" b="1" dirty="0"/>
            </a:p>
            <a:p>
              <a:r>
                <a:rPr lang="ja-JP" altLang="en-US" sz="1200" b="1" dirty="0"/>
                <a:t>・不動産の名義変更</a:t>
              </a:r>
              <a:r>
                <a:rPr lang="en-US" altLang="ja-JP" sz="1200" b="1" dirty="0"/>
                <a:t>				</a:t>
              </a:r>
              <a:r>
                <a:rPr lang="ja-JP" altLang="en-US" sz="1200" b="1" dirty="0"/>
                <a:t>□□□□</a:t>
              </a:r>
              <a:endParaRPr lang="en-US" altLang="ja-JP" sz="1200" b="1" dirty="0"/>
            </a:p>
            <a:p>
              <a:r>
                <a:rPr lang="ja-JP" altLang="en-US" sz="1200" b="1" dirty="0"/>
                <a:t>・その他</a:t>
              </a:r>
              <a:r>
                <a:rPr lang="en-US" altLang="ja-JP" sz="1200" b="1" dirty="0"/>
                <a:t>					</a:t>
              </a:r>
              <a:r>
                <a:rPr lang="ja-JP" altLang="en-US" sz="1200" b="1" dirty="0"/>
                <a:t>□□□□</a:t>
              </a:r>
              <a:endParaRPr lang="en-US" altLang="ja-JP" sz="1200" b="1" dirty="0"/>
            </a:p>
          </p:txBody>
        </p:sp>
      </p:grpSp>
      <p:sp>
        <p:nvSpPr>
          <p:cNvPr id="18" name="テキスト ボックス 17"/>
          <p:cNvSpPr txBox="1"/>
          <p:nvPr/>
        </p:nvSpPr>
        <p:spPr>
          <a:xfrm>
            <a:off x="7812360" y="826259"/>
            <a:ext cx="1261884" cy="307777"/>
          </a:xfrm>
          <a:prstGeom prst="rect">
            <a:avLst/>
          </a:prstGeom>
          <a:noFill/>
        </p:spPr>
        <p:txBody>
          <a:bodyPr wrap="none" rtlCol="0">
            <a:spAutoFit/>
          </a:bodyPr>
          <a:lstStyle/>
          <a:p>
            <a:pPr algn="ctr"/>
            <a:r>
              <a:rPr kumimoji="1" lang="ja-JP" altLang="en-US" sz="1400" b="1" dirty="0">
                <a:solidFill>
                  <a:srgbClr val="FF0000"/>
                </a:solidFill>
              </a:rPr>
              <a:t>誰がやるか？</a:t>
            </a:r>
          </a:p>
        </p:txBody>
      </p:sp>
      <p:sp>
        <p:nvSpPr>
          <p:cNvPr id="24" name="下矢印 23"/>
          <p:cNvSpPr/>
          <p:nvPr/>
        </p:nvSpPr>
        <p:spPr>
          <a:xfrm>
            <a:off x="1475656" y="2151992"/>
            <a:ext cx="288032" cy="7009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下矢印 24"/>
          <p:cNvSpPr/>
          <p:nvPr/>
        </p:nvSpPr>
        <p:spPr>
          <a:xfrm>
            <a:off x="1475656" y="3499267"/>
            <a:ext cx="288032" cy="5778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a:off x="1455601" y="5277402"/>
            <a:ext cx="288032" cy="7798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下矢印 26"/>
          <p:cNvSpPr/>
          <p:nvPr/>
        </p:nvSpPr>
        <p:spPr>
          <a:xfrm>
            <a:off x="8392599" y="1134036"/>
            <a:ext cx="89138" cy="444666"/>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515131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088714" y="1418000"/>
            <a:ext cx="4572084" cy="1938992"/>
          </a:xfrm>
          <a:prstGeom prst="rect">
            <a:avLst/>
          </a:prstGeom>
          <a:solidFill>
            <a:srgbClr val="FFFF00"/>
          </a:solidFill>
        </p:spPr>
        <p:txBody>
          <a:bodyPr wrap="none" rtlCol="0">
            <a:spAutoFit/>
          </a:bodyPr>
          <a:lstStyle/>
          <a:p>
            <a:pPr algn="ctr">
              <a:lnSpc>
                <a:spcPct val="150000"/>
              </a:lnSpc>
            </a:pPr>
            <a:r>
              <a:rPr lang="ja-JP" altLang="en-US" sz="2000" b="1" dirty="0"/>
              <a:t>①◯◯さんの資産を把握する</a:t>
            </a:r>
            <a:endParaRPr kumimoji="1" lang="en-US" altLang="ja-JP" sz="2000" b="1" dirty="0"/>
          </a:p>
          <a:p>
            <a:pPr algn="ctr">
              <a:lnSpc>
                <a:spcPct val="150000"/>
              </a:lnSpc>
            </a:pPr>
            <a:r>
              <a:rPr lang="ja-JP" altLang="en-US" sz="2000" b="1" dirty="0"/>
              <a:t>②財産一覧を作成する</a:t>
            </a:r>
            <a:endParaRPr kumimoji="1" lang="en-US" altLang="ja-JP" sz="2000" b="1" dirty="0"/>
          </a:p>
          <a:p>
            <a:pPr algn="ctr">
              <a:lnSpc>
                <a:spcPct val="150000"/>
              </a:lnSpc>
            </a:pPr>
            <a:r>
              <a:rPr lang="ja-JP" altLang="en-US" sz="2000" b="1" dirty="0"/>
              <a:t>③誰がどのように引き継ぐかを決める</a:t>
            </a:r>
            <a:endParaRPr lang="en-US" altLang="ja-JP" sz="2000" b="1" dirty="0"/>
          </a:p>
          <a:p>
            <a:pPr algn="ctr">
              <a:lnSpc>
                <a:spcPct val="150000"/>
              </a:lnSpc>
            </a:pPr>
            <a:r>
              <a:rPr kumimoji="1" lang="ja-JP" altLang="en-US" sz="2000" b="1" dirty="0"/>
              <a:t>④相続税の対策を進める</a:t>
            </a:r>
          </a:p>
        </p:txBody>
      </p:sp>
      <p:grpSp>
        <p:nvGrpSpPr>
          <p:cNvPr id="20" name="グループ化 19"/>
          <p:cNvGrpSpPr/>
          <p:nvPr/>
        </p:nvGrpSpPr>
        <p:grpSpPr>
          <a:xfrm>
            <a:off x="-70852" y="3878889"/>
            <a:ext cx="9214852" cy="1905040"/>
            <a:chOff x="32446" y="4494291"/>
            <a:chExt cx="9214852" cy="1905040"/>
          </a:xfrm>
        </p:grpSpPr>
        <p:sp>
          <p:nvSpPr>
            <p:cNvPr id="6" name="角丸四角形 5"/>
            <p:cNvSpPr/>
            <p:nvPr/>
          </p:nvSpPr>
          <p:spPr>
            <a:xfrm>
              <a:off x="467544" y="4509120"/>
              <a:ext cx="1512168" cy="72008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solidFill>
                </a:rPr>
                <a:t>相続</a:t>
              </a:r>
            </a:p>
          </p:txBody>
        </p:sp>
        <p:sp>
          <p:nvSpPr>
            <p:cNvPr id="10" name="角丸四角形 9"/>
            <p:cNvSpPr/>
            <p:nvPr/>
          </p:nvSpPr>
          <p:spPr>
            <a:xfrm>
              <a:off x="7231895" y="4501496"/>
              <a:ext cx="1512168" cy="72008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chemeClr val="tx1"/>
                  </a:solidFill>
                </a:rPr>
                <a:t>保険</a:t>
              </a:r>
              <a:endParaRPr kumimoji="1" lang="ja-JP" altLang="en-US" sz="3200" dirty="0">
                <a:solidFill>
                  <a:schemeClr val="tx1"/>
                </a:solidFill>
              </a:endParaRPr>
            </a:p>
          </p:txBody>
        </p:sp>
        <p:sp>
          <p:nvSpPr>
            <p:cNvPr id="11" name="角丸四角形 10"/>
            <p:cNvSpPr/>
            <p:nvPr/>
          </p:nvSpPr>
          <p:spPr>
            <a:xfrm>
              <a:off x="4878509" y="4509120"/>
              <a:ext cx="1512168" cy="72008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chemeClr val="tx1"/>
                  </a:solidFill>
                </a:rPr>
                <a:t>売買</a:t>
              </a:r>
              <a:endParaRPr kumimoji="1" lang="ja-JP" altLang="en-US" sz="3200" dirty="0">
                <a:solidFill>
                  <a:schemeClr val="tx1"/>
                </a:solidFill>
              </a:endParaRPr>
            </a:p>
          </p:txBody>
        </p:sp>
        <p:sp>
          <p:nvSpPr>
            <p:cNvPr id="12" name="角丸四角形 11"/>
            <p:cNvSpPr/>
            <p:nvPr/>
          </p:nvSpPr>
          <p:spPr>
            <a:xfrm>
              <a:off x="2555776" y="4494291"/>
              <a:ext cx="1512168" cy="72008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solidFill>
                </a:rPr>
                <a:t>贈与</a:t>
              </a:r>
            </a:p>
          </p:txBody>
        </p:sp>
        <p:sp>
          <p:nvSpPr>
            <p:cNvPr id="7" name="テキスト ボックス 6"/>
            <p:cNvSpPr txBox="1"/>
            <p:nvPr/>
          </p:nvSpPr>
          <p:spPr>
            <a:xfrm>
              <a:off x="32446" y="5426082"/>
              <a:ext cx="2159566" cy="954107"/>
            </a:xfrm>
            <a:prstGeom prst="rect">
              <a:avLst/>
            </a:prstGeom>
            <a:noFill/>
          </p:spPr>
          <p:txBody>
            <a:bodyPr wrap="none" rtlCol="0">
              <a:spAutoFit/>
            </a:bodyPr>
            <a:lstStyle/>
            <a:p>
              <a:r>
                <a:rPr kumimoji="1" lang="ja-JP" altLang="en-US" sz="1400" dirty="0"/>
                <a:t>・二次相続も視野に入れ</a:t>
              </a:r>
              <a:endParaRPr kumimoji="1" lang="en-US" altLang="ja-JP" sz="1400" dirty="0"/>
            </a:p>
            <a:p>
              <a:r>
                <a:rPr lang="ja-JP" altLang="en-US" sz="1400" dirty="0"/>
                <a:t>　</a:t>
              </a:r>
              <a:r>
                <a:rPr kumimoji="1" lang="ja-JP" altLang="en-US" sz="1400" dirty="0" err="1"/>
                <a:t>て</a:t>
              </a:r>
              <a:r>
                <a:rPr kumimoji="1" lang="ja-JP" altLang="en-US" sz="1400" dirty="0"/>
                <a:t>対応を検討</a:t>
              </a:r>
              <a:endParaRPr kumimoji="1" lang="en-US" altLang="ja-JP" sz="1400" dirty="0"/>
            </a:p>
            <a:p>
              <a:r>
                <a:rPr lang="ja-JP" altLang="en-US" sz="1400" dirty="0"/>
                <a:t>・遺言書の作成を検討</a:t>
              </a:r>
              <a:endParaRPr lang="en-US" altLang="ja-JP" sz="1400" dirty="0"/>
            </a:p>
            <a:p>
              <a:r>
                <a:rPr kumimoji="1" lang="ja-JP" altLang="en-US" sz="1400" dirty="0"/>
                <a:t>・養子縁組の検討</a:t>
              </a:r>
            </a:p>
          </p:txBody>
        </p:sp>
        <p:sp>
          <p:nvSpPr>
            <p:cNvPr id="13" name="テキスト ボックス 12"/>
            <p:cNvSpPr txBox="1"/>
            <p:nvPr/>
          </p:nvSpPr>
          <p:spPr>
            <a:xfrm>
              <a:off x="2309374" y="5445224"/>
              <a:ext cx="2339102" cy="954107"/>
            </a:xfrm>
            <a:prstGeom prst="rect">
              <a:avLst/>
            </a:prstGeom>
            <a:noFill/>
          </p:spPr>
          <p:txBody>
            <a:bodyPr wrap="none" rtlCol="0">
              <a:spAutoFit/>
            </a:bodyPr>
            <a:lstStyle/>
            <a:p>
              <a:r>
                <a:rPr kumimoji="1" lang="ja-JP" altLang="en-US" sz="1400" dirty="0"/>
                <a:t>・暦年贈与の検討</a:t>
              </a:r>
              <a:endParaRPr kumimoji="1" lang="en-US" altLang="ja-JP" sz="1400" dirty="0"/>
            </a:p>
            <a:p>
              <a:r>
                <a:rPr lang="ja-JP" altLang="en-US" sz="1400" dirty="0"/>
                <a:t>・相続時精算課税制度の</a:t>
              </a:r>
              <a:endParaRPr lang="en-US" altLang="ja-JP" sz="1400" dirty="0"/>
            </a:p>
            <a:p>
              <a:r>
                <a:rPr lang="ja-JP" altLang="en-US" sz="1400" dirty="0"/>
                <a:t>　活用を検討</a:t>
              </a:r>
              <a:endParaRPr lang="en-US" altLang="ja-JP" sz="1400" dirty="0"/>
            </a:p>
            <a:p>
              <a:r>
                <a:rPr kumimoji="1" lang="ja-JP" altLang="en-US" sz="1400" dirty="0"/>
                <a:t>・贈与契約書の作成が必要</a:t>
              </a:r>
            </a:p>
          </p:txBody>
        </p:sp>
        <p:sp>
          <p:nvSpPr>
            <p:cNvPr id="15" name="テキスト ボックス 14"/>
            <p:cNvSpPr txBox="1"/>
            <p:nvPr/>
          </p:nvSpPr>
          <p:spPr>
            <a:xfrm>
              <a:off x="4554810" y="5445223"/>
              <a:ext cx="2159566" cy="738664"/>
            </a:xfrm>
            <a:prstGeom prst="rect">
              <a:avLst/>
            </a:prstGeom>
            <a:noFill/>
          </p:spPr>
          <p:txBody>
            <a:bodyPr wrap="none" rtlCol="0">
              <a:spAutoFit/>
            </a:bodyPr>
            <a:lstStyle/>
            <a:p>
              <a:r>
                <a:rPr kumimoji="1" lang="ja-JP" altLang="en-US" sz="1400" dirty="0"/>
                <a:t>・売買に伴う税金の検討</a:t>
              </a:r>
              <a:endParaRPr kumimoji="1" lang="en-US" altLang="ja-JP" sz="1400" dirty="0"/>
            </a:p>
            <a:p>
              <a:r>
                <a:rPr lang="ja-JP" altLang="en-US" sz="1400" dirty="0"/>
                <a:t>・資金をどのように準備</a:t>
              </a:r>
              <a:endParaRPr lang="en-US" altLang="ja-JP" sz="1400" dirty="0"/>
            </a:p>
            <a:p>
              <a:r>
                <a:rPr kumimoji="1" lang="ja-JP" altLang="en-US" sz="1400" dirty="0"/>
                <a:t>　するか？</a:t>
              </a:r>
            </a:p>
          </p:txBody>
        </p:sp>
        <p:sp>
          <p:nvSpPr>
            <p:cNvPr id="16" name="テキスト ボックス 15"/>
            <p:cNvSpPr txBox="1"/>
            <p:nvPr/>
          </p:nvSpPr>
          <p:spPr>
            <a:xfrm>
              <a:off x="6728660" y="5445223"/>
              <a:ext cx="2518638" cy="954107"/>
            </a:xfrm>
            <a:prstGeom prst="rect">
              <a:avLst/>
            </a:prstGeom>
            <a:noFill/>
          </p:spPr>
          <p:txBody>
            <a:bodyPr wrap="none" rtlCol="0">
              <a:spAutoFit/>
            </a:bodyPr>
            <a:lstStyle/>
            <a:p>
              <a:r>
                <a:rPr kumimoji="1" lang="ja-JP" altLang="en-US" sz="1400" dirty="0"/>
                <a:t>・誰がどのような保険に</a:t>
              </a:r>
              <a:endParaRPr kumimoji="1" lang="en-US" altLang="ja-JP" sz="1400" dirty="0"/>
            </a:p>
            <a:p>
              <a:r>
                <a:rPr lang="ja-JP" altLang="en-US" sz="1400" dirty="0"/>
                <a:t>　加入しているか把握</a:t>
              </a:r>
              <a:endParaRPr kumimoji="1" lang="en-US" altLang="ja-JP" sz="1400" dirty="0"/>
            </a:p>
            <a:p>
              <a:r>
                <a:rPr lang="ja-JP" altLang="en-US" sz="1400" dirty="0"/>
                <a:t>・目的に合致していない契</a:t>
              </a:r>
              <a:endParaRPr lang="en-US" altLang="ja-JP" sz="1400" dirty="0"/>
            </a:p>
            <a:p>
              <a:r>
                <a:rPr lang="ja-JP" altLang="en-US" sz="1400" dirty="0"/>
                <a:t>　約は早急に切り替えが必要</a:t>
              </a:r>
              <a:endParaRPr lang="en-US" altLang="ja-JP" sz="1400" dirty="0"/>
            </a:p>
          </p:txBody>
        </p:sp>
      </p:grpSp>
      <p:sp>
        <p:nvSpPr>
          <p:cNvPr id="18" name="テキスト ボックス 17"/>
          <p:cNvSpPr txBox="1"/>
          <p:nvPr/>
        </p:nvSpPr>
        <p:spPr>
          <a:xfrm>
            <a:off x="3779912" y="692696"/>
            <a:ext cx="1107996" cy="461665"/>
          </a:xfrm>
          <a:prstGeom prst="rect">
            <a:avLst/>
          </a:prstGeom>
          <a:noFill/>
        </p:spPr>
        <p:txBody>
          <a:bodyPr wrap="none" rtlCol="0">
            <a:spAutoFit/>
          </a:bodyPr>
          <a:lstStyle/>
          <a:p>
            <a:r>
              <a:rPr kumimoji="1" lang="ja-JP" altLang="en-US" sz="2400" dirty="0"/>
              <a:t>まとめ</a:t>
            </a:r>
          </a:p>
        </p:txBody>
      </p:sp>
      <p:sp>
        <p:nvSpPr>
          <p:cNvPr id="22" name="テキスト ボックス 21"/>
          <p:cNvSpPr txBox="1"/>
          <p:nvPr/>
        </p:nvSpPr>
        <p:spPr>
          <a:xfrm>
            <a:off x="557525" y="5949280"/>
            <a:ext cx="902811" cy="738664"/>
          </a:xfrm>
          <a:prstGeom prst="rect">
            <a:avLst/>
          </a:prstGeom>
          <a:solidFill>
            <a:srgbClr val="7030A0"/>
          </a:solidFill>
        </p:spPr>
        <p:txBody>
          <a:bodyPr wrap="none" rtlCol="0">
            <a:spAutoFit/>
          </a:bodyPr>
          <a:lstStyle/>
          <a:p>
            <a:pPr algn="ctr"/>
            <a:r>
              <a:rPr kumimoji="1" lang="ja-JP" altLang="en-US" sz="1400" b="1" dirty="0">
                <a:solidFill>
                  <a:schemeClr val="bg1"/>
                </a:solidFill>
              </a:rPr>
              <a:t>税理士</a:t>
            </a:r>
            <a:endParaRPr kumimoji="1" lang="en-US" altLang="ja-JP" sz="1400" b="1" dirty="0">
              <a:solidFill>
                <a:schemeClr val="bg1"/>
              </a:solidFill>
            </a:endParaRPr>
          </a:p>
          <a:p>
            <a:pPr algn="ctr"/>
            <a:r>
              <a:rPr kumimoji="1" lang="ja-JP" altLang="en-US" sz="1400" b="1" dirty="0">
                <a:solidFill>
                  <a:schemeClr val="bg1"/>
                </a:solidFill>
              </a:rPr>
              <a:t>行政書士</a:t>
            </a:r>
            <a:endParaRPr kumimoji="1" lang="en-US" altLang="ja-JP" sz="1400" b="1" dirty="0">
              <a:solidFill>
                <a:schemeClr val="bg1"/>
              </a:solidFill>
            </a:endParaRPr>
          </a:p>
          <a:p>
            <a:pPr algn="ctr"/>
            <a:r>
              <a:rPr lang="ja-JP" altLang="en-US" sz="1400" b="1" dirty="0">
                <a:solidFill>
                  <a:schemeClr val="bg1"/>
                </a:solidFill>
              </a:rPr>
              <a:t>司法書士</a:t>
            </a:r>
            <a:endParaRPr kumimoji="1" lang="ja-JP" altLang="en-US" sz="1400" b="1" dirty="0">
              <a:solidFill>
                <a:schemeClr val="bg1"/>
              </a:solidFill>
            </a:endParaRPr>
          </a:p>
        </p:txBody>
      </p:sp>
      <p:sp>
        <p:nvSpPr>
          <p:cNvPr id="23" name="テキスト ボックス 22"/>
          <p:cNvSpPr txBox="1"/>
          <p:nvPr/>
        </p:nvSpPr>
        <p:spPr>
          <a:xfrm>
            <a:off x="2757156" y="6057002"/>
            <a:ext cx="902811" cy="523220"/>
          </a:xfrm>
          <a:prstGeom prst="rect">
            <a:avLst/>
          </a:prstGeom>
          <a:solidFill>
            <a:srgbClr val="7030A0"/>
          </a:solidFill>
        </p:spPr>
        <p:txBody>
          <a:bodyPr wrap="none" rtlCol="0">
            <a:spAutoFit/>
          </a:bodyPr>
          <a:lstStyle/>
          <a:p>
            <a:pPr algn="ctr"/>
            <a:r>
              <a:rPr kumimoji="1" lang="ja-JP" altLang="en-US" sz="1400" b="1" dirty="0">
                <a:solidFill>
                  <a:schemeClr val="bg1"/>
                </a:solidFill>
              </a:rPr>
              <a:t>税理士</a:t>
            </a:r>
            <a:endParaRPr kumimoji="1" lang="en-US" altLang="ja-JP" sz="1400" b="1" dirty="0">
              <a:solidFill>
                <a:schemeClr val="bg1"/>
              </a:solidFill>
            </a:endParaRPr>
          </a:p>
          <a:p>
            <a:pPr algn="ctr"/>
            <a:r>
              <a:rPr kumimoji="1" lang="ja-JP" altLang="en-US" sz="1400" b="1" dirty="0">
                <a:solidFill>
                  <a:schemeClr val="bg1"/>
                </a:solidFill>
              </a:rPr>
              <a:t>行政書士</a:t>
            </a:r>
            <a:endParaRPr kumimoji="1" lang="en-US" altLang="ja-JP" sz="1400" b="1" dirty="0">
              <a:solidFill>
                <a:schemeClr val="bg1"/>
              </a:solidFill>
            </a:endParaRPr>
          </a:p>
        </p:txBody>
      </p:sp>
      <p:sp>
        <p:nvSpPr>
          <p:cNvPr id="24" name="テキスト ボックス 23"/>
          <p:cNvSpPr txBox="1"/>
          <p:nvPr/>
        </p:nvSpPr>
        <p:spPr>
          <a:xfrm>
            <a:off x="5079889" y="5949280"/>
            <a:ext cx="1082348" cy="738664"/>
          </a:xfrm>
          <a:prstGeom prst="rect">
            <a:avLst/>
          </a:prstGeom>
          <a:solidFill>
            <a:srgbClr val="7030A0"/>
          </a:solidFill>
        </p:spPr>
        <p:txBody>
          <a:bodyPr wrap="none" rtlCol="0">
            <a:spAutoFit/>
          </a:bodyPr>
          <a:lstStyle/>
          <a:p>
            <a:pPr algn="ctr"/>
            <a:r>
              <a:rPr lang="ja-JP" altLang="en-US" sz="1400" b="1" dirty="0">
                <a:solidFill>
                  <a:schemeClr val="bg1"/>
                </a:solidFill>
              </a:rPr>
              <a:t>不動産業者</a:t>
            </a:r>
            <a:endParaRPr lang="en-US" altLang="ja-JP" sz="1400" b="1" dirty="0">
              <a:solidFill>
                <a:schemeClr val="bg1"/>
              </a:solidFill>
            </a:endParaRPr>
          </a:p>
          <a:p>
            <a:pPr algn="ctr"/>
            <a:r>
              <a:rPr kumimoji="1" lang="ja-JP" altLang="en-US" sz="1400" b="1" dirty="0">
                <a:solidFill>
                  <a:schemeClr val="bg1"/>
                </a:solidFill>
              </a:rPr>
              <a:t>銀行</a:t>
            </a:r>
            <a:endParaRPr kumimoji="1" lang="en-US" altLang="ja-JP" sz="1400" b="1" dirty="0">
              <a:solidFill>
                <a:schemeClr val="bg1"/>
              </a:solidFill>
            </a:endParaRPr>
          </a:p>
          <a:p>
            <a:pPr algn="ctr"/>
            <a:r>
              <a:rPr lang="ja-JP" altLang="en-US" sz="1400" b="1" dirty="0">
                <a:solidFill>
                  <a:schemeClr val="bg1"/>
                </a:solidFill>
              </a:rPr>
              <a:t>司法書士</a:t>
            </a:r>
            <a:endParaRPr kumimoji="1" lang="en-US" altLang="ja-JP" sz="1400" b="1" dirty="0">
              <a:solidFill>
                <a:schemeClr val="bg1"/>
              </a:solidFill>
            </a:endParaRPr>
          </a:p>
        </p:txBody>
      </p:sp>
      <p:sp>
        <p:nvSpPr>
          <p:cNvPr id="25" name="テキスト ボックス 24"/>
          <p:cNvSpPr txBox="1"/>
          <p:nvPr/>
        </p:nvSpPr>
        <p:spPr>
          <a:xfrm>
            <a:off x="7128597" y="6068548"/>
            <a:ext cx="1620957" cy="523220"/>
          </a:xfrm>
          <a:prstGeom prst="rect">
            <a:avLst/>
          </a:prstGeom>
          <a:solidFill>
            <a:srgbClr val="7030A0"/>
          </a:solidFill>
        </p:spPr>
        <p:txBody>
          <a:bodyPr wrap="none" rtlCol="0">
            <a:spAutoFit/>
          </a:bodyPr>
          <a:lstStyle/>
          <a:p>
            <a:pPr algn="ctr"/>
            <a:r>
              <a:rPr lang="ja-JP" altLang="en-US" sz="1400" b="1" dirty="0">
                <a:solidFill>
                  <a:schemeClr val="bg1"/>
                </a:solidFill>
              </a:rPr>
              <a:t>相続に詳しい</a:t>
            </a:r>
            <a:endParaRPr lang="en-US" altLang="ja-JP" sz="1400" b="1" dirty="0">
              <a:solidFill>
                <a:schemeClr val="bg1"/>
              </a:solidFill>
            </a:endParaRPr>
          </a:p>
          <a:p>
            <a:pPr algn="ctr"/>
            <a:r>
              <a:rPr lang="ja-JP" altLang="en-US" sz="1400" b="1" dirty="0">
                <a:solidFill>
                  <a:schemeClr val="bg1"/>
                </a:solidFill>
              </a:rPr>
              <a:t>生命保険の専門家</a:t>
            </a:r>
            <a:endParaRPr lang="en-US" altLang="ja-JP" sz="1400" b="1" dirty="0">
              <a:solidFill>
                <a:schemeClr val="bg1"/>
              </a:solidFill>
            </a:endParaRPr>
          </a:p>
        </p:txBody>
      </p:sp>
      <p:sp>
        <p:nvSpPr>
          <p:cNvPr id="26" name="テキスト ボックス 25"/>
          <p:cNvSpPr txBox="1"/>
          <p:nvPr/>
        </p:nvSpPr>
        <p:spPr>
          <a:xfrm>
            <a:off x="2066244" y="3356992"/>
            <a:ext cx="4544834" cy="400110"/>
          </a:xfrm>
          <a:prstGeom prst="rect">
            <a:avLst/>
          </a:prstGeom>
          <a:noFill/>
        </p:spPr>
        <p:txBody>
          <a:bodyPr wrap="none" rtlCol="0">
            <a:spAutoFit/>
          </a:bodyPr>
          <a:lstStyle/>
          <a:p>
            <a:r>
              <a:rPr kumimoji="1" lang="ja-JP" altLang="en-US" sz="2000" b="1" u="sng" dirty="0"/>
              <a:t>＜引き継ぐ方法はいろいろあります＞</a:t>
            </a:r>
          </a:p>
        </p:txBody>
      </p:sp>
    </p:spTree>
    <p:extLst>
      <p:ext uri="{BB962C8B-B14F-4D97-AF65-F5344CB8AC3E}">
        <p14:creationId xmlns:p14="http://schemas.microsoft.com/office/powerpoint/2010/main" val="19725627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1259632" y="1531640"/>
            <a:ext cx="1008112" cy="476426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2800" dirty="0"/>
              <a:t>◯◯さま</a:t>
            </a:r>
            <a:endParaRPr lang="en-US" altLang="ja-JP" sz="2800" dirty="0"/>
          </a:p>
        </p:txBody>
      </p:sp>
      <p:sp>
        <p:nvSpPr>
          <p:cNvPr id="7" name="円/楕円 6"/>
          <p:cNvSpPr/>
          <p:nvPr/>
        </p:nvSpPr>
        <p:spPr>
          <a:xfrm>
            <a:off x="5076056" y="1531640"/>
            <a:ext cx="1368152"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専門家</a:t>
            </a:r>
            <a:r>
              <a:rPr kumimoji="1" lang="en-US" altLang="ja-JP" sz="2000" b="1" dirty="0">
                <a:solidFill>
                  <a:schemeClr val="tx1"/>
                </a:solidFill>
              </a:rPr>
              <a:t>A</a:t>
            </a:r>
            <a:endParaRPr kumimoji="1" lang="ja-JP" altLang="en-US" sz="2000" b="1" dirty="0">
              <a:solidFill>
                <a:schemeClr val="tx1"/>
              </a:solidFill>
            </a:endParaRPr>
          </a:p>
        </p:txBody>
      </p:sp>
      <p:sp>
        <p:nvSpPr>
          <p:cNvPr id="13" name="円/楕円 12"/>
          <p:cNvSpPr/>
          <p:nvPr/>
        </p:nvSpPr>
        <p:spPr>
          <a:xfrm>
            <a:off x="5076056" y="5381500"/>
            <a:ext cx="1368152"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専門家Ｅ</a:t>
            </a:r>
          </a:p>
        </p:txBody>
      </p:sp>
      <p:sp>
        <p:nvSpPr>
          <p:cNvPr id="14" name="円/楕円 13"/>
          <p:cNvSpPr/>
          <p:nvPr/>
        </p:nvSpPr>
        <p:spPr>
          <a:xfrm>
            <a:off x="7560332" y="3366368"/>
            <a:ext cx="1368152"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専門家</a:t>
            </a:r>
            <a:r>
              <a:rPr lang="ja-JP" altLang="en-US" sz="2000" b="1" dirty="0">
                <a:solidFill>
                  <a:schemeClr val="tx1"/>
                </a:solidFill>
              </a:rPr>
              <a:t>Ｃ</a:t>
            </a:r>
            <a:endParaRPr kumimoji="1" lang="ja-JP" altLang="en-US" sz="2000" b="1" dirty="0">
              <a:solidFill>
                <a:schemeClr val="tx1"/>
              </a:solidFill>
            </a:endParaRPr>
          </a:p>
        </p:txBody>
      </p:sp>
      <p:sp>
        <p:nvSpPr>
          <p:cNvPr id="15" name="円/楕円 14"/>
          <p:cNvSpPr/>
          <p:nvPr/>
        </p:nvSpPr>
        <p:spPr>
          <a:xfrm>
            <a:off x="6876256" y="2204864"/>
            <a:ext cx="1368152"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専門家Ｂ</a:t>
            </a:r>
          </a:p>
        </p:txBody>
      </p:sp>
      <p:sp>
        <p:nvSpPr>
          <p:cNvPr id="16" name="円/楕円 15"/>
          <p:cNvSpPr/>
          <p:nvPr/>
        </p:nvSpPr>
        <p:spPr>
          <a:xfrm>
            <a:off x="6876256" y="4811600"/>
            <a:ext cx="1368152"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専門家</a:t>
            </a:r>
            <a:r>
              <a:rPr lang="ja-JP" altLang="en-US" sz="2000" b="1" dirty="0">
                <a:solidFill>
                  <a:schemeClr val="tx1"/>
                </a:solidFill>
              </a:rPr>
              <a:t>Ｄ</a:t>
            </a:r>
            <a:endParaRPr kumimoji="1" lang="ja-JP" altLang="en-US" sz="2000" b="1" dirty="0">
              <a:solidFill>
                <a:schemeClr val="tx1"/>
              </a:solidFill>
            </a:endParaRPr>
          </a:p>
        </p:txBody>
      </p:sp>
      <p:sp>
        <p:nvSpPr>
          <p:cNvPr id="19" name="右矢印 18"/>
          <p:cNvSpPr/>
          <p:nvPr/>
        </p:nvSpPr>
        <p:spPr>
          <a:xfrm>
            <a:off x="2267744" y="3717032"/>
            <a:ext cx="5211960"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右矢印 22"/>
          <p:cNvSpPr/>
          <p:nvPr/>
        </p:nvSpPr>
        <p:spPr>
          <a:xfrm>
            <a:off x="2267744" y="1858380"/>
            <a:ext cx="2808312" cy="225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a:off x="2275632" y="5726000"/>
            <a:ext cx="2808312" cy="225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a:off x="2275632" y="2774764"/>
            <a:ext cx="4744640" cy="225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右矢印 25"/>
          <p:cNvSpPr/>
          <p:nvPr/>
        </p:nvSpPr>
        <p:spPr>
          <a:xfrm>
            <a:off x="2275632" y="4884936"/>
            <a:ext cx="4744640" cy="225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6162972" y="1331585"/>
            <a:ext cx="1008112" cy="400110"/>
          </a:xfrm>
          <a:prstGeom prst="rect">
            <a:avLst/>
          </a:prstGeom>
          <a:noFill/>
        </p:spPr>
        <p:txBody>
          <a:bodyPr wrap="square" rtlCol="0">
            <a:spAutoFit/>
          </a:bodyPr>
          <a:lstStyle/>
          <a:p>
            <a:r>
              <a:rPr kumimoji="1" lang="en-US" altLang="ja-JP" sz="2000" b="1" dirty="0"/>
              <a:t>20</a:t>
            </a:r>
            <a:r>
              <a:rPr kumimoji="1" lang="ja-JP" altLang="en-US" sz="2000" b="1" dirty="0"/>
              <a:t>万円</a:t>
            </a:r>
          </a:p>
        </p:txBody>
      </p:sp>
      <p:sp>
        <p:nvSpPr>
          <p:cNvPr id="28" name="テキスト ボックス 27"/>
          <p:cNvSpPr txBox="1"/>
          <p:nvPr/>
        </p:nvSpPr>
        <p:spPr>
          <a:xfrm>
            <a:off x="7740352" y="1883725"/>
            <a:ext cx="1008112" cy="400110"/>
          </a:xfrm>
          <a:prstGeom prst="rect">
            <a:avLst/>
          </a:prstGeom>
          <a:noFill/>
        </p:spPr>
        <p:txBody>
          <a:bodyPr wrap="square" rtlCol="0">
            <a:spAutoFit/>
          </a:bodyPr>
          <a:lstStyle/>
          <a:p>
            <a:r>
              <a:rPr kumimoji="1" lang="en-US" altLang="ja-JP" sz="2000" b="1" dirty="0"/>
              <a:t>20</a:t>
            </a:r>
            <a:r>
              <a:rPr kumimoji="1" lang="ja-JP" altLang="en-US" sz="2000" b="1" dirty="0"/>
              <a:t>万円</a:t>
            </a:r>
          </a:p>
        </p:txBody>
      </p:sp>
      <p:sp>
        <p:nvSpPr>
          <p:cNvPr id="29" name="テキスト ボックス 28"/>
          <p:cNvSpPr txBox="1"/>
          <p:nvPr/>
        </p:nvSpPr>
        <p:spPr>
          <a:xfrm>
            <a:off x="8135888" y="4280768"/>
            <a:ext cx="1008112" cy="400110"/>
          </a:xfrm>
          <a:prstGeom prst="rect">
            <a:avLst/>
          </a:prstGeom>
          <a:noFill/>
        </p:spPr>
        <p:txBody>
          <a:bodyPr wrap="square" rtlCol="0">
            <a:spAutoFit/>
          </a:bodyPr>
          <a:lstStyle/>
          <a:p>
            <a:r>
              <a:rPr kumimoji="1" lang="en-US" altLang="ja-JP" sz="2000" b="1" dirty="0"/>
              <a:t>20</a:t>
            </a:r>
            <a:r>
              <a:rPr kumimoji="1" lang="ja-JP" altLang="en-US" sz="2000" b="1" dirty="0"/>
              <a:t>万円</a:t>
            </a:r>
          </a:p>
        </p:txBody>
      </p:sp>
      <p:sp>
        <p:nvSpPr>
          <p:cNvPr id="30" name="テキスト ボックス 29"/>
          <p:cNvSpPr txBox="1"/>
          <p:nvPr/>
        </p:nvSpPr>
        <p:spPr>
          <a:xfrm>
            <a:off x="7907200" y="5551290"/>
            <a:ext cx="1008112" cy="400110"/>
          </a:xfrm>
          <a:prstGeom prst="rect">
            <a:avLst/>
          </a:prstGeom>
          <a:noFill/>
        </p:spPr>
        <p:txBody>
          <a:bodyPr wrap="square" rtlCol="0">
            <a:spAutoFit/>
          </a:bodyPr>
          <a:lstStyle/>
          <a:p>
            <a:r>
              <a:rPr kumimoji="1" lang="en-US" altLang="ja-JP" sz="2000" b="1" dirty="0"/>
              <a:t>20</a:t>
            </a:r>
            <a:r>
              <a:rPr kumimoji="1" lang="ja-JP" altLang="en-US" sz="2000" b="1" dirty="0"/>
              <a:t>万円</a:t>
            </a:r>
          </a:p>
        </p:txBody>
      </p:sp>
      <p:sp>
        <p:nvSpPr>
          <p:cNvPr id="31" name="テキスト ボックス 30"/>
          <p:cNvSpPr txBox="1"/>
          <p:nvPr/>
        </p:nvSpPr>
        <p:spPr>
          <a:xfrm>
            <a:off x="6372200" y="5951400"/>
            <a:ext cx="1008112" cy="400110"/>
          </a:xfrm>
          <a:prstGeom prst="rect">
            <a:avLst/>
          </a:prstGeom>
          <a:noFill/>
        </p:spPr>
        <p:txBody>
          <a:bodyPr wrap="square" rtlCol="0">
            <a:spAutoFit/>
          </a:bodyPr>
          <a:lstStyle/>
          <a:p>
            <a:r>
              <a:rPr kumimoji="1" lang="en-US" altLang="ja-JP" sz="2000" b="1" dirty="0"/>
              <a:t>20</a:t>
            </a:r>
            <a:r>
              <a:rPr kumimoji="1" lang="ja-JP" altLang="en-US" sz="2000" b="1" dirty="0"/>
              <a:t>万円</a:t>
            </a:r>
          </a:p>
        </p:txBody>
      </p:sp>
      <p:sp>
        <p:nvSpPr>
          <p:cNvPr id="2" name="テキスト ボックス 1"/>
          <p:cNvSpPr txBox="1"/>
          <p:nvPr/>
        </p:nvSpPr>
        <p:spPr>
          <a:xfrm>
            <a:off x="919546" y="2195793"/>
            <a:ext cx="1688283" cy="584775"/>
          </a:xfrm>
          <a:prstGeom prst="rect">
            <a:avLst/>
          </a:prstGeom>
          <a:solidFill>
            <a:srgbClr val="FF0000"/>
          </a:solidFill>
        </p:spPr>
        <p:txBody>
          <a:bodyPr wrap="none" rtlCol="0">
            <a:spAutoFit/>
          </a:bodyPr>
          <a:lstStyle/>
          <a:p>
            <a:r>
              <a:rPr kumimoji="1" lang="en-US" altLang="ja-JP" sz="3200" b="1" dirty="0">
                <a:solidFill>
                  <a:schemeClr val="bg1"/>
                </a:solidFill>
              </a:rPr>
              <a:t>100</a:t>
            </a:r>
            <a:r>
              <a:rPr kumimoji="1" lang="ja-JP" altLang="en-US" sz="3200" b="1" dirty="0">
                <a:solidFill>
                  <a:schemeClr val="bg1"/>
                </a:solidFill>
              </a:rPr>
              <a:t>万円</a:t>
            </a:r>
          </a:p>
        </p:txBody>
      </p:sp>
      <p:sp>
        <p:nvSpPr>
          <p:cNvPr id="22" name="テキスト ボックス 21"/>
          <p:cNvSpPr txBox="1"/>
          <p:nvPr/>
        </p:nvSpPr>
        <p:spPr>
          <a:xfrm>
            <a:off x="1763688" y="692696"/>
            <a:ext cx="3775393" cy="523220"/>
          </a:xfrm>
          <a:prstGeom prst="rect">
            <a:avLst/>
          </a:prstGeom>
          <a:noFill/>
        </p:spPr>
        <p:txBody>
          <a:bodyPr wrap="none" rtlCol="0">
            <a:spAutoFit/>
          </a:bodyPr>
          <a:lstStyle/>
          <a:p>
            <a:r>
              <a:rPr lang="ja-JP" altLang="en-US" sz="2800" dirty="0"/>
              <a:t>通常の相続対策（例）</a:t>
            </a:r>
            <a:endParaRPr kumimoji="1" lang="ja-JP" altLang="en-US" sz="2800" dirty="0"/>
          </a:p>
        </p:txBody>
      </p:sp>
    </p:spTree>
    <p:extLst>
      <p:ext uri="{BB962C8B-B14F-4D97-AF65-F5344CB8AC3E}">
        <p14:creationId xmlns:p14="http://schemas.microsoft.com/office/powerpoint/2010/main" val="1473917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750" fill="hold"/>
                                        <p:tgtEl>
                                          <p:spTgt spid="23"/>
                                        </p:tgtEl>
                                        <p:attrNameLst>
                                          <p:attrName>ppt_x</p:attrName>
                                        </p:attrNameLst>
                                      </p:cBhvr>
                                      <p:tavLst>
                                        <p:tav tm="0">
                                          <p:val>
                                            <p:strVal val="0-#ppt_w/2"/>
                                          </p:val>
                                        </p:tav>
                                        <p:tav tm="100000">
                                          <p:val>
                                            <p:strVal val="#ppt_x"/>
                                          </p:val>
                                        </p:tav>
                                      </p:tavLst>
                                    </p:anim>
                                    <p:anim calcmode="lin" valueType="num">
                                      <p:cBhvr additive="base">
                                        <p:cTn id="8" dur="75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750" fill="hold"/>
                                        <p:tgtEl>
                                          <p:spTgt spid="25"/>
                                        </p:tgtEl>
                                        <p:attrNameLst>
                                          <p:attrName>ppt_x</p:attrName>
                                        </p:attrNameLst>
                                      </p:cBhvr>
                                      <p:tavLst>
                                        <p:tav tm="0">
                                          <p:val>
                                            <p:strVal val="0-#ppt_w/2"/>
                                          </p:val>
                                        </p:tav>
                                        <p:tav tm="100000">
                                          <p:val>
                                            <p:strVal val="#ppt_x"/>
                                          </p:val>
                                        </p:tav>
                                      </p:tavLst>
                                    </p:anim>
                                    <p:anim calcmode="lin" valueType="num">
                                      <p:cBhvr additive="base">
                                        <p:cTn id="12" dur="750" fill="hold"/>
                                        <p:tgtEl>
                                          <p:spTgt spid="25"/>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750" fill="hold"/>
                                        <p:tgtEl>
                                          <p:spTgt spid="19"/>
                                        </p:tgtEl>
                                        <p:attrNameLst>
                                          <p:attrName>ppt_x</p:attrName>
                                        </p:attrNameLst>
                                      </p:cBhvr>
                                      <p:tavLst>
                                        <p:tav tm="0">
                                          <p:val>
                                            <p:strVal val="0-#ppt_w/2"/>
                                          </p:val>
                                        </p:tav>
                                        <p:tav tm="100000">
                                          <p:val>
                                            <p:strVal val="#ppt_x"/>
                                          </p:val>
                                        </p:tav>
                                      </p:tavLst>
                                    </p:anim>
                                    <p:anim calcmode="lin" valueType="num">
                                      <p:cBhvr additive="base">
                                        <p:cTn id="16" dur="750" fill="hold"/>
                                        <p:tgtEl>
                                          <p:spTgt spid="19"/>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additive="base">
                                        <p:cTn id="19" dur="750" fill="hold"/>
                                        <p:tgtEl>
                                          <p:spTgt spid="26"/>
                                        </p:tgtEl>
                                        <p:attrNameLst>
                                          <p:attrName>ppt_x</p:attrName>
                                        </p:attrNameLst>
                                      </p:cBhvr>
                                      <p:tavLst>
                                        <p:tav tm="0">
                                          <p:val>
                                            <p:strVal val="0-#ppt_w/2"/>
                                          </p:val>
                                        </p:tav>
                                        <p:tav tm="100000">
                                          <p:val>
                                            <p:strVal val="#ppt_x"/>
                                          </p:val>
                                        </p:tav>
                                      </p:tavLst>
                                    </p:anim>
                                    <p:anim calcmode="lin" valueType="num">
                                      <p:cBhvr additive="base">
                                        <p:cTn id="20" dur="750" fill="hold"/>
                                        <p:tgtEl>
                                          <p:spTgt spid="26"/>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additive="base">
                                        <p:cTn id="23" dur="750" fill="hold"/>
                                        <p:tgtEl>
                                          <p:spTgt spid="24"/>
                                        </p:tgtEl>
                                        <p:attrNameLst>
                                          <p:attrName>ppt_x</p:attrName>
                                        </p:attrNameLst>
                                      </p:cBhvr>
                                      <p:tavLst>
                                        <p:tav tm="0">
                                          <p:val>
                                            <p:strVal val="0-#ppt_w/2"/>
                                          </p:val>
                                        </p:tav>
                                        <p:tav tm="100000">
                                          <p:val>
                                            <p:strVal val="#ppt_x"/>
                                          </p:val>
                                        </p:tav>
                                      </p:tavLst>
                                    </p:anim>
                                    <p:anim calcmode="lin" valueType="num">
                                      <p:cBhvr additive="base">
                                        <p:cTn id="24" dur="75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fade">
                                      <p:cBhvr>
                                        <p:cTn id="29" dur="1000"/>
                                        <p:tgtEl>
                                          <p:spTgt spid="27"/>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fade">
                                      <p:cBhvr>
                                        <p:cTn id="32" dur="1000"/>
                                        <p:tgtEl>
                                          <p:spTgt spid="28"/>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fade">
                                      <p:cBhvr>
                                        <p:cTn id="35" dur="1000"/>
                                        <p:tgtEl>
                                          <p:spTgt spid="29"/>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0"/>
                                        </p:tgtEl>
                                        <p:attrNameLst>
                                          <p:attrName>style.visibility</p:attrName>
                                        </p:attrNameLst>
                                      </p:cBhvr>
                                      <p:to>
                                        <p:strVal val="visible"/>
                                      </p:to>
                                    </p:set>
                                    <p:animEffect transition="in" filter="fade">
                                      <p:cBhvr>
                                        <p:cTn id="38" dur="1000"/>
                                        <p:tgtEl>
                                          <p:spTgt spid="30"/>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1"/>
                                        </p:tgtEl>
                                        <p:attrNameLst>
                                          <p:attrName>style.visibility</p:attrName>
                                        </p:attrNameLst>
                                      </p:cBhvr>
                                      <p:to>
                                        <p:strVal val="visible"/>
                                      </p:to>
                                    </p:set>
                                    <p:animEffect transition="in" filter="fade">
                                      <p:cBhvr>
                                        <p:cTn id="41" dur="1000"/>
                                        <p:tgtEl>
                                          <p:spTgt spid="31"/>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
                                        </p:tgtEl>
                                        <p:attrNameLst>
                                          <p:attrName>style.visibility</p:attrName>
                                        </p:attrNameLst>
                                      </p:cBhvr>
                                      <p:to>
                                        <p:strVal val="visible"/>
                                      </p:to>
                                    </p:set>
                                    <p:animEffect transition="in" filter="fade">
                                      <p:cBhvr>
                                        <p:cTn id="46"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3" grpId="0" animBg="1"/>
      <p:bldP spid="24" grpId="0" animBg="1"/>
      <p:bldP spid="25" grpId="0" animBg="1"/>
      <p:bldP spid="26" grpId="0" animBg="1"/>
      <p:bldP spid="27" grpId="0"/>
      <p:bldP spid="28" grpId="0"/>
      <p:bldP spid="29" grpId="0"/>
      <p:bldP spid="30" grpId="0"/>
      <p:bldP spid="31" grpId="0"/>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1259632" y="1531640"/>
            <a:ext cx="1008112" cy="476426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2800" dirty="0"/>
              <a:t>◯◯さま</a:t>
            </a:r>
            <a:endParaRPr kumimoji="1" lang="ja-JP" altLang="en-US" sz="2800" dirty="0"/>
          </a:p>
        </p:txBody>
      </p:sp>
      <p:sp>
        <p:nvSpPr>
          <p:cNvPr id="7" name="円/楕円 6"/>
          <p:cNvSpPr/>
          <p:nvPr/>
        </p:nvSpPr>
        <p:spPr>
          <a:xfrm>
            <a:off x="5076056" y="1531640"/>
            <a:ext cx="1368152"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専門家</a:t>
            </a:r>
            <a:r>
              <a:rPr kumimoji="1" lang="en-US" altLang="ja-JP" sz="2000" b="1" dirty="0">
                <a:solidFill>
                  <a:schemeClr val="tx1"/>
                </a:solidFill>
              </a:rPr>
              <a:t>A</a:t>
            </a:r>
            <a:endParaRPr kumimoji="1" lang="ja-JP" altLang="en-US" sz="2000" b="1" dirty="0">
              <a:solidFill>
                <a:schemeClr val="tx1"/>
              </a:solidFill>
            </a:endParaRPr>
          </a:p>
        </p:txBody>
      </p:sp>
      <p:sp>
        <p:nvSpPr>
          <p:cNvPr id="13" name="円/楕円 12"/>
          <p:cNvSpPr/>
          <p:nvPr/>
        </p:nvSpPr>
        <p:spPr>
          <a:xfrm>
            <a:off x="5076056" y="5381500"/>
            <a:ext cx="1368152"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専門家Ｅ</a:t>
            </a:r>
          </a:p>
        </p:txBody>
      </p:sp>
      <p:sp>
        <p:nvSpPr>
          <p:cNvPr id="14" name="円/楕円 13"/>
          <p:cNvSpPr/>
          <p:nvPr/>
        </p:nvSpPr>
        <p:spPr>
          <a:xfrm>
            <a:off x="7560332" y="3366368"/>
            <a:ext cx="1368152"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専門家</a:t>
            </a:r>
            <a:r>
              <a:rPr lang="ja-JP" altLang="en-US" sz="2000" b="1" dirty="0">
                <a:solidFill>
                  <a:schemeClr val="tx1"/>
                </a:solidFill>
              </a:rPr>
              <a:t>Ｃ</a:t>
            </a:r>
            <a:endParaRPr kumimoji="1" lang="ja-JP" altLang="en-US" sz="2000" b="1" dirty="0">
              <a:solidFill>
                <a:schemeClr val="tx1"/>
              </a:solidFill>
            </a:endParaRPr>
          </a:p>
        </p:txBody>
      </p:sp>
      <p:sp>
        <p:nvSpPr>
          <p:cNvPr id="15" name="円/楕円 14"/>
          <p:cNvSpPr/>
          <p:nvPr/>
        </p:nvSpPr>
        <p:spPr>
          <a:xfrm>
            <a:off x="6876256" y="2204864"/>
            <a:ext cx="1368152"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専門家Ｂ</a:t>
            </a:r>
          </a:p>
        </p:txBody>
      </p:sp>
      <p:sp>
        <p:nvSpPr>
          <p:cNvPr id="16" name="円/楕円 15"/>
          <p:cNvSpPr/>
          <p:nvPr/>
        </p:nvSpPr>
        <p:spPr>
          <a:xfrm>
            <a:off x="6876256" y="4811600"/>
            <a:ext cx="1368152"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専門家</a:t>
            </a:r>
            <a:r>
              <a:rPr lang="ja-JP" altLang="en-US" sz="2000" b="1" dirty="0">
                <a:solidFill>
                  <a:schemeClr val="tx1"/>
                </a:solidFill>
              </a:rPr>
              <a:t>Ｄ</a:t>
            </a:r>
            <a:endParaRPr kumimoji="1" lang="ja-JP" altLang="en-US" sz="2000" b="1" dirty="0">
              <a:solidFill>
                <a:schemeClr val="tx1"/>
              </a:solidFill>
            </a:endParaRPr>
          </a:p>
        </p:txBody>
      </p:sp>
      <p:sp>
        <p:nvSpPr>
          <p:cNvPr id="19" name="右矢印 18"/>
          <p:cNvSpPr/>
          <p:nvPr/>
        </p:nvSpPr>
        <p:spPr>
          <a:xfrm>
            <a:off x="3563888" y="3717032"/>
            <a:ext cx="3915816"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右矢印 22"/>
          <p:cNvSpPr/>
          <p:nvPr/>
        </p:nvSpPr>
        <p:spPr>
          <a:xfrm rot="18976002">
            <a:off x="3928604" y="2817787"/>
            <a:ext cx="1656184" cy="225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rot="2957021">
            <a:off x="3765427" y="4718819"/>
            <a:ext cx="1808088" cy="225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rot="20415619">
            <a:off x="3239851" y="3221673"/>
            <a:ext cx="3744416" cy="225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右矢印 25"/>
          <p:cNvSpPr/>
          <p:nvPr/>
        </p:nvSpPr>
        <p:spPr>
          <a:xfrm rot="1388030">
            <a:off x="3209036" y="4302764"/>
            <a:ext cx="3816424" cy="225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3059832" y="1531640"/>
            <a:ext cx="1188132" cy="476426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3200" dirty="0"/>
              <a:t>相続コンサルタント　川口</a:t>
            </a:r>
            <a:endParaRPr kumimoji="1" lang="ja-JP" altLang="en-US" sz="3200" dirty="0"/>
          </a:p>
        </p:txBody>
      </p:sp>
      <p:sp>
        <p:nvSpPr>
          <p:cNvPr id="9" name="右矢印 8"/>
          <p:cNvSpPr/>
          <p:nvPr/>
        </p:nvSpPr>
        <p:spPr>
          <a:xfrm>
            <a:off x="2267744" y="3280963"/>
            <a:ext cx="792088" cy="99980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1763688" y="692696"/>
            <a:ext cx="7725192" cy="523220"/>
          </a:xfrm>
          <a:prstGeom prst="rect">
            <a:avLst/>
          </a:prstGeom>
          <a:noFill/>
        </p:spPr>
        <p:txBody>
          <a:bodyPr wrap="none" rtlCol="0">
            <a:spAutoFit/>
          </a:bodyPr>
          <a:lstStyle/>
          <a:p>
            <a:r>
              <a:rPr lang="ja-JP" altLang="en-US" sz="2800" dirty="0"/>
              <a:t>相続診断士のサポートを受けるメリット（例）</a:t>
            </a:r>
            <a:endParaRPr kumimoji="1" lang="ja-JP" altLang="en-US" sz="2800" dirty="0"/>
          </a:p>
        </p:txBody>
      </p:sp>
    </p:spTree>
    <p:extLst>
      <p:ext uri="{BB962C8B-B14F-4D97-AF65-F5344CB8AC3E}">
        <p14:creationId xmlns:p14="http://schemas.microsoft.com/office/powerpoint/2010/main" val="2718013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500" fill="hold"/>
                                        <p:tgtEl>
                                          <p:spTgt spid="9"/>
                                        </p:tgtEl>
                                        <p:attrNameLst>
                                          <p:attrName>ppt_x</p:attrName>
                                        </p:attrNameLst>
                                      </p:cBhvr>
                                      <p:tavLst>
                                        <p:tav tm="0">
                                          <p:val>
                                            <p:strVal val="0-#ppt_w/2"/>
                                          </p:val>
                                        </p:tav>
                                        <p:tav tm="100000">
                                          <p:val>
                                            <p:strVal val="#ppt_x"/>
                                          </p:val>
                                        </p:tav>
                                      </p:tavLst>
                                    </p:anim>
                                    <p:anim calcmode="lin" valueType="num">
                                      <p:cBhvr additive="base">
                                        <p:cTn id="8" dur="1500" fill="hold"/>
                                        <p:tgtEl>
                                          <p:spTgt spid="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1500" fill="hold"/>
                                        <p:tgtEl>
                                          <p:spTgt spid="5"/>
                                        </p:tgtEl>
                                        <p:attrNameLst>
                                          <p:attrName>ppt_x</p:attrName>
                                        </p:attrNameLst>
                                      </p:cBhvr>
                                      <p:tavLst>
                                        <p:tav tm="0">
                                          <p:val>
                                            <p:strVal val="0-#ppt_w/2"/>
                                          </p:val>
                                        </p:tav>
                                        <p:tav tm="100000">
                                          <p:val>
                                            <p:strVal val="#ppt_x"/>
                                          </p:val>
                                        </p:tav>
                                      </p:tavLst>
                                    </p:anim>
                                    <p:anim calcmode="lin" valueType="num">
                                      <p:cBhvr additive="base">
                                        <p:cTn id="12" dur="1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10" fill="hold"/>
                                        <p:tgtEl>
                                          <p:spTgt spid="23"/>
                                        </p:tgtEl>
                                        <p:attrNameLst>
                                          <p:attrName>ppt_x</p:attrName>
                                        </p:attrNameLst>
                                      </p:cBhvr>
                                      <p:tavLst>
                                        <p:tav tm="0">
                                          <p:val>
                                            <p:strVal val="0-#ppt_w/2"/>
                                          </p:val>
                                        </p:tav>
                                        <p:tav tm="100000">
                                          <p:val>
                                            <p:strVal val="#ppt_x"/>
                                          </p:val>
                                        </p:tav>
                                      </p:tavLst>
                                    </p:anim>
                                    <p:anim calcmode="lin" valueType="num">
                                      <p:cBhvr additive="base">
                                        <p:cTn id="18" dur="10" fill="hold"/>
                                        <p:tgtEl>
                                          <p:spTgt spid="23"/>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 calcmode="lin" valueType="num">
                                      <p:cBhvr additive="base">
                                        <p:cTn id="21" dur="10" fill="hold"/>
                                        <p:tgtEl>
                                          <p:spTgt spid="25"/>
                                        </p:tgtEl>
                                        <p:attrNameLst>
                                          <p:attrName>ppt_x</p:attrName>
                                        </p:attrNameLst>
                                      </p:cBhvr>
                                      <p:tavLst>
                                        <p:tav tm="0">
                                          <p:val>
                                            <p:strVal val="0-#ppt_w/2"/>
                                          </p:val>
                                        </p:tav>
                                        <p:tav tm="100000">
                                          <p:val>
                                            <p:strVal val="#ppt_x"/>
                                          </p:val>
                                        </p:tav>
                                      </p:tavLst>
                                    </p:anim>
                                    <p:anim calcmode="lin" valueType="num">
                                      <p:cBhvr additive="base">
                                        <p:cTn id="22" dur="10" fill="hold"/>
                                        <p:tgtEl>
                                          <p:spTgt spid="25"/>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additive="base">
                                        <p:cTn id="25" dur="10" fill="hold"/>
                                        <p:tgtEl>
                                          <p:spTgt spid="19"/>
                                        </p:tgtEl>
                                        <p:attrNameLst>
                                          <p:attrName>ppt_x</p:attrName>
                                        </p:attrNameLst>
                                      </p:cBhvr>
                                      <p:tavLst>
                                        <p:tav tm="0">
                                          <p:val>
                                            <p:strVal val="0-#ppt_w/2"/>
                                          </p:val>
                                        </p:tav>
                                        <p:tav tm="100000">
                                          <p:val>
                                            <p:strVal val="#ppt_x"/>
                                          </p:val>
                                        </p:tav>
                                      </p:tavLst>
                                    </p:anim>
                                    <p:anim calcmode="lin" valueType="num">
                                      <p:cBhvr additive="base">
                                        <p:cTn id="26" dur="10" fill="hold"/>
                                        <p:tgtEl>
                                          <p:spTgt spid="19"/>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anim calcmode="lin" valueType="num">
                                      <p:cBhvr additive="base">
                                        <p:cTn id="29" dur="10" fill="hold"/>
                                        <p:tgtEl>
                                          <p:spTgt spid="26"/>
                                        </p:tgtEl>
                                        <p:attrNameLst>
                                          <p:attrName>ppt_x</p:attrName>
                                        </p:attrNameLst>
                                      </p:cBhvr>
                                      <p:tavLst>
                                        <p:tav tm="0">
                                          <p:val>
                                            <p:strVal val="0-#ppt_w/2"/>
                                          </p:val>
                                        </p:tav>
                                        <p:tav tm="100000">
                                          <p:val>
                                            <p:strVal val="#ppt_x"/>
                                          </p:val>
                                        </p:tav>
                                      </p:tavLst>
                                    </p:anim>
                                    <p:anim calcmode="lin" valueType="num">
                                      <p:cBhvr additive="base">
                                        <p:cTn id="30" dur="10" fill="hold"/>
                                        <p:tgtEl>
                                          <p:spTgt spid="26"/>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24"/>
                                        </p:tgtEl>
                                        <p:attrNameLst>
                                          <p:attrName>style.visibility</p:attrName>
                                        </p:attrNameLst>
                                      </p:cBhvr>
                                      <p:to>
                                        <p:strVal val="visible"/>
                                      </p:to>
                                    </p:set>
                                    <p:anim calcmode="lin" valueType="num">
                                      <p:cBhvr additive="base">
                                        <p:cTn id="33" dur="10" fill="hold"/>
                                        <p:tgtEl>
                                          <p:spTgt spid="24"/>
                                        </p:tgtEl>
                                        <p:attrNameLst>
                                          <p:attrName>ppt_x</p:attrName>
                                        </p:attrNameLst>
                                      </p:cBhvr>
                                      <p:tavLst>
                                        <p:tav tm="0">
                                          <p:val>
                                            <p:strVal val="0-#ppt_w/2"/>
                                          </p:val>
                                        </p:tav>
                                        <p:tav tm="100000">
                                          <p:val>
                                            <p:strVal val="#ppt_x"/>
                                          </p:val>
                                        </p:tav>
                                      </p:tavLst>
                                    </p:anim>
                                    <p:anim calcmode="lin" valueType="num">
                                      <p:cBhvr additive="base">
                                        <p:cTn id="34" dur="1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3" grpId="0" animBg="1"/>
      <p:bldP spid="24" grpId="0" animBg="1"/>
      <p:bldP spid="25" grpId="0" animBg="1"/>
      <p:bldP spid="26" grpId="0" animBg="1"/>
      <p:bldP spid="5" grpId="0" animBg="1"/>
      <p:bldP spid="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63688" y="692696"/>
            <a:ext cx="4493538" cy="523220"/>
          </a:xfrm>
          <a:prstGeom prst="rect">
            <a:avLst/>
          </a:prstGeom>
          <a:noFill/>
        </p:spPr>
        <p:txBody>
          <a:bodyPr wrap="none" rtlCol="0">
            <a:spAutoFit/>
          </a:bodyPr>
          <a:lstStyle/>
          <a:p>
            <a:r>
              <a:rPr lang="ja-JP" altLang="en-US" sz="2800" dirty="0"/>
              <a:t>コスト面のメリット（例）</a:t>
            </a:r>
            <a:endParaRPr kumimoji="1" lang="ja-JP" altLang="en-US" sz="2800" dirty="0"/>
          </a:p>
        </p:txBody>
      </p:sp>
      <p:sp>
        <p:nvSpPr>
          <p:cNvPr id="3" name="正方形/長方形 2"/>
          <p:cNvSpPr/>
          <p:nvPr/>
        </p:nvSpPr>
        <p:spPr>
          <a:xfrm>
            <a:off x="1259632" y="1531640"/>
            <a:ext cx="1008112" cy="476426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2800" dirty="0"/>
              <a:t>◯◯さま</a:t>
            </a:r>
            <a:endParaRPr lang="en-US" altLang="ja-JP" sz="2800" dirty="0"/>
          </a:p>
        </p:txBody>
      </p:sp>
      <p:sp>
        <p:nvSpPr>
          <p:cNvPr id="7" name="円/楕円 6"/>
          <p:cNvSpPr/>
          <p:nvPr/>
        </p:nvSpPr>
        <p:spPr>
          <a:xfrm>
            <a:off x="5076056" y="1531640"/>
            <a:ext cx="1368152"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専門家</a:t>
            </a:r>
            <a:r>
              <a:rPr kumimoji="1" lang="en-US" altLang="ja-JP" sz="2000" b="1" dirty="0">
                <a:solidFill>
                  <a:schemeClr val="tx1"/>
                </a:solidFill>
              </a:rPr>
              <a:t>A</a:t>
            </a:r>
            <a:endParaRPr kumimoji="1" lang="ja-JP" altLang="en-US" sz="2000" b="1" dirty="0">
              <a:solidFill>
                <a:schemeClr val="tx1"/>
              </a:solidFill>
            </a:endParaRPr>
          </a:p>
        </p:txBody>
      </p:sp>
      <p:sp>
        <p:nvSpPr>
          <p:cNvPr id="13" name="円/楕円 12"/>
          <p:cNvSpPr/>
          <p:nvPr/>
        </p:nvSpPr>
        <p:spPr>
          <a:xfrm>
            <a:off x="5076056" y="5381500"/>
            <a:ext cx="1368152"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専門家Ｅ</a:t>
            </a:r>
          </a:p>
        </p:txBody>
      </p:sp>
      <p:sp>
        <p:nvSpPr>
          <p:cNvPr id="14" name="円/楕円 13"/>
          <p:cNvSpPr/>
          <p:nvPr/>
        </p:nvSpPr>
        <p:spPr>
          <a:xfrm>
            <a:off x="7560332" y="3366368"/>
            <a:ext cx="1368152"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専門家</a:t>
            </a:r>
            <a:r>
              <a:rPr lang="ja-JP" altLang="en-US" sz="2000" b="1" dirty="0">
                <a:solidFill>
                  <a:schemeClr val="tx1"/>
                </a:solidFill>
              </a:rPr>
              <a:t>Ｃ</a:t>
            </a:r>
            <a:endParaRPr kumimoji="1" lang="ja-JP" altLang="en-US" sz="2000" b="1" dirty="0">
              <a:solidFill>
                <a:schemeClr val="tx1"/>
              </a:solidFill>
            </a:endParaRPr>
          </a:p>
        </p:txBody>
      </p:sp>
      <p:sp>
        <p:nvSpPr>
          <p:cNvPr id="15" name="円/楕円 14"/>
          <p:cNvSpPr/>
          <p:nvPr/>
        </p:nvSpPr>
        <p:spPr>
          <a:xfrm>
            <a:off x="6876256" y="2204864"/>
            <a:ext cx="1368152"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専門家Ｂ</a:t>
            </a:r>
          </a:p>
        </p:txBody>
      </p:sp>
      <p:sp>
        <p:nvSpPr>
          <p:cNvPr id="16" name="円/楕円 15"/>
          <p:cNvSpPr/>
          <p:nvPr/>
        </p:nvSpPr>
        <p:spPr>
          <a:xfrm>
            <a:off x="6876256" y="4811600"/>
            <a:ext cx="1368152"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専門家</a:t>
            </a:r>
            <a:r>
              <a:rPr lang="ja-JP" altLang="en-US" sz="2000" b="1" dirty="0">
                <a:solidFill>
                  <a:schemeClr val="tx1"/>
                </a:solidFill>
              </a:rPr>
              <a:t>Ｄ</a:t>
            </a:r>
            <a:endParaRPr kumimoji="1" lang="ja-JP" altLang="en-US" sz="2000" b="1" dirty="0">
              <a:solidFill>
                <a:schemeClr val="tx1"/>
              </a:solidFill>
            </a:endParaRPr>
          </a:p>
        </p:txBody>
      </p:sp>
      <p:sp>
        <p:nvSpPr>
          <p:cNvPr id="19" name="右矢印 18"/>
          <p:cNvSpPr/>
          <p:nvPr/>
        </p:nvSpPr>
        <p:spPr>
          <a:xfrm>
            <a:off x="3563888" y="3717032"/>
            <a:ext cx="3915816"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右矢印 22"/>
          <p:cNvSpPr/>
          <p:nvPr/>
        </p:nvSpPr>
        <p:spPr>
          <a:xfrm>
            <a:off x="3419872" y="1858380"/>
            <a:ext cx="1656184" cy="225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a:off x="3275856" y="5726000"/>
            <a:ext cx="1808088" cy="225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a:off x="3275856" y="2774764"/>
            <a:ext cx="3744416" cy="225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右矢印 25"/>
          <p:cNvSpPr/>
          <p:nvPr/>
        </p:nvSpPr>
        <p:spPr>
          <a:xfrm>
            <a:off x="3203848" y="4884936"/>
            <a:ext cx="3816424" cy="225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6162972" y="1331585"/>
            <a:ext cx="1008112" cy="400110"/>
          </a:xfrm>
          <a:prstGeom prst="rect">
            <a:avLst/>
          </a:prstGeom>
          <a:noFill/>
        </p:spPr>
        <p:txBody>
          <a:bodyPr wrap="square" rtlCol="0">
            <a:spAutoFit/>
          </a:bodyPr>
          <a:lstStyle/>
          <a:p>
            <a:r>
              <a:rPr kumimoji="1" lang="en-US" altLang="ja-JP" sz="2000" b="1" dirty="0"/>
              <a:t>20</a:t>
            </a:r>
            <a:r>
              <a:rPr kumimoji="1" lang="ja-JP" altLang="en-US" sz="2000" b="1" dirty="0"/>
              <a:t>万円</a:t>
            </a:r>
          </a:p>
        </p:txBody>
      </p:sp>
      <p:sp>
        <p:nvSpPr>
          <p:cNvPr id="28" name="テキスト ボックス 27"/>
          <p:cNvSpPr txBox="1"/>
          <p:nvPr/>
        </p:nvSpPr>
        <p:spPr>
          <a:xfrm>
            <a:off x="7740352" y="1883725"/>
            <a:ext cx="1008112" cy="400110"/>
          </a:xfrm>
          <a:prstGeom prst="rect">
            <a:avLst/>
          </a:prstGeom>
          <a:noFill/>
        </p:spPr>
        <p:txBody>
          <a:bodyPr wrap="square" rtlCol="0">
            <a:spAutoFit/>
          </a:bodyPr>
          <a:lstStyle/>
          <a:p>
            <a:r>
              <a:rPr kumimoji="1" lang="en-US" altLang="ja-JP" sz="2000" b="1" dirty="0"/>
              <a:t>20</a:t>
            </a:r>
            <a:r>
              <a:rPr kumimoji="1" lang="ja-JP" altLang="en-US" sz="2000" b="1" dirty="0"/>
              <a:t>万円</a:t>
            </a:r>
          </a:p>
        </p:txBody>
      </p:sp>
      <p:sp>
        <p:nvSpPr>
          <p:cNvPr id="29" name="テキスト ボックス 28"/>
          <p:cNvSpPr txBox="1"/>
          <p:nvPr/>
        </p:nvSpPr>
        <p:spPr>
          <a:xfrm>
            <a:off x="8135888" y="4280768"/>
            <a:ext cx="1008112" cy="400110"/>
          </a:xfrm>
          <a:prstGeom prst="rect">
            <a:avLst/>
          </a:prstGeom>
          <a:noFill/>
        </p:spPr>
        <p:txBody>
          <a:bodyPr wrap="square" rtlCol="0">
            <a:spAutoFit/>
          </a:bodyPr>
          <a:lstStyle/>
          <a:p>
            <a:r>
              <a:rPr kumimoji="1" lang="en-US" altLang="ja-JP" sz="2000" b="1" dirty="0"/>
              <a:t>20</a:t>
            </a:r>
            <a:r>
              <a:rPr kumimoji="1" lang="ja-JP" altLang="en-US" sz="2000" b="1" dirty="0"/>
              <a:t>万円</a:t>
            </a:r>
          </a:p>
        </p:txBody>
      </p:sp>
      <p:sp>
        <p:nvSpPr>
          <p:cNvPr id="30" name="テキスト ボックス 29"/>
          <p:cNvSpPr txBox="1"/>
          <p:nvPr/>
        </p:nvSpPr>
        <p:spPr>
          <a:xfrm>
            <a:off x="7907200" y="5551290"/>
            <a:ext cx="1008112" cy="400110"/>
          </a:xfrm>
          <a:prstGeom prst="rect">
            <a:avLst/>
          </a:prstGeom>
          <a:noFill/>
        </p:spPr>
        <p:txBody>
          <a:bodyPr wrap="square" rtlCol="0">
            <a:spAutoFit/>
          </a:bodyPr>
          <a:lstStyle/>
          <a:p>
            <a:r>
              <a:rPr kumimoji="1" lang="en-US" altLang="ja-JP" sz="2000" b="1" dirty="0"/>
              <a:t>20</a:t>
            </a:r>
            <a:r>
              <a:rPr kumimoji="1" lang="ja-JP" altLang="en-US" sz="2000" b="1" dirty="0"/>
              <a:t>万円</a:t>
            </a:r>
          </a:p>
        </p:txBody>
      </p:sp>
      <p:sp>
        <p:nvSpPr>
          <p:cNvPr id="31" name="テキスト ボックス 30"/>
          <p:cNvSpPr txBox="1"/>
          <p:nvPr/>
        </p:nvSpPr>
        <p:spPr>
          <a:xfrm>
            <a:off x="6372200" y="5951400"/>
            <a:ext cx="1008112" cy="400110"/>
          </a:xfrm>
          <a:prstGeom prst="rect">
            <a:avLst/>
          </a:prstGeom>
          <a:noFill/>
        </p:spPr>
        <p:txBody>
          <a:bodyPr wrap="square" rtlCol="0">
            <a:spAutoFit/>
          </a:bodyPr>
          <a:lstStyle/>
          <a:p>
            <a:r>
              <a:rPr kumimoji="1" lang="en-US" altLang="ja-JP" sz="2000" b="1" dirty="0"/>
              <a:t>20</a:t>
            </a:r>
            <a:r>
              <a:rPr kumimoji="1" lang="ja-JP" altLang="en-US" sz="2000" b="1" dirty="0"/>
              <a:t>万円</a:t>
            </a:r>
          </a:p>
        </p:txBody>
      </p:sp>
      <p:sp>
        <p:nvSpPr>
          <p:cNvPr id="5" name="角丸四角形 4"/>
          <p:cNvSpPr/>
          <p:nvPr/>
        </p:nvSpPr>
        <p:spPr>
          <a:xfrm>
            <a:off x="3059832" y="1531640"/>
            <a:ext cx="1188132" cy="476426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kumimoji="1" lang="ja-JP" altLang="en-US" sz="3200" dirty="0"/>
              <a:t>相続</a:t>
            </a:r>
            <a:r>
              <a:rPr lang="ja-JP" altLang="en-US" sz="3200" dirty="0"/>
              <a:t>コンサルタント</a:t>
            </a:r>
            <a:endParaRPr kumimoji="1" lang="ja-JP" altLang="en-US" sz="3200" dirty="0"/>
          </a:p>
        </p:txBody>
      </p:sp>
      <p:sp>
        <p:nvSpPr>
          <p:cNvPr id="9" name="右矢印 8"/>
          <p:cNvSpPr/>
          <p:nvPr/>
        </p:nvSpPr>
        <p:spPr>
          <a:xfrm>
            <a:off x="2267744" y="3280963"/>
            <a:ext cx="792088" cy="99980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610528" y="1622115"/>
            <a:ext cx="1377300" cy="461665"/>
          </a:xfrm>
          <a:prstGeom prst="rect">
            <a:avLst/>
          </a:prstGeom>
          <a:noFill/>
        </p:spPr>
        <p:txBody>
          <a:bodyPr wrap="none" rtlCol="0">
            <a:spAutoFit/>
          </a:bodyPr>
          <a:lstStyle/>
          <a:p>
            <a:r>
              <a:rPr kumimoji="1" lang="ja-JP" altLang="en-US" sz="2400">
                <a:solidFill>
                  <a:srgbClr val="FF0000"/>
                </a:solidFill>
              </a:rPr>
              <a:t>⇒</a:t>
            </a:r>
            <a:r>
              <a:rPr kumimoji="1" lang="en-US" altLang="ja-JP" sz="2400" dirty="0">
                <a:solidFill>
                  <a:srgbClr val="FF0000"/>
                </a:solidFill>
              </a:rPr>
              <a:t>10</a:t>
            </a:r>
            <a:r>
              <a:rPr kumimoji="1" lang="ja-JP" altLang="en-US" sz="2400">
                <a:solidFill>
                  <a:srgbClr val="FF0000"/>
                </a:solidFill>
              </a:rPr>
              <a:t>万</a:t>
            </a:r>
            <a:r>
              <a:rPr kumimoji="1" lang="ja-JP" altLang="en-US" sz="2400" dirty="0">
                <a:solidFill>
                  <a:srgbClr val="FF0000"/>
                </a:solidFill>
              </a:rPr>
              <a:t>円</a:t>
            </a:r>
          </a:p>
        </p:txBody>
      </p:sp>
      <p:sp>
        <p:nvSpPr>
          <p:cNvPr id="32" name="テキスト ボックス 31"/>
          <p:cNvSpPr txBox="1"/>
          <p:nvPr/>
        </p:nvSpPr>
        <p:spPr>
          <a:xfrm>
            <a:off x="7674044" y="2179494"/>
            <a:ext cx="1377300" cy="461665"/>
          </a:xfrm>
          <a:prstGeom prst="rect">
            <a:avLst/>
          </a:prstGeom>
          <a:noFill/>
        </p:spPr>
        <p:txBody>
          <a:bodyPr wrap="none" rtlCol="0">
            <a:spAutoFit/>
          </a:bodyPr>
          <a:lstStyle/>
          <a:p>
            <a:r>
              <a:rPr kumimoji="1" lang="ja-JP" altLang="en-US" sz="2400">
                <a:solidFill>
                  <a:srgbClr val="FF0000"/>
                </a:solidFill>
              </a:rPr>
              <a:t>⇒</a:t>
            </a:r>
            <a:r>
              <a:rPr kumimoji="1" lang="en-US" altLang="ja-JP" sz="2400" dirty="0">
                <a:solidFill>
                  <a:srgbClr val="FF0000"/>
                </a:solidFill>
              </a:rPr>
              <a:t>10</a:t>
            </a:r>
            <a:r>
              <a:rPr kumimoji="1" lang="ja-JP" altLang="en-US" sz="2400">
                <a:solidFill>
                  <a:srgbClr val="FF0000"/>
                </a:solidFill>
              </a:rPr>
              <a:t>万</a:t>
            </a:r>
            <a:r>
              <a:rPr kumimoji="1" lang="ja-JP" altLang="en-US" sz="2400" dirty="0">
                <a:solidFill>
                  <a:srgbClr val="FF0000"/>
                </a:solidFill>
              </a:rPr>
              <a:t>円</a:t>
            </a:r>
          </a:p>
        </p:txBody>
      </p:sp>
      <p:sp>
        <p:nvSpPr>
          <p:cNvPr id="33" name="テキスト ボックス 32"/>
          <p:cNvSpPr txBox="1"/>
          <p:nvPr/>
        </p:nvSpPr>
        <p:spPr>
          <a:xfrm>
            <a:off x="7696168" y="4580767"/>
            <a:ext cx="1377300" cy="461665"/>
          </a:xfrm>
          <a:prstGeom prst="rect">
            <a:avLst/>
          </a:prstGeom>
          <a:noFill/>
        </p:spPr>
        <p:txBody>
          <a:bodyPr wrap="none" rtlCol="0">
            <a:spAutoFit/>
          </a:bodyPr>
          <a:lstStyle/>
          <a:p>
            <a:r>
              <a:rPr kumimoji="1" lang="ja-JP" altLang="en-US" sz="2400">
                <a:solidFill>
                  <a:srgbClr val="FF0000"/>
                </a:solidFill>
              </a:rPr>
              <a:t>⇒</a:t>
            </a:r>
            <a:r>
              <a:rPr kumimoji="1" lang="en-US" altLang="ja-JP" sz="2400" dirty="0">
                <a:solidFill>
                  <a:srgbClr val="FF0000"/>
                </a:solidFill>
              </a:rPr>
              <a:t>10</a:t>
            </a:r>
            <a:r>
              <a:rPr kumimoji="1" lang="ja-JP" altLang="en-US" sz="2400">
                <a:solidFill>
                  <a:srgbClr val="FF0000"/>
                </a:solidFill>
              </a:rPr>
              <a:t>万</a:t>
            </a:r>
            <a:r>
              <a:rPr kumimoji="1" lang="ja-JP" altLang="en-US" sz="2400" dirty="0">
                <a:solidFill>
                  <a:srgbClr val="FF0000"/>
                </a:solidFill>
              </a:rPr>
              <a:t>円</a:t>
            </a:r>
          </a:p>
        </p:txBody>
      </p:sp>
      <p:sp>
        <p:nvSpPr>
          <p:cNvPr id="34" name="テキスト ボックス 33"/>
          <p:cNvSpPr txBox="1"/>
          <p:nvPr/>
        </p:nvSpPr>
        <p:spPr>
          <a:xfrm>
            <a:off x="7687340" y="5846464"/>
            <a:ext cx="1377300" cy="461665"/>
          </a:xfrm>
          <a:prstGeom prst="rect">
            <a:avLst/>
          </a:prstGeom>
          <a:noFill/>
        </p:spPr>
        <p:txBody>
          <a:bodyPr wrap="none" rtlCol="0">
            <a:spAutoFit/>
          </a:bodyPr>
          <a:lstStyle/>
          <a:p>
            <a:r>
              <a:rPr kumimoji="1" lang="ja-JP" altLang="en-US" sz="2400">
                <a:solidFill>
                  <a:srgbClr val="FF0000"/>
                </a:solidFill>
              </a:rPr>
              <a:t>⇒</a:t>
            </a:r>
            <a:r>
              <a:rPr kumimoji="1" lang="en-US" altLang="ja-JP" sz="2400" dirty="0">
                <a:solidFill>
                  <a:srgbClr val="FF0000"/>
                </a:solidFill>
              </a:rPr>
              <a:t>10</a:t>
            </a:r>
            <a:r>
              <a:rPr kumimoji="1" lang="ja-JP" altLang="en-US" sz="2400">
                <a:solidFill>
                  <a:srgbClr val="FF0000"/>
                </a:solidFill>
              </a:rPr>
              <a:t>万</a:t>
            </a:r>
            <a:r>
              <a:rPr kumimoji="1" lang="ja-JP" altLang="en-US" sz="2400" dirty="0">
                <a:solidFill>
                  <a:srgbClr val="FF0000"/>
                </a:solidFill>
              </a:rPr>
              <a:t>円</a:t>
            </a:r>
          </a:p>
        </p:txBody>
      </p:sp>
      <p:sp>
        <p:nvSpPr>
          <p:cNvPr id="35" name="テキスト ボックス 34"/>
          <p:cNvSpPr txBox="1"/>
          <p:nvPr/>
        </p:nvSpPr>
        <p:spPr>
          <a:xfrm>
            <a:off x="6610528" y="6295900"/>
            <a:ext cx="1377300" cy="461665"/>
          </a:xfrm>
          <a:prstGeom prst="rect">
            <a:avLst/>
          </a:prstGeom>
          <a:noFill/>
        </p:spPr>
        <p:txBody>
          <a:bodyPr wrap="none" rtlCol="0">
            <a:spAutoFit/>
          </a:bodyPr>
          <a:lstStyle/>
          <a:p>
            <a:r>
              <a:rPr kumimoji="1" lang="ja-JP" altLang="en-US" sz="2400">
                <a:solidFill>
                  <a:srgbClr val="FF0000"/>
                </a:solidFill>
              </a:rPr>
              <a:t>⇒</a:t>
            </a:r>
            <a:r>
              <a:rPr kumimoji="1" lang="en-US" altLang="ja-JP" sz="2400" dirty="0">
                <a:solidFill>
                  <a:srgbClr val="FF0000"/>
                </a:solidFill>
              </a:rPr>
              <a:t>10</a:t>
            </a:r>
            <a:r>
              <a:rPr kumimoji="1" lang="ja-JP" altLang="en-US" sz="2400">
                <a:solidFill>
                  <a:srgbClr val="FF0000"/>
                </a:solidFill>
              </a:rPr>
              <a:t>万</a:t>
            </a:r>
            <a:r>
              <a:rPr kumimoji="1" lang="ja-JP" altLang="en-US" sz="2400" dirty="0">
                <a:solidFill>
                  <a:srgbClr val="FF0000"/>
                </a:solidFill>
              </a:rPr>
              <a:t>円</a:t>
            </a:r>
          </a:p>
        </p:txBody>
      </p:sp>
      <p:sp>
        <p:nvSpPr>
          <p:cNvPr id="36" name="テキスト ボックス 35"/>
          <p:cNvSpPr txBox="1"/>
          <p:nvPr/>
        </p:nvSpPr>
        <p:spPr>
          <a:xfrm>
            <a:off x="2753409" y="6064913"/>
            <a:ext cx="1729961" cy="707886"/>
          </a:xfrm>
          <a:prstGeom prst="rect">
            <a:avLst/>
          </a:prstGeom>
          <a:noFill/>
        </p:spPr>
        <p:txBody>
          <a:bodyPr wrap="none" rtlCol="0">
            <a:spAutoFit/>
          </a:bodyPr>
          <a:lstStyle/>
          <a:p>
            <a:r>
              <a:rPr lang="en-US" altLang="ja-JP" sz="4000" dirty="0">
                <a:solidFill>
                  <a:srgbClr val="FF0000"/>
                </a:solidFill>
              </a:rPr>
              <a:t>30</a:t>
            </a:r>
            <a:r>
              <a:rPr kumimoji="1" lang="ja-JP" altLang="en-US" sz="4000">
                <a:solidFill>
                  <a:srgbClr val="FF0000"/>
                </a:solidFill>
              </a:rPr>
              <a:t>万円</a:t>
            </a:r>
            <a:endParaRPr kumimoji="1" lang="ja-JP" altLang="en-US" sz="4000" dirty="0">
              <a:solidFill>
                <a:srgbClr val="FF0000"/>
              </a:solidFill>
            </a:endParaRPr>
          </a:p>
        </p:txBody>
      </p:sp>
      <p:sp>
        <p:nvSpPr>
          <p:cNvPr id="37" name="テキスト ボックス 36"/>
          <p:cNvSpPr txBox="1"/>
          <p:nvPr/>
        </p:nvSpPr>
        <p:spPr>
          <a:xfrm>
            <a:off x="587725" y="2012772"/>
            <a:ext cx="2278188" cy="923330"/>
          </a:xfrm>
          <a:prstGeom prst="rect">
            <a:avLst/>
          </a:prstGeom>
          <a:solidFill>
            <a:srgbClr val="FF0000"/>
          </a:solidFill>
        </p:spPr>
        <p:txBody>
          <a:bodyPr wrap="none" rtlCol="0">
            <a:spAutoFit/>
          </a:bodyPr>
          <a:lstStyle/>
          <a:p>
            <a:r>
              <a:rPr lang="en-US" altLang="ja-JP" sz="5400" b="1" dirty="0">
                <a:solidFill>
                  <a:schemeClr val="bg1"/>
                </a:solidFill>
              </a:rPr>
              <a:t>80</a:t>
            </a:r>
            <a:r>
              <a:rPr kumimoji="1" lang="ja-JP" altLang="en-US" sz="5400" b="1">
                <a:solidFill>
                  <a:schemeClr val="bg1"/>
                </a:solidFill>
              </a:rPr>
              <a:t>万円</a:t>
            </a:r>
            <a:endParaRPr kumimoji="1" lang="ja-JP" altLang="en-US" sz="5400" b="1" dirty="0">
              <a:solidFill>
                <a:schemeClr val="bg1"/>
              </a:solidFill>
            </a:endParaRPr>
          </a:p>
        </p:txBody>
      </p:sp>
    </p:spTree>
    <p:extLst>
      <p:ext uri="{BB962C8B-B14F-4D97-AF65-F5344CB8AC3E}">
        <p14:creationId xmlns:p14="http://schemas.microsoft.com/office/powerpoint/2010/main" val="396861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500" fill="hold"/>
                                        <p:tgtEl>
                                          <p:spTgt spid="9"/>
                                        </p:tgtEl>
                                        <p:attrNameLst>
                                          <p:attrName>ppt_x</p:attrName>
                                        </p:attrNameLst>
                                      </p:cBhvr>
                                      <p:tavLst>
                                        <p:tav tm="0">
                                          <p:val>
                                            <p:strVal val="0-#ppt_w/2"/>
                                          </p:val>
                                        </p:tav>
                                        <p:tav tm="100000">
                                          <p:val>
                                            <p:strVal val="#ppt_x"/>
                                          </p:val>
                                        </p:tav>
                                      </p:tavLst>
                                    </p:anim>
                                    <p:anim calcmode="lin" valueType="num">
                                      <p:cBhvr additive="base">
                                        <p:cTn id="8" dur="1500" fill="hold"/>
                                        <p:tgtEl>
                                          <p:spTgt spid="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1500" fill="hold"/>
                                        <p:tgtEl>
                                          <p:spTgt spid="5"/>
                                        </p:tgtEl>
                                        <p:attrNameLst>
                                          <p:attrName>ppt_x</p:attrName>
                                        </p:attrNameLst>
                                      </p:cBhvr>
                                      <p:tavLst>
                                        <p:tav tm="0">
                                          <p:val>
                                            <p:strVal val="0-#ppt_w/2"/>
                                          </p:val>
                                        </p:tav>
                                        <p:tav tm="100000">
                                          <p:val>
                                            <p:strVal val="#ppt_x"/>
                                          </p:val>
                                        </p:tav>
                                      </p:tavLst>
                                    </p:anim>
                                    <p:anim calcmode="lin" valueType="num">
                                      <p:cBhvr additive="base">
                                        <p:cTn id="12" dur="1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0-#ppt_w/2"/>
                                          </p:val>
                                        </p:tav>
                                        <p:tav tm="100000">
                                          <p:val>
                                            <p:strVal val="#ppt_x"/>
                                          </p:val>
                                        </p:tav>
                                      </p:tavLst>
                                    </p:anim>
                                    <p:anim calcmode="lin" valueType="num">
                                      <p:cBhvr additive="base">
                                        <p:cTn id="18" dur="500" fill="hold"/>
                                        <p:tgtEl>
                                          <p:spTgt spid="23"/>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 calcmode="lin" valueType="num">
                                      <p:cBhvr additive="base">
                                        <p:cTn id="21" dur="500" fill="hold"/>
                                        <p:tgtEl>
                                          <p:spTgt spid="25"/>
                                        </p:tgtEl>
                                        <p:attrNameLst>
                                          <p:attrName>ppt_x</p:attrName>
                                        </p:attrNameLst>
                                      </p:cBhvr>
                                      <p:tavLst>
                                        <p:tav tm="0">
                                          <p:val>
                                            <p:strVal val="0-#ppt_w/2"/>
                                          </p:val>
                                        </p:tav>
                                        <p:tav tm="100000">
                                          <p:val>
                                            <p:strVal val="#ppt_x"/>
                                          </p:val>
                                        </p:tav>
                                      </p:tavLst>
                                    </p:anim>
                                    <p:anim calcmode="lin" valueType="num">
                                      <p:cBhvr additive="base">
                                        <p:cTn id="22" dur="500" fill="hold"/>
                                        <p:tgtEl>
                                          <p:spTgt spid="25"/>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additive="base">
                                        <p:cTn id="25" dur="500" fill="hold"/>
                                        <p:tgtEl>
                                          <p:spTgt spid="19"/>
                                        </p:tgtEl>
                                        <p:attrNameLst>
                                          <p:attrName>ppt_x</p:attrName>
                                        </p:attrNameLst>
                                      </p:cBhvr>
                                      <p:tavLst>
                                        <p:tav tm="0">
                                          <p:val>
                                            <p:strVal val="0-#ppt_w/2"/>
                                          </p:val>
                                        </p:tav>
                                        <p:tav tm="100000">
                                          <p:val>
                                            <p:strVal val="#ppt_x"/>
                                          </p:val>
                                        </p:tav>
                                      </p:tavLst>
                                    </p:anim>
                                    <p:anim calcmode="lin" valueType="num">
                                      <p:cBhvr additive="base">
                                        <p:cTn id="26" dur="500" fill="hold"/>
                                        <p:tgtEl>
                                          <p:spTgt spid="19"/>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anim calcmode="lin" valueType="num">
                                      <p:cBhvr additive="base">
                                        <p:cTn id="29" dur="500" fill="hold"/>
                                        <p:tgtEl>
                                          <p:spTgt spid="26"/>
                                        </p:tgtEl>
                                        <p:attrNameLst>
                                          <p:attrName>ppt_x</p:attrName>
                                        </p:attrNameLst>
                                      </p:cBhvr>
                                      <p:tavLst>
                                        <p:tav tm="0">
                                          <p:val>
                                            <p:strVal val="0-#ppt_w/2"/>
                                          </p:val>
                                        </p:tav>
                                        <p:tav tm="100000">
                                          <p:val>
                                            <p:strVal val="#ppt_x"/>
                                          </p:val>
                                        </p:tav>
                                      </p:tavLst>
                                    </p:anim>
                                    <p:anim calcmode="lin" valueType="num">
                                      <p:cBhvr additive="base">
                                        <p:cTn id="30" dur="500" fill="hold"/>
                                        <p:tgtEl>
                                          <p:spTgt spid="26"/>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24"/>
                                        </p:tgtEl>
                                        <p:attrNameLst>
                                          <p:attrName>style.visibility</p:attrName>
                                        </p:attrNameLst>
                                      </p:cBhvr>
                                      <p:to>
                                        <p:strVal val="visible"/>
                                      </p:to>
                                    </p:set>
                                    <p:anim calcmode="lin" valueType="num">
                                      <p:cBhvr additive="base">
                                        <p:cTn id="33" dur="500" fill="hold"/>
                                        <p:tgtEl>
                                          <p:spTgt spid="24"/>
                                        </p:tgtEl>
                                        <p:attrNameLst>
                                          <p:attrName>ppt_x</p:attrName>
                                        </p:attrNameLst>
                                      </p:cBhvr>
                                      <p:tavLst>
                                        <p:tav tm="0">
                                          <p:val>
                                            <p:strVal val="0-#ppt_w/2"/>
                                          </p:val>
                                        </p:tav>
                                        <p:tav tm="100000">
                                          <p:val>
                                            <p:strVal val="#ppt_x"/>
                                          </p:val>
                                        </p:tav>
                                      </p:tavLst>
                                    </p:anim>
                                    <p:anim calcmode="lin" valueType="num">
                                      <p:cBhvr additive="base">
                                        <p:cTn id="34"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1500"/>
                                        <p:tgtEl>
                                          <p:spTgt spid="10"/>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fade">
                                      <p:cBhvr>
                                        <p:cTn id="42" dur="1500"/>
                                        <p:tgtEl>
                                          <p:spTgt spid="32"/>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3"/>
                                        </p:tgtEl>
                                        <p:attrNameLst>
                                          <p:attrName>style.visibility</p:attrName>
                                        </p:attrNameLst>
                                      </p:cBhvr>
                                      <p:to>
                                        <p:strVal val="visible"/>
                                      </p:to>
                                    </p:set>
                                    <p:animEffect transition="in" filter="fade">
                                      <p:cBhvr>
                                        <p:cTn id="45" dur="1500"/>
                                        <p:tgtEl>
                                          <p:spTgt spid="33"/>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4"/>
                                        </p:tgtEl>
                                        <p:attrNameLst>
                                          <p:attrName>style.visibility</p:attrName>
                                        </p:attrNameLst>
                                      </p:cBhvr>
                                      <p:to>
                                        <p:strVal val="visible"/>
                                      </p:to>
                                    </p:set>
                                    <p:animEffect transition="in" filter="fade">
                                      <p:cBhvr>
                                        <p:cTn id="48" dur="1500"/>
                                        <p:tgtEl>
                                          <p:spTgt spid="34"/>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fade">
                                      <p:cBhvr>
                                        <p:cTn id="51" dur="1500"/>
                                        <p:tgtEl>
                                          <p:spTgt spid="35"/>
                                        </p:tgtEl>
                                      </p:cBhvr>
                                    </p:animEffect>
                                  </p:childTnLst>
                                </p:cTn>
                              </p:par>
                            </p:childTnLst>
                          </p:cTn>
                        </p:par>
                      </p:childTnLst>
                    </p:cTn>
                  </p:par>
                  <p:par>
                    <p:cTn id="52" fill="hold">
                      <p:stCondLst>
                        <p:cond delay="indefinite"/>
                      </p:stCondLst>
                      <p:childTnLst>
                        <p:par>
                          <p:cTn id="53" fill="hold">
                            <p:stCondLst>
                              <p:cond delay="0"/>
                            </p:stCondLst>
                            <p:childTnLst>
                              <p:par>
                                <p:cTn id="54" presetID="14" presetClass="entr" presetSubtype="10" fill="hold" grpId="0" nodeType="clickEffect">
                                  <p:stCondLst>
                                    <p:cond delay="0"/>
                                  </p:stCondLst>
                                  <p:childTnLst>
                                    <p:set>
                                      <p:cBhvr>
                                        <p:cTn id="55" dur="1" fill="hold">
                                          <p:stCondLst>
                                            <p:cond delay="0"/>
                                          </p:stCondLst>
                                        </p:cTn>
                                        <p:tgtEl>
                                          <p:spTgt spid="36"/>
                                        </p:tgtEl>
                                        <p:attrNameLst>
                                          <p:attrName>style.visibility</p:attrName>
                                        </p:attrNameLst>
                                      </p:cBhvr>
                                      <p:to>
                                        <p:strVal val="visible"/>
                                      </p:to>
                                    </p:set>
                                    <p:animEffect transition="in" filter="randombar(horizontal)">
                                      <p:cBhvr>
                                        <p:cTn id="56" dur="1000"/>
                                        <p:tgtEl>
                                          <p:spTgt spid="36"/>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37"/>
                                        </p:tgtEl>
                                        <p:attrNameLst>
                                          <p:attrName>style.visibility</p:attrName>
                                        </p:attrNameLst>
                                      </p:cBhvr>
                                      <p:to>
                                        <p:strVal val="visible"/>
                                      </p:to>
                                    </p:set>
                                    <p:anim calcmode="lin" valueType="num">
                                      <p:cBhvr>
                                        <p:cTn id="61" dur="500" fill="hold"/>
                                        <p:tgtEl>
                                          <p:spTgt spid="37"/>
                                        </p:tgtEl>
                                        <p:attrNameLst>
                                          <p:attrName>ppt_w</p:attrName>
                                        </p:attrNameLst>
                                      </p:cBhvr>
                                      <p:tavLst>
                                        <p:tav tm="0">
                                          <p:val>
                                            <p:fltVal val="0"/>
                                          </p:val>
                                        </p:tav>
                                        <p:tav tm="100000">
                                          <p:val>
                                            <p:strVal val="#ppt_w"/>
                                          </p:val>
                                        </p:tav>
                                      </p:tavLst>
                                    </p:anim>
                                    <p:anim calcmode="lin" valueType="num">
                                      <p:cBhvr>
                                        <p:cTn id="62" dur="500" fill="hold"/>
                                        <p:tgtEl>
                                          <p:spTgt spid="37"/>
                                        </p:tgtEl>
                                        <p:attrNameLst>
                                          <p:attrName>ppt_h</p:attrName>
                                        </p:attrNameLst>
                                      </p:cBhvr>
                                      <p:tavLst>
                                        <p:tav tm="0">
                                          <p:val>
                                            <p:fltVal val="0"/>
                                          </p:val>
                                        </p:tav>
                                        <p:tav tm="100000">
                                          <p:val>
                                            <p:strVal val="#ppt_h"/>
                                          </p:val>
                                        </p:tav>
                                      </p:tavLst>
                                    </p:anim>
                                    <p:animEffect transition="in" filter="fade">
                                      <p:cBhvr>
                                        <p:cTn id="63" dur="500"/>
                                        <p:tgtEl>
                                          <p:spTgt spid="37"/>
                                        </p:tgtEl>
                                      </p:cBhvr>
                                    </p:animEffect>
                                  </p:childTnLst>
                                </p:cTn>
                              </p:par>
                            </p:childTnLst>
                          </p:cTn>
                        </p:par>
                      </p:childTnLst>
                    </p:cTn>
                  </p:par>
                  <p:par>
                    <p:cTn id="64" fill="hold">
                      <p:stCondLst>
                        <p:cond delay="indefinite"/>
                      </p:stCondLst>
                      <p:childTnLst>
                        <p:par>
                          <p:cTn id="65" fill="hold">
                            <p:stCondLst>
                              <p:cond delay="0"/>
                            </p:stCondLst>
                            <p:childTnLst>
                              <p:par>
                                <p:cTn id="66" presetID="6" presetClass="emph" presetSubtype="0" fill="hold" grpId="1" nodeType="clickEffect">
                                  <p:stCondLst>
                                    <p:cond delay="0"/>
                                  </p:stCondLst>
                                  <p:childTnLst>
                                    <p:animScale>
                                      <p:cBhvr>
                                        <p:cTn id="67" dur="2000" fill="hold"/>
                                        <p:tgtEl>
                                          <p:spTgt spid="3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3" grpId="0" animBg="1"/>
      <p:bldP spid="24" grpId="0" animBg="1"/>
      <p:bldP spid="25" grpId="0" animBg="1"/>
      <p:bldP spid="26" grpId="0" animBg="1"/>
      <p:bldP spid="5" grpId="0" animBg="1"/>
      <p:bldP spid="9" grpId="0" animBg="1"/>
      <p:bldP spid="10" grpId="0"/>
      <p:bldP spid="32" grpId="0"/>
      <p:bldP spid="33" grpId="0"/>
      <p:bldP spid="34" grpId="0"/>
      <p:bldP spid="35" grpId="0"/>
      <p:bldP spid="36" grpId="0"/>
      <p:bldP spid="37" grpId="0" animBg="1"/>
      <p:bldP spid="37"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860634" y="1484784"/>
            <a:ext cx="3422732" cy="5165645"/>
          </a:xfrm>
          <a:prstGeom prst="rect">
            <a:avLst/>
          </a:prstGeom>
          <a:solidFill>
            <a:srgbClr val="FF0000"/>
          </a:solidFill>
        </p:spPr>
        <p:txBody>
          <a:bodyPr wrap="none" rtlCol="0">
            <a:spAutoFit/>
          </a:bodyPr>
          <a:lstStyle/>
          <a:p>
            <a:pPr algn="ctr">
              <a:lnSpc>
                <a:spcPct val="250000"/>
              </a:lnSpc>
            </a:pPr>
            <a:r>
              <a:rPr kumimoji="1" lang="ja-JP" altLang="en-US" sz="7200">
                <a:solidFill>
                  <a:schemeClr val="bg1"/>
                </a:solidFill>
              </a:rPr>
              <a:t>第</a:t>
            </a:r>
            <a:r>
              <a:rPr kumimoji="1" lang="en-US" altLang="ja-JP" sz="7200" dirty="0">
                <a:solidFill>
                  <a:schemeClr val="bg1"/>
                </a:solidFill>
              </a:rPr>
              <a:t>3</a:t>
            </a:r>
            <a:r>
              <a:rPr kumimoji="1" lang="ja-JP" altLang="en-US" sz="7200">
                <a:solidFill>
                  <a:schemeClr val="bg1"/>
                </a:solidFill>
              </a:rPr>
              <a:t>講義</a:t>
            </a:r>
            <a:endParaRPr lang="en-US" altLang="ja-JP" sz="7200" dirty="0">
              <a:solidFill>
                <a:schemeClr val="bg1"/>
              </a:solidFill>
            </a:endParaRPr>
          </a:p>
          <a:p>
            <a:pPr algn="ctr">
              <a:lnSpc>
                <a:spcPct val="250000"/>
              </a:lnSpc>
            </a:pPr>
            <a:r>
              <a:rPr lang="ja-JP" altLang="en-US" sz="7200">
                <a:solidFill>
                  <a:schemeClr val="bg1"/>
                </a:solidFill>
              </a:rPr>
              <a:t>ここまで</a:t>
            </a:r>
            <a:endParaRPr lang="en-US" altLang="ja-JP" sz="7200" dirty="0">
              <a:solidFill>
                <a:schemeClr val="bg1"/>
              </a:solidFill>
            </a:endParaRPr>
          </a:p>
        </p:txBody>
      </p:sp>
    </p:spTree>
    <p:extLst>
      <p:ext uri="{BB962C8B-B14F-4D97-AF65-F5344CB8AC3E}">
        <p14:creationId xmlns:p14="http://schemas.microsoft.com/office/powerpoint/2010/main" val="24192737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404813"/>
            <a:ext cx="1273175" cy="1265237"/>
          </a:xfrm>
        </p:spPr>
      </p:pic>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744606" y="2154383"/>
            <a:ext cx="8068234" cy="3139321"/>
          </a:xfrm>
          <a:prstGeom prst="rect">
            <a:avLst/>
          </a:prstGeom>
          <a:solidFill>
            <a:srgbClr val="FFFF00"/>
          </a:solidFill>
        </p:spPr>
        <p:txBody>
          <a:bodyPr wrap="none" rtlCol="0">
            <a:spAutoFit/>
          </a:bodyPr>
          <a:lstStyle/>
          <a:p>
            <a:pPr algn="ctr">
              <a:lnSpc>
                <a:spcPct val="150000"/>
              </a:lnSpc>
            </a:pPr>
            <a:r>
              <a:rPr lang="ja-JP" altLang="en-US" sz="6600" dirty="0"/>
              <a:t>高確率の</a:t>
            </a:r>
            <a:endParaRPr lang="en-US" altLang="ja-JP" sz="6600" dirty="0"/>
          </a:p>
          <a:p>
            <a:pPr algn="ctr">
              <a:lnSpc>
                <a:spcPct val="150000"/>
              </a:lnSpc>
            </a:pPr>
            <a:r>
              <a:rPr kumimoji="1" lang="ja-JP" altLang="en-US" sz="6600" dirty="0"/>
              <a:t>クロージングスクリプト</a:t>
            </a:r>
            <a:endParaRPr kumimoji="1" lang="en-US" altLang="ja-JP" sz="6600" dirty="0"/>
          </a:p>
        </p:txBody>
      </p:sp>
    </p:spTree>
    <p:extLst>
      <p:ext uri="{BB962C8B-B14F-4D97-AF65-F5344CB8AC3E}">
        <p14:creationId xmlns:p14="http://schemas.microsoft.com/office/powerpoint/2010/main" val="27247974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035087" y="539807"/>
            <a:ext cx="5073825" cy="523220"/>
          </a:xfrm>
          <a:prstGeom prst="rect">
            <a:avLst/>
          </a:prstGeom>
          <a:noFill/>
        </p:spPr>
        <p:txBody>
          <a:bodyPr wrap="none" rtlCol="0">
            <a:spAutoFit/>
          </a:bodyPr>
          <a:lstStyle/>
          <a:p>
            <a:r>
              <a:rPr lang="ja-JP" altLang="en-US" sz="2800"/>
              <a:t>価格提示の前に効くこのひとこと</a:t>
            </a:r>
            <a:endParaRPr kumimoji="1" lang="ja-JP" altLang="en-US" sz="2800" dirty="0"/>
          </a:p>
        </p:txBody>
      </p:sp>
      <p:sp>
        <p:nvSpPr>
          <p:cNvPr id="2" name="テキスト ボックス 1"/>
          <p:cNvSpPr txBox="1"/>
          <p:nvPr/>
        </p:nvSpPr>
        <p:spPr>
          <a:xfrm>
            <a:off x="992766" y="1359423"/>
            <a:ext cx="7122463" cy="5153590"/>
          </a:xfrm>
          <a:prstGeom prst="rect">
            <a:avLst/>
          </a:prstGeom>
          <a:noFill/>
        </p:spPr>
        <p:txBody>
          <a:bodyPr wrap="none" rtlCol="0">
            <a:spAutoFit/>
          </a:bodyPr>
          <a:lstStyle/>
          <a:p>
            <a:pPr algn="ctr">
              <a:lnSpc>
                <a:spcPct val="200000"/>
              </a:lnSpc>
            </a:pPr>
            <a:r>
              <a:rPr lang="ja-JP" altLang="en-US" sz="2400"/>
              <a:t>「本来であれば</a:t>
            </a:r>
            <a:endParaRPr lang="en-US" altLang="ja-JP" sz="2400" dirty="0"/>
          </a:p>
          <a:p>
            <a:pPr algn="ctr">
              <a:lnSpc>
                <a:spcPct val="200000"/>
              </a:lnSpc>
            </a:pPr>
            <a:r>
              <a:rPr kumimoji="1" lang="ja-JP" altLang="en-US" sz="2400"/>
              <a:t>会社の未来のためにとても重要な</a:t>
            </a:r>
            <a:endParaRPr kumimoji="1" lang="en-US" altLang="ja-JP" sz="2400" dirty="0"/>
          </a:p>
          <a:p>
            <a:pPr algn="ctr">
              <a:lnSpc>
                <a:spcPct val="200000"/>
              </a:lnSpc>
            </a:pPr>
            <a:r>
              <a:rPr lang="ja-JP" altLang="en-US" sz="2400"/>
              <a:t>事業承継というプロジェクトは</a:t>
            </a:r>
            <a:br>
              <a:rPr lang="en-US" altLang="ja-JP" sz="2400" dirty="0"/>
            </a:br>
            <a:r>
              <a:rPr lang="ja-JP" altLang="en-US" sz="2400"/>
              <a:t>社内で立ち上げるケースも多いわけですが、</a:t>
            </a:r>
            <a:br>
              <a:rPr lang="en-US" altLang="ja-JP" sz="2400" dirty="0"/>
            </a:br>
            <a:r>
              <a:rPr lang="ja-JP" altLang="en-US" sz="2400"/>
              <a:t>そのための専任スタッフを正社員で配置するとしたら、</a:t>
            </a:r>
            <a:br>
              <a:rPr lang="en-US" altLang="ja-JP" sz="2400" dirty="0"/>
            </a:br>
            <a:r>
              <a:rPr lang="ja-JP" altLang="en-US" sz="2400"/>
              <a:t>社会保険料など諸々含めて</a:t>
            </a:r>
            <a:endParaRPr lang="en-US" altLang="ja-JP" sz="2400" dirty="0"/>
          </a:p>
          <a:p>
            <a:pPr algn="ctr">
              <a:lnSpc>
                <a:spcPct val="200000"/>
              </a:lnSpc>
            </a:pPr>
            <a:r>
              <a:rPr lang="ja-JP" altLang="en-US" sz="2400"/>
              <a:t>年間いくらくらいかかりそうですか？</a:t>
            </a:r>
            <a:r>
              <a:rPr kumimoji="1" lang="ja-JP" altLang="en-US" sz="2400"/>
              <a:t>」</a:t>
            </a:r>
            <a:endParaRPr kumimoji="1" lang="ja-JP" altLang="en-US" sz="2400" dirty="0"/>
          </a:p>
        </p:txBody>
      </p:sp>
    </p:spTree>
    <p:extLst>
      <p:ext uri="{BB962C8B-B14F-4D97-AF65-F5344CB8AC3E}">
        <p14:creationId xmlns:p14="http://schemas.microsoft.com/office/powerpoint/2010/main" val="828610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heckerboard(across)">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heckerboard(across)">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checkerboard(across)">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687289" y="658103"/>
            <a:ext cx="4188967" cy="523220"/>
          </a:xfrm>
          <a:prstGeom prst="rect">
            <a:avLst/>
          </a:prstGeom>
          <a:noFill/>
        </p:spPr>
        <p:txBody>
          <a:bodyPr wrap="none" rtlCol="0">
            <a:spAutoFit/>
          </a:bodyPr>
          <a:lstStyle/>
          <a:p>
            <a:r>
              <a:rPr lang="ja-JP" altLang="en-US" sz="2800" dirty="0"/>
              <a:t>クロージングに効くひとこと</a:t>
            </a:r>
            <a:endParaRPr kumimoji="1" lang="ja-JP" altLang="en-US" sz="2800" dirty="0"/>
          </a:p>
        </p:txBody>
      </p:sp>
      <p:sp>
        <p:nvSpPr>
          <p:cNvPr id="2" name="テキスト ボックス 1"/>
          <p:cNvSpPr txBox="1"/>
          <p:nvPr/>
        </p:nvSpPr>
        <p:spPr>
          <a:xfrm>
            <a:off x="-37175" y="1359423"/>
            <a:ext cx="9182322" cy="5262979"/>
          </a:xfrm>
          <a:prstGeom prst="rect">
            <a:avLst/>
          </a:prstGeom>
          <a:noFill/>
        </p:spPr>
        <p:txBody>
          <a:bodyPr wrap="none" rtlCol="0">
            <a:spAutoFit/>
          </a:bodyPr>
          <a:lstStyle/>
          <a:p>
            <a:pPr algn="ctr">
              <a:lnSpc>
                <a:spcPct val="200000"/>
              </a:lnSpc>
            </a:pPr>
            <a:r>
              <a:rPr lang="ja-JP" altLang="en-US" sz="2400" dirty="0"/>
              <a:t>「◯◯さんご一家に今後起きる問題と、</a:t>
            </a:r>
            <a:endParaRPr lang="en-US" altLang="ja-JP" sz="2400" dirty="0"/>
          </a:p>
          <a:p>
            <a:pPr algn="ctr">
              <a:lnSpc>
                <a:spcPct val="200000"/>
              </a:lnSpc>
            </a:pPr>
            <a:r>
              <a:rPr kumimoji="1" lang="ja-JP" altLang="en-US" sz="2400" dirty="0"/>
              <a:t>それを解決する方法についてご理解いただけたと思います。</a:t>
            </a:r>
            <a:endParaRPr lang="en-US" altLang="ja-JP" sz="2400" dirty="0"/>
          </a:p>
          <a:p>
            <a:pPr algn="ctr">
              <a:lnSpc>
                <a:spcPct val="200000"/>
              </a:lnSpc>
            </a:pPr>
            <a:r>
              <a:rPr lang="ja-JP" altLang="en-US" sz="2400" dirty="0"/>
              <a:t>これ</a:t>
            </a:r>
            <a:r>
              <a:rPr kumimoji="1" lang="ja-JP" altLang="en-US" sz="2400" dirty="0"/>
              <a:t>を進めるにあたっては、</a:t>
            </a:r>
            <a:endParaRPr kumimoji="1" lang="en-US" altLang="ja-JP" sz="2400" dirty="0"/>
          </a:p>
          <a:p>
            <a:pPr algn="ctr">
              <a:lnSpc>
                <a:spcPct val="200000"/>
              </a:lnSpc>
            </a:pPr>
            <a:r>
              <a:rPr lang="ja-JP" altLang="en-US" sz="2400" dirty="0"/>
              <a:t>◯◯さんが自分自身で数多くの専門家の中から最適任者を探して</a:t>
            </a:r>
            <a:endParaRPr lang="en-US" altLang="ja-JP" sz="2400" dirty="0"/>
          </a:p>
          <a:p>
            <a:pPr algn="ctr">
              <a:lnSpc>
                <a:spcPct val="200000"/>
              </a:lnSpc>
            </a:pPr>
            <a:r>
              <a:rPr kumimoji="1" lang="ja-JP" altLang="en-US" sz="2400" dirty="0"/>
              <a:t>何人もの専門家とのやりとりを自分自身で行う方法と、</a:t>
            </a:r>
            <a:endParaRPr lang="en-US" altLang="ja-JP" sz="2400" dirty="0"/>
          </a:p>
          <a:p>
            <a:pPr algn="ctr">
              <a:lnSpc>
                <a:spcPct val="200000"/>
              </a:lnSpc>
            </a:pPr>
            <a:r>
              <a:rPr kumimoji="1" lang="ja-JP" altLang="en-US" sz="2400" dirty="0"/>
              <a:t>私のような</a:t>
            </a:r>
            <a:r>
              <a:rPr lang="ja-JP" altLang="en-US" sz="2400" dirty="0"/>
              <a:t>コンサルタント</a:t>
            </a:r>
            <a:r>
              <a:rPr kumimoji="1" lang="ja-JP" altLang="en-US" sz="2400" dirty="0"/>
              <a:t>に任せて二人三脚でやる方法がありますが、</a:t>
            </a:r>
            <a:endParaRPr lang="en-US" altLang="ja-JP" sz="2400" dirty="0"/>
          </a:p>
          <a:p>
            <a:pPr algn="ctr">
              <a:lnSpc>
                <a:spcPct val="200000"/>
              </a:lnSpc>
            </a:pPr>
            <a:r>
              <a:rPr kumimoji="1" lang="ja-JP" altLang="en-US" sz="2400" dirty="0"/>
              <a:t>どちらがお望みの状況に早く近づきそうですか？」</a:t>
            </a:r>
          </a:p>
        </p:txBody>
      </p:sp>
    </p:spTree>
    <p:extLst>
      <p:ext uri="{BB962C8B-B14F-4D97-AF65-F5344CB8AC3E}">
        <p14:creationId xmlns:p14="http://schemas.microsoft.com/office/powerpoint/2010/main" val="567389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heckerboard(across)">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heckerboard(across)">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checkerboard(across)">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checkerboard(across)">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checkerboard(across)">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checkerboard(across)">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404813"/>
            <a:ext cx="1273175" cy="1265237"/>
          </a:xfrm>
        </p:spPr>
      </p:pic>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1454802" y="1301301"/>
            <a:ext cx="6234399" cy="5474256"/>
          </a:xfrm>
          <a:prstGeom prst="rect">
            <a:avLst/>
          </a:prstGeom>
          <a:solidFill>
            <a:srgbClr val="FFFF00"/>
          </a:solidFill>
        </p:spPr>
        <p:txBody>
          <a:bodyPr wrap="none" rtlCol="0">
            <a:spAutoFit/>
          </a:bodyPr>
          <a:lstStyle/>
          <a:p>
            <a:pPr algn="ctr">
              <a:lnSpc>
                <a:spcPct val="150000"/>
              </a:lnSpc>
            </a:pPr>
            <a:r>
              <a:rPr lang="ja-JP" altLang="en-US" sz="6000"/>
              <a:t>面談①</a:t>
            </a:r>
            <a:endParaRPr lang="en-US" altLang="ja-JP" sz="6000" dirty="0"/>
          </a:p>
          <a:p>
            <a:pPr algn="ctr">
              <a:lnSpc>
                <a:spcPct val="150000"/>
              </a:lnSpc>
            </a:pPr>
            <a:r>
              <a:rPr lang="ja-JP" altLang="en-US" sz="6000"/>
              <a:t>ロープレ</a:t>
            </a:r>
            <a:endParaRPr lang="en-US" altLang="ja-JP" sz="6000" dirty="0"/>
          </a:p>
          <a:p>
            <a:pPr algn="ctr">
              <a:lnSpc>
                <a:spcPct val="150000"/>
              </a:lnSpc>
            </a:pPr>
            <a:r>
              <a:rPr lang="ja-JP" altLang="en-US" sz="6000"/>
              <a:t>大人の宿題です！</a:t>
            </a:r>
            <a:endParaRPr lang="en-US" altLang="ja-JP" sz="6000" dirty="0"/>
          </a:p>
          <a:p>
            <a:pPr algn="ctr">
              <a:lnSpc>
                <a:spcPct val="150000"/>
              </a:lnSpc>
            </a:pPr>
            <a:r>
              <a:rPr lang="ja-JP" altLang="en-US" sz="6000"/>
              <a:t>（塾生同士で！）</a:t>
            </a:r>
            <a:endParaRPr lang="en-US" altLang="ja-JP" sz="6000" dirty="0"/>
          </a:p>
        </p:txBody>
      </p:sp>
    </p:spTree>
    <p:extLst>
      <p:ext uri="{BB962C8B-B14F-4D97-AF65-F5344CB8AC3E}">
        <p14:creationId xmlns:p14="http://schemas.microsoft.com/office/powerpoint/2010/main" val="1667940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971600" y="1484784"/>
            <a:ext cx="7056784" cy="4883581"/>
          </a:xfrm>
          <a:prstGeom prst="rect">
            <a:avLst/>
          </a:prstGeom>
        </p:spPr>
        <p:txBody>
          <a:bodyPr wrap="square">
            <a:spAutoFit/>
          </a:bodyPr>
          <a:lstStyle/>
          <a:p>
            <a:pPr algn="ctr">
              <a:lnSpc>
                <a:spcPct val="150000"/>
              </a:lnSpc>
            </a:pPr>
            <a:r>
              <a:rPr lang="ja-JP" altLang="en-US" sz="3200" dirty="0">
                <a:solidFill>
                  <a:srgbClr val="000000"/>
                </a:solidFill>
                <a:latin typeface="Helvetica" charset="0"/>
              </a:rPr>
              <a:t>相続マーケットで収益を上げるためには</a:t>
            </a:r>
            <a:endParaRPr lang="en-US" altLang="ja-JP" sz="3200" dirty="0">
              <a:solidFill>
                <a:srgbClr val="000000"/>
              </a:solidFill>
              <a:latin typeface="Helvetica" charset="0"/>
            </a:endParaRPr>
          </a:p>
          <a:p>
            <a:pPr algn="ctr">
              <a:lnSpc>
                <a:spcPct val="150000"/>
              </a:lnSpc>
            </a:pPr>
            <a:endParaRPr lang="en-US" altLang="ja-JP" sz="3200" dirty="0">
              <a:solidFill>
                <a:srgbClr val="000000"/>
              </a:solidFill>
              <a:latin typeface="Helvetica" charset="0"/>
            </a:endParaRPr>
          </a:p>
          <a:p>
            <a:pPr algn="ctr">
              <a:lnSpc>
                <a:spcPct val="150000"/>
              </a:lnSpc>
            </a:pPr>
            <a:r>
              <a:rPr lang="ja-JP" altLang="en-US" sz="6600" dirty="0">
                <a:solidFill>
                  <a:srgbClr val="FF0000"/>
                </a:solidFill>
                <a:latin typeface="Helvetica" charset="0"/>
              </a:rPr>
              <a:t>「ビジネスモデル」</a:t>
            </a:r>
            <a:endParaRPr lang="en-US" altLang="ja-JP" sz="6600" dirty="0">
              <a:solidFill>
                <a:srgbClr val="FF0000"/>
              </a:solidFill>
              <a:latin typeface="Helvetica" charset="0"/>
            </a:endParaRPr>
          </a:p>
          <a:p>
            <a:pPr algn="ctr">
              <a:lnSpc>
                <a:spcPct val="150000"/>
              </a:lnSpc>
            </a:pPr>
            <a:endParaRPr lang="en-US" altLang="ja-JP" sz="3200" dirty="0">
              <a:solidFill>
                <a:srgbClr val="000000"/>
              </a:solidFill>
              <a:latin typeface="Helvetica" charset="0"/>
            </a:endParaRPr>
          </a:p>
          <a:p>
            <a:pPr algn="ctr">
              <a:lnSpc>
                <a:spcPct val="150000"/>
              </a:lnSpc>
            </a:pPr>
            <a:r>
              <a:rPr lang="ja-JP" altLang="en-US" sz="3200">
                <a:solidFill>
                  <a:srgbClr val="000000"/>
                </a:solidFill>
                <a:latin typeface="Helvetica" charset="0"/>
              </a:rPr>
              <a:t>という</a:t>
            </a:r>
            <a:r>
              <a:rPr lang="ja-JP" altLang="en-US" sz="5400" i="1">
                <a:solidFill>
                  <a:srgbClr val="0432FF"/>
                </a:solidFill>
                <a:latin typeface="Helvetica" charset="0"/>
              </a:rPr>
              <a:t>設計図</a:t>
            </a:r>
            <a:r>
              <a:rPr lang="ja-JP" altLang="en-US" sz="3200">
                <a:solidFill>
                  <a:srgbClr val="000000"/>
                </a:solidFill>
                <a:latin typeface="Helvetica" charset="0"/>
              </a:rPr>
              <a:t>が</a:t>
            </a:r>
            <a:r>
              <a:rPr lang="ja-JP" altLang="en-US" sz="3200" dirty="0">
                <a:solidFill>
                  <a:srgbClr val="000000"/>
                </a:solidFill>
                <a:latin typeface="Helvetica" charset="0"/>
              </a:rPr>
              <a:t>必要！</a:t>
            </a:r>
            <a:endParaRPr lang="ja-JP" altLang="en-US" sz="3200" dirty="0"/>
          </a:p>
        </p:txBody>
      </p:sp>
    </p:spTree>
    <p:extLst>
      <p:ext uri="{BB962C8B-B14F-4D97-AF65-F5344CB8AC3E}">
        <p14:creationId xmlns:p14="http://schemas.microsoft.com/office/powerpoint/2010/main" val="3043808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404813"/>
            <a:ext cx="1273175" cy="1265237"/>
          </a:xfrm>
        </p:spPr>
      </p:pic>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1171870" y="1759884"/>
            <a:ext cx="6800260" cy="3139321"/>
          </a:xfrm>
          <a:prstGeom prst="rect">
            <a:avLst/>
          </a:prstGeom>
          <a:solidFill>
            <a:srgbClr val="FFFF00"/>
          </a:solidFill>
        </p:spPr>
        <p:txBody>
          <a:bodyPr wrap="none" rtlCol="0">
            <a:spAutoFit/>
          </a:bodyPr>
          <a:lstStyle/>
          <a:p>
            <a:pPr algn="ctr">
              <a:lnSpc>
                <a:spcPct val="150000"/>
              </a:lnSpc>
            </a:pPr>
            <a:r>
              <a:rPr lang="ja-JP" altLang="en-US" sz="6600" dirty="0"/>
              <a:t>プレゼンテーション</a:t>
            </a:r>
            <a:endParaRPr lang="en-US" altLang="ja-JP" sz="6600" dirty="0"/>
          </a:p>
          <a:p>
            <a:pPr algn="ctr">
              <a:lnSpc>
                <a:spcPct val="150000"/>
              </a:lnSpc>
            </a:pPr>
            <a:r>
              <a:rPr lang="ja-JP" altLang="en-US" sz="6600" dirty="0"/>
              <a:t>トークスクリプト</a:t>
            </a:r>
            <a:endParaRPr kumimoji="1" lang="ja-JP" altLang="en-US" sz="6600" dirty="0"/>
          </a:p>
        </p:txBody>
      </p:sp>
      <p:sp>
        <p:nvSpPr>
          <p:cNvPr id="5" name="テキスト ボックス 4">
            <a:extLst>
              <a:ext uri="{FF2B5EF4-FFF2-40B4-BE49-F238E27FC236}">
                <a16:creationId xmlns:a16="http://schemas.microsoft.com/office/drawing/2014/main" id="{42A08C1F-F1A0-8648-BAA2-6D152F91D0DD}"/>
              </a:ext>
            </a:extLst>
          </p:cNvPr>
          <p:cNvSpPr txBox="1"/>
          <p:nvPr/>
        </p:nvSpPr>
        <p:spPr>
          <a:xfrm>
            <a:off x="285661" y="5118950"/>
            <a:ext cx="8747909" cy="1323439"/>
          </a:xfrm>
          <a:prstGeom prst="rect">
            <a:avLst/>
          </a:prstGeom>
          <a:noFill/>
        </p:spPr>
        <p:txBody>
          <a:bodyPr wrap="none" rtlCol="0">
            <a:spAutoFit/>
          </a:bodyPr>
          <a:lstStyle/>
          <a:p>
            <a:pPr algn="ctr"/>
            <a:r>
              <a:rPr lang="ja-JP" altLang="en-US" sz="4000"/>
              <a:t>受講生限定ページにアップ</a:t>
            </a:r>
            <a:r>
              <a:rPr kumimoji="1" lang="ja-JP" altLang="en-US" sz="4000"/>
              <a:t>してますので</a:t>
            </a:r>
            <a:endParaRPr kumimoji="1" lang="en-US" altLang="ja-JP" sz="4000" dirty="0"/>
          </a:p>
          <a:p>
            <a:pPr algn="ctr"/>
            <a:r>
              <a:rPr lang="ja-JP" altLang="en-US" sz="4000"/>
              <a:t>ご自由にダウンロードしてください！</a:t>
            </a:r>
            <a:endParaRPr kumimoji="1" lang="ja-JP" altLang="en-US" sz="4000"/>
          </a:p>
        </p:txBody>
      </p:sp>
    </p:spTree>
    <p:extLst>
      <p:ext uri="{BB962C8B-B14F-4D97-AF65-F5344CB8AC3E}">
        <p14:creationId xmlns:p14="http://schemas.microsoft.com/office/powerpoint/2010/main" val="4006470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1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404664"/>
            <a:ext cx="1272928" cy="1265286"/>
          </a:xfrm>
        </p:spPr>
      </p:pic>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67DEBB8-2FE4-664F-8BB7-7366B34DF5C2}"/>
              </a:ext>
            </a:extLst>
          </p:cNvPr>
          <p:cNvSpPr txBox="1"/>
          <p:nvPr/>
        </p:nvSpPr>
        <p:spPr>
          <a:xfrm>
            <a:off x="1910854" y="1278396"/>
            <a:ext cx="5322290" cy="5584606"/>
          </a:xfrm>
          <a:prstGeom prst="rect">
            <a:avLst/>
          </a:prstGeom>
          <a:noFill/>
        </p:spPr>
        <p:txBody>
          <a:bodyPr wrap="none" rtlCol="0">
            <a:spAutoFit/>
          </a:bodyPr>
          <a:lstStyle/>
          <a:p>
            <a:pPr algn="ctr">
              <a:lnSpc>
                <a:spcPct val="150000"/>
              </a:lnSpc>
            </a:pPr>
            <a:r>
              <a:rPr kumimoji="1" lang="en-US" altLang="ja-JP" sz="2000" dirty="0"/>
              <a:t>【</a:t>
            </a:r>
            <a:r>
              <a:rPr kumimoji="1" lang="ja-JP" altLang="en-US" sz="2000"/>
              <a:t>宿題</a:t>
            </a:r>
            <a:r>
              <a:rPr kumimoji="1" lang="en-US" altLang="ja-JP" sz="2000" dirty="0"/>
              <a:t>①】</a:t>
            </a:r>
          </a:p>
          <a:p>
            <a:pPr algn="ctr">
              <a:lnSpc>
                <a:spcPct val="150000"/>
              </a:lnSpc>
            </a:pPr>
            <a:r>
              <a:rPr lang="ja-JP" altLang="en-US" sz="2000"/>
              <a:t>本日の講義を受講した感想・気付き・意見などを</a:t>
            </a:r>
            <a:endParaRPr lang="en-US" altLang="ja-JP" sz="2000" dirty="0"/>
          </a:p>
          <a:p>
            <a:pPr algn="ctr">
              <a:lnSpc>
                <a:spcPct val="150000"/>
              </a:lnSpc>
            </a:pPr>
            <a:r>
              <a:rPr kumimoji="1" lang="en-US" altLang="ja-JP" sz="2000" dirty="0"/>
              <a:t>Facebook</a:t>
            </a:r>
            <a:r>
              <a:rPr kumimoji="1" lang="ja-JP" altLang="en-US" sz="2000"/>
              <a:t>グループに記入</a:t>
            </a:r>
            <a:endParaRPr kumimoji="1" lang="en-US" altLang="ja-JP" sz="2000" dirty="0"/>
          </a:p>
          <a:p>
            <a:pPr algn="ctr">
              <a:lnSpc>
                <a:spcPct val="150000"/>
              </a:lnSpc>
            </a:pPr>
            <a:r>
              <a:rPr lang="ja-JP" altLang="en-US" sz="2000" u="sng">
                <a:solidFill>
                  <a:srgbClr val="FF0000"/>
                </a:solidFill>
              </a:rPr>
              <a:t>→締切：明日</a:t>
            </a:r>
            <a:r>
              <a:rPr lang="en-US" altLang="ja-JP" sz="2000" u="sng" dirty="0">
                <a:solidFill>
                  <a:srgbClr val="FF0000"/>
                </a:solidFill>
              </a:rPr>
              <a:t>13:00</a:t>
            </a:r>
          </a:p>
          <a:p>
            <a:pPr algn="ctr">
              <a:lnSpc>
                <a:spcPct val="150000"/>
              </a:lnSpc>
            </a:pPr>
            <a:r>
              <a:rPr lang="en-US" altLang="ja-JP" sz="2000" dirty="0"/>
              <a:t>【</a:t>
            </a:r>
            <a:r>
              <a:rPr lang="ja-JP" altLang="en-US" sz="2000"/>
              <a:t>宿題</a:t>
            </a:r>
            <a:r>
              <a:rPr lang="en-US" altLang="ja-JP" sz="2000" dirty="0"/>
              <a:t>②】</a:t>
            </a:r>
          </a:p>
          <a:p>
            <a:pPr algn="ctr">
              <a:lnSpc>
                <a:spcPct val="150000"/>
              </a:lnSpc>
            </a:pPr>
            <a:r>
              <a:rPr kumimoji="1" lang="ja-JP" altLang="en-US" sz="2000"/>
              <a:t>・この講座を</a:t>
            </a:r>
            <a:r>
              <a:rPr lang="ja-JP" altLang="en-US" sz="2000"/>
              <a:t>選んだ</a:t>
            </a:r>
            <a:r>
              <a:rPr kumimoji="1" lang="ja-JP" altLang="en-US" sz="2000"/>
              <a:t>理由</a:t>
            </a:r>
            <a:endParaRPr kumimoji="1" lang="en-US" altLang="ja-JP" sz="2000" dirty="0"/>
          </a:p>
          <a:p>
            <a:pPr algn="ctr">
              <a:lnSpc>
                <a:spcPct val="150000"/>
              </a:lnSpc>
            </a:pPr>
            <a:r>
              <a:rPr lang="ja-JP" altLang="en-US" sz="2000"/>
              <a:t>・あなたから見た「川口と</a:t>
            </a:r>
            <a:r>
              <a:rPr lang="en-US" altLang="ja-JP" sz="2000" dirty="0" err="1"/>
              <a:t>Kaho</a:t>
            </a:r>
            <a:r>
              <a:rPr lang="ja-JP" altLang="en-US" sz="2000"/>
              <a:t>さんの良さ・強み」</a:t>
            </a:r>
            <a:endParaRPr lang="en-US" altLang="ja-JP" sz="2000" dirty="0"/>
          </a:p>
          <a:p>
            <a:pPr algn="ctr">
              <a:lnSpc>
                <a:spcPct val="150000"/>
              </a:lnSpc>
            </a:pPr>
            <a:r>
              <a:rPr lang="en-US" altLang="ja-JP" sz="2000" dirty="0"/>
              <a:t>Facebook</a:t>
            </a:r>
            <a:r>
              <a:rPr lang="ja-JP" altLang="en-US" sz="2000"/>
              <a:t>グループに記入してください！</a:t>
            </a:r>
            <a:endParaRPr lang="en-US" altLang="ja-JP" sz="2000" dirty="0"/>
          </a:p>
          <a:p>
            <a:pPr algn="ctr">
              <a:lnSpc>
                <a:spcPct val="150000"/>
              </a:lnSpc>
            </a:pPr>
            <a:r>
              <a:rPr lang="ja-JP" altLang="en-US" sz="2000" u="sng">
                <a:solidFill>
                  <a:srgbClr val="FF0000"/>
                </a:solidFill>
              </a:rPr>
              <a:t>→締切：明日</a:t>
            </a:r>
            <a:r>
              <a:rPr lang="en-US" altLang="ja-JP" sz="2000" u="sng" dirty="0">
                <a:solidFill>
                  <a:srgbClr val="FF0000"/>
                </a:solidFill>
              </a:rPr>
              <a:t>13:00</a:t>
            </a:r>
            <a:endParaRPr kumimoji="1" lang="en-US" altLang="ja-JP" sz="2000" dirty="0"/>
          </a:p>
          <a:p>
            <a:pPr algn="ctr">
              <a:lnSpc>
                <a:spcPct val="150000"/>
              </a:lnSpc>
            </a:pPr>
            <a:r>
              <a:rPr lang="en-US" altLang="ja-JP" sz="2000" dirty="0"/>
              <a:t>【</a:t>
            </a:r>
            <a:r>
              <a:rPr kumimoji="1" lang="ja-JP" altLang="en-US" sz="2000"/>
              <a:t>宿題</a:t>
            </a:r>
            <a:r>
              <a:rPr kumimoji="1" lang="en-US" altLang="ja-JP" sz="2000" dirty="0"/>
              <a:t>③</a:t>
            </a:r>
            <a:r>
              <a:rPr lang="en-US" altLang="ja-JP" sz="2000" dirty="0"/>
              <a:t>】</a:t>
            </a:r>
          </a:p>
          <a:p>
            <a:pPr algn="ctr">
              <a:lnSpc>
                <a:spcPct val="150000"/>
              </a:lnSpc>
            </a:pPr>
            <a:r>
              <a:rPr lang="ja-JP" altLang="en-US" sz="2000" u="sng"/>
              <a:t>面談</a:t>
            </a:r>
            <a:r>
              <a:rPr lang="en-US" altLang="ja-JP" sz="2000" u="sng" dirty="0"/>
              <a:t>①</a:t>
            </a:r>
            <a:r>
              <a:rPr lang="ja-JP" altLang="en-US" sz="2000" u="sng"/>
              <a:t>のロープレを塾生同士でやりましょう！</a:t>
            </a:r>
            <a:br>
              <a:rPr lang="en-US" altLang="ja-JP" sz="2000" u="sng" dirty="0"/>
            </a:br>
            <a:endParaRPr lang="en-US" altLang="ja-JP" sz="2000" u="sng" dirty="0"/>
          </a:p>
        </p:txBody>
      </p:sp>
    </p:spTree>
    <p:extLst>
      <p:ext uri="{BB962C8B-B14F-4D97-AF65-F5344CB8AC3E}">
        <p14:creationId xmlns:p14="http://schemas.microsoft.com/office/powerpoint/2010/main" val="11488635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29392" y="0"/>
            <a:ext cx="2664296" cy="2792317"/>
          </a:xfrm>
          <a:prstGeom prst="rect">
            <a:avLst/>
          </a:prstGeom>
        </p:spPr>
      </p:pic>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9852" y="116632"/>
            <a:ext cx="2664296" cy="2792317"/>
          </a:xfrm>
          <a:prstGeom prst="rect">
            <a:avLst/>
          </a:prstGeom>
        </p:spPr>
      </p:pic>
      <p:sp>
        <p:nvSpPr>
          <p:cNvPr id="3" name="タイトル 2"/>
          <p:cNvSpPr>
            <a:spLocks noGrp="1"/>
          </p:cNvSpPr>
          <p:nvPr>
            <p:ph type="ctrTitle"/>
          </p:nvPr>
        </p:nvSpPr>
        <p:spPr>
          <a:xfrm>
            <a:off x="411358" y="4134954"/>
            <a:ext cx="8321283" cy="687713"/>
          </a:xfrm>
        </p:spPr>
        <p:txBody>
          <a:bodyPr>
            <a:noAutofit/>
          </a:bodyPr>
          <a:lstStyle/>
          <a:p>
            <a:r>
              <a:rPr lang="ja-JP" altLang="en-US" sz="2800">
                <a:effectLst>
                  <a:outerShdw blurRad="38100" dist="38100" dir="2700000" algn="tl">
                    <a:srgbClr val="000000">
                      <a:alpha val="43137"/>
                    </a:srgbClr>
                  </a:outerShdw>
                </a:effectLst>
              </a:rPr>
              <a:t>選ばれる相続</a:t>
            </a:r>
            <a:r>
              <a:rPr lang="ja-JP" altLang="en-US" sz="2800" dirty="0">
                <a:effectLst>
                  <a:outerShdw blurRad="38100" dist="38100" dir="2700000" algn="tl">
                    <a:srgbClr val="000000">
                      <a:alpha val="43137"/>
                    </a:srgbClr>
                  </a:outerShdw>
                </a:effectLst>
              </a:rPr>
              <a:t>コンサルタント養成講座</a:t>
            </a:r>
            <a:br>
              <a:rPr lang="en-US" altLang="ja-JP" sz="2800" dirty="0">
                <a:effectLst>
                  <a:outerShdw blurRad="38100" dist="38100" dir="2700000" algn="tl">
                    <a:srgbClr val="000000">
                      <a:alpha val="43137"/>
                    </a:srgbClr>
                  </a:outerShdw>
                </a:effectLst>
              </a:rPr>
            </a:br>
            <a:br>
              <a:rPr lang="en-US" altLang="ja-JP" sz="2800" dirty="0">
                <a:effectLst>
                  <a:outerShdw blurRad="38100" dist="38100" dir="2700000" algn="tl">
                    <a:srgbClr val="000000">
                      <a:alpha val="43137"/>
                    </a:srgbClr>
                  </a:outerShdw>
                </a:effectLst>
              </a:rPr>
            </a:br>
            <a:r>
              <a:rPr lang="ja-JP" altLang="en-US" sz="2800">
                <a:effectLst>
                  <a:outerShdw blurRad="38100" dist="38100" dir="2700000" algn="tl">
                    <a:srgbClr val="000000">
                      <a:alpha val="43137"/>
                    </a:srgbClr>
                  </a:outerShdw>
                </a:effectLst>
              </a:rPr>
              <a:t>＜第４講＞</a:t>
            </a:r>
            <a:br>
              <a:rPr lang="en-US" altLang="ja-JP" sz="3200" dirty="0">
                <a:effectLst>
                  <a:outerShdw blurRad="38100" dist="38100" dir="2700000" algn="tl">
                    <a:srgbClr val="000000">
                      <a:alpha val="43137"/>
                    </a:srgbClr>
                  </a:outerShdw>
                </a:effectLst>
              </a:rPr>
            </a:br>
            <a:br>
              <a:rPr lang="en-US" altLang="ja-JP" sz="3600" dirty="0">
                <a:solidFill>
                  <a:srgbClr val="FF0000"/>
                </a:solidFill>
                <a:effectLst>
                  <a:outerShdw blurRad="38100" dist="38100" dir="2700000" algn="tl">
                    <a:srgbClr val="000000">
                      <a:alpha val="43137"/>
                    </a:srgbClr>
                  </a:outerShdw>
                </a:effectLst>
              </a:rPr>
            </a:br>
            <a:r>
              <a:rPr lang="ja-JP" altLang="en-US" sz="3600">
                <a:solidFill>
                  <a:srgbClr val="FF0000"/>
                </a:solidFill>
                <a:effectLst>
                  <a:outerShdw blurRad="38100" dist="38100" dir="2700000" algn="tl">
                    <a:srgbClr val="000000">
                      <a:alpha val="43137"/>
                    </a:srgbClr>
                  </a:outerShdw>
                </a:effectLst>
              </a:rPr>
              <a:t>相続ビジネス・価格決定の考え方と事例</a:t>
            </a:r>
            <a:br>
              <a:rPr lang="en-US" altLang="ja-JP" sz="3600" dirty="0">
                <a:solidFill>
                  <a:srgbClr val="FF0000"/>
                </a:solidFill>
                <a:effectLst>
                  <a:outerShdw blurRad="38100" dist="38100" dir="2700000" algn="tl">
                    <a:srgbClr val="000000">
                      <a:alpha val="43137"/>
                    </a:srgbClr>
                  </a:outerShdw>
                </a:effectLst>
              </a:rPr>
            </a:br>
            <a:br>
              <a:rPr lang="en-US" altLang="ja-JP" sz="3600" dirty="0">
                <a:solidFill>
                  <a:srgbClr val="FF0000"/>
                </a:solidFill>
                <a:effectLst>
                  <a:outerShdw blurRad="38100" dist="38100" dir="2700000" algn="tl">
                    <a:srgbClr val="000000">
                      <a:alpha val="43137"/>
                    </a:srgbClr>
                  </a:outerShdw>
                </a:effectLst>
              </a:rPr>
            </a:br>
            <a:r>
              <a:rPr lang="ja-JP" altLang="en-US" sz="3600">
                <a:solidFill>
                  <a:srgbClr val="FF0000"/>
                </a:solidFill>
                <a:effectLst>
                  <a:outerShdw blurRad="38100" dist="38100" dir="2700000" algn="tl">
                    <a:srgbClr val="000000">
                      <a:alpha val="43137"/>
                    </a:srgbClr>
                  </a:outerShdw>
                </a:effectLst>
              </a:rPr>
              <a:t>あなたの理想の見込客</a:t>
            </a:r>
            <a:br>
              <a:rPr lang="en-US" altLang="ja-JP" sz="3600" dirty="0">
                <a:solidFill>
                  <a:srgbClr val="FF0000"/>
                </a:solidFill>
                <a:effectLst>
                  <a:outerShdw blurRad="38100" dist="38100" dir="2700000" algn="tl">
                    <a:srgbClr val="000000">
                      <a:alpha val="43137"/>
                    </a:srgbClr>
                  </a:outerShdw>
                </a:effectLst>
              </a:rPr>
            </a:br>
            <a:r>
              <a:rPr lang="ja-JP" altLang="en-US" sz="2800">
                <a:solidFill>
                  <a:srgbClr val="FF0000"/>
                </a:solidFill>
                <a:effectLst>
                  <a:outerShdw blurRad="38100" dist="38100" dir="2700000" algn="tl">
                    <a:srgbClr val="000000">
                      <a:alpha val="43137"/>
                    </a:srgbClr>
                  </a:outerShdw>
                </a:effectLst>
              </a:rPr>
              <a:t>（パーフェクトカスタマー）</a:t>
            </a:r>
            <a:br>
              <a:rPr lang="en-US" altLang="ja-JP" dirty="0">
                <a:solidFill>
                  <a:srgbClr val="FF0000"/>
                </a:solidFill>
                <a:effectLst>
                  <a:outerShdw blurRad="38100" dist="38100" dir="2700000" algn="tl">
                    <a:srgbClr val="000000">
                      <a:alpha val="43137"/>
                    </a:srgbClr>
                  </a:outerShdw>
                </a:effectLst>
              </a:rPr>
            </a:br>
            <a:br>
              <a:rPr lang="en-US" altLang="ja-JP" sz="5400" dirty="0">
                <a:effectLst>
                  <a:outerShdw blurRad="38100" dist="38100" dir="2700000" algn="tl">
                    <a:srgbClr val="000000">
                      <a:alpha val="43137"/>
                    </a:srgbClr>
                  </a:outerShdw>
                </a:effectLst>
              </a:rPr>
            </a:br>
            <a:endParaRPr kumimoji="1" lang="ja-JP" altLang="en-US" sz="2000" dirty="0">
              <a:effectLst>
                <a:outerShdw blurRad="38100" dist="38100" dir="2700000" algn="tl">
                  <a:srgbClr val="000000">
                    <a:alpha val="43137"/>
                  </a:srgbClr>
                </a:outerShdw>
              </a:effectLst>
            </a:endParaRPr>
          </a:p>
        </p:txBody>
      </p:sp>
      <p:sp>
        <p:nvSpPr>
          <p:cNvPr id="5" name="テキスト ボックス 4"/>
          <p:cNvSpPr txBox="1"/>
          <p:nvPr/>
        </p:nvSpPr>
        <p:spPr>
          <a:xfrm>
            <a:off x="2411760" y="6165304"/>
            <a:ext cx="6377067" cy="461665"/>
          </a:xfrm>
          <a:prstGeom prst="rect">
            <a:avLst/>
          </a:prstGeom>
          <a:noFill/>
        </p:spPr>
        <p:txBody>
          <a:bodyPr wrap="none" rtlCol="0">
            <a:spAutoFit/>
          </a:bodyPr>
          <a:lstStyle/>
          <a:p>
            <a:r>
              <a:rPr lang="ja-JP" altLang="en-US" sz="2400" b="1" dirty="0"/>
              <a:t>　</a:t>
            </a:r>
            <a:r>
              <a:rPr lang="ja-JP" altLang="en-US" sz="2400" b="1"/>
              <a:t>相続ビジネス成功プロデューサー</a:t>
            </a:r>
            <a:r>
              <a:rPr lang="ja-JP" altLang="en-US" sz="2400" b="1" dirty="0"/>
              <a:t>　川口宗治　</a:t>
            </a:r>
            <a:endParaRPr kumimoji="1" lang="ja-JP" altLang="en-US" sz="2400" b="1" dirty="0"/>
          </a:p>
        </p:txBody>
      </p:sp>
    </p:spTree>
    <p:extLst>
      <p:ext uri="{BB962C8B-B14F-4D97-AF65-F5344CB8AC3E}">
        <p14:creationId xmlns:p14="http://schemas.microsoft.com/office/powerpoint/2010/main" val="34784716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8433"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404813"/>
            <a:ext cx="1273175" cy="1265237"/>
          </a:xfrm>
        </p:spPr>
      </p:pic>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1373856" y="1699515"/>
            <a:ext cx="6396303" cy="4708981"/>
          </a:xfrm>
          <a:prstGeom prst="rect">
            <a:avLst/>
          </a:prstGeom>
          <a:solidFill>
            <a:srgbClr val="0070C0"/>
          </a:solidFill>
        </p:spPr>
        <p:txBody>
          <a:bodyPr wrap="none" rtlCol="0">
            <a:spAutoFit/>
          </a:bodyPr>
          <a:lstStyle/>
          <a:p>
            <a:pPr algn="ctr"/>
            <a:r>
              <a:rPr lang="ja-JP" altLang="en-US" sz="6000">
                <a:solidFill>
                  <a:schemeClr val="bg1"/>
                </a:solidFill>
              </a:rPr>
              <a:t>第３講義はここまで</a:t>
            </a:r>
            <a:endParaRPr lang="en-US" altLang="ja-JP" sz="6000" dirty="0">
              <a:solidFill>
                <a:schemeClr val="bg1"/>
              </a:solidFill>
            </a:endParaRPr>
          </a:p>
          <a:p>
            <a:pPr algn="ctr"/>
            <a:endParaRPr lang="en-US" altLang="ja-JP" sz="6000" dirty="0">
              <a:solidFill>
                <a:schemeClr val="bg1"/>
              </a:solidFill>
            </a:endParaRPr>
          </a:p>
          <a:p>
            <a:pPr algn="ctr"/>
            <a:r>
              <a:rPr lang="ja-JP" altLang="en-US" sz="6000">
                <a:solidFill>
                  <a:schemeClr val="bg1"/>
                </a:solidFill>
              </a:rPr>
              <a:t>第４講義は</a:t>
            </a:r>
            <a:endParaRPr lang="en-US" altLang="ja-JP" sz="6000" dirty="0">
              <a:solidFill>
                <a:schemeClr val="bg1"/>
              </a:solidFill>
            </a:endParaRPr>
          </a:p>
          <a:p>
            <a:pPr algn="ctr"/>
            <a:endParaRPr lang="en-US" altLang="ja-JP" sz="6000" dirty="0">
              <a:solidFill>
                <a:schemeClr val="bg1"/>
              </a:solidFill>
            </a:endParaRPr>
          </a:p>
          <a:p>
            <a:pPr algn="ctr"/>
            <a:r>
              <a:rPr lang="ja-JP" altLang="en-US" sz="6000">
                <a:solidFill>
                  <a:schemeClr val="bg1"/>
                </a:solidFill>
              </a:rPr>
              <a:t>ここからスタート</a:t>
            </a:r>
            <a:endParaRPr lang="en-US" altLang="ja-JP" sz="6000" dirty="0">
              <a:solidFill>
                <a:schemeClr val="bg1"/>
              </a:solidFill>
            </a:endParaRPr>
          </a:p>
        </p:txBody>
      </p:sp>
    </p:spTree>
    <p:extLst>
      <p:ext uri="{BB962C8B-B14F-4D97-AF65-F5344CB8AC3E}">
        <p14:creationId xmlns:p14="http://schemas.microsoft.com/office/powerpoint/2010/main" val="1284804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107504" y="1484784"/>
            <a:ext cx="8928992" cy="5657831"/>
          </a:xfrm>
          <a:prstGeom prst="rect">
            <a:avLst/>
          </a:prstGeom>
        </p:spPr>
        <p:txBody>
          <a:bodyPr wrap="square">
            <a:spAutoFit/>
          </a:bodyPr>
          <a:lstStyle/>
          <a:p>
            <a:pPr algn="ctr">
              <a:lnSpc>
                <a:spcPct val="150000"/>
              </a:lnSpc>
            </a:pPr>
            <a:r>
              <a:rPr lang="ja-JP" altLang="en-US" sz="4400">
                <a:latin typeface="Helvetica" charset="0"/>
              </a:rPr>
              <a:t>「ビジネスモデル」</a:t>
            </a:r>
            <a:endParaRPr lang="en-US" altLang="ja-JP" dirty="0">
              <a:latin typeface="Helvetica" charset="0"/>
            </a:endParaRPr>
          </a:p>
          <a:p>
            <a:pPr algn="ctr">
              <a:lnSpc>
                <a:spcPct val="150000"/>
              </a:lnSpc>
            </a:pPr>
            <a:r>
              <a:rPr lang="ja-JP" altLang="en-US" sz="2800">
                <a:solidFill>
                  <a:srgbClr val="000000"/>
                </a:solidFill>
                <a:latin typeface="Helvetica" charset="0"/>
              </a:rPr>
              <a:t>とは・・・</a:t>
            </a:r>
            <a:endParaRPr lang="en-US" altLang="ja-JP" sz="2800" dirty="0">
              <a:solidFill>
                <a:srgbClr val="000000"/>
              </a:solidFill>
              <a:latin typeface="Helvetica" charset="0"/>
            </a:endParaRPr>
          </a:p>
          <a:p>
            <a:pPr algn="ctr">
              <a:lnSpc>
                <a:spcPct val="150000"/>
              </a:lnSpc>
            </a:pPr>
            <a:r>
              <a:rPr lang="ja-JP" altLang="en-US" sz="4000">
                <a:solidFill>
                  <a:srgbClr val="000000"/>
                </a:solidFill>
                <a:latin typeface="Helvetica" charset="0"/>
              </a:rPr>
              <a:t>売り上げや利益を出す</a:t>
            </a:r>
            <a:r>
              <a:rPr lang="ja-JP" altLang="en-US" sz="7200">
                <a:solidFill>
                  <a:srgbClr val="FF0000"/>
                </a:solidFill>
                <a:latin typeface="Helvetica" charset="0"/>
              </a:rPr>
              <a:t>「仕組み」</a:t>
            </a:r>
            <a:endParaRPr lang="en-US" altLang="ja-JP" sz="7200" dirty="0">
              <a:solidFill>
                <a:srgbClr val="FF0000"/>
              </a:solidFill>
              <a:latin typeface="Helvetica" charset="0"/>
            </a:endParaRPr>
          </a:p>
          <a:p>
            <a:pPr algn="ctr">
              <a:lnSpc>
                <a:spcPct val="150000"/>
              </a:lnSpc>
            </a:pPr>
            <a:r>
              <a:rPr lang="ja-JP" altLang="en-US" sz="4000">
                <a:solidFill>
                  <a:srgbClr val="000000"/>
                </a:solidFill>
                <a:latin typeface="Helvetica" charset="0"/>
              </a:rPr>
              <a:t>ビジネスにおける</a:t>
            </a:r>
            <a:r>
              <a:rPr lang="ja-JP" altLang="en-US" sz="7200">
                <a:solidFill>
                  <a:srgbClr val="FF0000"/>
                </a:solidFill>
                <a:latin typeface="Helvetica" charset="0"/>
              </a:rPr>
              <a:t>「設計図」</a:t>
            </a:r>
            <a:endParaRPr lang="en-US" altLang="ja-JP" sz="7200" dirty="0">
              <a:solidFill>
                <a:srgbClr val="FF0000"/>
              </a:solidFill>
              <a:latin typeface="Helvetica" charset="0"/>
            </a:endParaRPr>
          </a:p>
          <a:p>
            <a:pPr algn="ctr">
              <a:lnSpc>
                <a:spcPct val="150000"/>
              </a:lnSpc>
            </a:pPr>
            <a:endParaRPr lang="ja-JP" altLang="en-US" sz="2800" dirty="0"/>
          </a:p>
        </p:txBody>
      </p:sp>
    </p:spTree>
    <p:extLst>
      <p:ext uri="{BB962C8B-B14F-4D97-AF65-F5344CB8AC3E}">
        <p14:creationId xmlns:p14="http://schemas.microsoft.com/office/powerpoint/2010/main" val="3882008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125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251520" y="1268760"/>
            <a:ext cx="7992888"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89756" y="2348880"/>
            <a:ext cx="8964488" cy="3046988"/>
          </a:xfrm>
          <a:prstGeom prst="rect">
            <a:avLst/>
          </a:prstGeom>
        </p:spPr>
        <p:txBody>
          <a:bodyPr wrap="square">
            <a:spAutoFit/>
          </a:bodyPr>
          <a:lstStyle/>
          <a:p>
            <a:pPr algn="ctr"/>
            <a:r>
              <a:rPr lang="ja-JP" altLang="en-US" sz="3600" dirty="0">
                <a:solidFill>
                  <a:srgbClr val="000000"/>
                </a:solidFill>
                <a:latin typeface="Helvetica" charset="0"/>
              </a:rPr>
              <a:t>　相続のビジネスモデルの基本</a:t>
            </a:r>
            <a:endParaRPr lang="en-US" altLang="ja-JP" sz="3600" dirty="0">
              <a:solidFill>
                <a:srgbClr val="000000"/>
              </a:solidFill>
              <a:latin typeface="Helvetica" charset="0"/>
            </a:endParaRPr>
          </a:p>
          <a:p>
            <a:pPr algn="ctr"/>
            <a:endParaRPr lang="en-US" altLang="ja-JP" sz="1200" dirty="0">
              <a:solidFill>
                <a:srgbClr val="000000"/>
              </a:solidFill>
              <a:latin typeface="Helvetica" charset="0"/>
            </a:endParaRPr>
          </a:p>
          <a:p>
            <a:pPr algn="ctr"/>
            <a:endParaRPr lang="ja-JP" altLang="en-US" sz="4800" dirty="0">
              <a:solidFill>
                <a:srgbClr val="000000"/>
              </a:solidFill>
              <a:latin typeface="Helvetica" charset="0"/>
            </a:endParaRPr>
          </a:p>
          <a:p>
            <a:pPr algn="ctr"/>
            <a:r>
              <a:rPr lang="ja-JP" altLang="en-US" sz="9600" b="0" i="0" dirty="0">
                <a:solidFill>
                  <a:srgbClr val="FF0000"/>
                </a:solidFill>
                <a:effectLst/>
                <a:latin typeface="Helvetica" charset="0"/>
              </a:rPr>
              <a:t>３ステップモデル</a:t>
            </a:r>
          </a:p>
        </p:txBody>
      </p:sp>
    </p:spTree>
    <p:extLst>
      <p:ext uri="{BB962C8B-B14F-4D97-AF65-F5344CB8AC3E}">
        <p14:creationId xmlns:p14="http://schemas.microsoft.com/office/powerpoint/2010/main" val="1107646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404813"/>
            <a:ext cx="1273175" cy="1265237"/>
          </a:xfrm>
        </p:spPr>
      </p:pic>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1491335" y="1749637"/>
            <a:ext cx="5009201" cy="646331"/>
          </a:xfrm>
          <a:prstGeom prst="rect">
            <a:avLst/>
          </a:prstGeom>
          <a:solidFill>
            <a:srgbClr val="FFFF00"/>
          </a:solidFill>
        </p:spPr>
        <p:txBody>
          <a:bodyPr wrap="square" rtlCol="0">
            <a:spAutoFit/>
          </a:bodyPr>
          <a:lstStyle/>
          <a:p>
            <a:pPr algn="ctr"/>
            <a:r>
              <a:rPr lang="en-US" altLang="ja-JP" sz="3600" dirty="0"/>
              <a:t>&lt;1st&gt; </a:t>
            </a:r>
            <a:r>
              <a:rPr kumimoji="1" lang="ja-JP" altLang="en-US" sz="3600"/>
              <a:t>相続セミナー</a:t>
            </a:r>
            <a:r>
              <a:rPr lang="ja-JP" altLang="en-US" sz="3600"/>
              <a:t>開催</a:t>
            </a:r>
            <a:r>
              <a:rPr kumimoji="1" lang="ja-JP" altLang="en-US" sz="3600" dirty="0"/>
              <a:t>　　　　　</a:t>
            </a:r>
          </a:p>
        </p:txBody>
      </p:sp>
      <p:sp>
        <p:nvSpPr>
          <p:cNvPr id="7" name="テキスト ボックス 6"/>
          <p:cNvSpPr txBox="1"/>
          <p:nvPr/>
        </p:nvSpPr>
        <p:spPr>
          <a:xfrm>
            <a:off x="1691680" y="3385452"/>
            <a:ext cx="3946406" cy="646331"/>
          </a:xfrm>
          <a:prstGeom prst="rect">
            <a:avLst/>
          </a:prstGeom>
          <a:solidFill>
            <a:srgbClr val="FFFF00"/>
          </a:solidFill>
        </p:spPr>
        <p:txBody>
          <a:bodyPr wrap="square" rtlCol="0">
            <a:spAutoFit/>
          </a:bodyPr>
          <a:lstStyle/>
          <a:p>
            <a:pPr algn="ctr"/>
            <a:r>
              <a:rPr lang="en-US" altLang="ja-JP" sz="3600" dirty="0"/>
              <a:t>&lt;</a:t>
            </a:r>
            <a:r>
              <a:rPr lang="ja-JP" altLang="en-US" sz="3600"/>
              <a:t> </a:t>
            </a:r>
            <a:r>
              <a:rPr lang="en-US" altLang="ja-JP" sz="3600" dirty="0"/>
              <a:t>2nd&gt; </a:t>
            </a:r>
            <a:r>
              <a:rPr lang="ja-JP" altLang="en-US" sz="3600"/>
              <a:t>個別相談</a:t>
            </a:r>
            <a:endParaRPr kumimoji="1" lang="ja-JP" altLang="en-US" sz="3600" dirty="0"/>
          </a:p>
        </p:txBody>
      </p:sp>
      <p:sp>
        <p:nvSpPr>
          <p:cNvPr id="9" name="テキスト ボックス 8"/>
          <p:cNvSpPr txBox="1"/>
          <p:nvPr/>
        </p:nvSpPr>
        <p:spPr>
          <a:xfrm>
            <a:off x="539552" y="4869159"/>
            <a:ext cx="7416304" cy="830997"/>
          </a:xfrm>
          <a:prstGeom prst="rect">
            <a:avLst/>
          </a:prstGeom>
          <a:solidFill>
            <a:srgbClr val="FF0000"/>
          </a:solidFill>
        </p:spPr>
        <p:txBody>
          <a:bodyPr wrap="square" rtlCol="0">
            <a:spAutoFit/>
          </a:bodyPr>
          <a:lstStyle/>
          <a:p>
            <a:r>
              <a:rPr lang="en-US" altLang="ja-JP" sz="4800" dirty="0">
                <a:solidFill>
                  <a:schemeClr val="bg1"/>
                </a:solidFill>
              </a:rPr>
              <a:t>&lt;3rd</a:t>
            </a:r>
            <a:r>
              <a:rPr lang="en-US" altLang="ja-JP" sz="4800" dirty="0"/>
              <a:t> </a:t>
            </a:r>
            <a:r>
              <a:rPr lang="en-US" altLang="ja-JP" sz="4800" dirty="0">
                <a:solidFill>
                  <a:schemeClr val="bg1"/>
                </a:solidFill>
              </a:rPr>
              <a:t>&gt; </a:t>
            </a:r>
            <a:r>
              <a:rPr lang="ja-JP" altLang="en-US" sz="4800">
                <a:solidFill>
                  <a:schemeClr val="bg1"/>
                </a:solidFill>
              </a:rPr>
              <a:t>コンサルティング</a:t>
            </a:r>
            <a:r>
              <a:rPr lang="ja-JP" altLang="en-US" sz="4800" dirty="0">
                <a:solidFill>
                  <a:schemeClr val="bg1"/>
                </a:solidFill>
              </a:rPr>
              <a:t>受任</a:t>
            </a:r>
            <a:endParaRPr kumimoji="1" lang="ja-JP" altLang="en-US" sz="4800" dirty="0">
              <a:solidFill>
                <a:schemeClr val="bg1"/>
              </a:solidFill>
            </a:endParaRPr>
          </a:p>
        </p:txBody>
      </p:sp>
      <p:sp>
        <p:nvSpPr>
          <p:cNvPr id="4" name="テキスト ボックス 3"/>
          <p:cNvSpPr txBox="1"/>
          <p:nvPr/>
        </p:nvSpPr>
        <p:spPr>
          <a:xfrm>
            <a:off x="2156465" y="596683"/>
            <a:ext cx="5046574" cy="523220"/>
          </a:xfrm>
          <a:prstGeom prst="rect">
            <a:avLst/>
          </a:prstGeom>
          <a:noFill/>
        </p:spPr>
        <p:txBody>
          <a:bodyPr wrap="none" rtlCol="0">
            <a:spAutoFit/>
          </a:bodyPr>
          <a:lstStyle/>
          <a:p>
            <a:r>
              <a:rPr kumimoji="1" lang="ja-JP" altLang="en-US" sz="2800" dirty="0"/>
              <a:t>相続ビジネス</a:t>
            </a:r>
            <a:r>
              <a:rPr kumimoji="1" lang="ja-JP" altLang="en-US" sz="2800"/>
              <a:t>の３ステップモデル</a:t>
            </a:r>
            <a:endParaRPr kumimoji="1" lang="ja-JP" altLang="en-US" sz="2800" dirty="0"/>
          </a:p>
        </p:txBody>
      </p:sp>
      <p:sp>
        <p:nvSpPr>
          <p:cNvPr id="6" name="下矢印 5"/>
          <p:cNvSpPr/>
          <p:nvPr/>
        </p:nvSpPr>
        <p:spPr>
          <a:xfrm>
            <a:off x="3203847" y="2672360"/>
            <a:ext cx="792088" cy="504056"/>
          </a:xfrm>
          <a:prstGeom prst="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下矢印 10"/>
          <p:cNvSpPr/>
          <p:nvPr/>
        </p:nvSpPr>
        <p:spPr>
          <a:xfrm>
            <a:off x="3203847" y="4215495"/>
            <a:ext cx="792088" cy="504056"/>
          </a:xfrm>
          <a:prstGeom prst="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631774" y="1690291"/>
            <a:ext cx="2512226" cy="830997"/>
          </a:xfrm>
          <a:prstGeom prst="rect">
            <a:avLst/>
          </a:prstGeom>
          <a:noFill/>
        </p:spPr>
        <p:txBody>
          <a:bodyPr wrap="none" rtlCol="0">
            <a:spAutoFit/>
          </a:bodyPr>
          <a:lstStyle/>
          <a:p>
            <a:r>
              <a:rPr kumimoji="1" lang="ja-JP" altLang="en-US" sz="1600" dirty="0"/>
              <a:t>セミナー開催のメリットは？</a:t>
            </a:r>
            <a:endParaRPr kumimoji="1" lang="en-US" altLang="ja-JP" sz="1600" dirty="0"/>
          </a:p>
          <a:p>
            <a:r>
              <a:rPr lang="ja-JP" altLang="en-US" sz="1600" dirty="0"/>
              <a:t>開催方法は？</a:t>
            </a:r>
            <a:endParaRPr lang="en-US" altLang="ja-JP" sz="1600" dirty="0"/>
          </a:p>
          <a:p>
            <a:r>
              <a:rPr kumimoji="1" lang="ja-JP" altLang="en-US" sz="1600" dirty="0"/>
              <a:t>継続開催するには？</a:t>
            </a:r>
          </a:p>
        </p:txBody>
      </p:sp>
      <p:sp>
        <p:nvSpPr>
          <p:cNvPr id="12" name="テキスト ボックス 11"/>
          <p:cNvSpPr txBox="1"/>
          <p:nvPr/>
        </p:nvSpPr>
        <p:spPr>
          <a:xfrm>
            <a:off x="5802194" y="3293119"/>
            <a:ext cx="2441694" cy="830997"/>
          </a:xfrm>
          <a:prstGeom prst="rect">
            <a:avLst/>
          </a:prstGeom>
          <a:noFill/>
        </p:spPr>
        <p:txBody>
          <a:bodyPr wrap="none" rtlCol="0">
            <a:spAutoFit/>
          </a:bodyPr>
          <a:lstStyle/>
          <a:p>
            <a:r>
              <a:rPr kumimoji="1" lang="ja-JP" altLang="en-US" sz="1600" dirty="0"/>
              <a:t>個別相談は無料？有料？</a:t>
            </a:r>
            <a:endParaRPr kumimoji="1" lang="en-US" altLang="ja-JP" sz="1600" dirty="0"/>
          </a:p>
          <a:p>
            <a:r>
              <a:rPr lang="ja-JP" altLang="en-US" sz="1600" dirty="0"/>
              <a:t>個別相談のやり方は？</a:t>
            </a:r>
            <a:endParaRPr lang="en-US" altLang="ja-JP" sz="1600" dirty="0"/>
          </a:p>
          <a:p>
            <a:r>
              <a:rPr kumimoji="1" lang="ja-JP" altLang="en-US" sz="1600" dirty="0"/>
              <a:t>ヒアリングのコツは？</a:t>
            </a:r>
          </a:p>
        </p:txBody>
      </p:sp>
      <p:sp>
        <p:nvSpPr>
          <p:cNvPr id="13" name="テキスト ボックス 12"/>
          <p:cNvSpPr txBox="1"/>
          <p:nvPr/>
        </p:nvSpPr>
        <p:spPr>
          <a:xfrm>
            <a:off x="3995936" y="5700156"/>
            <a:ext cx="4445448" cy="1107996"/>
          </a:xfrm>
          <a:prstGeom prst="rect">
            <a:avLst/>
          </a:prstGeom>
          <a:noFill/>
        </p:spPr>
        <p:txBody>
          <a:bodyPr wrap="none" rtlCol="0">
            <a:spAutoFit/>
          </a:bodyPr>
          <a:lstStyle/>
          <a:p>
            <a:r>
              <a:rPr kumimoji="1" lang="ja-JP" altLang="en-US" sz="1600" dirty="0"/>
              <a:t>コンサルティング受任のためのプレゼンテーション</a:t>
            </a:r>
            <a:endParaRPr kumimoji="1" lang="en-US" altLang="ja-JP" sz="1600" dirty="0"/>
          </a:p>
          <a:p>
            <a:r>
              <a:rPr kumimoji="1" lang="ja-JP" altLang="en-US" sz="1600" dirty="0"/>
              <a:t>使用する資料</a:t>
            </a:r>
            <a:endParaRPr kumimoji="1" lang="en-US" altLang="ja-JP" sz="1600" dirty="0"/>
          </a:p>
          <a:p>
            <a:r>
              <a:rPr kumimoji="1" lang="ja-JP" altLang="en-US" sz="1600" dirty="0"/>
              <a:t>契約の際に必要な「契約書」</a:t>
            </a:r>
            <a:endParaRPr kumimoji="1" lang="en-US" altLang="ja-JP" sz="1600" dirty="0"/>
          </a:p>
          <a:p>
            <a:r>
              <a:rPr lang="ja-JP" altLang="en-US" sz="1600" dirty="0"/>
              <a:t>契約後に最初に作る「工程表」</a:t>
            </a:r>
            <a:endParaRPr kumimoji="1" lang="ja-JP" altLang="en-US" sz="1600" dirty="0"/>
          </a:p>
        </p:txBody>
      </p:sp>
    </p:spTree>
    <p:extLst>
      <p:ext uri="{BB962C8B-B14F-4D97-AF65-F5344CB8AC3E}">
        <p14:creationId xmlns:p14="http://schemas.microsoft.com/office/powerpoint/2010/main" val="1606714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ssolv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dissolv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dissolv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dissolve">
                                      <p:cBhvr>
                                        <p:cTn id="4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animBg="1"/>
      <p:bldP spid="6" grpId="0" animBg="1"/>
      <p:bldP spid="11" grpId="0" animBg="1"/>
      <p:bldP spid="10"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404813"/>
            <a:ext cx="1273175" cy="1265237"/>
          </a:xfrm>
        </p:spPr>
      </p:pic>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3385581" y="2921168"/>
            <a:ext cx="1723549" cy="1015663"/>
          </a:xfrm>
          <a:prstGeom prst="rect">
            <a:avLst/>
          </a:prstGeom>
          <a:solidFill>
            <a:srgbClr val="0070C0"/>
          </a:solidFill>
        </p:spPr>
        <p:txBody>
          <a:bodyPr wrap="none" rtlCol="0">
            <a:spAutoFit/>
          </a:bodyPr>
          <a:lstStyle/>
          <a:p>
            <a:pPr algn="ctr"/>
            <a:r>
              <a:rPr lang="ja-JP" altLang="en-US" sz="6000">
                <a:solidFill>
                  <a:schemeClr val="bg1"/>
                </a:solidFill>
              </a:rPr>
              <a:t>休憩</a:t>
            </a:r>
            <a:endParaRPr lang="en-US" altLang="ja-JP" sz="6000" dirty="0">
              <a:solidFill>
                <a:schemeClr val="bg1"/>
              </a:solidFill>
            </a:endParaRPr>
          </a:p>
        </p:txBody>
      </p:sp>
    </p:spTree>
    <p:extLst>
      <p:ext uri="{BB962C8B-B14F-4D97-AF65-F5344CB8AC3E}">
        <p14:creationId xmlns:p14="http://schemas.microsoft.com/office/powerpoint/2010/main" val="3612191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404813"/>
            <a:ext cx="1273175" cy="1265237"/>
          </a:xfrm>
        </p:spPr>
      </p:pic>
      <p:cxnSp>
        <p:nvCxnSpPr>
          <p:cNvPr id="8" name="直線コネクタ 7"/>
          <p:cNvCxnSpPr/>
          <p:nvPr/>
        </p:nvCxnSpPr>
        <p:spPr>
          <a:xfrm>
            <a:off x="250825" y="1268413"/>
            <a:ext cx="7993063" cy="0"/>
          </a:xfrm>
          <a:prstGeom prst="line">
            <a:avLst/>
          </a:prstGeom>
          <a:ln w="22225">
            <a:solidFill>
              <a:srgbClr val="FFC000">
                <a:alpha val="57000"/>
              </a:srgbClr>
            </a:solidFill>
            <a:bevel/>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2274975" y="551161"/>
            <a:ext cx="4903668" cy="523220"/>
          </a:xfrm>
          <a:prstGeom prst="rect">
            <a:avLst/>
          </a:prstGeom>
          <a:solidFill>
            <a:srgbClr val="FFFF00"/>
          </a:solidFill>
        </p:spPr>
        <p:txBody>
          <a:bodyPr wrap="square" rtlCol="0">
            <a:spAutoFit/>
          </a:bodyPr>
          <a:lstStyle/>
          <a:p>
            <a:pPr algn="ctr"/>
            <a:r>
              <a:rPr lang="en-US" altLang="ja-JP" sz="2800" dirty="0"/>
              <a:t>&lt;1st&gt;</a:t>
            </a:r>
            <a:r>
              <a:rPr kumimoji="1" lang="ja-JP" altLang="en-US" sz="2800"/>
              <a:t>相続セミナー開催</a:t>
            </a:r>
            <a:endParaRPr kumimoji="1" lang="ja-JP" altLang="en-US" sz="2800" dirty="0"/>
          </a:p>
        </p:txBody>
      </p:sp>
      <p:sp>
        <p:nvSpPr>
          <p:cNvPr id="2" name="テキスト ボックス 1"/>
          <p:cNvSpPr txBox="1"/>
          <p:nvPr/>
        </p:nvSpPr>
        <p:spPr>
          <a:xfrm>
            <a:off x="1965356" y="1268413"/>
            <a:ext cx="5213287" cy="1200329"/>
          </a:xfrm>
          <a:prstGeom prst="rect">
            <a:avLst/>
          </a:prstGeom>
          <a:noFill/>
        </p:spPr>
        <p:txBody>
          <a:bodyPr wrap="none" rtlCol="0">
            <a:spAutoFit/>
          </a:bodyPr>
          <a:lstStyle/>
          <a:p>
            <a:pPr algn="ctr"/>
            <a:r>
              <a:rPr lang="en-US" altLang="ja-JP" sz="2400" dirty="0">
                <a:solidFill>
                  <a:srgbClr val="0070C0"/>
                </a:solidFill>
              </a:rPr>
              <a:t>【</a:t>
            </a:r>
            <a:r>
              <a:rPr lang="ja-JP" altLang="en-US" sz="2400" dirty="0">
                <a:solidFill>
                  <a:srgbClr val="0070C0"/>
                </a:solidFill>
              </a:rPr>
              <a:t>鉄則</a:t>
            </a:r>
            <a:r>
              <a:rPr lang="en-US" altLang="ja-JP" sz="2400" dirty="0">
                <a:solidFill>
                  <a:srgbClr val="0070C0"/>
                </a:solidFill>
              </a:rPr>
              <a:t>】</a:t>
            </a:r>
          </a:p>
          <a:p>
            <a:pPr algn="ctr"/>
            <a:r>
              <a:rPr kumimoji="1" lang="ja-JP" altLang="en-US" sz="2400" dirty="0">
                <a:solidFill>
                  <a:srgbClr val="0070C0"/>
                </a:solidFill>
              </a:rPr>
              <a:t>相続セミナーは「自主開催」せよ！</a:t>
            </a:r>
            <a:endParaRPr kumimoji="1" lang="en-US" altLang="ja-JP" sz="2400" dirty="0">
              <a:solidFill>
                <a:srgbClr val="0070C0"/>
              </a:solidFill>
            </a:endParaRPr>
          </a:p>
          <a:p>
            <a:pPr algn="ctr"/>
            <a:r>
              <a:rPr kumimoji="1" lang="ja-JP" altLang="en-US" sz="2400" dirty="0">
                <a:solidFill>
                  <a:srgbClr val="0070C0"/>
                </a:solidFill>
              </a:rPr>
              <a:t>相続セミナー「自主開催」のメリットは？</a:t>
            </a:r>
          </a:p>
        </p:txBody>
      </p:sp>
      <p:sp>
        <p:nvSpPr>
          <p:cNvPr id="9" name="正方形/長方形 8"/>
          <p:cNvSpPr/>
          <p:nvPr/>
        </p:nvSpPr>
        <p:spPr>
          <a:xfrm>
            <a:off x="107504" y="2548559"/>
            <a:ext cx="8640960" cy="3970318"/>
          </a:xfrm>
          <a:prstGeom prst="rect">
            <a:avLst/>
          </a:prstGeom>
        </p:spPr>
        <p:txBody>
          <a:bodyPr wrap="square">
            <a:spAutoFit/>
          </a:bodyPr>
          <a:lstStyle/>
          <a:p>
            <a:pPr algn="ctr">
              <a:lnSpc>
                <a:spcPct val="150000"/>
              </a:lnSpc>
            </a:pPr>
            <a:r>
              <a:rPr lang="ja-JP" altLang="en-US" sz="2400" dirty="0">
                <a:solidFill>
                  <a:srgbClr val="000000"/>
                </a:solidFill>
                <a:latin typeface="Helvetica" charset="0"/>
              </a:rPr>
              <a:t>・集客がしやすい→集客は「少ないほど</a:t>
            </a:r>
            <a:r>
              <a:rPr lang="en-US" altLang="ja-JP" sz="2400" dirty="0">
                <a:solidFill>
                  <a:srgbClr val="000000"/>
                </a:solidFill>
                <a:latin typeface="Helvetica" charset="0"/>
              </a:rPr>
              <a:t>GOOD</a:t>
            </a:r>
            <a:r>
              <a:rPr lang="ja-JP" altLang="en-US" sz="2400" dirty="0">
                <a:solidFill>
                  <a:srgbClr val="000000"/>
                </a:solidFill>
                <a:latin typeface="Helvetica" charset="0"/>
              </a:rPr>
              <a:t>」</a:t>
            </a:r>
            <a:endParaRPr lang="en-US" altLang="ja-JP" sz="2400" dirty="0">
              <a:solidFill>
                <a:srgbClr val="000000"/>
              </a:solidFill>
              <a:latin typeface="Helvetica" charset="0"/>
            </a:endParaRPr>
          </a:p>
          <a:p>
            <a:pPr algn="ctr">
              <a:lnSpc>
                <a:spcPct val="150000"/>
              </a:lnSpc>
            </a:pPr>
            <a:r>
              <a:rPr lang="ja-JP" altLang="en-US" sz="2400" dirty="0">
                <a:solidFill>
                  <a:srgbClr val="000000"/>
                </a:solidFill>
                <a:latin typeface="Helvetica" charset="0"/>
              </a:rPr>
              <a:t>・理想の見込み客だけを集められる</a:t>
            </a:r>
            <a:endParaRPr lang="en-US" altLang="ja-JP" sz="2400" dirty="0">
              <a:solidFill>
                <a:srgbClr val="000000"/>
              </a:solidFill>
              <a:latin typeface="Helvetica" charset="0"/>
            </a:endParaRPr>
          </a:p>
          <a:p>
            <a:pPr algn="ctr">
              <a:lnSpc>
                <a:spcPct val="150000"/>
              </a:lnSpc>
            </a:pPr>
            <a:r>
              <a:rPr lang="ja-JP" altLang="en-US" sz="2400" dirty="0">
                <a:solidFill>
                  <a:srgbClr val="000000"/>
                </a:solidFill>
                <a:latin typeface="Helvetica" charset="0"/>
              </a:rPr>
              <a:t>・出会った時から「先生ポジション」確立</a:t>
            </a:r>
            <a:endParaRPr lang="en-US" altLang="ja-JP" sz="2400" dirty="0">
              <a:solidFill>
                <a:srgbClr val="000000"/>
              </a:solidFill>
              <a:latin typeface="Helvetica" charset="0"/>
            </a:endParaRPr>
          </a:p>
          <a:p>
            <a:pPr algn="ctr">
              <a:lnSpc>
                <a:spcPct val="150000"/>
              </a:lnSpc>
            </a:pPr>
            <a:r>
              <a:rPr lang="ja-JP" altLang="en-US" sz="2400" dirty="0">
                <a:solidFill>
                  <a:srgbClr val="000000"/>
                </a:solidFill>
                <a:latin typeface="Helvetica" charset="0"/>
              </a:rPr>
              <a:t>・信頼の構築、専門性を伝えることができる</a:t>
            </a:r>
            <a:endParaRPr lang="en-US" altLang="ja-JP" sz="2400" dirty="0">
              <a:solidFill>
                <a:srgbClr val="000000"/>
              </a:solidFill>
              <a:latin typeface="Helvetica" charset="0"/>
            </a:endParaRPr>
          </a:p>
          <a:p>
            <a:pPr algn="ctr">
              <a:lnSpc>
                <a:spcPct val="150000"/>
              </a:lnSpc>
            </a:pPr>
            <a:r>
              <a:rPr lang="ja-JP" altLang="en-US" sz="2400" dirty="0">
                <a:solidFill>
                  <a:srgbClr val="000000"/>
                </a:solidFill>
                <a:latin typeface="Helvetica" charset="0"/>
              </a:rPr>
              <a:t>・見込み客を教育、啓蒙できる</a:t>
            </a:r>
            <a:endParaRPr lang="en-US" altLang="ja-JP" sz="2400" dirty="0">
              <a:solidFill>
                <a:srgbClr val="000000"/>
              </a:solidFill>
              <a:latin typeface="Helvetica" charset="0"/>
            </a:endParaRPr>
          </a:p>
          <a:p>
            <a:pPr algn="ctr">
              <a:lnSpc>
                <a:spcPct val="150000"/>
              </a:lnSpc>
            </a:pPr>
            <a:r>
              <a:rPr lang="ja-JP" altLang="en-US" sz="2400" dirty="0">
                <a:solidFill>
                  <a:srgbClr val="000000"/>
                </a:solidFill>
                <a:latin typeface="Helvetica" charset="0"/>
              </a:rPr>
              <a:t>・価格以外の判断基準を与えることができる</a:t>
            </a:r>
          </a:p>
          <a:p>
            <a:pPr algn="ctr">
              <a:lnSpc>
                <a:spcPct val="150000"/>
              </a:lnSpc>
            </a:pPr>
            <a:r>
              <a:rPr lang="ja-JP" altLang="en-US" sz="2400" dirty="0">
                <a:solidFill>
                  <a:srgbClr val="000000"/>
                </a:solidFill>
                <a:latin typeface="Helvetica" charset="0"/>
              </a:rPr>
              <a:t>・次のステップ（個別相談）への移行率が格段に上がる</a:t>
            </a:r>
            <a:endParaRPr lang="ja-JP" altLang="en-US" sz="2400" b="0" i="0" dirty="0">
              <a:solidFill>
                <a:srgbClr val="000000"/>
              </a:solidFill>
              <a:effectLst/>
              <a:latin typeface="Helvetica" charset="0"/>
            </a:endParaRPr>
          </a:p>
        </p:txBody>
      </p:sp>
    </p:spTree>
    <p:extLst>
      <p:ext uri="{BB962C8B-B14F-4D97-AF65-F5344CB8AC3E}">
        <p14:creationId xmlns:p14="http://schemas.microsoft.com/office/powerpoint/2010/main" val="2596623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1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178158</TotalTime>
  <Words>2236</Words>
  <Application>Microsoft Macintosh PowerPoint</Application>
  <PresentationFormat>画面に合わせる (4:3)</PresentationFormat>
  <Paragraphs>359</Paragraphs>
  <Slides>43</Slides>
  <Notes>3</Notes>
  <HiddenSlides>6</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43</vt:i4>
      </vt:variant>
    </vt:vector>
  </HeadingPairs>
  <TitlesOfParts>
    <vt:vector size="48" baseType="lpstr">
      <vt:lpstr>Yu Gothic</vt:lpstr>
      <vt:lpstr>Arial</vt:lpstr>
      <vt:lpstr>Calibri</vt:lpstr>
      <vt:lpstr>Helvetica</vt:lpstr>
      <vt:lpstr>Office ​​テーマ</vt:lpstr>
      <vt:lpstr>選ばれる相続コンサルタント養成講座  ＜第３講＞  相続コンサルタントのビジネスモデル  相続ビジネスのセールスプロセス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　様 相続対策資料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選ばれる相続コンサルタント養成講座  ＜第４講＞  相続ビジネス・価格決定の考え方と事例  あなたの理想の見込客 （パーフェクトカスタマー）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川口宗治</dc:creator>
  <cp:lastModifiedBy>川口 宗治</cp:lastModifiedBy>
  <cp:revision>386</cp:revision>
  <cp:lastPrinted>2018-02-20T03:04:15Z</cp:lastPrinted>
  <dcterms:created xsi:type="dcterms:W3CDTF">2015-03-17T12:38:35Z</dcterms:created>
  <dcterms:modified xsi:type="dcterms:W3CDTF">2022-05-10T21:12:01Z</dcterms:modified>
</cp:coreProperties>
</file>