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83" r:id="rId2"/>
    <p:sldId id="515" r:id="rId3"/>
    <p:sldId id="472" r:id="rId4"/>
    <p:sldId id="473" r:id="rId5"/>
    <p:sldId id="474" r:id="rId6"/>
    <p:sldId id="516" r:id="rId7"/>
    <p:sldId id="990" r:id="rId8"/>
    <p:sldId id="477" r:id="rId9"/>
    <p:sldId id="478" r:id="rId10"/>
    <p:sldId id="479" r:id="rId11"/>
    <p:sldId id="480" r:id="rId12"/>
    <p:sldId id="481" r:id="rId13"/>
    <p:sldId id="482" r:id="rId14"/>
    <p:sldId id="991" r:id="rId15"/>
    <p:sldId id="1029" r:id="rId16"/>
    <p:sldId id="1087" r:id="rId17"/>
    <p:sldId id="1032" r:id="rId18"/>
    <p:sldId id="483" r:id="rId19"/>
    <p:sldId id="992" r:id="rId20"/>
    <p:sldId id="993" r:id="rId21"/>
    <p:sldId id="994" r:id="rId22"/>
    <p:sldId id="757" r:id="rId23"/>
    <p:sldId id="1068" r:id="rId24"/>
    <p:sldId id="1071" r:id="rId25"/>
    <p:sldId id="1072" r:id="rId26"/>
    <p:sldId id="1077" r:id="rId27"/>
    <p:sldId id="1069" r:id="rId28"/>
    <p:sldId id="1070" r:id="rId29"/>
    <p:sldId id="1088" r:id="rId30"/>
    <p:sldId id="1076" r:id="rId31"/>
    <p:sldId id="1080" r:id="rId32"/>
    <p:sldId id="1083" r:id="rId33"/>
    <p:sldId id="1081" r:id="rId34"/>
    <p:sldId id="1084" r:id="rId35"/>
    <p:sldId id="1082" r:id="rId36"/>
    <p:sldId id="1085" r:id="rId37"/>
    <p:sldId id="756" r:id="rId38"/>
    <p:sldId id="1089" r:id="rId39"/>
    <p:sldId id="487" r:id="rId40"/>
    <p:sldId id="517" r:id="rId41"/>
    <p:sldId id="489" r:id="rId42"/>
    <p:sldId id="490" r:id="rId43"/>
    <p:sldId id="491" r:id="rId44"/>
    <p:sldId id="492" r:id="rId45"/>
    <p:sldId id="494" r:id="rId46"/>
    <p:sldId id="495" r:id="rId47"/>
    <p:sldId id="496" r:id="rId48"/>
    <p:sldId id="497" r:id="rId49"/>
    <p:sldId id="498" r:id="rId50"/>
    <p:sldId id="432" r:id="rId51"/>
    <p:sldId id="499" r:id="rId52"/>
    <p:sldId id="501" r:id="rId53"/>
    <p:sldId id="502" r:id="rId54"/>
    <p:sldId id="493" r:id="rId55"/>
    <p:sldId id="1030" r:id="rId56"/>
    <p:sldId id="1031" r:id="rId57"/>
    <p:sldId id="503" r:id="rId58"/>
    <p:sldId id="505" r:id="rId59"/>
    <p:sldId id="514" r:id="rId60"/>
    <p:sldId id="513" r:id="rId61"/>
  </p:sldIdLst>
  <p:sldSz cx="9144000" cy="6858000" type="screen4x3"/>
  <p:notesSz cx="6794500" cy="99187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川口宗治" initials="川口宗治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中間スタイル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61"/>
    <p:restoredTop sz="93323"/>
  </p:normalViewPr>
  <p:slideViewPr>
    <p:cSldViewPr showGuides="1">
      <p:cViewPr varScale="1">
        <p:scale>
          <a:sx n="162" d="100"/>
          <a:sy n="162" d="100"/>
        </p:scale>
        <p:origin x="300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0AD1B-AA6C-3847-9882-7992C0E50200}" type="datetimeFigureOut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48100" y="94218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AD8FD-C6FE-FD4A-9ABD-D69A5DFAF9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90919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0FE3A-AE75-EE4A-BB56-11C188A1D08D}" type="datetimeFigureOut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40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3613"/>
            <a:ext cx="5435600" cy="39052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18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8100" y="94218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AF32A-6E7C-DB4D-84B2-CD03F19815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975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AF32A-6E7C-DB4D-84B2-CD03F1981541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1724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8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/>
          </a:p>
        </p:txBody>
      </p:sp>
      <p:sp>
        <p:nvSpPr>
          <p:cNvPr id="14339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2F424A-7B66-244A-80E9-EA1C3DBDF780}" type="slidenum">
              <a:rPr lang="ja-JP" altLang="en-US">
                <a:latin typeface="Calibri" charset="0"/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ja-JP" alt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479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4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/>
          </a:p>
        </p:txBody>
      </p:sp>
      <p:sp>
        <p:nvSpPr>
          <p:cNvPr id="23555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5F906B-1680-F74C-8BB0-6D6A21C31363}" type="slidenum">
              <a:rPr lang="ja-JP" altLang="en-US">
                <a:latin typeface="Calibri" charset="0"/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ja-JP" altLang="en-US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987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AF32A-6E7C-DB4D-84B2-CD03F1981541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4791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AF32A-6E7C-DB4D-84B2-CD03F1981541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9785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F32A-6E7C-DB4D-84B2-CD03F1981541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0462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F32A-6E7C-DB4D-84B2-CD03F1981541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0651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4579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4554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9334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4068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9600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4175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6543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019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2496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16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133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F03B3-1D1F-4432-BF8C-5E92EE43FB17}" type="datetimeFigureOut">
              <a:rPr kumimoji="1" lang="ja-JP" altLang="en-US" smtClean="0"/>
              <a:t>2022/1/11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356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92" y="0"/>
            <a:ext cx="2664296" cy="279231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116632"/>
            <a:ext cx="2664296" cy="2792317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645850" y="4065684"/>
            <a:ext cx="7852300" cy="687713"/>
          </a:xfrm>
        </p:spPr>
        <p:txBody>
          <a:bodyPr>
            <a:noAutofit/>
          </a:bodyPr>
          <a:lstStyle/>
          <a:p>
            <a:r>
              <a:rPr lang="ja-JP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選ばれる相続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コンサルタント養成講座</a:t>
            </a:r>
            <a:b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＜第１講＞</a:t>
            </a:r>
            <a:br>
              <a:rPr lang="en-US" altLang="ja-JP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相続マーケットの現状分析</a:t>
            </a: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相続マーケティングとは？</a:t>
            </a: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あなただけのポジショニング戦略</a:t>
            </a:r>
            <a:br>
              <a:rPr lang="en-US" altLang="ja-JP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ja-JP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2301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04813"/>
            <a:ext cx="1273175" cy="1265237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0825" y="1268413"/>
            <a:ext cx="7993063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179583" y="1556792"/>
            <a:ext cx="9090950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9pPr>
          </a:lstStyle>
          <a:p>
            <a:pPr algn="ctr" eaLnBrk="1" hangingPunct="1"/>
            <a:r>
              <a:rPr lang="en-US" altLang="ja-JP" sz="2800" dirty="0"/>
              <a:t>【</a:t>
            </a:r>
            <a:r>
              <a:rPr lang="ja-JP" altLang="en-US" sz="2800" dirty="0"/>
              <a:t>　この講座のグラウンドルール　</a:t>
            </a:r>
            <a:r>
              <a:rPr lang="en-US" altLang="ja-JP" sz="2800" dirty="0"/>
              <a:t>】</a:t>
            </a:r>
          </a:p>
          <a:p>
            <a:pPr eaLnBrk="1" hangingPunct="1"/>
            <a:endParaRPr lang="en-US" altLang="ja-JP" sz="2400" dirty="0"/>
          </a:p>
          <a:p>
            <a:pPr eaLnBrk="1" hangingPunct="1"/>
            <a:r>
              <a:rPr lang="ja-JP" altLang="en-US" sz="2800" u="sng" dirty="0">
                <a:solidFill>
                  <a:srgbClr val="0070C0"/>
                </a:solidFill>
              </a:rPr>
              <a:t>１．自ら積極的に「参加」する</a:t>
            </a:r>
            <a:endParaRPr lang="en-US" altLang="ja-JP" sz="2800" u="sng" dirty="0">
              <a:solidFill>
                <a:srgbClr val="0070C0"/>
              </a:solidFill>
            </a:endParaRPr>
          </a:p>
          <a:p>
            <a:pPr eaLnBrk="1" hangingPunct="1"/>
            <a:r>
              <a:rPr lang="en-US" altLang="ja-JP" sz="2400" dirty="0"/>
              <a:t>	</a:t>
            </a:r>
            <a:r>
              <a:rPr lang="ja-JP" altLang="en-US" sz="2400" dirty="0"/>
              <a:t>（ご自由にメモや写メを取りながら参加してください）</a:t>
            </a:r>
            <a:endParaRPr lang="en-US" altLang="ja-JP" sz="2400" dirty="0"/>
          </a:p>
          <a:p>
            <a:pPr eaLnBrk="1" hangingPunct="1"/>
            <a:endParaRPr lang="en-US" altLang="ja-JP" sz="2800" u="sng" dirty="0">
              <a:solidFill>
                <a:srgbClr val="0070C0"/>
              </a:solidFill>
            </a:endParaRPr>
          </a:p>
          <a:p>
            <a:pPr eaLnBrk="1" hangingPunct="1"/>
            <a:r>
              <a:rPr lang="ja-JP" altLang="en-US" sz="2800" u="sng" dirty="0">
                <a:solidFill>
                  <a:srgbClr val="0070C0"/>
                </a:solidFill>
              </a:rPr>
              <a:t>２．「難しい」「無理」と言わない</a:t>
            </a:r>
            <a:endParaRPr lang="en-US" altLang="ja-JP" sz="2800" u="sng" dirty="0">
              <a:solidFill>
                <a:srgbClr val="0070C0"/>
              </a:solidFill>
            </a:endParaRPr>
          </a:p>
          <a:p>
            <a:pPr eaLnBrk="1" hangingPunct="1"/>
            <a:r>
              <a:rPr lang="en-US" altLang="ja-JP" sz="2400" dirty="0"/>
              <a:t>	</a:t>
            </a:r>
            <a:r>
              <a:rPr lang="ja-JP" altLang="en-US" sz="2400" dirty="0"/>
              <a:t>脳は良くも悪くも素直。</a:t>
            </a:r>
            <a:endParaRPr lang="en-US" altLang="ja-JP" sz="2400" dirty="0"/>
          </a:p>
          <a:p>
            <a:pPr eaLnBrk="1" hangingPunct="1"/>
            <a:r>
              <a:rPr lang="en-US" altLang="ja-JP" sz="2400" dirty="0"/>
              <a:t>	×</a:t>
            </a:r>
            <a:r>
              <a:rPr lang="ja-JP" altLang="en-US" sz="2400" dirty="0"/>
              <a:t>「難しい」「無理」⇒自動的に思考停止してしまう</a:t>
            </a:r>
            <a:endParaRPr lang="en-US" altLang="ja-JP" sz="2400" dirty="0"/>
          </a:p>
          <a:p>
            <a:pPr eaLnBrk="1" hangingPunct="1"/>
            <a:r>
              <a:rPr lang="en-US" altLang="ja-JP" sz="2400" dirty="0"/>
              <a:t>	</a:t>
            </a:r>
            <a:r>
              <a:rPr lang="ja-JP" altLang="en-US" sz="2400" dirty="0"/>
              <a:t>○「どうすれば解決するだろう？」⇒答えを求め続ける</a:t>
            </a:r>
            <a:endParaRPr lang="en-US" altLang="ja-JP" sz="2800" u="sng" dirty="0">
              <a:solidFill>
                <a:srgbClr val="0070C0"/>
              </a:solidFill>
            </a:endParaRPr>
          </a:p>
          <a:p>
            <a:pPr eaLnBrk="1" hangingPunct="1"/>
            <a:endParaRPr lang="en-US" altLang="ja-JP" sz="2400" dirty="0"/>
          </a:p>
          <a:p>
            <a:pPr eaLnBrk="1" hangingPunct="1"/>
            <a:r>
              <a:rPr lang="ja-JP" altLang="en-US" sz="2800" u="sng" dirty="0">
                <a:solidFill>
                  <a:srgbClr val="0070C0"/>
                </a:solidFill>
              </a:rPr>
              <a:t>３．安心・安全・ポジティブな空気を自ら発信する</a:t>
            </a:r>
            <a:endParaRPr lang="en-US" altLang="ja-JP" sz="2800" u="sng" dirty="0">
              <a:solidFill>
                <a:srgbClr val="0070C0"/>
              </a:solidFill>
            </a:endParaRPr>
          </a:p>
          <a:p>
            <a:pPr eaLnBrk="1" hangingPunct="1"/>
            <a:endParaRPr lang="en-US" altLang="ja-JP" sz="2400" dirty="0"/>
          </a:p>
          <a:p>
            <a:pPr eaLnBrk="1" hangingPunct="1"/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7992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251520" y="1556792"/>
            <a:ext cx="8568952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600" b="0" i="0" dirty="0">
                <a:effectLst/>
                <a:latin typeface="Helvetica" charset="0"/>
              </a:rPr>
              <a:t>あなたは</a:t>
            </a:r>
            <a:endParaRPr lang="en-US" altLang="ja-JP" sz="6600" b="0" i="0" dirty="0">
              <a:effectLst/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6600">
                <a:latin typeface="Helvetica" charset="0"/>
              </a:rPr>
              <a:t>業界</a:t>
            </a:r>
            <a:r>
              <a:rPr lang="ja-JP" altLang="en-US" sz="6600" dirty="0">
                <a:latin typeface="Helvetica" charset="0"/>
              </a:rPr>
              <a:t>の</a:t>
            </a:r>
            <a:r>
              <a:rPr lang="ja-JP" altLang="en-US" sz="6600" dirty="0">
                <a:solidFill>
                  <a:srgbClr val="FF0000"/>
                </a:solidFill>
                <a:latin typeface="Helvetica" charset="0"/>
              </a:rPr>
              <a:t>将来</a:t>
            </a:r>
            <a:r>
              <a:rPr lang="ja-JP" altLang="en-US" sz="6600" dirty="0">
                <a:latin typeface="Helvetica" charset="0"/>
              </a:rPr>
              <a:t>を</a:t>
            </a:r>
            <a:endParaRPr lang="en-US" altLang="ja-JP" sz="6600" dirty="0"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6600" b="0" i="0" dirty="0">
                <a:effectLst/>
                <a:latin typeface="Helvetica" charset="0"/>
              </a:rPr>
              <a:t>どう考えていますか？</a:t>
            </a:r>
          </a:p>
        </p:txBody>
      </p:sp>
    </p:spTree>
    <p:extLst>
      <p:ext uri="{BB962C8B-B14F-4D97-AF65-F5344CB8AC3E}">
        <p14:creationId xmlns:p14="http://schemas.microsoft.com/office/powerpoint/2010/main" val="869330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807752" y="404664"/>
            <a:ext cx="6225359" cy="619599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5400"/>
              <a:t>＜</a:t>
            </a:r>
            <a:r>
              <a:rPr kumimoji="1" lang="ja-JP" altLang="en-US" sz="5400"/>
              <a:t>例＞</a:t>
            </a:r>
            <a:endParaRPr kumimoji="1" lang="en-US" altLang="ja-JP" sz="5400" dirty="0"/>
          </a:p>
          <a:p>
            <a:pPr algn="ctr">
              <a:lnSpc>
                <a:spcPct val="150000"/>
              </a:lnSpc>
            </a:pPr>
            <a:r>
              <a:rPr kumimoji="1" lang="en-US" altLang="ja-JP" sz="5400" dirty="0"/>
              <a:t>Fintech</a:t>
            </a:r>
            <a:r>
              <a:rPr kumimoji="1" lang="ja-JP" altLang="en-US" sz="5400" dirty="0"/>
              <a:t>（フィンテック）</a:t>
            </a:r>
            <a:endParaRPr kumimoji="1" lang="en-US" altLang="ja-JP" sz="5400" dirty="0"/>
          </a:p>
          <a:p>
            <a:pPr algn="ctr">
              <a:lnSpc>
                <a:spcPct val="150000"/>
              </a:lnSpc>
            </a:pPr>
            <a:r>
              <a:rPr kumimoji="1" lang="ja-JP" altLang="en-US" sz="5400" dirty="0"/>
              <a:t>と</a:t>
            </a:r>
            <a:endParaRPr kumimoji="1" lang="en-US" altLang="ja-JP" sz="5400" dirty="0"/>
          </a:p>
          <a:p>
            <a:pPr algn="ctr">
              <a:lnSpc>
                <a:spcPct val="150000"/>
              </a:lnSpc>
            </a:pPr>
            <a:r>
              <a:rPr lang="ja-JP" altLang="en-US" sz="5400" dirty="0"/>
              <a:t>保険</a:t>
            </a:r>
            <a:r>
              <a:rPr kumimoji="1" lang="ja-JP" altLang="en-US" sz="5400" dirty="0"/>
              <a:t>業界</a:t>
            </a:r>
            <a:endParaRPr lang="en-US" altLang="ja-JP" sz="5400" dirty="0"/>
          </a:p>
          <a:p>
            <a:pPr algn="ctr">
              <a:lnSpc>
                <a:spcPct val="150000"/>
              </a:lnSpc>
            </a:pPr>
            <a:endParaRPr lang="en-US" altLang="ja-JP" sz="5400" dirty="0"/>
          </a:p>
        </p:txBody>
      </p:sp>
    </p:spTree>
    <p:extLst>
      <p:ext uri="{BB962C8B-B14F-4D97-AF65-F5344CB8AC3E}">
        <p14:creationId xmlns:p14="http://schemas.microsoft.com/office/powerpoint/2010/main" val="2269153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3206629" y="627244"/>
            <a:ext cx="2772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Fintech</a:t>
            </a:r>
            <a:r>
              <a:rPr kumimoji="1" lang="ja-JP" altLang="en-US" sz="2400" dirty="0"/>
              <a:t>　とは何か？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72781" y="1556792"/>
            <a:ext cx="8640186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en-US" altLang="ja-JP" sz="3600" dirty="0"/>
              <a:t>Fintech</a:t>
            </a:r>
            <a:r>
              <a:rPr kumimoji="1" lang="ja-JP" altLang="en-US" sz="3600" dirty="0"/>
              <a:t>とは</a:t>
            </a:r>
            <a:endParaRPr kumimoji="1" lang="en-US" altLang="ja-JP" sz="3600" dirty="0"/>
          </a:p>
          <a:p>
            <a:pPr algn="ctr">
              <a:lnSpc>
                <a:spcPct val="200000"/>
              </a:lnSpc>
            </a:pPr>
            <a:r>
              <a:rPr kumimoji="1" lang="ja-JP" altLang="en-US" sz="4000" dirty="0">
                <a:solidFill>
                  <a:srgbClr val="0070C0"/>
                </a:solidFill>
              </a:rPr>
              <a:t>「金融（</a:t>
            </a:r>
            <a:r>
              <a:rPr kumimoji="1" lang="en-US" altLang="ja-JP" sz="4000" dirty="0">
                <a:solidFill>
                  <a:srgbClr val="0070C0"/>
                </a:solidFill>
              </a:rPr>
              <a:t>finance</a:t>
            </a:r>
            <a:r>
              <a:rPr kumimoji="1" lang="ja-JP" altLang="en-US" sz="4000" dirty="0">
                <a:solidFill>
                  <a:srgbClr val="0070C0"/>
                </a:solidFill>
              </a:rPr>
              <a:t>）」</a:t>
            </a:r>
            <a:r>
              <a:rPr lang="ja-JP" altLang="en-US" sz="4000" dirty="0"/>
              <a:t>＋</a:t>
            </a:r>
            <a:r>
              <a:rPr kumimoji="1" lang="ja-JP" altLang="en-US" sz="4000" dirty="0">
                <a:solidFill>
                  <a:srgbClr val="FFC000"/>
                </a:solidFill>
              </a:rPr>
              <a:t>「技術（</a:t>
            </a:r>
            <a:r>
              <a:rPr kumimoji="1" lang="en-US" altLang="ja-JP" sz="4000" dirty="0">
                <a:solidFill>
                  <a:srgbClr val="FFC000"/>
                </a:solidFill>
              </a:rPr>
              <a:t>technology</a:t>
            </a:r>
            <a:r>
              <a:rPr kumimoji="1" lang="ja-JP" altLang="en-US" sz="4000" dirty="0">
                <a:solidFill>
                  <a:srgbClr val="FFC000"/>
                </a:solidFill>
              </a:rPr>
              <a:t>）」</a:t>
            </a:r>
            <a:endParaRPr kumimoji="1" lang="en-US" altLang="ja-JP" sz="4000" dirty="0">
              <a:solidFill>
                <a:srgbClr val="FFC00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ja-JP" altLang="en-US" sz="2000" dirty="0"/>
              <a:t>アメリカ発の造語。</a:t>
            </a:r>
            <a:endParaRPr lang="en-US" altLang="ja-JP" sz="2000" dirty="0"/>
          </a:p>
          <a:p>
            <a:pPr algn="ctr">
              <a:lnSpc>
                <a:spcPct val="200000"/>
              </a:lnSpc>
            </a:pPr>
            <a:r>
              <a:rPr kumimoji="1" lang="ja-JP" altLang="en-US" sz="2000" dirty="0"/>
              <a:t>世界的に普及したスマホのインフラや、</a:t>
            </a:r>
            <a:endParaRPr kumimoji="1" lang="en-US" altLang="ja-JP" sz="2000" dirty="0"/>
          </a:p>
          <a:p>
            <a:pPr algn="ctr">
              <a:lnSpc>
                <a:spcPct val="200000"/>
              </a:lnSpc>
            </a:pPr>
            <a:r>
              <a:rPr kumimoji="1" lang="ja-JP" altLang="en-US" sz="2000" dirty="0"/>
              <a:t>ビッグデータ、人工知能（</a:t>
            </a:r>
            <a:r>
              <a:rPr kumimoji="1" lang="en-US" altLang="ja-JP" sz="2000" dirty="0"/>
              <a:t>AI</a:t>
            </a:r>
            <a:r>
              <a:rPr kumimoji="1" lang="ja-JP" altLang="en-US" sz="2000" dirty="0"/>
              <a:t>）などの最新技術を</a:t>
            </a:r>
            <a:r>
              <a:rPr lang="ja-JP" altLang="en-US" sz="2000" dirty="0"/>
              <a:t>駆使した</a:t>
            </a:r>
            <a:endParaRPr lang="en-US" altLang="ja-JP" sz="2000" dirty="0"/>
          </a:p>
          <a:p>
            <a:pPr algn="ctr">
              <a:lnSpc>
                <a:spcPct val="200000"/>
              </a:lnSpc>
            </a:pPr>
            <a:r>
              <a:rPr lang="ja-JP" altLang="en-US" sz="2000" dirty="0"/>
              <a:t>金融サービス全般のことを指す。</a:t>
            </a:r>
            <a:endParaRPr kumimoji="1"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363990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2400190" y="692696"/>
            <a:ext cx="2520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保険</a:t>
            </a:r>
            <a:r>
              <a:rPr kumimoji="1" lang="ja-JP" altLang="en-US" sz="2400"/>
              <a:t>業界の行く末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1753551"/>
            <a:ext cx="686117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000" dirty="0"/>
              <a:t>・「保険」は無くならないが・・・</a:t>
            </a:r>
            <a:endParaRPr kumimoji="1"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「保険会社」と「保険外務員」は当然淘汰される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・手数料開示→売り手都合の保険販売の終焉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・</a:t>
            </a:r>
            <a:r>
              <a:rPr lang="en-US" altLang="ja-JP" sz="2000" dirty="0"/>
              <a:t>DNA</a:t>
            </a:r>
            <a:r>
              <a:rPr lang="ja-JP" altLang="en-US" sz="2000" dirty="0"/>
              <a:t>鑑定による診査／人工知能（</a:t>
            </a:r>
            <a:r>
              <a:rPr lang="en-US" altLang="ja-JP" sz="2000" dirty="0"/>
              <a:t>AI</a:t>
            </a:r>
            <a:r>
              <a:rPr lang="ja-JP" altLang="en-US" sz="2000" dirty="0"/>
              <a:t>）の活用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→事業費の抑制→保険料ダウン＆コミッション減少（</a:t>
            </a:r>
            <a:r>
              <a:rPr lang="en-US" altLang="ja-JP" sz="2000" dirty="0"/>
              <a:t>W</a:t>
            </a:r>
            <a:r>
              <a:rPr lang="ja-JP" altLang="en-US" sz="2000" dirty="0"/>
              <a:t>の悲劇）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・異業種の参入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kumimoji="1" lang="ja-JP" altLang="en-US" sz="2000" dirty="0"/>
              <a:t>例）</a:t>
            </a:r>
            <a:endParaRPr kumimoji="1" lang="en-US" altLang="ja-JP" sz="2000" dirty="0"/>
          </a:p>
          <a:p>
            <a:pPr>
              <a:lnSpc>
                <a:spcPct val="150000"/>
              </a:lnSpc>
            </a:pPr>
            <a:r>
              <a:rPr kumimoji="1" lang="en-US" altLang="ja-JP" sz="2000" dirty="0"/>
              <a:t>Google</a:t>
            </a:r>
            <a:r>
              <a:rPr kumimoji="1" lang="ja-JP" altLang="en-US" sz="2000" dirty="0"/>
              <a:t>が自動車保険に参入したら・・・</a:t>
            </a:r>
            <a:endParaRPr kumimoji="1" lang="en-US" altLang="ja-JP" sz="2000" dirty="0"/>
          </a:p>
          <a:p>
            <a:pPr>
              <a:lnSpc>
                <a:spcPct val="150000"/>
              </a:lnSpc>
            </a:pPr>
            <a:r>
              <a:rPr lang="en-US" altLang="ja-JP" sz="2000" dirty="0"/>
              <a:t>Apple</a:t>
            </a:r>
            <a:r>
              <a:rPr lang="ja-JP" altLang="en-US" sz="2000" dirty="0"/>
              <a:t>が「</a:t>
            </a:r>
            <a:r>
              <a:rPr lang="en-US" altLang="ja-JP" sz="2000" dirty="0" err="1"/>
              <a:t>AppleWatch</a:t>
            </a:r>
            <a:r>
              <a:rPr lang="ja-JP" altLang="en-US" sz="2000" dirty="0"/>
              <a:t>」で保険業界に参入したら・・・</a:t>
            </a:r>
            <a:endParaRPr kumimoji="1" lang="ja-JP" altLang="en-US" sz="20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274341"/>
            <a:ext cx="3052304" cy="270892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737" y="4293096"/>
            <a:ext cx="3684535" cy="245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6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625520" y="1844824"/>
            <a:ext cx="5892959" cy="447436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5400"/>
              <a:t>すぐそこにある未来</a:t>
            </a:r>
            <a:endParaRPr lang="en-US" altLang="ja-JP" sz="5400" dirty="0"/>
          </a:p>
          <a:p>
            <a:pPr algn="ctr">
              <a:lnSpc>
                <a:spcPct val="150000"/>
              </a:lnSpc>
            </a:pPr>
            <a:r>
              <a:rPr lang="ja-JP" altLang="en-US" sz="8800"/>
              <a:t>相続</a:t>
            </a:r>
            <a:r>
              <a:rPr lang="en-US" altLang="ja-JP" sz="8800" dirty="0"/>
              <a:t>-Tech</a:t>
            </a:r>
          </a:p>
          <a:p>
            <a:pPr algn="ctr">
              <a:lnSpc>
                <a:spcPct val="150000"/>
              </a:lnSpc>
            </a:pPr>
            <a:r>
              <a:rPr lang="ja-JP" altLang="en-US" sz="5400"/>
              <a:t>とは何か？</a:t>
            </a:r>
            <a:endParaRPr lang="en-US" altLang="ja-JP" sz="5400" dirty="0"/>
          </a:p>
        </p:txBody>
      </p:sp>
    </p:spTree>
    <p:extLst>
      <p:ext uri="{BB962C8B-B14F-4D97-AF65-F5344CB8AC3E}">
        <p14:creationId xmlns:p14="http://schemas.microsoft.com/office/powerpoint/2010/main" val="785174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B8C3C4-B892-BD4F-A214-BE97BB7993FD}"/>
              </a:ext>
            </a:extLst>
          </p:cNvPr>
          <p:cNvSpPr txBox="1"/>
          <p:nvPr/>
        </p:nvSpPr>
        <p:spPr>
          <a:xfrm>
            <a:off x="3281419" y="452532"/>
            <a:ext cx="2581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/>
              <a:t>相続</a:t>
            </a:r>
            <a:r>
              <a:rPr kumimoji="1" lang="en-US" altLang="ja-JP" sz="3200" dirty="0"/>
              <a:t>-tech</a:t>
            </a:r>
            <a:r>
              <a:rPr kumimoji="1" lang="ja-JP" altLang="en-US" sz="3200"/>
              <a:t>とは</a:t>
            </a:r>
          </a:p>
        </p:txBody>
      </p:sp>
      <p:pic>
        <p:nvPicPr>
          <p:cNvPr id="5" name="コンテンツ プレースホルダー 3">
            <a:extLst>
              <a:ext uri="{FF2B5EF4-FFF2-40B4-BE49-F238E27FC236}">
                <a16:creationId xmlns:a16="http://schemas.microsoft.com/office/drawing/2014/main" id="{1316EFDB-2ED4-464B-AC5A-128C2CE8F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188A5F3B-503A-3742-A79C-9AB715E427E1}"/>
              </a:ext>
            </a:extLst>
          </p:cNvPr>
          <p:cNvCxnSpPr/>
          <p:nvPr/>
        </p:nvCxnSpPr>
        <p:spPr>
          <a:xfrm>
            <a:off x="250825" y="1268413"/>
            <a:ext cx="7993063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996D875-2D05-AF48-AA7D-BE5C42C9B787}"/>
              </a:ext>
            </a:extLst>
          </p:cNvPr>
          <p:cNvSpPr txBox="1"/>
          <p:nvPr/>
        </p:nvSpPr>
        <p:spPr>
          <a:xfrm>
            <a:off x="932219" y="1902813"/>
            <a:ext cx="7279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/>
              <a:t>全ての相続手続きがオンラインで完結する状態</a:t>
            </a:r>
          </a:p>
        </p:txBody>
      </p:sp>
      <p:sp>
        <p:nvSpPr>
          <p:cNvPr id="7" name="下矢印 6">
            <a:extLst>
              <a:ext uri="{FF2B5EF4-FFF2-40B4-BE49-F238E27FC236}">
                <a16:creationId xmlns:a16="http://schemas.microsoft.com/office/drawing/2014/main" id="{553C0A99-2E89-994B-AF7E-FAD467C541C0}"/>
              </a:ext>
            </a:extLst>
          </p:cNvPr>
          <p:cNvSpPr/>
          <p:nvPr/>
        </p:nvSpPr>
        <p:spPr>
          <a:xfrm>
            <a:off x="3635896" y="2999524"/>
            <a:ext cx="1656184" cy="129614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BF291B8-D5A0-8742-A5D8-E999B7A0F42B}"/>
              </a:ext>
            </a:extLst>
          </p:cNvPr>
          <p:cNvSpPr txBox="1"/>
          <p:nvPr/>
        </p:nvSpPr>
        <p:spPr>
          <a:xfrm>
            <a:off x="412044" y="4888306"/>
            <a:ext cx="83199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600">
                <a:solidFill>
                  <a:schemeClr val="bg1"/>
                </a:solidFill>
                <a:highlight>
                  <a:srgbClr val="FF3B27"/>
                </a:highlight>
              </a:rPr>
              <a:t>士業が介在しない未来</a:t>
            </a:r>
          </a:p>
        </p:txBody>
      </p:sp>
      <p:sp>
        <p:nvSpPr>
          <p:cNvPr id="11" name="円形吹き出し 10">
            <a:extLst>
              <a:ext uri="{FF2B5EF4-FFF2-40B4-BE49-F238E27FC236}">
                <a16:creationId xmlns:a16="http://schemas.microsoft.com/office/drawing/2014/main" id="{F8407147-AA59-4F4E-9443-499422D87A75}"/>
              </a:ext>
            </a:extLst>
          </p:cNvPr>
          <p:cNvSpPr/>
          <p:nvPr/>
        </p:nvSpPr>
        <p:spPr>
          <a:xfrm rot="432848">
            <a:off x="4672842" y="2601231"/>
            <a:ext cx="4322638" cy="1870880"/>
          </a:xfrm>
          <a:prstGeom prst="wedgeEllipseCallout">
            <a:avLst>
              <a:gd name="adj1" fmla="val 5382"/>
              <a:gd name="adj2" fmla="val 71078"/>
            </a:avLst>
          </a:prstGeom>
          <a:solidFill>
            <a:srgbClr val="00B05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>
                <a:solidFill>
                  <a:schemeClr val="tx2"/>
                </a:solidFill>
              </a:rPr>
              <a:t>かもしれない</a:t>
            </a:r>
          </a:p>
        </p:txBody>
      </p:sp>
    </p:spTree>
    <p:extLst>
      <p:ext uri="{BB962C8B-B14F-4D97-AF65-F5344CB8AC3E}">
        <p14:creationId xmlns:p14="http://schemas.microsoft.com/office/powerpoint/2010/main" val="132552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9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202328" y="2207479"/>
            <a:ext cx="6739345" cy="370300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5400"/>
              <a:t>「情報は急速に</a:t>
            </a:r>
            <a:endParaRPr lang="en-US" altLang="ja-JP" sz="5400" dirty="0"/>
          </a:p>
          <a:p>
            <a:pPr algn="ctr">
              <a:lnSpc>
                <a:spcPct val="150000"/>
              </a:lnSpc>
            </a:pPr>
            <a:r>
              <a:rPr lang="en-US" altLang="ja-JP" sz="5400" dirty="0"/>
              <a:t>0</a:t>
            </a:r>
            <a:r>
              <a:rPr lang="ja-JP" altLang="en-US" sz="5400"/>
              <a:t>円化に向かっている」</a:t>
            </a:r>
            <a:endParaRPr lang="en-US" altLang="ja-JP" sz="5400" dirty="0"/>
          </a:p>
          <a:p>
            <a:pPr algn="ctr">
              <a:lnSpc>
                <a:spcPct val="150000"/>
              </a:lnSpc>
            </a:pPr>
            <a:r>
              <a:rPr lang="ja-JP" altLang="en-US" sz="5400"/>
              <a:t>という事実</a:t>
            </a:r>
            <a:endParaRPr lang="en-US" altLang="ja-JP" sz="5400" dirty="0"/>
          </a:p>
        </p:txBody>
      </p:sp>
    </p:spTree>
    <p:extLst>
      <p:ext uri="{BB962C8B-B14F-4D97-AF65-F5344CB8AC3E}">
        <p14:creationId xmlns:p14="http://schemas.microsoft.com/office/powerpoint/2010/main" val="3839578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2099477" y="2060848"/>
            <a:ext cx="5153975" cy="424731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kumimoji="1" lang="ja-JP" altLang="en-US" sz="5400" dirty="0"/>
              <a:t>相続マーケットの</a:t>
            </a:r>
            <a:endParaRPr kumimoji="1" lang="en-US" altLang="ja-JP" sz="5400" dirty="0"/>
          </a:p>
          <a:p>
            <a:pPr algn="ctr">
              <a:lnSpc>
                <a:spcPct val="250000"/>
              </a:lnSpc>
            </a:pPr>
            <a:r>
              <a:rPr kumimoji="1" lang="ja-JP" altLang="en-US" sz="5400" dirty="0"/>
              <a:t>現状分析</a:t>
            </a:r>
            <a:endParaRPr kumimoji="1" lang="en-US" altLang="ja-JP" sz="5400" dirty="0"/>
          </a:p>
        </p:txBody>
      </p:sp>
    </p:spTree>
    <p:extLst>
      <p:ext uri="{BB962C8B-B14F-4D97-AF65-F5344CB8AC3E}">
        <p14:creationId xmlns:p14="http://schemas.microsoft.com/office/powerpoint/2010/main" val="3624689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コンテンツ プレースホルダー 3">
            <a:extLst>
              <a:ext uri="{FF2B5EF4-FFF2-40B4-BE49-F238E27FC236}">
                <a16:creationId xmlns:a16="http://schemas.microsoft.com/office/drawing/2014/main" id="{44A3C5CB-1478-094D-B66F-00F2B72C0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1767"/>
            <a:ext cx="1272928" cy="1265286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250825" y="1268413"/>
            <a:ext cx="7993063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5" name="テキスト ボックス 6"/>
          <p:cNvSpPr txBox="1">
            <a:spLocks noChangeArrowheads="1"/>
          </p:cNvSpPr>
          <p:nvPr/>
        </p:nvSpPr>
        <p:spPr bwMode="auto">
          <a:xfrm>
            <a:off x="1760538" y="688975"/>
            <a:ext cx="66479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9pPr>
          </a:lstStyle>
          <a:p>
            <a:pPr eaLnBrk="1" hangingPunct="1"/>
            <a:r>
              <a:rPr lang="ja-JP" altLang="en-US" sz="2800" dirty="0">
                <a:solidFill>
                  <a:srgbClr val="000000"/>
                </a:solidFill>
              </a:rPr>
              <a:t>既に専門家だらけの「相続マーケット」</a:t>
            </a:r>
          </a:p>
        </p:txBody>
      </p:sp>
      <p:sp>
        <p:nvSpPr>
          <p:cNvPr id="13316" name="テキスト ボックス 2"/>
          <p:cNvSpPr txBox="1">
            <a:spLocks noChangeArrowheads="1"/>
          </p:cNvSpPr>
          <p:nvPr/>
        </p:nvSpPr>
        <p:spPr bwMode="auto">
          <a:xfrm>
            <a:off x="3132138" y="3141663"/>
            <a:ext cx="2441575" cy="1446212"/>
          </a:xfrm>
          <a:prstGeom prst="rect">
            <a:avLst/>
          </a:prstGeom>
          <a:solidFill>
            <a:srgbClr val="75DBFF"/>
          </a:solidFill>
          <a:ln w="28575">
            <a:solidFill>
              <a:srgbClr val="00206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9pPr>
          </a:lstStyle>
          <a:p>
            <a:pPr algn="ctr" eaLnBrk="1" hangingPunct="1"/>
            <a:r>
              <a:rPr lang="ja-JP" altLang="en-US" sz="8800">
                <a:solidFill>
                  <a:srgbClr val="FF0000"/>
                </a:solidFill>
              </a:rPr>
              <a:t>相続</a:t>
            </a:r>
            <a:endParaRPr lang="ja-JP" altLang="en-US" sz="2800"/>
          </a:p>
        </p:txBody>
      </p:sp>
      <p:sp>
        <p:nvSpPr>
          <p:cNvPr id="2" name="円/楕円 1"/>
          <p:cNvSpPr/>
          <p:nvPr/>
        </p:nvSpPr>
        <p:spPr>
          <a:xfrm>
            <a:off x="468313" y="1341437"/>
            <a:ext cx="2951559" cy="180022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chemeClr val="tx1"/>
                </a:solidFill>
              </a:rPr>
              <a:t>銀行員</a:t>
            </a:r>
          </a:p>
        </p:txBody>
      </p:sp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19050" y="2435226"/>
            <a:ext cx="4108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9pPr>
          </a:lstStyle>
          <a:p>
            <a:pPr eaLnBrk="1" hangingPunct="1"/>
            <a:r>
              <a:rPr lang="ja-JP" altLang="en-US" b="1"/>
              <a:t>「亡くなった親族名義の口座の解約」</a:t>
            </a:r>
          </a:p>
        </p:txBody>
      </p:sp>
      <p:sp>
        <p:nvSpPr>
          <p:cNvPr id="9" name="円/楕円 8"/>
          <p:cNvSpPr/>
          <p:nvPr/>
        </p:nvSpPr>
        <p:spPr>
          <a:xfrm>
            <a:off x="5436096" y="1341438"/>
            <a:ext cx="2915742" cy="208756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>
                <a:solidFill>
                  <a:schemeClr val="tx1"/>
                </a:solidFill>
              </a:rPr>
              <a:t>税理士など士業</a:t>
            </a:r>
            <a:endParaRPr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5292081" y="4437112"/>
            <a:ext cx="3312170" cy="223197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>
                <a:solidFill>
                  <a:schemeClr val="tx1"/>
                </a:solidFill>
              </a:rPr>
              <a:t>保険パーソン</a:t>
            </a:r>
            <a:endParaRPr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611188" y="4437112"/>
            <a:ext cx="2952700" cy="21065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chemeClr val="tx1"/>
                </a:solidFill>
              </a:rPr>
              <a:t>不動産</a:t>
            </a:r>
          </a:p>
        </p:txBody>
      </p:sp>
      <p:sp>
        <p:nvSpPr>
          <p:cNvPr id="12" name="テキスト ボックス 11"/>
          <p:cNvSpPr txBox="1">
            <a:spLocks noChangeArrowheads="1"/>
          </p:cNvSpPr>
          <p:nvPr/>
        </p:nvSpPr>
        <p:spPr bwMode="auto">
          <a:xfrm>
            <a:off x="5049269" y="5984304"/>
            <a:ext cx="41360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9pPr>
          </a:lstStyle>
          <a:p>
            <a:pPr eaLnBrk="1" hangingPunct="1"/>
            <a:r>
              <a:rPr lang="ja-JP" altLang="en-US" b="1"/>
              <a:t>「相続発生後の経済的なリスク回避」</a:t>
            </a:r>
          </a:p>
        </p:txBody>
      </p:sp>
      <p:sp>
        <p:nvSpPr>
          <p:cNvPr id="13" name="テキスト ボックス 12"/>
          <p:cNvSpPr txBox="1">
            <a:spLocks noChangeArrowheads="1"/>
          </p:cNvSpPr>
          <p:nvPr/>
        </p:nvSpPr>
        <p:spPr bwMode="auto">
          <a:xfrm>
            <a:off x="5630359" y="2639617"/>
            <a:ext cx="29738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9pPr>
          </a:lstStyle>
          <a:p>
            <a:pPr algn="ctr" eaLnBrk="1" hangingPunct="1"/>
            <a:r>
              <a:rPr lang="ja-JP" altLang="en-US" b="1"/>
              <a:t>「相続税申告の準備」</a:t>
            </a:r>
            <a:endParaRPr lang="en-US" altLang="ja-JP" b="1" dirty="0"/>
          </a:p>
          <a:p>
            <a:pPr algn="ctr" eaLnBrk="1" hangingPunct="1"/>
            <a:r>
              <a:rPr lang="ja-JP" altLang="en-US" b="1"/>
              <a:t>「法に則った各種手続き」</a:t>
            </a:r>
            <a:endParaRPr lang="ja-JP" altLang="en-US" b="1" dirty="0"/>
          </a:p>
        </p:txBody>
      </p:sp>
      <p:sp>
        <p:nvSpPr>
          <p:cNvPr id="14" name="テキスト ボックス 13"/>
          <p:cNvSpPr txBox="1">
            <a:spLocks noChangeArrowheads="1"/>
          </p:cNvSpPr>
          <p:nvPr/>
        </p:nvSpPr>
        <p:spPr bwMode="auto">
          <a:xfrm>
            <a:off x="0" y="5661248"/>
            <a:ext cx="3878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9pPr>
          </a:lstStyle>
          <a:p>
            <a:pPr algn="ctr" eaLnBrk="1" hangingPunct="1"/>
            <a:r>
              <a:rPr lang="ja-JP" altLang="en-US" b="1"/>
              <a:t>「亡くなった親族名義の登記変更」</a:t>
            </a:r>
            <a:endParaRPr lang="en-US" altLang="ja-JP" b="1" dirty="0"/>
          </a:p>
          <a:p>
            <a:pPr algn="ctr" eaLnBrk="1" hangingPunct="1"/>
            <a:r>
              <a:rPr lang="ja-JP" altLang="en-US" b="1" dirty="0"/>
              <a:t>「売買」</a:t>
            </a:r>
          </a:p>
        </p:txBody>
      </p:sp>
    </p:spTree>
    <p:extLst>
      <p:ext uri="{BB962C8B-B14F-4D97-AF65-F5344CB8AC3E}">
        <p14:creationId xmlns:p14="http://schemas.microsoft.com/office/powerpoint/2010/main" val="152429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3">
            <a:extLst>
              <a:ext uri="{FF2B5EF4-FFF2-40B4-BE49-F238E27FC236}">
                <a16:creationId xmlns:a16="http://schemas.microsoft.com/office/drawing/2014/main" id="{47653EE2-0B81-0D45-8969-1A036DBE6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276101"/>
            <a:ext cx="1273175" cy="1265237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251520" y="240767"/>
            <a:ext cx="8568952" cy="2620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sz="9600" b="0" i="0">
                <a:effectLst/>
                <a:latin typeface="Helvetica" charset="0"/>
              </a:rPr>
              <a:t>自己紹介</a:t>
            </a:r>
            <a:endParaRPr lang="en-US" altLang="ja-JP" sz="9600" dirty="0">
              <a:latin typeface="Helvetica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9FD3655-9797-8B40-9E82-3DA7C5296CAF}"/>
              </a:ext>
            </a:extLst>
          </p:cNvPr>
          <p:cNvSpPr txBox="1"/>
          <p:nvPr/>
        </p:nvSpPr>
        <p:spPr>
          <a:xfrm>
            <a:off x="1403648" y="2860971"/>
            <a:ext cx="6494085" cy="38965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2800" dirty="0"/>
              <a:t>①</a:t>
            </a:r>
            <a:r>
              <a:rPr lang="ja-JP" altLang="en-US" sz="2800"/>
              <a:t>名前</a:t>
            </a:r>
            <a:endParaRPr lang="en-US" altLang="ja-JP" sz="2800" dirty="0"/>
          </a:p>
          <a:p>
            <a:pPr algn="ctr">
              <a:lnSpc>
                <a:spcPct val="150000"/>
              </a:lnSpc>
            </a:pPr>
            <a:r>
              <a:rPr kumimoji="1" lang="en-US" altLang="ja-JP" sz="2800" dirty="0"/>
              <a:t>②</a:t>
            </a:r>
            <a:r>
              <a:rPr lang="ja-JP" altLang="en-US" sz="2800"/>
              <a:t>現在の仕事内容</a:t>
            </a:r>
            <a:endParaRPr lang="en-US" altLang="ja-JP" sz="2800" dirty="0"/>
          </a:p>
          <a:p>
            <a:pPr algn="ctr">
              <a:lnSpc>
                <a:spcPct val="150000"/>
              </a:lnSpc>
            </a:pPr>
            <a:r>
              <a:rPr kumimoji="1" lang="en-US" altLang="ja-JP" sz="2800" dirty="0"/>
              <a:t>③</a:t>
            </a:r>
            <a:r>
              <a:rPr lang="ja-JP" altLang="en-US" sz="2800"/>
              <a:t>相続ビジネスの現状</a:t>
            </a:r>
            <a:endParaRPr lang="en-US" altLang="ja-JP" sz="2800" dirty="0"/>
          </a:p>
          <a:p>
            <a:pPr algn="ctr">
              <a:lnSpc>
                <a:spcPct val="150000"/>
              </a:lnSpc>
            </a:pPr>
            <a:r>
              <a:rPr lang="en-US" altLang="ja-JP" sz="2800" dirty="0"/>
              <a:t>④</a:t>
            </a:r>
            <a:r>
              <a:rPr lang="ja-JP" altLang="en-US" sz="2800"/>
              <a:t>なぜこの講座を受講することにしたのか</a:t>
            </a:r>
            <a:endParaRPr lang="en-US" altLang="ja-JP" sz="2800" dirty="0"/>
          </a:p>
          <a:p>
            <a:pPr algn="ctr">
              <a:lnSpc>
                <a:spcPct val="150000"/>
              </a:lnSpc>
            </a:pPr>
            <a:r>
              <a:rPr lang="en-US" altLang="ja-JP" sz="2800" dirty="0"/>
              <a:t>⑤</a:t>
            </a:r>
            <a:r>
              <a:rPr lang="ja-JP" altLang="en-US" sz="2800"/>
              <a:t>相続ビジネスでどのようになりたいか</a:t>
            </a:r>
            <a:endParaRPr lang="en-US" altLang="ja-JP" sz="2800" dirty="0"/>
          </a:p>
          <a:p>
            <a:pPr algn="ctr">
              <a:lnSpc>
                <a:spcPct val="150000"/>
              </a:lnSpc>
            </a:pPr>
            <a:r>
              <a:rPr lang="en-US" altLang="ja-JP" sz="2800" dirty="0"/>
              <a:t>⑥</a:t>
            </a:r>
            <a:r>
              <a:rPr lang="ja-JP" altLang="en-US" sz="2800"/>
              <a:t>その他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439821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コンテンツ プレースホルダー 3">
            <a:extLst>
              <a:ext uri="{FF2B5EF4-FFF2-40B4-BE49-F238E27FC236}">
                <a16:creationId xmlns:a16="http://schemas.microsoft.com/office/drawing/2014/main" id="{64A3EC83-0490-4247-8831-BDE31548FB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1767"/>
            <a:ext cx="1272928" cy="1265286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250825" y="1268413"/>
            <a:ext cx="7993063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右矢印 4"/>
          <p:cNvSpPr/>
          <p:nvPr/>
        </p:nvSpPr>
        <p:spPr>
          <a:xfrm>
            <a:off x="395288" y="3870325"/>
            <a:ext cx="8748712" cy="454025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/>
        </p:nvGrpSpPr>
        <p:grpSpPr>
          <a:xfrm>
            <a:off x="4192649" y="3124752"/>
            <a:ext cx="749698" cy="1944216"/>
            <a:chOff x="423221" y="2072327"/>
            <a:chExt cx="980427" cy="2251335"/>
          </a:xfrm>
          <a:solidFill>
            <a:srgbClr val="FFC000"/>
          </a:solidFill>
        </p:grpSpPr>
        <p:sp>
          <p:nvSpPr>
            <p:cNvPr id="7" name="角丸四角形 6"/>
            <p:cNvSpPr/>
            <p:nvPr/>
          </p:nvSpPr>
          <p:spPr>
            <a:xfrm>
              <a:off x="423221" y="2072327"/>
              <a:ext cx="980427" cy="225133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492744" y="2271182"/>
              <a:ext cx="724498" cy="1853624"/>
            </a:xfrm>
            <a:prstGeom prst="rect">
              <a:avLst/>
            </a:prstGeom>
            <a:grpFill/>
          </p:spPr>
          <p:txBody>
            <a:bodyPr vert="eaVert"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400" dirty="0">
                  <a:latin typeface="+mn-lt"/>
                  <a:ea typeface="+mn-ea"/>
                  <a:cs typeface="+mn-cs"/>
                </a:rPr>
                <a:t>相続の発生</a:t>
              </a:r>
            </a:p>
          </p:txBody>
        </p:sp>
      </p:grpSp>
      <p:sp>
        <p:nvSpPr>
          <p:cNvPr id="3" name="正方形/長方形 2"/>
          <p:cNvSpPr/>
          <p:nvPr/>
        </p:nvSpPr>
        <p:spPr>
          <a:xfrm>
            <a:off x="388938" y="1341438"/>
            <a:ext cx="3797300" cy="261143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6600" dirty="0">
                <a:solidFill>
                  <a:schemeClr val="bg1"/>
                </a:solidFill>
              </a:rPr>
              <a:t>相続対策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4956175" y="1341438"/>
            <a:ext cx="3943350" cy="26114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dirty="0"/>
              <a:t>競合が多い</a:t>
            </a:r>
            <a:endParaRPr lang="en-US" altLang="ja-JP" sz="32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dirty="0"/>
              <a:t>血で血を洗う</a:t>
            </a:r>
            <a:endParaRPr lang="en-US" altLang="ja-JP" sz="32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dirty="0"/>
              <a:t>激戦市場</a:t>
            </a:r>
            <a:endParaRPr lang="en-US" altLang="ja-JP" sz="32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dirty="0"/>
              <a:t>レッドオーシャン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395288" y="4235450"/>
            <a:ext cx="3797300" cy="247808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dirty="0">
                <a:solidFill>
                  <a:schemeClr val="bg1"/>
                </a:solidFill>
              </a:rPr>
              <a:t>競合が少ない</a:t>
            </a:r>
            <a:endParaRPr lang="en-US" altLang="ja-JP" sz="3200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dirty="0">
                <a:solidFill>
                  <a:schemeClr val="bg1"/>
                </a:solidFill>
              </a:rPr>
              <a:t>不戦市場</a:t>
            </a:r>
            <a:endParaRPr lang="en-US" altLang="ja-JP" sz="3200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dirty="0">
                <a:solidFill>
                  <a:schemeClr val="bg1"/>
                </a:solidFill>
              </a:rPr>
              <a:t>ブルーオーシャン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4949825" y="4221163"/>
            <a:ext cx="3943350" cy="24780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400" dirty="0"/>
              <a:t>相続手続き</a:t>
            </a:r>
            <a:endParaRPr lang="en-US" altLang="ja-JP" sz="5400" dirty="0"/>
          </a:p>
        </p:txBody>
      </p:sp>
    </p:spTree>
    <p:extLst>
      <p:ext uri="{BB962C8B-B14F-4D97-AF65-F5344CB8AC3E}">
        <p14:creationId xmlns:p14="http://schemas.microsoft.com/office/powerpoint/2010/main" val="119647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04813"/>
            <a:ext cx="1273175" cy="1265237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0825" y="1268413"/>
            <a:ext cx="7993063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1" name="テキスト ボックス 6"/>
          <p:cNvSpPr txBox="1">
            <a:spLocks noChangeArrowheads="1"/>
          </p:cNvSpPr>
          <p:nvPr/>
        </p:nvSpPr>
        <p:spPr bwMode="auto">
          <a:xfrm>
            <a:off x="1979664" y="638374"/>
            <a:ext cx="59298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9pPr>
          </a:lstStyle>
          <a:p>
            <a:pPr eaLnBrk="1" hangingPunct="1"/>
            <a:r>
              <a:rPr lang="ja-JP" altLang="en-US" sz="2800">
                <a:solidFill>
                  <a:srgbClr val="000000"/>
                </a:solidFill>
              </a:rPr>
              <a:t>キャッチすべきポジションは・・・</a:t>
            </a:r>
            <a:endParaRPr lang="ja-JP" altLang="en-US" sz="2800" dirty="0">
              <a:solidFill>
                <a:srgbClr val="000000"/>
              </a:solidFill>
            </a:endParaRPr>
          </a:p>
        </p:txBody>
      </p:sp>
      <p:sp>
        <p:nvSpPr>
          <p:cNvPr id="22532" name="テキスト ボックス 2"/>
          <p:cNvSpPr txBox="1">
            <a:spLocks noChangeArrowheads="1"/>
          </p:cNvSpPr>
          <p:nvPr/>
        </p:nvSpPr>
        <p:spPr bwMode="auto">
          <a:xfrm>
            <a:off x="3132138" y="3141663"/>
            <a:ext cx="2441575" cy="1446212"/>
          </a:xfrm>
          <a:prstGeom prst="rect">
            <a:avLst/>
          </a:prstGeom>
          <a:solidFill>
            <a:srgbClr val="75DBFF"/>
          </a:solidFill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entury Gothic" charset="0"/>
                <a:ea typeface="ＭＳ ゴシック" charset="-128"/>
                <a:cs typeface="ＭＳ ゴシック" charset="-128"/>
              </a:defRPr>
            </a:lvl9pPr>
          </a:lstStyle>
          <a:p>
            <a:pPr algn="ctr" eaLnBrk="1" hangingPunct="1"/>
            <a:r>
              <a:rPr lang="ja-JP" altLang="en-US" sz="8800">
                <a:solidFill>
                  <a:srgbClr val="FF0000"/>
                </a:solidFill>
              </a:rPr>
              <a:t>相続</a:t>
            </a:r>
            <a:endParaRPr lang="ja-JP" altLang="en-US" sz="2800"/>
          </a:p>
        </p:txBody>
      </p:sp>
      <p:sp>
        <p:nvSpPr>
          <p:cNvPr id="2" name="円/楕円 1"/>
          <p:cNvSpPr/>
          <p:nvPr/>
        </p:nvSpPr>
        <p:spPr>
          <a:xfrm>
            <a:off x="0" y="1229615"/>
            <a:ext cx="2663825" cy="13161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chemeClr val="bg1"/>
                </a:solidFill>
              </a:rPr>
              <a:t>銀行</a:t>
            </a:r>
          </a:p>
        </p:txBody>
      </p:sp>
      <p:sp>
        <p:nvSpPr>
          <p:cNvPr id="9" name="円/楕円 8"/>
          <p:cNvSpPr/>
          <p:nvPr/>
        </p:nvSpPr>
        <p:spPr>
          <a:xfrm>
            <a:off x="5989029" y="1157628"/>
            <a:ext cx="2915742" cy="13805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chemeClr val="bg1"/>
                </a:solidFill>
              </a:rPr>
              <a:t>税理士</a:t>
            </a:r>
          </a:p>
        </p:txBody>
      </p:sp>
      <p:sp>
        <p:nvSpPr>
          <p:cNvPr id="10" name="円/楕円 9"/>
          <p:cNvSpPr/>
          <p:nvPr/>
        </p:nvSpPr>
        <p:spPr>
          <a:xfrm>
            <a:off x="5989029" y="4948734"/>
            <a:ext cx="3030537" cy="17770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>
                <a:solidFill>
                  <a:schemeClr val="bg1"/>
                </a:solidFill>
              </a:rPr>
              <a:t>保険パーソン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192683" y="5126037"/>
            <a:ext cx="2808684" cy="1703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chemeClr val="bg1"/>
                </a:solidFill>
              </a:rPr>
              <a:t>不動産</a:t>
            </a:r>
          </a:p>
        </p:txBody>
      </p:sp>
      <p:sp>
        <p:nvSpPr>
          <p:cNvPr id="15" name="円/楕円 14"/>
          <p:cNvSpPr/>
          <p:nvPr/>
        </p:nvSpPr>
        <p:spPr>
          <a:xfrm>
            <a:off x="1014450" y="1375234"/>
            <a:ext cx="6768752" cy="484439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600">
                <a:solidFill>
                  <a:schemeClr val="bg1"/>
                </a:solidFill>
              </a:rPr>
              <a:t>相続発生前に</a:t>
            </a:r>
            <a:endParaRPr lang="en-US" altLang="ja-JP" sz="3600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600">
                <a:solidFill>
                  <a:schemeClr val="bg1"/>
                </a:solidFill>
              </a:rPr>
              <a:t>総合的にサポート</a:t>
            </a:r>
            <a:endParaRPr lang="en-US" altLang="ja-JP" sz="3600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400" dirty="0">
                <a:solidFill>
                  <a:schemeClr val="bg1"/>
                </a:solidFill>
              </a:rPr>
              <a:t>相続コンサルタント</a:t>
            </a:r>
          </a:p>
        </p:txBody>
      </p:sp>
      <p:sp>
        <p:nvSpPr>
          <p:cNvPr id="19" name="ストライプ矢印 18"/>
          <p:cNvSpPr/>
          <p:nvPr/>
        </p:nvSpPr>
        <p:spPr>
          <a:xfrm rot="19582353">
            <a:off x="5602689" y="1640200"/>
            <a:ext cx="1789704" cy="156037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ストライプ矢印 22"/>
          <p:cNvSpPr/>
          <p:nvPr/>
        </p:nvSpPr>
        <p:spPr>
          <a:xfrm rot="8427518">
            <a:off x="1063329" y="4432371"/>
            <a:ext cx="1789704" cy="156037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ストライプ矢印 23"/>
          <p:cNvSpPr/>
          <p:nvPr/>
        </p:nvSpPr>
        <p:spPr>
          <a:xfrm rot="13246446">
            <a:off x="1432197" y="1685062"/>
            <a:ext cx="1789704" cy="156037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ストライプ矢印 24"/>
          <p:cNvSpPr/>
          <p:nvPr/>
        </p:nvSpPr>
        <p:spPr>
          <a:xfrm rot="2298176">
            <a:off x="5539863" y="4603272"/>
            <a:ext cx="1789704" cy="156037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id="{EE105179-B093-A34B-A06E-2D4FA8E5DF65}"/>
              </a:ext>
            </a:extLst>
          </p:cNvPr>
          <p:cNvSpPr/>
          <p:nvPr/>
        </p:nvSpPr>
        <p:spPr>
          <a:xfrm>
            <a:off x="124434" y="764704"/>
            <a:ext cx="8552022" cy="59610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600">
                <a:solidFill>
                  <a:schemeClr val="tx1"/>
                </a:solidFill>
              </a:rPr>
              <a:t>センター</a:t>
            </a:r>
            <a:endParaRPr lang="en-US" altLang="ja-JP" sz="96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600">
                <a:solidFill>
                  <a:schemeClr val="tx1"/>
                </a:solidFill>
              </a:rPr>
              <a:t>ポジション</a:t>
            </a:r>
            <a:endParaRPr lang="ja-JP" altLang="en-US" sz="9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4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3" grpId="0" animBg="1"/>
      <p:bldP spid="24" grpId="0" animBg="1"/>
      <p:bldP spid="25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3D44D71-9D9A-5D45-B56E-CA0ADA50E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1685631" y="2028616"/>
            <a:ext cx="5772734" cy="25971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sz="4400"/>
              <a:t>相続マーケティングと</a:t>
            </a:r>
            <a:r>
              <a:rPr lang="ja-JP" altLang="en-US" sz="4400" dirty="0"/>
              <a:t>は</a:t>
            </a:r>
            <a:endParaRPr lang="en-US" altLang="ja-JP" sz="4400" dirty="0"/>
          </a:p>
          <a:p>
            <a:pPr algn="ctr">
              <a:lnSpc>
                <a:spcPct val="200000"/>
              </a:lnSpc>
            </a:pPr>
            <a:r>
              <a:rPr lang="ja-JP" altLang="en-US" sz="4400" dirty="0"/>
              <a:t>何か？</a:t>
            </a:r>
            <a:endParaRPr lang="en-US" altLang="ja-JP" sz="4400" dirty="0"/>
          </a:p>
        </p:txBody>
      </p:sp>
    </p:spTree>
    <p:extLst>
      <p:ext uri="{BB962C8B-B14F-4D97-AF65-F5344CB8AC3E}">
        <p14:creationId xmlns:p14="http://schemas.microsoft.com/office/powerpoint/2010/main" val="297251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3D44D71-9D9A-5D45-B56E-CA0ADA50E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61AEF23-836E-3B4E-8AEA-CB3F8332D650}"/>
              </a:ext>
            </a:extLst>
          </p:cNvPr>
          <p:cNvSpPr txBox="1"/>
          <p:nvPr/>
        </p:nvSpPr>
        <p:spPr>
          <a:xfrm>
            <a:off x="3208485" y="459402"/>
            <a:ext cx="2727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/>
              <a:t>そもそも・・・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FA0D8E2-343D-C843-B1B4-341233950A5F}"/>
              </a:ext>
            </a:extLst>
          </p:cNvPr>
          <p:cNvSpPr txBox="1"/>
          <p:nvPr/>
        </p:nvSpPr>
        <p:spPr>
          <a:xfrm>
            <a:off x="702190" y="2553247"/>
            <a:ext cx="7739618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9600"/>
              <a:t>マーケティング</a:t>
            </a:r>
            <a:endParaRPr kumimoji="1" lang="en-US" altLang="ja-JP" sz="9600" dirty="0"/>
          </a:p>
          <a:p>
            <a:pPr algn="ctr"/>
            <a:endParaRPr kumimoji="1" lang="en-US" altLang="ja-JP" sz="2400" dirty="0"/>
          </a:p>
          <a:p>
            <a:pPr algn="ctr"/>
            <a:endParaRPr kumimoji="1" lang="en-US" altLang="ja-JP" sz="2400" dirty="0"/>
          </a:p>
          <a:p>
            <a:pPr algn="ctr"/>
            <a:r>
              <a:rPr kumimoji="1" lang="ja-JP" altLang="en-US" sz="4000"/>
              <a:t>って何？？？</a:t>
            </a:r>
          </a:p>
        </p:txBody>
      </p:sp>
    </p:spTree>
    <p:extLst>
      <p:ext uri="{BB962C8B-B14F-4D97-AF65-F5344CB8AC3E}">
        <p14:creationId xmlns:p14="http://schemas.microsoft.com/office/powerpoint/2010/main" val="747098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3D44D71-9D9A-5D45-B56E-CA0ADA50E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61AEF23-836E-3B4E-8AEA-CB3F8332D650}"/>
              </a:ext>
            </a:extLst>
          </p:cNvPr>
          <p:cNvSpPr txBox="1"/>
          <p:nvPr/>
        </p:nvSpPr>
        <p:spPr>
          <a:xfrm>
            <a:off x="3208485" y="459402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/>
              <a:t>川口の場合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FA0D8E2-343D-C843-B1B4-341233950A5F}"/>
              </a:ext>
            </a:extLst>
          </p:cNvPr>
          <p:cNvSpPr txBox="1"/>
          <p:nvPr/>
        </p:nvSpPr>
        <p:spPr>
          <a:xfrm>
            <a:off x="292622" y="1669950"/>
            <a:ext cx="8581195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2013</a:t>
            </a:r>
            <a:r>
              <a:rPr kumimoji="1" lang="ja-JP" altLang="en-US" sz="2800"/>
              <a:t>年（独立直後）</a:t>
            </a:r>
            <a:endParaRPr kumimoji="1" lang="en-US" altLang="ja-JP" sz="2800" dirty="0"/>
          </a:p>
          <a:p>
            <a:pPr algn="ctr"/>
            <a:endParaRPr kumimoji="1" lang="en-US" altLang="ja-JP" sz="2800" dirty="0"/>
          </a:p>
          <a:p>
            <a:pPr algn="ctr"/>
            <a:endParaRPr kumimoji="1" lang="en-US" altLang="ja-JP" sz="2800" dirty="0"/>
          </a:p>
          <a:p>
            <a:pPr algn="ctr"/>
            <a:r>
              <a:rPr kumimoji="1" lang="ja-JP" altLang="en-US" sz="6000"/>
              <a:t>マーケティング＝セールス</a:t>
            </a:r>
            <a:endParaRPr kumimoji="1" lang="en-US" altLang="ja-JP" sz="6000" dirty="0"/>
          </a:p>
          <a:p>
            <a:pPr algn="ctr"/>
            <a:endParaRPr kumimoji="1" lang="en-US" altLang="ja-JP" sz="2800" dirty="0"/>
          </a:p>
          <a:p>
            <a:pPr algn="ctr"/>
            <a:endParaRPr kumimoji="1" lang="en-US" altLang="ja-JP" sz="2800" dirty="0"/>
          </a:p>
          <a:p>
            <a:pPr algn="ctr"/>
            <a:r>
              <a:rPr kumimoji="1" lang="ja-JP" altLang="en-US" sz="2800"/>
              <a:t>だと思っていました。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1563696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3D44D71-9D9A-5D45-B56E-CA0ADA50E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BEBFD3F-FBD8-9446-B755-EACF819F4BB7}"/>
              </a:ext>
            </a:extLst>
          </p:cNvPr>
          <p:cNvSpPr txBox="1"/>
          <p:nvPr/>
        </p:nvSpPr>
        <p:spPr>
          <a:xfrm>
            <a:off x="1907419" y="665413"/>
            <a:ext cx="4972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独立前の会社員時代の恐ろしい実話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C0673EE-ACFA-2748-BEA4-8B0E3E3179D9}"/>
              </a:ext>
            </a:extLst>
          </p:cNvPr>
          <p:cNvSpPr txBox="1"/>
          <p:nvPr/>
        </p:nvSpPr>
        <p:spPr>
          <a:xfrm>
            <a:off x="323528" y="1410443"/>
            <a:ext cx="8650125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/>
              <a:t>私は</a:t>
            </a:r>
            <a:r>
              <a:rPr kumimoji="1" lang="en-US" altLang="ja-JP" dirty="0"/>
              <a:t>1999</a:t>
            </a:r>
            <a:r>
              <a:rPr kumimoji="1" lang="ja-JP" altLang="en-US"/>
              <a:t>年から</a:t>
            </a:r>
            <a:r>
              <a:rPr kumimoji="1" lang="en-US" altLang="ja-JP" dirty="0"/>
              <a:t>2013</a:t>
            </a:r>
            <a:r>
              <a:rPr kumimoji="1" lang="ja-JP" altLang="en-US"/>
              <a:t>年まで、</a:t>
            </a:r>
            <a:br>
              <a:rPr kumimoji="1" lang="en-US" altLang="ja-JP" dirty="0"/>
            </a:br>
            <a:r>
              <a:rPr kumimoji="1" lang="ja-JP" altLang="en-US"/>
              <a:t>ある生命保険会社の営業マンをしていました。</a:t>
            </a:r>
            <a:endParaRPr kumimoji="1" lang="en-US" altLang="ja-JP" dirty="0"/>
          </a:p>
          <a:p>
            <a:pPr algn="ctr"/>
            <a:r>
              <a:rPr kumimoji="1" lang="ja-JP" altLang="en-US"/>
              <a:t>その会社の本社はアメリカにあり、</a:t>
            </a:r>
            <a:r>
              <a:rPr kumimoji="1" lang="en-US" altLang="ja-JP" dirty="0"/>
              <a:t>NY</a:t>
            </a:r>
            <a:r>
              <a:rPr kumimoji="1" lang="ja-JP" altLang="en-US"/>
              <a:t>証券取引所に上場していました。</a:t>
            </a:r>
            <a:br>
              <a:rPr kumimoji="1" lang="en-US" altLang="ja-JP" dirty="0"/>
            </a:br>
            <a:r>
              <a:rPr kumimoji="1" lang="ja-JP" altLang="en-US"/>
              <a:t>子会社である日本法人に、</a:t>
            </a:r>
            <a:endParaRPr kumimoji="1" lang="en-US" altLang="ja-JP" dirty="0"/>
          </a:p>
          <a:p>
            <a:pPr algn="ctr"/>
            <a:endParaRPr kumimoji="1" lang="en-US" altLang="ja-JP" dirty="0"/>
          </a:p>
          <a:p>
            <a:pPr algn="ctr"/>
            <a:r>
              <a:rPr kumimoji="1" lang="ja-JP" altLang="en-US" sz="4000">
                <a:highlight>
                  <a:srgbClr val="FFFF00"/>
                </a:highlight>
              </a:rPr>
              <a:t>営業本部長</a:t>
            </a:r>
            <a:endParaRPr kumimoji="1" lang="en-US" altLang="ja-JP" sz="4000" dirty="0">
              <a:highlight>
                <a:srgbClr val="FFFF00"/>
              </a:highlight>
            </a:endParaRPr>
          </a:p>
          <a:p>
            <a:pPr algn="ctr"/>
            <a:endParaRPr kumimoji="1" lang="en-US" altLang="ja-JP" dirty="0"/>
          </a:p>
          <a:p>
            <a:pPr algn="ctr"/>
            <a:r>
              <a:rPr kumimoji="1" lang="ja-JP" altLang="en-US"/>
              <a:t>というとても偉い人がいました。その人はその会社の</a:t>
            </a:r>
            <a:r>
              <a:rPr kumimoji="1" lang="en-US" altLang="ja-JP" dirty="0"/>
              <a:t>No.</a:t>
            </a:r>
            <a:r>
              <a:rPr kumimoji="1" lang="ja-JP" altLang="en-US"/>
              <a:t>２でした。</a:t>
            </a:r>
            <a:endParaRPr kumimoji="1" lang="en-US" altLang="ja-JP" dirty="0"/>
          </a:p>
          <a:p>
            <a:pPr algn="ctr"/>
            <a:r>
              <a:rPr kumimoji="1" lang="ja-JP" altLang="en-US"/>
              <a:t>当時その会社で最年少で営業所長をしていた私は、</a:t>
            </a:r>
            <a:endParaRPr kumimoji="1" lang="en-US" altLang="ja-JP" dirty="0"/>
          </a:p>
          <a:p>
            <a:pPr algn="ctr"/>
            <a:r>
              <a:rPr kumimoji="1" lang="ja-JP" altLang="en-US"/>
              <a:t>その方にはずいぶん可愛がっていただきました。</a:t>
            </a:r>
            <a:endParaRPr kumimoji="1" lang="en-US" altLang="ja-JP" dirty="0"/>
          </a:p>
          <a:p>
            <a:pPr algn="ctr"/>
            <a:endParaRPr kumimoji="1" lang="en-US" altLang="ja-JP" dirty="0"/>
          </a:p>
          <a:p>
            <a:pPr algn="ctr"/>
            <a:r>
              <a:rPr kumimoji="1" lang="ja-JP" altLang="en-US"/>
              <a:t>世界中の人と名刺交換をするため、その人の名刺は裏側が英語表記になっていました。</a:t>
            </a:r>
            <a:endParaRPr kumimoji="1" lang="en-US" altLang="ja-JP" dirty="0"/>
          </a:p>
          <a:p>
            <a:pPr algn="ctr"/>
            <a:r>
              <a:rPr kumimoji="1" lang="ja-JP" altLang="en-US"/>
              <a:t>そこにはこう書かれていました・・・</a:t>
            </a:r>
            <a:endParaRPr kumimoji="1" lang="en-US" altLang="ja-JP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BE59DBE-0191-8B42-92EF-A21CD6D3CEE8}"/>
              </a:ext>
            </a:extLst>
          </p:cNvPr>
          <p:cNvSpPr txBox="1"/>
          <p:nvPr/>
        </p:nvSpPr>
        <p:spPr>
          <a:xfrm>
            <a:off x="942703" y="5683895"/>
            <a:ext cx="7411773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4400" dirty="0"/>
              <a:t>CMO</a:t>
            </a:r>
            <a:r>
              <a:rPr kumimoji="1" lang="ja-JP" altLang="en-US" sz="4400"/>
              <a:t> </a:t>
            </a:r>
            <a:r>
              <a:rPr kumimoji="1" lang="en-US" altLang="ja-JP" sz="4400" dirty="0"/>
              <a:t>/ Chief Marketing Officer</a:t>
            </a:r>
            <a:endParaRPr kumimoji="1" lang="ja-JP" altLang="en-US" sz="4400"/>
          </a:p>
        </p:txBody>
      </p:sp>
    </p:spTree>
    <p:extLst>
      <p:ext uri="{BB962C8B-B14F-4D97-AF65-F5344CB8AC3E}">
        <p14:creationId xmlns:p14="http://schemas.microsoft.com/office/powerpoint/2010/main" val="338028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3D44D71-9D9A-5D45-B56E-CA0ADA50E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073EC18-C428-D345-965D-E939FF8EB299}"/>
              </a:ext>
            </a:extLst>
          </p:cNvPr>
          <p:cNvSpPr txBox="1"/>
          <p:nvPr/>
        </p:nvSpPr>
        <p:spPr>
          <a:xfrm>
            <a:off x="1907419" y="665413"/>
            <a:ext cx="5280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独立前の会社員時代の恐ろしい実話</a:t>
            </a:r>
            <a:r>
              <a:rPr kumimoji="1" lang="en-US" altLang="ja-JP" sz="2400" dirty="0"/>
              <a:t>②</a:t>
            </a:r>
            <a:endParaRPr kumimoji="1" lang="ja-JP" altLang="en-US" sz="24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78AAD10-1504-D345-A4AA-ECB2473C44F4}"/>
              </a:ext>
            </a:extLst>
          </p:cNvPr>
          <p:cNvSpPr txBox="1"/>
          <p:nvPr/>
        </p:nvSpPr>
        <p:spPr>
          <a:xfrm>
            <a:off x="166558" y="1374665"/>
            <a:ext cx="8762335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/>
              <a:t>保険会社の営業時代、毎月のノルマを追いかけるだけ</a:t>
            </a:r>
            <a:endParaRPr kumimoji="1" lang="en-US" altLang="ja-JP" dirty="0"/>
          </a:p>
          <a:p>
            <a:pPr algn="ctr"/>
            <a:r>
              <a:rPr kumimoji="1" lang="ja-JP" altLang="en-US"/>
              <a:t>の仕事のやり方に疑問を抱いた私は、</a:t>
            </a:r>
            <a:endParaRPr kumimoji="1" lang="en-US" altLang="ja-JP" dirty="0"/>
          </a:p>
          <a:p>
            <a:pPr algn="ctr"/>
            <a:r>
              <a:rPr kumimoji="1" lang="ja-JP" altLang="en-US"/>
              <a:t>マーケティングやビジネスモデルの書籍を大量に購入し、</a:t>
            </a:r>
            <a:endParaRPr kumimoji="1" lang="en-US" altLang="ja-JP" dirty="0"/>
          </a:p>
          <a:p>
            <a:pPr algn="ctr"/>
            <a:r>
              <a:rPr kumimoji="1" lang="ja-JP" altLang="en-US"/>
              <a:t>「今日は</a:t>
            </a:r>
            <a:r>
              <a:rPr kumimoji="1" lang="en-US" altLang="ja-JP" dirty="0"/>
              <a:t>1</a:t>
            </a:r>
            <a:r>
              <a:rPr kumimoji="1" lang="ja-JP" altLang="en-US"/>
              <a:t>日しっかり勉強して仕組み作りに取り組むぞ」</a:t>
            </a:r>
            <a:endParaRPr kumimoji="1" lang="en-US" altLang="ja-JP" dirty="0"/>
          </a:p>
          <a:p>
            <a:pPr algn="ctr"/>
            <a:r>
              <a:rPr kumimoji="1" lang="ja-JP" altLang="en-US"/>
              <a:t>と、事務所に籠もりました。</a:t>
            </a:r>
            <a:endParaRPr kumimoji="1" lang="en-US" altLang="ja-JP" dirty="0"/>
          </a:p>
          <a:p>
            <a:pPr algn="ctr"/>
            <a:endParaRPr kumimoji="1" lang="en-US" altLang="ja-JP" dirty="0"/>
          </a:p>
          <a:p>
            <a:pPr algn="ctr"/>
            <a:r>
              <a:rPr kumimoji="1" lang="ja-JP" altLang="en-US"/>
              <a:t>勉強を始めて５分後、上司が私の隣にきて座りました。</a:t>
            </a:r>
            <a:endParaRPr kumimoji="1" lang="en-US" altLang="ja-JP" dirty="0"/>
          </a:p>
          <a:p>
            <a:pPr algn="ctr"/>
            <a:r>
              <a:rPr kumimoji="1" lang="ja-JP" altLang="en-US"/>
              <a:t>そしてこう言いました・・・</a:t>
            </a:r>
            <a:endParaRPr kumimoji="1" lang="en-US" altLang="ja-JP" dirty="0"/>
          </a:p>
          <a:p>
            <a:pPr algn="ctr"/>
            <a:endParaRPr kumimoji="1" lang="en-US" altLang="ja-JP" dirty="0"/>
          </a:p>
          <a:p>
            <a:pPr algn="ctr"/>
            <a:r>
              <a:rPr kumimoji="1" lang="ja-JP" altLang="en-US" sz="3600">
                <a:highlight>
                  <a:srgbClr val="FFFF00"/>
                </a:highlight>
              </a:rPr>
              <a:t>川口くん、勉強熱心だね。</a:t>
            </a:r>
            <a:endParaRPr kumimoji="1" lang="en-US" altLang="ja-JP" sz="3600" dirty="0">
              <a:highlight>
                <a:srgbClr val="FFFF00"/>
              </a:highlight>
            </a:endParaRPr>
          </a:p>
          <a:p>
            <a:pPr algn="ctr"/>
            <a:r>
              <a:rPr kumimoji="1" lang="ja-JP" altLang="en-US" sz="3600">
                <a:highlight>
                  <a:srgbClr val="FFFF00"/>
                </a:highlight>
              </a:rPr>
              <a:t>ところでマーケティングのお勉強もいいけど、</a:t>
            </a:r>
            <a:endParaRPr kumimoji="1" lang="en-US" altLang="ja-JP" sz="3600" dirty="0">
              <a:highlight>
                <a:srgbClr val="FFFF00"/>
              </a:highlight>
            </a:endParaRPr>
          </a:p>
          <a:p>
            <a:pPr algn="ctr"/>
            <a:r>
              <a:rPr kumimoji="1" lang="ja-JP" altLang="en-US" sz="3600">
                <a:highlight>
                  <a:srgbClr val="FFFF00"/>
                </a:highlight>
              </a:rPr>
              <a:t>事務所にいて売り上げは上がるのかな？</a:t>
            </a:r>
            <a:endParaRPr kumimoji="1" lang="en-US" altLang="ja-JP" sz="3600" dirty="0">
              <a:highlight>
                <a:srgbClr val="FFFF00"/>
              </a:highlight>
            </a:endParaRPr>
          </a:p>
          <a:p>
            <a:pPr algn="ctr"/>
            <a:endParaRPr kumimoji="1" lang="en-US" altLang="ja-JP" dirty="0"/>
          </a:p>
          <a:p>
            <a:pPr algn="ctr"/>
            <a:r>
              <a:rPr kumimoji="1" lang="ja-JP" altLang="en-US"/>
              <a:t>独立後、本格的にマーケティングの勉強を始めて、</a:t>
            </a:r>
            <a:endParaRPr kumimoji="1" lang="en-US" altLang="ja-JP" dirty="0"/>
          </a:p>
          <a:p>
            <a:pPr algn="ctr"/>
            <a:r>
              <a:rPr kumimoji="1" lang="ja-JP" altLang="en-US"/>
              <a:t>「マーケティング音痴３大業界」</a:t>
            </a:r>
            <a:endParaRPr kumimoji="1" lang="en-US" altLang="ja-JP" dirty="0"/>
          </a:p>
          <a:p>
            <a:pPr algn="ctr"/>
            <a:r>
              <a:rPr kumimoji="1" lang="ja-JP" altLang="en-US"/>
              <a:t>に保険業界が入っていることを知りました。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3702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3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30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30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メガネをかけた男性の白黒写真&#10;&#10;自動的に生成された説明">
            <a:extLst>
              <a:ext uri="{FF2B5EF4-FFF2-40B4-BE49-F238E27FC236}">
                <a16:creationId xmlns:a16="http://schemas.microsoft.com/office/drawing/2014/main" id="{7C97D177-D471-E440-BA8A-7C1806742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92139"/>
            <a:ext cx="3672408" cy="1914398"/>
          </a:xfrm>
          <a:prstGeom prst="rect">
            <a:avLst/>
          </a:prstGeom>
        </p:spPr>
      </p:pic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2330612" y="446813"/>
            <a:ext cx="383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/>
              <a:t>マーケティングとは</a:t>
            </a:r>
            <a:endParaRPr kumimoji="1" lang="ja-JP" altLang="en-US" sz="3600" dirty="0"/>
          </a:p>
        </p:txBody>
      </p:sp>
      <p:sp>
        <p:nvSpPr>
          <p:cNvPr id="6" name="正方形/長方形 5"/>
          <p:cNvSpPr/>
          <p:nvPr/>
        </p:nvSpPr>
        <p:spPr>
          <a:xfrm>
            <a:off x="929792" y="1625902"/>
            <a:ext cx="7284416" cy="314329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>
                <a:solidFill>
                  <a:schemeClr val="tx1"/>
                </a:solidFill>
              </a:rPr>
              <a:t>マーケティングの目的は</a:t>
            </a:r>
            <a:endParaRPr lang="en-US" altLang="ja-JP" sz="3600" dirty="0">
              <a:solidFill>
                <a:schemeClr val="tx1"/>
              </a:solidFill>
            </a:endParaRPr>
          </a:p>
          <a:p>
            <a:pPr algn="ctr"/>
            <a:endParaRPr lang="en-US" altLang="ja-JP" sz="3600" dirty="0">
              <a:solidFill>
                <a:schemeClr val="tx1"/>
              </a:solidFill>
            </a:endParaRPr>
          </a:p>
          <a:p>
            <a:pPr algn="ctr"/>
            <a:r>
              <a:rPr lang="ja-JP" altLang="en-US" sz="3600">
                <a:solidFill>
                  <a:schemeClr val="tx1"/>
                </a:solidFill>
              </a:rPr>
              <a:t>販売活動を不要にすることである。</a:t>
            </a:r>
            <a:endParaRPr lang="ja-JP" altLang="en-US" sz="3600" dirty="0">
              <a:solidFill>
                <a:schemeClr val="tx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0EFC67-8132-0D46-8AAB-99A9A7BBB21B}"/>
              </a:ext>
            </a:extLst>
          </p:cNvPr>
          <p:cNvSpPr txBox="1"/>
          <p:nvPr/>
        </p:nvSpPr>
        <p:spPr>
          <a:xfrm>
            <a:off x="3874283" y="6093296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経営の神様</a:t>
            </a:r>
            <a:r>
              <a:rPr kumimoji="1" lang="en-US" altLang="ja-JP" sz="2400" dirty="0"/>
              <a:t> </a:t>
            </a:r>
            <a:r>
              <a:rPr kumimoji="1" lang="ja-JP" altLang="en-US" sz="2400"/>
              <a:t>ピーター・ドラッカー</a:t>
            </a:r>
          </a:p>
        </p:txBody>
      </p:sp>
    </p:spTree>
    <p:extLst>
      <p:ext uri="{BB962C8B-B14F-4D97-AF65-F5344CB8AC3E}">
        <p14:creationId xmlns:p14="http://schemas.microsoft.com/office/powerpoint/2010/main" val="382130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2330612" y="446813"/>
            <a:ext cx="383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/>
              <a:t>マーケティングとは</a:t>
            </a:r>
            <a:endParaRPr kumimoji="1" lang="ja-JP" altLang="en-US" sz="3600" dirty="0"/>
          </a:p>
        </p:txBody>
      </p:sp>
      <p:sp>
        <p:nvSpPr>
          <p:cNvPr id="6" name="正方形/長方形 5"/>
          <p:cNvSpPr/>
          <p:nvPr/>
        </p:nvSpPr>
        <p:spPr>
          <a:xfrm>
            <a:off x="929792" y="1625902"/>
            <a:ext cx="7284416" cy="314329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>
                <a:solidFill>
                  <a:schemeClr val="tx1"/>
                </a:solidFill>
              </a:rPr>
              <a:t>マーケティングとは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標的市場を選択し、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優れた顧客価値の創造・伝達・提供を通じて、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顧客を獲得・維持・育成する技術である。</a:t>
            </a:r>
            <a:endParaRPr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04248" y="5008556"/>
            <a:ext cx="1568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である。</a:t>
            </a:r>
            <a:endParaRPr kumimoji="1" lang="ja-JP" altLang="en-US" sz="32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0EFC67-8132-0D46-8AAB-99A9A7BBB21B}"/>
              </a:ext>
            </a:extLst>
          </p:cNvPr>
          <p:cNvSpPr txBox="1"/>
          <p:nvPr/>
        </p:nvSpPr>
        <p:spPr>
          <a:xfrm>
            <a:off x="3874282" y="6093296"/>
            <a:ext cx="530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マーケティングの父</a:t>
            </a:r>
            <a:r>
              <a:rPr kumimoji="1" lang="en-US" altLang="ja-JP" sz="2400" dirty="0"/>
              <a:t> </a:t>
            </a:r>
            <a:r>
              <a:rPr kumimoji="1" lang="ja-JP" altLang="en-US" sz="2400"/>
              <a:t>フィリップ・コトラー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1FD5604-4BA6-394A-A35B-E70293652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89891"/>
            <a:ext cx="3766778" cy="19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9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2330612" y="446813"/>
            <a:ext cx="383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/>
              <a:t>マーケティングとは</a:t>
            </a:r>
            <a:endParaRPr kumimoji="1" lang="ja-JP" altLang="en-US" sz="3600" dirty="0"/>
          </a:p>
        </p:txBody>
      </p:sp>
      <p:sp>
        <p:nvSpPr>
          <p:cNvPr id="6" name="正方形/長方形 5"/>
          <p:cNvSpPr/>
          <p:nvPr/>
        </p:nvSpPr>
        <p:spPr>
          <a:xfrm>
            <a:off x="929792" y="1625902"/>
            <a:ext cx="7284416" cy="314329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>
                <a:solidFill>
                  <a:schemeClr val="tx1"/>
                </a:solidFill>
              </a:rPr>
              <a:t>マーケティングとは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rgbClr val="FF0000"/>
                </a:solidFill>
              </a:rPr>
              <a:t>標的市場を選択</a:t>
            </a:r>
            <a:r>
              <a:rPr lang="ja-JP" altLang="en-US" sz="2800">
                <a:solidFill>
                  <a:schemeClr val="tx1"/>
                </a:solidFill>
              </a:rPr>
              <a:t>し、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優れた顧客価値の創造・伝達・提供を通じて、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顧客を獲得・維持・育成する技術である。</a:t>
            </a:r>
            <a:endParaRPr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0EFC67-8132-0D46-8AAB-99A9A7BBB21B}"/>
              </a:ext>
            </a:extLst>
          </p:cNvPr>
          <p:cNvSpPr txBox="1"/>
          <p:nvPr/>
        </p:nvSpPr>
        <p:spPr>
          <a:xfrm>
            <a:off x="3874282" y="6093296"/>
            <a:ext cx="530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マーケティングの父</a:t>
            </a:r>
            <a:r>
              <a:rPr kumimoji="1" lang="en-US" altLang="ja-JP" sz="2400" dirty="0"/>
              <a:t> </a:t>
            </a:r>
            <a:r>
              <a:rPr kumimoji="1" lang="ja-JP" altLang="en-US" sz="2400"/>
              <a:t>フィリップ・コトラー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1FD5604-4BA6-394A-A35B-E70293652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89891"/>
            <a:ext cx="3766778" cy="19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3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057187" y="1556792"/>
            <a:ext cx="7263528" cy="5016758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4000" dirty="0"/>
              <a:t>・在り方</a:t>
            </a:r>
            <a:endParaRPr lang="en-US" altLang="ja-JP" sz="4000" dirty="0"/>
          </a:p>
          <a:p>
            <a:pPr algn="ctr"/>
            <a:r>
              <a:rPr lang="ja-JP" altLang="en-US" sz="4000" dirty="0"/>
              <a:t>　　　　（モラルと存在価値）　　　　</a:t>
            </a:r>
            <a:endParaRPr lang="en-US" altLang="ja-JP" sz="4000" dirty="0"/>
          </a:p>
          <a:p>
            <a:pPr algn="ctr"/>
            <a:endParaRPr lang="en-US" altLang="ja-JP" sz="4000" dirty="0"/>
          </a:p>
          <a:p>
            <a:pPr algn="ctr"/>
            <a:r>
              <a:rPr kumimoji="1" lang="ja-JP" altLang="en-US" sz="4000" dirty="0"/>
              <a:t>・やり方</a:t>
            </a:r>
            <a:endParaRPr kumimoji="1" lang="en-US" altLang="ja-JP" sz="4000" dirty="0"/>
          </a:p>
          <a:p>
            <a:pPr algn="ctr"/>
            <a:r>
              <a:rPr kumimoji="1" lang="ja-JP" altLang="en-US" sz="4000" dirty="0"/>
              <a:t>（</a:t>
            </a:r>
            <a:r>
              <a:rPr lang="en-US" altLang="ja-JP" sz="4000" dirty="0"/>
              <a:t>K</a:t>
            </a:r>
            <a:r>
              <a:rPr kumimoji="1" lang="en-US" altLang="ja-JP" sz="4000" dirty="0"/>
              <a:t>now how</a:t>
            </a:r>
            <a:r>
              <a:rPr kumimoji="1" lang="ja-JP" altLang="en-US" sz="4000" dirty="0"/>
              <a:t>と</a:t>
            </a:r>
            <a:r>
              <a:rPr lang="en-US" altLang="ja-JP" sz="4000" dirty="0"/>
              <a:t>Do how</a:t>
            </a:r>
            <a:r>
              <a:rPr lang="ja-JP" altLang="en-US" sz="4000" dirty="0"/>
              <a:t>）</a:t>
            </a:r>
            <a:endParaRPr lang="en-US" altLang="ja-JP" sz="4000" dirty="0"/>
          </a:p>
          <a:p>
            <a:pPr algn="ctr"/>
            <a:endParaRPr lang="en-US" altLang="ja-JP" sz="4000" dirty="0"/>
          </a:p>
          <a:p>
            <a:pPr algn="ctr"/>
            <a:r>
              <a:rPr kumimoji="1" lang="ja-JP" altLang="en-US" sz="4000" dirty="0"/>
              <a:t>・売り方←ここ重要！</a:t>
            </a:r>
            <a:endParaRPr kumimoji="1" lang="en-US" altLang="ja-JP" sz="4000" dirty="0"/>
          </a:p>
          <a:p>
            <a:pPr algn="ctr"/>
            <a:r>
              <a:rPr lang="ja-JP" altLang="en-US" sz="4000" dirty="0"/>
              <a:t>（戦略と戦術）</a:t>
            </a:r>
            <a:endParaRPr kumimoji="1" lang="en-US" altLang="ja-JP" sz="4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914794" y="707743"/>
            <a:ext cx="5548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このプログラムに参加</a:t>
            </a:r>
            <a:r>
              <a:rPr kumimoji="1" lang="ja-JP" altLang="en-US" sz="2400"/>
              <a:t>すると手に入るもの</a:t>
            </a:r>
          </a:p>
        </p:txBody>
      </p:sp>
    </p:spTree>
    <p:extLst>
      <p:ext uri="{BB962C8B-B14F-4D97-AF65-F5344CB8AC3E}">
        <p14:creationId xmlns:p14="http://schemas.microsoft.com/office/powerpoint/2010/main" val="19030984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3D44D71-9D9A-5D45-B56E-CA0ADA50E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480A5AD-9234-4647-AF00-9999240B4F92}"/>
              </a:ext>
            </a:extLst>
          </p:cNvPr>
          <p:cNvSpPr txBox="1"/>
          <p:nvPr/>
        </p:nvSpPr>
        <p:spPr>
          <a:xfrm>
            <a:off x="2330612" y="446813"/>
            <a:ext cx="4653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①</a:t>
            </a:r>
            <a:r>
              <a:rPr kumimoji="1" lang="ja-JP" altLang="en-US" sz="3600"/>
              <a:t>標的市場を選択する</a:t>
            </a:r>
            <a:endParaRPr kumimoji="1" lang="ja-JP" altLang="en-US" sz="3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CC06B2E-3F83-A04D-A9FF-8F58A76525AE}"/>
              </a:ext>
            </a:extLst>
          </p:cNvPr>
          <p:cNvSpPr txBox="1"/>
          <p:nvPr/>
        </p:nvSpPr>
        <p:spPr>
          <a:xfrm>
            <a:off x="1275836" y="3573016"/>
            <a:ext cx="67633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0"/>
              <a:t>拡げるな、絞れ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129AB9-21B7-FB4E-8A4C-CD47929BE7D6}"/>
              </a:ext>
            </a:extLst>
          </p:cNvPr>
          <p:cNvSpPr txBox="1"/>
          <p:nvPr/>
        </p:nvSpPr>
        <p:spPr>
          <a:xfrm>
            <a:off x="3151579" y="2132857"/>
            <a:ext cx="28408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/>
              <a:t>戦う場所は</a:t>
            </a:r>
          </a:p>
        </p:txBody>
      </p:sp>
    </p:spTree>
    <p:extLst>
      <p:ext uri="{BB962C8B-B14F-4D97-AF65-F5344CB8AC3E}">
        <p14:creationId xmlns:p14="http://schemas.microsoft.com/office/powerpoint/2010/main" val="422941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2330612" y="446813"/>
            <a:ext cx="383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/>
              <a:t>マーケティングとは</a:t>
            </a:r>
            <a:endParaRPr kumimoji="1" lang="ja-JP" altLang="en-US" sz="3600" dirty="0"/>
          </a:p>
        </p:txBody>
      </p:sp>
      <p:sp>
        <p:nvSpPr>
          <p:cNvPr id="6" name="正方形/長方形 5"/>
          <p:cNvSpPr/>
          <p:nvPr/>
        </p:nvSpPr>
        <p:spPr>
          <a:xfrm>
            <a:off x="929792" y="1625902"/>
            <a:ext cx="7284416" cy="314329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>
                <a:solidFill>
                  <a:schemeClr val="tx1"/>
                </a:solidFill>
              </a:rPr>
              <a:t>マーケティングとは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標的市場を選択し、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rgbClr val="FF0000"/>
                </a:solidFill>
              </a:rPr>
              <a:t>優れた顧客価値の創造・伝達・提供</a:t>
            </a:r>
            <a:r>
              <a:rPr lang="ja-JP" altLang="en-US" sz="2800">
                <a:solidFill>
                  <a:schemeClr val="tx1"/>
                </a:solidFill>
              </a:rPr>
              <a:t>を通じて、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顧客を獲得・維持・育成する技術である。</a:t>
            </a:r>
            <a:endParaRPr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04248" y="5008556"/>
            <a:ext cx="1568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である。</a:t>
            </a:r>
            <a:endParaRPr kumimoji="1" lang="ja-JP" altLang="en-US" sz="32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0EFC67-8132-0D46-8AAB-99A9A7BBB21B}"/>
              </a:ext>
            </a:extLst>
          </p:cNvPr>
          <p:cNvSpPr txBox="1"/>
          <p:nvPr/>
        </p:nvSpPr>
        <p:spPr>
          <a:xfrm>
            <a:off x="3874282" y="6093296"/>
            <a:ext cx="530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マーケティングの父</a:t>
            </a:r>
            <a:r>
              <a:rPr kumimoji="1" lang="en-US" altLang="ja-JP" sz="2400" dirty="0"/>
              <a:t> </a:t>
            </a:r>
            <a:r>
              <a:rPr kumimoji="1" lang="ja-JP" altLang="en-US" sz="2400"/>
              <a:t>フィリップ・コトラー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1FD5604-4BA6-394A-A35B-E70293652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89891"/>
            <a:ext cx="3766778" cy="19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0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3D44D71-9D9A-5D45-B56E-CA0ADA50E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480A5AD-9234-4647-AF00-9999240B4F92}"/>
              </a:ext>
            </a:extLst>
          </p:cNvPr>
          <p:cNvSpPr txBox="1"/>
          <p:nvPr/>
        </p:nvSpPr>
        <p:spPr>
          <a:xfrm>
            <a:off x="2650640" y="466179"/>
            <a:ext cx="3842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②</a:t>
            </a:r>
            <a:r>
              <a:rPr kumimoji="1" lang="ja-JP" altLang="en-US" sz="3600"/>
              <a:t>優れた顧客価値</a:t>
            </a:r>
            <a:endParaRPr kumimoji="1" lang="ja-JP" altLang="en-US" sz="3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CC06B2E-3F83-A04D-A9FF-8F58A76525AE}"/>
              </a:ext>
            </a:extLst>
          </p:cNvPr>
          <p:cNvSpPr txBox="1"/>
          <p:nvPr/>
        </p:nvSpPr>
        <p:spPr>
          <a:xfrm>
            <a:off x="770889" y="3573016"/>
            <a:ext cx="77732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0"/>
              <a:t>商品ではなく顧客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129AB9-21B7-FB4E-8A4C-CD47929BE7D6}"/>
              </a:ext>
            </a:extLst>
          </p:cNvPr>
          <p:cNvSpPr txBox="1"/>
          <p:nvPr/>
        </p:nvSpPr>
        <p:spPr>
          <a:xfrm>
            <a:off x="2422784" y="2132857"/>
            <a:ext cx="44694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/>
              <a:t>ビジネスの起点は</a:t>
            </a:r>
          </a:p>
        </p:txBody>
      </p:sp>
    </p:spTree>
    <p:extLst>
      <p:ext uri="{BB962C8B-B14F-4D97-AF65-F5344CB8AC3E}">
        <p14:creationId xmlns:p14="http://schemas.microsoft.com/office/powerpoint/2010/main" val="62709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2330612" y="446813"/>
            <a:ext cx="383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/>
              <a:t>マーケティングとは</a:t>
            </a:r>
            <a:endParaRPr kumimoji="1" lang="ja-JP" altLang="en-US" sz="3600" dirty="0"/>
          </a:p>
        </p:txBody>
      </p:sp>
      <p:sp>
        <p:nvSpPr>
          <p:cNvPr id="6" name="正方形/長方形 5"/>
          <p:cNvSpPr/>
          <p:nvPr/>
        </p:nvSpPr>
        <p:spPr>
          <a:xfrm>
            <a:off x="929792" y="1625902"/>
            <a:ext cx="7284416" cy="314329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>
                <a:solidFill>
                  <a:schemeClr val="tx1"/>
                </a:solidFill>
              </a:rPr>
              <a:t>マーケティングとは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標的市場を選択し、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優れた顧客価値の創造・伝達・提供を通じて、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rgbClr val="FF0000"/>
                </a:solidFill>
              </a:rPr>
              <a:t>顧客を獲得・維持・育成する</a:t>
            </a:r>
            <a:r>
              <a:rPr lang="ja-JP" altLang="en-US" sz="2800">
                <a:solidFill>
                  <a:schemeClr val="tx1"/>
                </a:solidFill>
              </a:rPr>
              <a:t>技術である。</a:t>
            </a:r>
            <a:endParaRPr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04248" y="5008556"/>
            <a:ext cx="1568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である。</a:t>
            </a:r>
            <a:endParaRPr kumimoji="1" lang="ja-JP" altLang="en-US" sz="32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0EFC67-8132-0D46-8AAB-99A9A7BBB21B}"/>
              </a:ext>
            </a:extLst>
          </p:cNvPr>
          <p:cNvSpPr txBox="1"/>
          <p:nvPr/>
        </p:nvSpPr>
        <p:spPr>
          <a:xfrm>
            <a:off x="3874282" y="6093296"/>
            <a:ext cx="530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マーケティングの父</a:t>
            </a:r>
            <a:r>
              <a:rPr kumimoji="1" lang="en-US" altLang="ja-JP" sz="2400" dirty="0"/>
              <a:t> </a:t>
            </a:r>
            <a:r>
              <a:rPr kumimoji="1" lang="ja-JP" altLang="en-US" sz="2400"/>
              <a:t>フィリップ・コトラー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1FD5604-4BA6-394A-A35B-E70293652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89891"/>
            <a:ext cx="3766778" cy="19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1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3D44D71-9D9A-5D45-B56E-CA0ADA50E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480A5AD-9234-4647-AF00-9999240B4F92}"/>
              </a:ext>
            </a:extLst>
          </p:cNvPr>
          <p:cNvSpPr txBox="1"/>
          <p:nvPr/>
        </p:nvSpPr>
        <p:spPr>
          <a:xfrm>
            <a:off x="2059703" y="465538"/>
            <a:ext cx="5195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③</a:t>
            </a:r>
            <a:r>
              <a:rPr kumimoji="1" lang="ja-JP" altLang="en-US" sz="3600"/>
              <a:t>顧客を獲得・維持・育成</a:t>
            </a:r>
            <a:endParaRPr kumimoji="1" lang="ja-JP" altLang="en-US" sz="3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CC06B2E-3F83-A04D-A9FF-8F58A76525AE}"/>
              </a:ext>
            </a:extLst>
          </p:cNvPr>
          <p:cNvSpPr txBox="1"/>
          <p:nvPr/>
        </p:nvSpPr>
        <p:spPr>
          <a:xfrm>
            <a:off x="1455568" y="2667684"/>
            <a:ext cx="661110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8000"/>
              <a:t>顧客の</a:t>
            </a:r>
            <a:endParaRPr kumimoji="1" lang="en-US" altLang="ja-JP" sz="8000" dirty="0"/>
          </a:p>
          <a:p>
            <a:pPr algn="ctr"/>
            <a:r>
              <a:rPr kumimoji="1" lang="ja-JP" altLang="en-US" sz="8000"/>
              <a:t>次の困りごとを</a:t>
            </a:r>
            <a:endParaRPr kumimoji="1" lang="en-US" altLang="ja-JP" sz="8000" dirty="0"/>
          </a:p>
          <a:p>
            <a:pPr algn="ctr"/>
            <a:r>
              <a:rPr kumimoji="1" lang="ja-JP" altLang="en-US" sz="8000"/>
              <a:t>解決せよ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129AB9-21B7-FB4E-8A4C-CD47929BE7D6}"/>
              </a:ext>
            </a:extLst>
          </p:cNvPr>
          <p:cNvSpPr txBox="1"/>
          <p:nvPr/>
        </p:nvSpPr>
        <p:spPr>
          <a:xfrm>
            <a:off x="1283246" y="1494418"/>
            <a:ext cx="6955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/>
              <a:t>新規顧客の獲得が一番大変</a:t>
            </a:r>
          </a:p>
        </p:txBody>
      </p:sp>
    </p:spTree>
    <p:extLst>
      <p:ext uri="{BB962C8B-B14F-4D97-AF65-F5344CB8AC3E}">
        <p14:creationId xmlns:p14="http://schemas.microsoft.com/office/powerpoint/2010/main" val="247120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2330612" y="446813"/>
            <a:ext cx="383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/>
              <a:t>マーケティングとは</a:t>
            </a:r>
            <a:endParaRPr kumimoji="1" lang="ja-JP" altLang="en-US" sz="3600" dirty="0"/>
          </a:p>
        </p:txBody>
      </p:sp>
      <p:sp>
        <p:nvSpPr>
          <p:cNvPr id="6" name="正方形/長方形 5"/>
          <p:cNvSpPr/>
          <p:nvPr/>
        </p:nvSpPr>
        <p:spPr>
          <a:xfrm>
            <a:off x="929792" y="1625902"/>
            <a:ext cx="7284416" cy="314329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>
                <a:solidFill>
                  <a:schemeClr val="tx1"/>
                </a:solidFill>
              </a:rPr>
              <a:t>マーケティングとは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標的市場を選択し、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優れた顧客価値の創造・伝達・提供を通じて、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lang="ja-JP" altLang="en-US" sz="2800">
                <a:solidFill>
                  <a:schemeClr val="tx1"/>
                </a:solidFill>
              </a:rPr>
              <a:t>顧客を獲得・維持・育成する</a:t>
            </a:r>
            <a:r>
              <a:rPr lang="ja-JP" altLang="en-US" sz="2800">
                <a:solidFill>
                  <a:srgbClr val="FF0000"/>
                </a:solidFill>
              </a:rPr>
              <a:t>技術</a:t>
            </a:r>
            <a:r>
              <a:rPr lang="ja-JP" altLang="en-US" sz="2800">
                <a:solidFill>
                  <a:schemeClr val="tx1"/>
                </a:solidFill>
              </a:rPr>
              <a:t>である。</a:t>
            </a:r>
            <a:endParaRPr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04248" y="5008556"/>
            <a:ext cx="1568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である。</a:t>
            </a:r>
            <a:endParaRPr kumimoji="1" lang="ja-JP" altLang="en-US" sz="32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0EFC67-8132-0D46-8AAB-99A9A7BBB21B}"/>
              </a:ext>
            </a:extLst>
          </p:cNvPr>
          <p:cNvSpPr txBox="1"/>
          <p:nvPr/>
        </p:nvSpPr>
        <p:spPr>
          <a:xfrm>
            <a:off x="3874282" y="6093296"/>
            <a:ext cx="530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マーケティングの父</a:t>
            </a:r>
            <a:r>
              <a:rPr kumimoji="1" lang="en-US" altLang="ja-JP" sz="2400" dirty="0"/>
              <a:t> </a:t>
            </a:r>
            <a:r>
              <a:rPr kumimoji="1" lang="ja-JP" altLang="en-US" sz="2400"/>
              <a:t>フィリップ・コトラー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1FD5604-4BA6-394A-A35B-E70293652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89891"/>
            <a:ext cx="3766778" cy="19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3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3D44D71-9D9A-5D45-B56E-CA0ADA50E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480A5AD-9234-4647-AF00-9999240B4F92}"/>
              </a:ext>
            </a:extLst>
          </p:cNvPr>
          <p:cNvSpPr txBox="1"/>
          <p:nvPr/>
        </p:nvSpPr>
        <p:spPr>
          <a:xfrm>
            <a:off x="3161998" y="420516"/>
            <a:ext cx="2820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④</a:t>
            </a:r>
            <a:r>
              <a:rPr kumimoji="1" lang="ja-JP" altLang="en-US" sz="3600"/>
              <a:t>技術である</a:t>
            </a:r>
            <a:endParaRPr kumimoji="1" lang="ja-JP" altLang="en-US" sz="3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CC06B2E-3F83-A04D-A9FF-8F58A76525AE}"/>
              </a:ext>
            </a:extLst>
          </p:cNvPr>
          <p:cNvSpPr txBox="1"/>
          <p:nvPr/>
        </p:nvSpPr>
        <p:spPr>
          <a:xfrm>
            <a:off x="1050817" y="2667684"/>
            <a:ext cx="742062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8000"/>
              <a:t>学習・実践により</a:t>
            </a:r>
            <a:endParaRPr kumimoji="1" lang="en-US" altLang="ja-JP" sz="8000" dirty="0"/>
          </a:p>
          <a:p>
            <a:pPr algn="ctr"/>
            <a:r>
              <a:rPr kumimoji="1" lang="ja-JP" altLang="en-US" sz="8000"/>
              <a:t>獲得することが</a:t>
            </a:r>
            <a:endParaRPr kumimoji="1" lang="en-US" altLang="ja-JP" sz="8000" dirty="0"/>
          </a:p>
          <a:p>
            <a:pPr algn="ctr"/>
            <a:r>
              <a:rPr kumimoji="1" lang="ja-JP" altLang="en-US" sz="8000"/>
              <a:t>可能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129AB9-21B7-FB4E-8A4C-CD47929BE7D6}"/>
              </a:ext>
            </a:extLst>
          </p:cNvPr>
          <p:cNvSpPr txBox="1"/>
          <p:nvPr/>
        </p:nvSpPr>
        <p:spPr>
          <a:xfrm>
            <a:off x="2439010" y="1494418"/>
            <a:ext cx="46442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/>
              <a:t>マーケティングとは</a:t>
            </a:r>
          </a:p>
        </p:txBody>
      </p:sp>
    </p:spTree>
    <p:extLst>
      <p:ext uri="{BB962C8B-B14F-4D97-AF65-F5344CB8AC3E}">
        <p14:creationId xmlns:p14="http://schemas.microsoft.com/office/powerpoint/2010/main" val="275671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2701937" y="561729"/>
            <a:ext cx="3740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/>
              <a:t>相続マーケティングとは</a:t>
            </a:r>
            <a:endParaRPr kumimoji="1" lang="ja-JP" altLang="en-US" sz="2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11434" y="1319943"/>
            <a:ext cx="8121134" cy="51333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ja-JP" altLang="en-US" sz="2800">
                <a:solidFill>
                  <a:srgbClr val="FF0000"/>
                </a:solidFill>
              </a:rPr>
              <a:t>相続・終活の分野で</a:t>
            </a:r>
            <a:endParaRPr kumimoji="1" lang="en-US" altLang="ja-JP" sz="2800" dirty="0">
              <a:solidFill>
                <a:srgbClr val="FF0000"/>
              </a:solidFill>
            </a:endParaRPr>
          </a:p>
          <a:p>
            <a:pPr algn="ctr">
              <a:lnSpc>
                <a:spcPct val="200000"/>
              </a:lnSpc>
            </a:pPr>
            <a:r>
              <a:rPr kumimoji="1" lang="ja-JP" altLang="en-US" sz="2800">
                <a:solidFill>
                  <a:srgbClr val="FF0000"/>
                </a:solidFill>
              </a:rPr>
              <a:t>スモールサイズでビジネスを展開する</a:t>
            </a:r>
            <a:br>
              <a:rPr kumimoji="1" lang="en-US" altLang="ja-JP" sz="2800" dirty="0">
                <a:solidFill>
                  <a:srgbClr val="FF0000"/>
                </a:solidFill>
              </a:rPr>
            </a:br>
            <a:r>
              <a:rPr kumimoji="1" lang="ja-JP" altLang="en-US" sz="2800">
                <a:solidFill>
                  <a:srgbClr val="FF0000"/>
                </a:solidFill>
              </a:rPr>
              <a:t>個人・事業者（＝相続パーソンと定義）が</a:t>
            </a:r>
            <a:endParaRPr kumimoji="1" lang="en-US" altLang="ja-JP" sz="2800" dirty="0">
              <a:solidFill>
                <a:srgbClr val="FF0000"/>
              </a:solidFill>
            </a:endParaRPr>
          </a:p>
          <a:p>
            <a:pPr algn="ctr">
              <a:lnSpc>
                <a:spcPct val="200000"/>
              </a:lnSpc>
            </a:pPr>
            <a:r>
              <a:rPr kumimoji="1" lang="ja-JP" altLang="en-US" sz="2800">
                <a:solidFill>
                  <a:srgbClr val="FF0000"/>
                </a:solidFill>
              </a:rPr>
              <a:t>顧客本人ですら気付いていないニーズを突き止め</a:t>
            </a:r>
            <a:endParaRPr kumimoji="1" lang="en-US" altLang="ja-JP" sz="2800" dirty="0">
              <a:solidFill>
                <a:srgbClr val="FF0000"/>
              </a:solidFill>
            </a:endParaRPr>
          </a:p>
          <a:p>
            <a:pPr algn="ctr">
              <a:lnSpc>
                <a:spcPct val="200000"/>
              </a:lnSpc>
            </a:pPr>
            <a:r>
              <a:rPr kumimoji="1" lang="ja-JP" altLang="en-US" sz="2800">
                <a:solidFill>
                  <a:srgbClr val="FF0000"/>
                </a:solidFill>
              </a:rPr>
              <a:t>新たな価値を提供するために</a:t>
            </a:r>
            <a:endParaRPr kumimoji="1" lang="en-US" altLang="ja-JP" sz="2800" dirty="0">
              <a:solidFill>
                <a:srgbClr val="FF0000"/>
              </a:solidFill>
            </a:endParaRPr>
          </a:p>
          <a:p>
            <a:pPr algn="ctr">
              <a:lnSpc>
                <a:spcPct val="200000"/>
              </a:lnSpc>
            </a:pPr>
            <a:r>
              <a:rPr kumimoji="1" lang="ja-JP" altLang="en-US" sz="2800">
                <a:solidFill>
                  <a:srgbClr val="FF0000"/>
                </a:solidFill>
              </a:rPr>
              <a:t>顧客を創造・維持・育成する仕組みを作る活動である</a:t>
            </a:r>
            <a:endParaRPr kumimoji="1" lang="en-US" altLang="ja-JP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5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5919D2A-562E-314F-914C-1003E0331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643" y="1050857"/>
            <a:ext cx="5722714" cy="5733573"/>
          </a:xfrm>
          <a:prstGeom prst="rect">
            <a:avLst/>
          </a:prstGeom>
        </p:spPr>
      </p:pic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2701937" y="561729"/>
            <a:ext cx="3740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/>
              <a:t>相続マーケティングとは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49838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2136076" y="1678024"/>
            <a:ext cx="4871847" cy="444974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ja-JP" altLang="en-US" sz="4000"/>
              <a:t>相続マーケティング的</a:t>
            </a:r>
            <a:endParaRPr lang="en-US" altLang="ja-JP" sz="4000" dirty="0"/>
          </a:p>
          <a:p>
            <a:pPr algn="ctr">
              <a:lnSpc>
                <a:spcPct val="250000"/>
              </a:lnSpc>
            </a:pPr>
            <a:r>
              <a:rPr lang="ja-JP" altLang="en-US" sz="4000"/>
              <a:t>あなた</a:t>
            </a:r>
            <a:r>
              <a:rPr lang="ja-JP" altLang="en-US" sz="4000" dirty="0"/>
              <a:t>だけの強みと</a:t>
            </a:r>
            <a:endParaRPr lang="en-US" altLang="ja-JP" sz="4000" dirty="0"/>
          </a:p>
          <a:p>
            <a:pPr algn="ctr">
              <a:lnSpc>
                <a:spcPct val="250000"/>
              </a:lnSpc>
            </a:pPr>
            <a:r>
              <a:rPr kumimoji="1" lang="ja-JP" altLang="en-US" sz="4000" dirty="0"/>
              <a:t>ポジショニング戦略</a:t>
            </a:r>
          </a:p>
        </p:txBody>
      </p:sp>
    </p:spTree>
    <p:extLst>
      <p:ext uri="{BB962C8B-B14F-4D97-AF65-F5344CB8AC3E}">
        <p14:creationId xmlns:p14="http://schemas.microsoft.com/office/powerpoint/2010/main" val="2321574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251520" y="1639062"/>
            <a:ext cx="85689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8800" dirty="0">
                <a:solidFill>
                  <a:srgbClr val="000000"/>
                </a:solidFill>
                <a:latin typeface="Helvetica" charset="0"/>
              </a:rPr>
              <a:t>このプログラムの</a:t>
            </a:r>
            <a:endParaRPr lang="en-US" altLang="ja-JP" sz="88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8800" dirty="0">
                <a:solidFill>
                  <a:srgbClr val="000000"/>
                </a:solidFill>
                <a:latin typeface="Helvetica" charset="0"/>
              </a:rPr>
              <a:t>真の目的</a:t>
            </a:r>
            <a:endParaRPr lang="en-US" altLang="ja-JP" sz="88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8452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547501" y="1484784"/>
            <a:ext cx="8048998" cy="48344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sz="4000"/>
              <a:t>このパートでは</a:t>
            </a:r>
            <a:endParaRPr lang="en-US" altLang="ja-JP" sz="4000" dirty="0"/>
          </a:p>
          <a:p>
            <a:pPr algn="ctr">
              <a:lnSpc>
                <a:spcPct val="200000"/>
              </a:lnSpc>
            </a:pPr>
            <a:r>
              <a:rPr lang="ja-JP" altLang="en-US" sz="4000"/>
              <a:t>自分の強みは何か？</a:t>
            </a:r>
            <a:endParaRPr lang="en-US" altLang="ja-JP" sz="4000" dirty="0"/>
          </a:p>
          <a:p>
            <a:pPr algn="ctr">
              <a:lnSpc>
                <a:spcPct val="200000"/>
              </a:lnSpc>
            </a:pPr>
            <a:r>
              <a:rPr lang="ja-JP" altLang="en-US" sz="4000"/>
              <a:t>どの立ち位置で価値を提供するか？</a:t>
            </a:r>
            <a:endParaRPr lang="en-US" altLang="ja-JP" sz="4000" dirty="0"/>
          </a:p>
          <a:p>
            <a:pPr algn="ctr">
              <a:lnSpc>
                <a:spcPct val="200000"/>
              </a:lnSpc>
            </a:pPr>
            <a:r>
              <a:rPr kumimoji="1" lang="ja-JP" altLang="en-US" sz="4000"/>
              <a:t>これを徹底的に考えます。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611838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611560" y="1669950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Q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：以下の質問に対して、あなたは何を思い浮かべますか？</a:t>
            </a:r>
            <a:endParaRPr lang="ja-JP" altLang="en-US" sz="24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96456" y="2708920"/>
            <a:ext cx="6803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ロボット掃除機といえば？？？</a:t>
            </a:r>
          </a:p>
          <a:p>
            <a:endParaRPr lang="ja-JP" altLang="en-US" sz="2400" dirty="0"/>
          </a:p>
          <a:p>
            <a:r>
              <a:rPr lang="ja-JP" altLang="en-US" sz="2400" dirty="0"/>
              <a:t>おしゃれなコーヒーチェーン店といえば？？？</a:t>
            </a:r>
            <a:br>
              <a:rPr lang="ja-JP" altLang="en-US" sz="2400" dirty="0"/>
            </a:br>
            <a:endParaRPr lang="ja-JP" altLang="en-US" sz="2400" dirty="0"/>
          </a:p>
          <a:p>
            <a:r>
              <a:rPr lang="ja-JP" altLang="en-US" sz="2400" dirty="0"/>
              <a:t>エナジードリンクといえば？？？</a:t>
            </a:r>
            <a:br>
              <a:rPr lang="ja-JP" altLang="en-US" sz="2400" dirty="0"/>
            </a:br>
            <a:endParaRPr lang="ja-JP" altLang="en-US" sz="2400" dirty="0"/>
          </a:p>
          <a:p>
            <a:r>
              <a:rPr lang="ja-JP" altLang="en-US" sz="2400" dirty="0"/>
              <a:t>クリエーターが使うパソコンといえば？？？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811BB1B-420A-1348-B49F-82A6608699CB}"/>
              </a:ext>
            </a:extLst>
          </p:cNvPr>
          <p:cNvSpPr txBox="1"/>
          <p:nvPr/>
        </p:nvSpPr>
        <p:spPr>
          <a:xfrm rot="20871734">
            <a:off x="282816" y="3108590"/>
            <a:ext cx="8489825" cy="120032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7200"/>
              <a:t>適切なポジショニング</a:t>
            </a:r>
          </a:p>
        </p:txBody>
      </p:sp>
    </p:spTree>
    <p:extLst>
      <p:ext uri="{BB962C8B-B14F-4D97-AF65-F5344CB8AC3E}">
        <p14:creationId xmlns:p14="http://schemas.microsoft.com/office/powerpoint/2010/main" val="367624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641277" y="404664"/>
            <a:ext cx="7861446" cy="686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</a:rPr>
              <a:t>適切</a:t>
            </a:r>
            <a:r>
              <a:rPr lang="ja-JP" altLang="en-US" sz="3600">
                <a:solidFill>
                  <a:srgbClr val="FF0000"/>
                </a:solidFill>
              </a:rPr>
              <a:t>な</a:t>
            </a:r>
            <a:r>
              <a:rPr lang="ja-JP" altLang="en-US" sz="4000">
                <a:solidFill>
                  <a:srgbClr val="FF0000"/>
                </a:solidFill>
              </a:rPr>
              <a:t>ポジショニング</a:t>
            </a:r>
            <a:endParaRPr lang="en-US" altLang="ja-JP" sz="4000" dirty="0">
              <a:solidFill>
                <a:srgbClr val="FF0000"/>
              </a:solidFill>
            </a:endParaRPr>
          </a:p>
          <a:p>
            <a:pPr algn="ctr"/>
            <a:endParaRPr lang="en-US" altLang="ja-JP" sz="4000" dirty="0">
              <a:solidFill>
                <a:srgbClr val="FF0000"/>
              </a:solidFill>
            </a:endParaRPr>
          </a:p>
          <a:p>
            <a:pPr algn="ctr"/>
            <a:r>
              <a:rPr lang="ja-JP" altLang="en-US" sz="2800"/>
              <a:t>が与えてくれる大切なもの</a:t>
            </a:r>
            <a:endParaRPr lang="ja-JP" altLang="en-US" sz="2800" dirty="0"/>
          </a:p>
          <a:p>
            <a:pPr algn="ctr"/>
            <a:endParaRPr lang="en-US" altLang="ja-JP" sz="2800" dirty="0"/>
          </a:p>
          <a:p>
            <a:pPr algn="ctr"/>
            <a:endParaRPr lang="ja-JP" altLang="en-US" sz="2800" dirty="0"/>
          </a:p>
          <a:p>
            <a:pPr algn="ctr"/>
            <a:r>
              <a:rPr lang="ja-JP" altLang="en-US" sz="4400" dirty="0"/>
              <a:t>①価格競争からの脱却</a:t>
            </a:r>
          </a:p>
          <a:p>
            <a:pPr algn="ctr"/>
            <a:endParaRPr lang="ja-JP" altLang="en-US" sz="4400" dirty="0"/>
          </a:p>
          <a:p>
            <a:pPr algn="ctr"/>
            <a:r>
              <a:rPr lang="ja-JP" altLang="en-US" sz="4400" dirty="0"/>
              <a:t>②専門家としての立場の確立</a:t>
            </a:r>
          </a:p>
          <a:p>
            <a:pPr algn="ctr"/>
            <a:endParaRPr lang="ja-JP" altLang="en-US" sz="4400" dirty="0"/>
          </a:p>
          <a:p>
            <a:pPr algn="ctr"/>
            <a:r>
              <a:rPr lang="ja-JP" altLang="en-US" sz="4400" dirty="0"/>
              <a:t>③「戦わずして勝つ」状況の実現</a:t>
            </a:r>
          </a:p>
          <a:p>
            <a:pPr algn="ctr"/>
            <a:br>
              <a:rPr lang="ja-JP" altLang="en-US" sz="2800" dirty="0"/>
            </a:b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23969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611560" y="1844824"/>
            <a:ext cx="7992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>
                <a:solidFill>
                  <a:srgbClr val="000000"/>
                </a:solidFill>
                <a:latin typeface="Helvetica" charset="0"/>
              </a:rPr>
              <a:t>ポジショニング＝立ち位置とは</a:t>
            </a:r>
            <a:endParaRPr lang="ja-JP" altLang="en-US" sz="28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br>
              <a:rPr lang="ja-JP" altLang="en-US" sz="28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8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800">
                <a:solidFill>
                  <a:srgbClr val="000000"/>
                </a:solidFill>
                <a:latin typeface="Helvetica" charset="0"/>
              </a:rPr>
              <a:t>どの市場で</a:t>
            </a:r>
            <a:r>
              <a:rPr lang="ja-JP" altLang="en-US" sz="2800" dirty="0">
                <a:solidFill>
                  <a:srgbClr val="000000"/>
                </a:solidFill>
                <a:latin typeface="Helvetica" charset="0"/>
              </a:rPr>
              <a:t>自分をどう位置づけるか？</a:t>
            </a:r>
          </a:p>
          <a:p>
            <a:pPr algn="ctr"/>
            <a:br>
              <a:rPr lang="ja-JP" altLang="en-US" sz="28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8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800" dirty="0">
                <a:solidFill>
                  <a:srgbClr val="000000"/>
                </a:solidFill>
                <a:latin typeface="Helvetica" charset="0"/>
              </a:rPr>
              <a:t>理想の</a:t>
            </a:r>
            <a:r>
              <a:rPr lang="ja-JP" altLang="en-US" sz="2800">
                <a:solidFill>
                  <a:srgbClr val="000000"/>
                </a:solidFill>
                <a:latin typeface="Helvetica" charset="0"/>
              </a:rPr>
              <a:t>見込み客は誰か？</a:t>
            </a:r>
            <a:endParaRPr lang="ja-JP" altLang="en-US" sz="28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br>
              <a:rPr lang="ja-JP" altLang="en-US" sz="28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8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800" dirty="0">
                <a:solidFill>
                  <a:srgbClr val="000000"/>
                </a:solidFill>
                <a:latin typeface="Helvetica" charset="0"/>
              </a:rPr>
              <a:t>その人の頭の中でどう認識されたい</a:t>
            </a:r>
            <a:r>
              <a:rPr lang="ja-JP" altLang="en-US" sz="2800">
                <a:solidFill>
                  <a:srgbClr val="000000"/>
                </a:solidFill>
                <a:latin typeface="Helvetica" charset="0"/>
              </a:rPr>
              <a:t>のか</a:t>
            </a:r>
            <a:endParaRPr lang="ja-JP" altLang="en-US" sz="28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166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251520" y="1556792"/>
            <a:ext cx="842493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solidFill>
                  <a:srgbClr val="000000"/>
                </a:solidFill>
                <a:latin typeface="Helvetica" charset="0"/>
              </a:rPr>
              <a:t>ポジショニングは</a:t>
            </a:r>
          </a:p>
          <a:p>
            <a:pPr algn="ctr"/>
            <a:br>
              <a:rPr lang="ja-JP" altLang="en-US" sz="28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8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4400" dirty="0">
                <a:solidFill>
                  <a:srgbClr val="FF0000"/>
                </a:solidFill>
                <a:latin typeface="Helvetica" charset="0"/>
              </a:rPr>
              <a:t>見込み客の頭</a:t>
            </a:r>
            <a:r>
              <a:rPr lang="ja-JP" altLang="en-US" sz="4400">
                <a:solidFill>
                  <a:srgbClr val="FF0000"/>
                </a:solidFill>
                <a:latin typeface="Helvetica" charset="0"/>
              </a:rPr>
              <a:t>の中に忍び込んで</a:t>
            </a:r>
            <a:endParaRPr lang="en-US" altLang="ja-JP" sz="4400" dirty="0">
              <a:solidFill>
                <a:srgbClr val="FF0000"/>
              </a:solidFill>
              <a:latin typeface="Helvetica" charset="0"/>
            </a:endParaRPr>
          </a:p>
          <a:p>
            <a:pPr algn="ctr"/>
            <a:endParaRPr lang="en-US" altLang="ja-JP" sz="4800" dirty="0">
              <a:solidFill>
                <a:srgbClr val="FF0000"/>
              </a:solidFill>
              <a:latin typeface="Helvetica" charset="0"/>
            </a:endParaRPr>
          </a:p>
          <a:p>
            <a:pPr algn="ctr"/>
            <a:r>
              <a:rPr lang="ja-JP" altLang="en-US" sz="4000">
                <a:solidFill>
                  <a:srgbClr val="000000"/>
                </a:solidFill>
                <a:latin typeface="Helvetica" charset="0"/>
              </a:rPr>
              <a:t>作る</a:t>
            </a:r>
            <a:r>
              <a:rPr lang="ja-JP" altLang="en-US" sz="4000" dirty="0">
                <a:solidFill>
                  <a:srgbClr val="000000"/>
                </a:solidFill>
                <a:latin typeface="Helvetica" charset="0"/>
              </a:rPr>
              <a:t>もの</a:t>
            </a:r>
          </a:p>
          <a:p>
            <a:pPr algn="ctr"/>
            <a:br>
              <a:rPr lang="ja-JP" altLang="en-US" sz="28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8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800" dirty="0">
                <a:solidFill>
                  <a:srgbClr val="000000"/>
                </a:solidFill>
                <a:latin typeface="Helvetica" charset="0"/>
              </a:rPr>
              <a:t>自分の頭の中だけで考えるものではない</a:t>
            </a:r>
            <a:endParaRPr lang="ja-JP" altLang="en-US" sz="28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7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827584" y="1412776"/>
            <a:ext cx="777686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solidFill>
                  <a:srgbClr val="000000"/>
                </a:solidFill>
                <a:latin typeface="Helvetica" charset="0"/>
              </a:rPr>
              <a:t>相続ビジネスを１０倍ラクにする</a:t>
            </a:r>
          </a:p>
          <a:p>
            <a:pPr algn="ctr"/>
            <a:r>
              <a:rPr lang="ja-JP" altLang="en-US" sz="2800" dirty="0">
                <a:solidFill>
                  <a:srgbClr val="000000"/>
                </a:solidFill>
                <a:latin typeface="Helvetica" charset="0"/>
              </a:rPr>
              <a:t>ポジショニングのヒント</a:t>
            </a:r>
          </a:p>
          <a:p>
            <a:pPr algn="ctr"/>
            <a:endParaRPr lang="ja-JP" altLang="en-US" sz="28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800" dirty="0">
                <a:solidFill>
                  <a:srgbClr val="000000"/>
                </a:solidFill>
                <a:latin typeface="Helvetica" charset="0"/>
              </a:rPr>
              <a:t>ポジショニングは</a:t>
            </a:r>
            <a:endParaRPr lang="en-US" altLang="ja-JP" sz="28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800" dirty="0">
                <a:solidFill>
                  <a:srgbClr val="FF0000"/>
                </a:solidFill>
                <a:latin typeface="Helvetica" charset="0"/>
              </a:rPr>
              <a:t>「勝手に名乗ってもいい」</a:t>
            </a:r>
          </a:p>
          <a:p>
            <a:pPr algn="ctr"/>
            <a:r>
              <a:rPr lang="ja-JP" altLang="en-US" sz="2800" dirty="0">
                <a:solidFill>
                  <a:srgbClr val="000000"/>
                </a:solidFill>
                <a:latin typeface="Helvetica" charset="0"/>
              </a:rPr>
              <a:t>どこかに登録することなどはいらない。</a:t>
            </a:r>
          </a:p>
          <a:p>
            <a:pPr algn="ctr"/>
            <a:r>
              <a:rPr lang="ja-JP" altLang="en-US" sz="2800" dirty="0">
                <a:solidFill>
                  <a:srgbClr val="000000"/>
                </a:solidFill>
                <a:latin typeface="Helvetica" charset="0"/>
              </a:rPr>
              <a:t>自らの宣言で成り立つものなのです！</a:t>
            </a:r>
            <a:endParaRPr lang="en-US" altLang="ja-JP" sz="28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endParaRPr lang="en-US" altLang="ja-JP" sz="2800" b="0" i="0" dirty="0">
              <a:solidFill>
                <a:srgbClr val="000000"/>
              </a:solidFill>
              <a:effectLst/>
              <a:latin typeface="Helvetica" charset="0"/>
            </a:endParaRPr>
          </a:p>
          <a:p>
            <a:pPr algn="ctr"/>
            <a:r>
              <a:rPr lang="ja-JP" altLang="en-US" sz="2000" dirty="0">
                <a:solidFill>
                  <a:srgbClr val="000000"/>
                </a:solidFill>
                <a:latin typeface="Helvetica" charset="0"/>
              </a:rPr>
              <a:t>＜川口が勝手に名乗った例＞</a:t>
            </a:r>
            <a:endParaRPr lang="en-US" altLang="ja-JP" sz="20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000" dirty="0">
                <a:solidFill>
                  <a:srgbClr val="000000"/>
                </a:solidFill>
                <a:latin typeface="Helvetica" charset="0"/>
              </a:rPr>
              <a:t>相続トータルサポート富山</a:t>
            </a:r>
            <a:endParaRPr lang="en-US" altLang="ja-JP" sz="20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000" dirty="0">
                <a:solidFill>
                  <a:srgbClr val="000000"/>
                </a:solidFill>
                <a:latin typeface="Helvetica" charset="0"/>
              </a:rPr>
              <a:t>とやま終活連絡協議会</a:t>
            </a:r>
            <a:endParaRPr lang="en-US" altLang="ja-JP" sz="20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000" b="0" i="0" dirty="0">
                <a:solidFill>
                  <a:srgbClr val="000000"/>
                </a:solidFill>
                <a:effectLst/>
                <a:latin typeface="Helvetica" charset="0"/>
              </a:rPr>
              <a:t>相続ビジネス戦略パートナー</a:t>
            </a:r>
            <a:endParaRPr lang="en-US" altLang="ja-JP" sz="2000" b="0" i="0" dirty="0">
              <a:solidFill>
                <a:srgbClr val="000000"/>
              </a:solidFill>
              <a:effectLst/>
              <a:latin typeface="Helvetica" charset="0"/>
            </a:endParaRPr>
          </a:p>
          <a:p>
            <a:pPr algn="ctr"/>
            <a:r>
              <a:rPr lang="ja-JP" altLang="en-US" sz="2000" dirty="0">
                <a:solidFill>
                  <a:srgbClr val="000000"/>
                </a:solidFill>
                <a:latin typeface="Helvetica" charset="0"/>
              </a:rPr>
              <a:t>などなど。</a:t>
            </a:r>
            <a:r>
              <a:rPr lang="ja-JP" altLang="en-US" sz="2000">
                <a:solidFill>
                  <a:srgbClr val="000000"/>
                </a:solidFill>
                <a:latin typeface="Helvetica" charset="0"/>
              </a:rPr>
              <a:t>。。</a:t>
            </a:r>
            <a:endParaRPr lang="en-US" altLang="ja-JP" sz="20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000" b="0" i="0">
                <a:solidFill>
                  <a:srgbClr val="000000"/>
                </a:solidFill>
                <a:effectLst/>
                <a:latin typeface="Helvetica" charset="0"/>
              </a:rPr>
              <a:t>（失敗も多数あります笑）</a:t>
            </a:r>
            <a:endParaRPr lang="ja-JP" altLang="en-US" sz="20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78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1259632" y="2413338"/>
            <a:ext cx="6624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【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地域限定性のポジショニング</a:t>
            </a:r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】</a:t>
            </a: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地元密着</a:t>
            </a: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あなたの商圏はどこか</a:t>
            </a: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→商圏が狭ければ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それだけで選ばれる理由になり得る</a:t>
            </a:r>
            <a:endParaRPr lang="ja-JP" altLang="en-US" sz="24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7A5B04-DFDD-AC42-AE93-7ADCAE2D3168}"/>
              </a:ext>
            </a:extLst>
          </p:cNvPr>
          <p:cNvSpPr txBox="1"/>
          <p:nvPr/>
        </p:nvSpPr>
        <p:spPr>
          <a:xfrm>
            <a:off x="2051720" y="575102"/>
            <a:ext cx="5373587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</a:rPr>
              <a:t>ポジショニングを考える</a:t>
            </a:r>
            <a:r>
              <a:rPr kumimoji="1" lang="en-US" altLang="ja-JP" sz="2800" dirty="0">
                <a:solidFill>
                  <a:schemeClr val="bg1"/>
                </a:solidFill>
              </a:rPr>
              <a:t>7</a:t>
            </a:r>
            <a:r>
              <a:rPr kumimoji="1" lang="ja-JP" altLang="en-US" sz="2800">
                <a:solidFill>
                  <a:schemeClr val="bg1"/>
                </a:solidFill>
              </a:rPr>
              <a:t>つのヒント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0A831A3-F502-1E4F-ABE7-AFB04EE3009C}"/>
              </a:ext>
            </a:extLst>
          </p:cNvPr>
          <p:cNvSpPr txBox="1"/>
          <p:nvPr/>
        </p:nvSpPr>
        <p:spPr>
          <a:xfrm>
            <a:off x="7400611" y="629543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＜その１＞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80606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539552" y="1340768"/>
            <a:ext cx="835292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【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専門性のポジショニング</a:t>
            </a:r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】</a:t>
            </a: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どの専門性を打ち出すのか</a:t>
            </a:r>
          </a:p>
          <a:p>
            <a:pPr algn="ctr"/>
            <a:endParaRPr lang="en-US" altLang="ja-JP" sz="5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例えば・・・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endParaRPr lang="en-US" altLang="ja-JP" sz="7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保険もできます、</a:t>
            </a:r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401K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もできます、相続もできます、よりも</a:t>
            </a:r>
          </a:p>
          <a:p>
            <a:pPr algn="ctr"/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4800" dirty="0">
                <a:solidFill>
                  <a:srgbClr val="FF0000"/>
                </a:solidFill>
                <a:latin typeface="Helvetica" charset="0"/>
              </a:rPr>
              <a:t>特定分野</a:t>
            </a:r>
            <a:r>
              <a:rPr lang="ja-JP" altLang="en-US" sz="3600" dirty="0">
                <a:solidFill>
                  <a:srgbClr val="000000"/>
                </a:solidFill>
                <a:latin typeface="Helvetica" charset="0"/>
              </a:rPr>
              <a:t>への特化</a:t>
            </a:r>
          </a:p>
          <a:p>
            <a:pPr algn="ctr"/>
            <a:endParaRPr lang="ja-JP" altLang="en-US" sz="16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4800" dirty="0">
                <a:solidFill>
                  <a:srgbClr val="FF0000"/>
                </a:solidFill>
                <a:latin typeface="Helvetica" charset="0"/>
              </a:rPr>
              <a:t>特定顧客</a:t>
            </a:r>
            <a:r>
              <a:rPr lang="ja-JP" altLang="en-US" sz="3600" dirty="0">
                <a:solidFill>
                  <a:srgbClr val="000000"/>
                </a:solidFill>
                <a:latin typeface="Helvetica" charset="0"/>
              </a:rPr>
              <a:t>への特化</a:t>
            </a:r>
          </a:p>
          <a:p>
            <a:pPr algn="ctr"/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※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全てのスキルを前面に押し出す必要はない</a:t>
            </a: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（自分が持っているスキルの中で強いものを押し出せばよい）</a:t>
            </a:r>
          </a:p>
          <a:p>
            <a:pPr algn="ctr"/>
            <a:endParaRPr lang="ja-JP" altLang="en-US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956CFFB-C26E-4140-BFE3-15A770A0CDDE}"/>
              </a:ext>
            </a:extLst>
          </p:cNvPr>
          <p:cNvSpPr txBox="1"/>
          <p:nvPr/>
        </p:nvSpPr>
        <p:spPr>
          <a:xfrm>
            <a:off x="2051720" y="575102"/>
            <a:ext cx="5373587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</a:rPr>
              <a:t>ポジショニングを考える</a:t>
            </a:r>
            <a:r>
              <a:rPr kumimoji="1" lang="en-US" altLang="ja-JP" sz="2800" dirty="0">
                <a:solidFill>
                  <a:schemeClr val="bg1"/>
                </a:solidFill>
              </a:rPr>
              <a:t>7</a:t>
            </a:r>
            <a:r>
              <a:rPr kumimoji="1" lang="ja-JP" altLang="en-US" sz="2800">
                <a:solidFill>
                  <a:schemeClr val="bg1"/>
                </a:solidFill>
              </a:rPr>
              <a:t>つのヒント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859332F-AE48-1548-B34A-5E9E20569702}"/>
              </a:ext>
            </a:extLst>
          </p:cNvPr>
          <p:cNvSpPr txBox="1"/>
          <p:nvPr/>
        </p:nvSpPr>
        <p:spPr>
          <a:xfrm>
            <a:off x="7400611" y="629543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＜その２＞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843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227256" y="2828835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7200"/>
              <a:t>「一点</a:t>
            </a:r>
            <a:r>
              <a:rPr lang="ja-JP" altLang="en-US" sz="7200" dirty="0"/>
              <a:t>突破</a:t>
            </a:r>
            <a:r>
              <a:rPr lang="ja-JP" altLang="en-US" sz="7200"/>
              <a:t>全面展開」</a:t>
            </a:r>
            <a:endParaRPr lang="ja-JP" altLang="en-US" sz="7200" dirty="0"/>
          </a:p>
        </p:txBody>
      </p:sp>
    </p:spTree>
    <p:extLst>
      <p:ext uri="{BB962C8B-B14F-4D97-AF65-F5344CB8AC3E}">
        <p14:creationId xmlns:p14="http://schemas.microsoft.com/office/powerpoint/2010/main" val="59359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accel="5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125" accel="5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395536" y="1412776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【No. 1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のポジショニング</a:t>
            </a:r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】</a:t>
            </a: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No. 1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には</a:t>
            </a:r>
            <a:r>
              <a:rPr lang="ja-JP" altLang="en-US" sz="5400" dirty="0">
                <a:solidFill>
                  <a:srgbClr val="FF0000"/>
                </a:solidFill>
                <a:latin typeface="Helvetica" charset="0"/>
              </a:rPr>
              <a:t>「選ばれる力」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がある</a:t>
            </a: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あなたが</a:t>
            </a:r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No. 1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と言えるものは何</a:t>
            </a:r>
            <a:r>
              <a:rPr lang="ja-JP" altLang="en-US" sz="2400">
                <a:solidFill>
                  <a:srgbClr val="000000"/>
                </a:solidFill>
                <a:latin typeface="Helvetica" charset="0"/>
              </a:rPr>
              <a:t>か？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>
                <a:solidFill>
                  <a:srgbClr val="000000"/>
                </a:solidFill>
                <a:latin typeface="Helvetica" charset="0"/>
              </a:rPr>
              <a:t>＜例＞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>
                <a:solidFill>
                  <a:srgbClr val="000000"/>
                </a:solidFill>
                <a:latin typeface="Helvetica" charset="0"/>
              </a:rPr>
              <a:t>世界一の山が東京にあるのを知っていますか？</a:t>
            </a: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＜ヒント＞</a:t>
            </a: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地域、範囲を狭めれば簡単に１番になれる</a:t>
            </a:r>
            <a:endParaRPr lang="ja-JP" altLang="en-US" sz="24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2DAD4E2-2684-3346-AA73-37B5A4C752F6}"/>
              </a:ext>
            </a:extLst>
          </p:cNvPr>
          <p:cNvSpPr txBox="1"/>
          <p:nvPr/>
        </p:nvSpPr>
        <p:spPr>
          <a:xfrm>
            <a:off x="2051720" y="575102"/>
            <a:ext cx="5373587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</a:rPr>
              <a:t>ポジショニングを考える</a:t>
            </a:r>
            <a:r>
              <a:rPr kumimoji="1" lang="en-US" altLang="ja-JP" sz="2800" dirty="0">
                <a:solidFill>
                  <a:schemeClr val="bg1"/>
                </a:solidFill>
              </a:rPr>
              <a:t>7</a:t>
            </a:r>
            <a:r>
              <a:rPr kumimoji="1" lang="ja-JP" altLang="en-US" sz="2800">
                <a:solidFill>
                  <a:schemeClr val="bg1"/>
                </a:solidFill>
              </a:rPr>
              <a:t>つのヒント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BFFA1C4-1EBD-F848-BA64-A28491BF52FD}"/>
              </a:ext>
            </a:extLst>
          </p:cNvPr>
          <p:cNvSpPr txBox="1"/>
          <p:nvPr/>
        </p:nvSpPr>
        <p:spPr>
          <a:xfrm>
            <a:off x="7400611" y="629543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＜その３＞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412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251520" y="1412776"/>
            <a:ext cx="856895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6600" b="0" i="0" dirty="0">
                <a:solidFill>
                  <a:srgbClr val="000000"/>
                </a:solidFill>
                <a:effectLst/>
                <a:latin typeface="Helvetica" charset="0"/>
              </a:rPr>
              <a:t>相続ビジネスで</a:t>
            </a:r>
            <a:endParaRPr lang="en-US" altLang="ja-JP" sz="6600" b="0" i="0" dirty="0">
              <a:solidFill>
                <a:srgbClr val="000000"/>
              </a:solidFill>
              <a:effectLst/>
              <a:latin typeface="Helvetica" charset="0"/>
            </a:endParaRPr>
          </a:p>
          <a:p>
            <a:pPr algn="ctr"/>
            <a:r>
              <a:rPr lang="ja-JP" altLang="en-US" sz="13800" dirty="0">
                <a:solidFill>
                  <a:srgbClr val="FF0000"/>
                </a:solidFill>
                <a:latin typeface="Helvetica" charset="0"/>
              </a:rPr>
              <a:t>売上を</a:t>
            </a:r>
            <a:endParaRPr lang="en-US" altLang="ja-JP" sz="13800" dirty="0">
              <a:solidFill>
                <a:srgbClr val="FF0000"/>
              </a:solidFill>
              <a:latin typeface="Helvetica" charset="0"/>
            </a:endParaRPr>
          </a:p>
          <a:p>
            <a:pPr algn="ctr"/>
            <a:r>
              <a:rPr lang="ja-JP" altLang="en-US" sz="13800" b="0" i="0" dirty="0">
                <a:solidFill>
                  <a:srgbClr val="FF0000"/>
                </a:solidFill>
                <a:effectLst/>
                <a:latin typeface="Helvetica" charset="0"/>
              </a:rPr>
              <a:t>上げること</a:t>
            </a:r>
          </a:p>
        </p:txBody>
      </p:sp>
    </p:spTree>
    <p:extLst>
      <p:ext uri="{BB962C8B-B14F-4D97-AF65-F5344CB8AC3E}">
        <p14:creationId xmlns:p14="http://schemas.microsoft.com/office/powerpoint/2010/main" val="259043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827584" y="1859340"/>
            <a:ext cx="7272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【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経歴のポジショニング</a:t>
            </a:r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】</a:t>
            </a: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あなたの経歴の中で魅力的に映るものは？</a:t>
            </a: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前職、メディア出演実績、受賞歴、相談実績など</a:t>
            </a: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あれば使う。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※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無くても悲観するものではない</a:t>
            </a:r>
            <a:endParaRPr lang="ja-JP" altLang="en-US" sz="24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77C73FA-B27A-B148-A994-B128AAFFCD16}"/>
              </a:ext>
            </a:extLst>
          </p:cNvPr>
          <p:cNvSpPr txBox="1"/>
          <p:nvPr/>
        </p:nvSpPr>
        <p:spPr>
          <a:xfrm>
            <a:off x="2051720" y="575102"/>
            <a:ext cx="5373587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</a:rPr>
              <a:t>ポジショニングを考える</a:t>
            </a:r>
            <a:r>
              <a:rPr kumimoji="1" lang="en-US" altLang="ja-JP" sz="2800" dirty="0">
                <a:solidFill>
                  <a:schemeClr val="bg1"/>
                </a:solidFill>
              </a:rPr>
              <a:t>7</a:t>
            </a:r>
            <a:r>
              <a:rPr kumimoji="1" lang="ja-JP" altLang="en-US" sz="2800">
                <a:solidFill>
                  <a:schemeClr val="bg1"/>
                </a:solidFill>
              </a:rPr>
              <a:t>つのヒント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4ED71F3-1D1B-8A45-93C4-929F0F4E3D52}"/>
              </a:ext>
            </a:extLst>
          </p:cNvPr>
          <p:cNvSpPr txBox="1"/>
          <p:nvPr/>
        </p:nvSpPr>
        <p:spPr>
          <a:xfrm>
            <a:off x="7400611" y="629543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＜その４＞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81467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683568" y="1340768"/>
            <a:ext cx="77768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【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独自性のポジショニング</a:t>
            </a:r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】</a:t>
            </a: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あなたの存在を独自にするものは何か</a:t>
            </a:r>
          </a:p>
          <a:p>
            <a:pPr algn="ctr"/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あなたしかできないこと、</a:t>
            </a:r>
          </a:p>
          <a:p>
            <a:pPr algn="ctr"/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>
                <a:solidFill>
                  <a:srgbClr val="000000"/>
                </a:solidFill>
                <a:latin typeface="Helvetica" charset="0"/>
              </a:rPr>
              <a:t>あなただからできることは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何か</a:t>
            </a:r>
          </a:p>
          <a:p>
            <a:pPr algn="ctr"/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>
                <a:solidFill>
                  <a:srgbClr val="000000"/>
                </a:solidFill>
                <a:latin typeface="Helvetica" charset="0"/>
              </a:rPr>
              <a:t>例）「家族会議支援」は大きな独自性になります！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endParaRPr lang="en-US" altLang="ja-JP" sz="2400" b="0" i="0" dirty="0">
              <a:solidFill>
                <a:srgbClr val="000000"/>
              </a:solidFill>
              <a:effectLst/>
              <a:latin typeface="Helvetica" charset="0"/>
            </a:endParaRPr>
          </a:p>
          <a:p>
            <a:pPr algn="ctr"/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※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「世界中でただ一人」でなくても良い。まずは</a:t>
            </a:r>
            <a:br>
              <a:rPr lang="en-US" altLang="ja-JP" sz="2400" dirty="0">
                <a:solidFill>
                  <a:srgbClr val="000000"/>
                </a:solidFill>
                <a:latin typeface="Helvetica" charset="0"/>
              </a:rPr>
            </a:br>
            <a:r>
              <a:rPr lang="ja-JP" altLang="en-US" sz="2400" dirty="0">
                <a:solidFill>
                  <a:srgbClr val="FF0000"/>
                </a:solidFill>
                <a:latin typeface="Helvetica" charset="0"/>
              </a:rPr>
              <a:t>「あなたが認知してもらいたいマーケットでの独自性」</a:t>
            </a:r>
            <a:endParaRPr lang="en-US" altLang="ja-JP" sz="2400" dirty="0">
              <a:solidFill>
                <a:srgbClr val="FF0000"/>
              </a:solidFill>
              <a:latin typeface="Helvetica" charset="0"/>
            </a:endParaRPr>
          </a:p>
          <a:p>
            <a:pPr algn="ctr"/>
            <a:r>
              <a:rPr lang="ja-JP" altLang="en-US" sz="2400" b="0" i="0" dirty="0">
                <a:solidFill>
                  <a:srgbClr val="000000"/>
                </a:solidFill>
                <a:effectLst/>
                <a:latin typeface="Helvetica" charset="0"/>
              </a:rPr>
              <a:t>で充分素晴らしい。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F5E551-290F-5848-B5FB-B2767833BF7E}"/>
              </a:ext>
            </a:extLst>
          </p:cNvPr>
          <p:cNvSpPr txBox="1"/>
          <p:nvPr/>
        </p:nvSpPr>
        <p:spPr>
          <a:xfrm>
            <a:off x="2051720" y="575102"/>
            <a:ext cx="5373587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</a:rPr>
              <a:t>ポジショニングを考える</a:t>
            </a:r>
            <a:r>
              <a:rPr kumimoji="1" lang="en-US" altLang="ja-JP" sz="2800" dirty="0">
                <a:solidFill>
                  <a:schemeClr val="bg1"/>
                </a:solidFill>
              </a:rPr>
              <a:t>7</a:t>
            </a:r>
            <a:r>
              <a:rPr kumimoji="1" lang="ja-JP" altLang="en-US" sz="2800">
                <a:solidFill>
                  <a:schemeClr val="bg1"/>
                </a:solidFill>
              </a:rPr>
              <a:t>つのヒント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BEE6D6C-8C87-2E4D-854C-9FAF775347ED}"/>
              </a:ext>
            </a:extLst>
          </p:cNvPr>
          <p:cNvSpPr txBox="1"/>
          <p:nvPr/>
        </p:nvSpPr>
        <p:spPr>
          <a:xfrm>
            <a:off x="7400611" y="629543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＜その５＞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162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611560" y="1443841"/>
            <a:ext cx="763284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【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◯◯ではないポジショニング</a:t>
            </a:r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】</a:t>
            </a: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何かが「ない」のもポジショニングになる</a:t>
            </a:r>
          </a:p>
          <a:p>
            <a:pPr algn="ctr"/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売り込みが嫌われている分野で有効</a:t>
            </a:r>
          </a:p>
          <a:p>
            <a:pPr algn="ctr"/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一見「欠点」と思われる部分をポジショニングに使う</a:t>
            </a:r>
          </a:p>
          <a:p>
            <a:pPr algn="ctr"/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（例）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「営業マンではない」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「士業ではない」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81176B-6669-7E4F-A1CB-E687F1EBC63F}"/>
              </a:ext>
            </a:extLst>
          </p:cNvPr>
          <p:cNvSpPr txBox="1"/>
          <p:nvPr/>
        </p:nvSpPr>
        <p:spPr>
          <a:xfrm>
            <a:off x="2051720" y="575102"/>
            <a:ext cx="5373587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</a:rPr>
              <a:t>ポジショニングを考える</a:t>
            </a:r>
            <a:r>
              <a:rPr kumimoji="1" lang="en-US" altLang="ja-JP" sz="2800" dirty="0">
                <a:solidFill>
                  <a:schemeClr val="bg1"/>
                </a:solidFill>
              </a:rPr>
              <a:t>7</a:t>
            </a:r>
            <a:r>
              <a:rPr kumimoji="1" lang="ja-JP" altLang="en-US" sz="2800">
                <a:solidFill>
                  <a:schemeClr val="bg1"/>
                </a:solidFill>
              </a:rPr>
              <a:t>つのヒント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93B0B3-E4D8-EC4C-9275-D518CE72E02B}"/>
              </a:ext>
            </a:extLst>
          </p:cNvPr>
          <p:cNvSpPr txBox="1"/>
          <p:nvPr/>
        </p:nvSpPr>
        <p:spPr>
          <a:xfrm>
            <a:off x="7400611" y="629543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＜その６＞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11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899592" y="1443841"/>
            <a:ext cx="73448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【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失敗経験ポジショニング</a:t>
            </a:r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】</a:t>
            </a: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失敗経験を打ち出す</a:t>
            </a: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見込み客が「同じ失敗をしたくない」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と思っている場合にかなり有効</a:t>
            </a: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自己開示、寄り添ってくれる専門家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というポジショニング</a:t>
            </a:r>
          </a:p>
          <a:p>
            <a:pPr algn="ctr"/>
            <a:br>
              <a:rPr lang="ja-JP" altLang="en-US" sz="2400" dirty="0"/>
            </a:br>
            <a:endParaRPr lang="ja-JP" altLang="en-US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4FF717C-5FAD-114F-B300-663A216B30E6}"/>
              </a:ext>
            </a:extLst>
          </p:cNvPr>
          <p:cNvSpPr txBox="1"/>
          <p:nvPr/>
        </p:nvSpPr>
        <p:spPr>
          <a:xfrm>
            <a:off x="2051720" y="575102"/>
            <a:ext cx="5373587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</a:rPr>
              <a:t>ポジショニングを考える</a:t>
            </a:r>
            <a:r>
              <a:rPr kumimoji="1" lang="en-US" altLang="ja-JP" sz="2800" dirty="0">
                <a:solidFill>
                  <a:schemeClr val="bg1"/>
                </a:solidFill>
              </a:rPr>
              <a:t>7</a:t>
            </a:r>
            <a:r>
              <a:rPr kumimoji="1" lang="ja-JP" altLang="en-US" sz="2800">
                <a:solidFill>
                  <a:schemeClr val="bg1"/>
                </a:solidFill>
              </a:rPr>
              <a:t>つのヒント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1A733A3-E5C6-9742-8D51-E0EE3F469CB8}"/>
              </a:ext>
            </a:extLst>
          </p:cNvPr>
          <p:cNvSpPr txBox="1"/>
          <p:nvPr/>
        </p:nvSpPr>
        <p:spPr>
          <a:xfrm>
            <a:off x="7400611" y="629543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＜その７＞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27715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323528" y="1844824"/>
            <a:ext cx="882047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【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ポジショニングがうまくいっているリトマス試験紙</a:t>
            </a:r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】</a:t>
            </a: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40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4000" dirty="0">
                <a:solidFill>
                  <a:srgbClr val="000000"/>
                </a:solidFill>
                <a:latin typeface="Helvetica" charset="0"/>
              </a:rPr>
              <a:t>「◯◯だからアナタに相談したんです！」</a:t>
            </a: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といってもらうこと。</a:t>
            </a:r>
          </a:p>
          <a:p>
            <a:pPr algn="ctr"/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400">
                <a:solidFill>
                  <a:srgbClr val="000000"/>
                </a:solidFill>
                <a:latin typeface="Helvetica" charset="0"/>
              </a:rPr>
              <a:t>＜注意！＞「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トライアスロンが趣味の</a:t>
            </a:r>
            <a:r>
              <a:rPr lang="en-US" altLang="ja-JP" sz="2400" dirty="0">
                <a:solidFill>
                  <a:srgbClr val="000000"/>
                </a:solidFill>
                <a:latin typeface="Helvetica" charset="0"/>
              </a:rPr>
              <a:t>FP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」</a:t>
            </a:r>
          </a:p>
          <a:p>
            <a:pPr algn="ctr"/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これはただの「自己開示」であり、ポジショニングではない。</a:t>
            </a:r>
            <a:endParaRPr lang="ja-JP" altLang="en-US" sz="24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41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575111" y="2132857"/>
            <a:ext cx="3174267" cy="44012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4000"/>
              <a:t>・資格　　　　　</a:t>
            </a:r>
            <a:endParaRPr lang="en-US" altLang="ja-JP" sz="4000" dirty="0"/>
          </a:p>
          <a:p>
            <a:endParaRPr lang="en-US" altLang="ja-JP" sz="4000" dirty="0"/>
          </a:p>
          <a:p>
            <a:r>
              <a:rPr kumimoji="1" lang="ja-JP" altLang="en-US" sz="4000"/>
              <a:t>・知識　　</a:t>
            </a:r>
            <a:endParaRPr kumimoji="1" lang="en-US" altLang="ja-JP" sz="4000" dirty="0"/>
          </a:p>
          <a:p>
            <a:endParaRPr kumimoji="1" lang="en-US" altLang="ja-JP" sz="4000" dirty="0"/>
          </a:p>
          <a:p>
            <a:r>
              <a:rPr lang="ja-JP" altLang="en-US" sz="4000"/>
              <a:t>・経験</a:t>
            </a:r>
            <a:endParaRPr lang="en-US" altLang="ja-JP" sz="4000" dirty="0"/>
          </a:p>
          <a:p>
            <a:endParaRPr kumimoji="1" lang="en-US" altLang="ja-JP" sz="4000" dirty="0"/>
          </a:p>
          <a:p>
            <a:pPr algn="r"/>
            <a:r>
              <a:rPr lang="ja-JP" altLang="en-US" sz="4000"/>
              <a:t>など</a:t>
            </a:r>
            <a:endParaRPr kumimoji="1" lang="ja-JP" altLang="en-US" sz="40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793C293-08FC-2D45-8E94-DDA62A14A11C}"/>
              </a:ext>
            </a:extLst>
          </p:cNvPr>
          <p:cNvSpPr txBox="1"/>
          <p:nvPr/>
        </p:nvSpPr>
        <p:spPr>
          <a:xfrm>
            <a:off x="5213483" y="2132856"/>
            <a:ext cx="3355406" cy="440120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4000">
                <a:solidFill>
                  <a:schemeClr val="bg1"/>
                </a:solidFill>
              </a:rPr>
              <a:t>・資質　　　　　</a:t>
            </a:r>
            <a:endParaRPr lang="en-US" altLang="ja-JP" sz="4000" dirty="0">
              <a:solidFill>
                <a:schemeClr val="bg1"/>
              </a:solidFill>
            </a:endParaRPr>
          </a:p>
          <a:p>
            <a:endParaRPr lang="en-US" altLang="ja-JP" sz="4000" dirty="0">
              <a:solidFill>
                <a:schemeClr val="bg1"/>
              </a:solidFill>
            </a:endParaRPr>
          </a:p>
          <a:p>
            <a:r>
              <a:rPr kumimoji="1" lang="ja-JP" altLang="en-US" sz="4000">
                <a:solidFill>
                  <a:schemeClr val="bg1"/>
                </a:solidFill>
              </a:rPr>
              <a:t>・センス（感覚）</a:t>
            </a:r>
            <a:endParaRPr kumimoji="1" lang="en-US" altLang="ja-JP" sz="4000" dirty="0">
              <a:solidFill>
                <a:schemeClr val="bg1"/>
              </a:solidFill>
            </a:endParaRPr>
          </a:p>
          <a:p>
            <a:endParaRPr kumimoji="1" lang="en-US" altLang="ja-JP" sz="4000" dirty="0">
              <a:solidFill>
                <a:schemeClr val="bg1"/>
              </a:solidFill>
            </a:endParaRPr>
          </a:p>
          <a:p>
            <a:r>
              <a:rPr lang="ja-JP" altLang="en-US" sz="4000">
                <a:solidFill>
                  <a:schemeClr val="bg1"/>
                </a:solidFill>
              </a:rPr>
              <a:t>・思考</a:t>
            </a:r>
            <a:endParaRPr lang="en-US" altLang="ja-JP" sz="4000" dirty="0">
              <a:solidFill>
                <a:schemeClr val="bg1"/>
              </a:solidFill>
            </a:endParaRPr>
          </a:p>
          <a:p>
            <a:endParaRPr kumimoji="1" lang="en-US" altLang="ja-JP" sz="4000" dirty="0">
              <a:solidFill>
                <a:schemeClr val="bg1"/>
              </a:solidFill>
            </a:endParaRPr>
          </a:p>
          <a:p>
            <a:pPr algn="r"/>
            <a:r>
              <a:rPr lang="ja-JP" altLang="en-US" sz="4000">
                <a:solidFill>
                  <a:schemeClr val="bg1"/>
                </a:solidFill>
              </a:rPr>
              <a:t>など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C81712-6B42-544F-91B5-5BBF134DBAF4}"/>
              </a:ext>
            </a:extLst>
          </p:cNvPr>
          <p:cNvSpPr txBox="1"/>
          <p:nvPr/>
        </p:nvSpPr>
        <p:spPr>
          <a:xfrm>
            <a:off x="3876363" y="3610183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800" dirty="0"/>
              <a:t>×</a:t>
            </a:r>
            <a:endParaRPr kumimoji="1" lang="ja-JP" altLang="en-US" sz="88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6A6DE48-8D85-3E48-8F9A-9D0B7659655D}"/>
              </a:ext>
            </a:extLst>
          </p:cNvPr>
          <p:cNvSpPr txBox="1"/>
          <p:nvPr/>
        </p:nvSpPr>
        <p:spPr>
          <a:xfrm>
            <a:off x="-108520" y="1579878"/>
            <a:ext cx="420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＜パブリックな個性（後天的）＞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2726AAA-E91B-3542-AC87-EB1B0813C726}"/>
              </a:ext>
            </a:extLst>
          </p:cNvPr>
          <p:cNvSpPr txBox="1"/>
          <p:nvPr/>
        </p:nvSpPr>
        <p:spPr>
          <a:xfrm>
            <a:off x="4787084" y="1579878"/>
            <a:ext cx="4374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＜パーソナルな個性（先天的）＞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1212166-84AC-294F-B464-B5DDB542DC26}"/>
              </a:ext>
            </a:extLst>
          </p:cNvPr>
          <p:cNvSpPr txBox="1"/>
          <p:nvPr/>
        </p:nvSpPr>
        <p:spPr>
          <a:xfrm>
            <a:off x="2339752" y="656039"/>
            <a:ext cx="4733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自分の良さ、強み、個性を分類する</a:t>
            </a:r>
          </a:p>
        </p:txBody>
      </p:sp>
    </p:spTree>
    <p:extLst>
      <p:ext uri="{BB962C8B-B14F-4D97-AF65-F5344CB8AC3E}">
        <p14:creationId xmlns:p14="http://schemas.microsoft.com/office/powerpoint/2010/main" val="38030001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575111" y="2132857"/>
            <a:ext cx="2416046" cy="443198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2400"/>
              <a:t>・資格　　　　　　　</a:t>
            </a:r>
            <a:endParaRPr lang="en-US" altLang="ja-JP" sz="2400" dirty="0"/>
          </a:p>
          <a:p>
            <a:r>
              <a:rPr lang="ja-JP" altLang="en-US"/>
              <a:t>　生命保険／損害保険</a:t>
            </a:r>
            <a:endParaRPr lang="en-US" altLang="ja-JP" dirty="0"/>
          </a:p>
          <a:p>
            <a:r>
              <a:rPr lang="ja-JP" altLang="en-US"/>
              <a:t>　相続診断士</a:t>
            </a:r>
            <a:endParaRPr lang="en-US" altLang="ja-JP" dirty="0"/>
          </a:p>
          <a:p>
            <a:r>
              <a:rPr lang="ja-JP" altLang="en-US"/>
              <a:t>　行政書士　</a:t>
            </a:r>
            <a:endParaRPr lang="en-US" altLang="ja-JP" dirty="0"/>
          </a:p>
          <a:p>
            <a:endParaRPr lang="en-US" altLang="ja-JP" sz="2400" dirty="0"/>
          </a:p>
          <a:p>
            <a:r>
              <a:rPr kumimoji="1" lang="ja-JP" altLang="en-US" sz="2400"/>
              <a:t>・知識　　</a:t>
            </a:r>
            <a:endParaRPr kumimoji="1" lang="en-US" altLang="ja-JP" sz="2400" dirty="0"/>
          </a:p>
          <a:p>
            <a:r>
              <a:rPr lang="ja-JP" altLang="en-US"/>
              <a:t>心理学</a:t>
            </a:r>
            <a:endParaRPr lang="en-US" altLang="ja-JP" dirty="0"/>
          </a:p>
          <a:p>
            <a:r>
              <a:rPr kumimoji="1" lang="ja-JP" altLang="en-US"/>
              <a:t>税制</a:t>
            </a:r>
            <a:endParaRPr kumimoji="1" lang="en-US" altLang="ja-JP" dirty="0"/>
          </a:p>
          <a:p>
            <a:r>
              <a:rPr lang="ja-JP" altLang="en-US"/>
              <a:t>相続対策</a:t>
            </a:r>
            <a:endParaRPr kumimoji="1" lang="en-US" altLang="ja-JP" dirty="0"/>
          </a:p>
          <a:p>
            <a:endParaRPr kumimoji="1" lang="en-US" altLang="ja-JP" sz="2400" dirty="0"/>
          </a:p>
          <a:p>
            <a:r>
              <a:rPr lang="ja-JP" altLang="en-US" sz="2400"/>
              <a:t>・経験</a:t>
            </a:r>
            <a:endParaRPr lang="en-US" altLang="ja-JP" sz="2400" dirty="0"/>
          </a:p>
          <a:p>
            <a:r>
              <a:rPr lang="ja-JP" altLang="en-US"/>
              <a:t>過去のクライアントの</a:t>
            </a:r>
            <a:endParaRPr lang="en-US" altLang="ja-JP" dirty="0"/>
          </a:p>
          <a:p>
            <a:r>
              <a:rPr lang="ja-JP" altLang="en-US"/>
              <a:t>サポート事例</a:t>
            </a:r>
            <a:endParaRPr lang="en-US" altLang="ja-JP" dirty="0"/>
          </a:p>
          <a:p>
            <a:pPr algn="r"/>
            <a:r>
              <a:rPr lang="ja-JP" altLang="en-US"/>
              <a:t>など</a:t>
            </a:r>
            <a:endParaRPr lang="en-US" altLang="ja-JP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C81712-6B42-544F-91B5-5BBF134DBAF4}"/>
              </a:ext>
            </a:extLst>
          </p:cNvPr>
          <p:cNvSpPr txBox="1"/>
          <p:nvPr/>
        </p:nvSpPr>
        <p:spPr>
          <a:xfrm>
            <a:off x="3876363" y="3610183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800" dirty="0"/>
              <a:t>×</a:t>
            </a:r>
            <a:endParaRPr kumimoji="1" lang="ja-JP" altLang="en-US" sz="88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6A6DE48-8D85-3E48-8F9A-9D0B7659655D}"/>
              </a:ext>
            </a:extLst>
          </p:cNvPr>
          <p:cNvSpPr txBox="1"/>
          <p:nvPr/>
        </p:nvSpPr>
        <p:spPr>
          <a:xfrm>
            <a:off x="-108520" y="1579878"/>
            <a:ext cx="420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＜パブリックな個性（後天的）＞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2726AAA-E91B-3542-AC87-EB1B0813C726}"/>
              </a:ext>
            </a:extLst>
          </p:cNvPr>
          <p:cNvSpPr txBox="1"/>
          <p:nvPr/>
        </p:nvSpPr>
        <p:spPr>
          <a:xfrm>
            <a:off x="4787084" y="1579878"/>
            <a:ext cx="4374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＜パーソナルな個性（先天的）＞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9468F6E-2A06-7646-86F5-A9F5C243168F}"/>
              </a:ext>
            </a:extLst>
          </p:cNvPr>
          <p:cNvSpPr txBox="1"/>
          <p:nvPr/>
        </p:nvSpPr>
        <p:spPr>
          <a:xfrm>
            <a:off x="3540078" y="65604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参考事例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9022715-CABD-704D-B9A9-994E44E4747F}"/>
              </a:ext>
            </a:extLst>
          </p:cNvPr>
          <p:cNvSpPr txBox="1"/>
          <p:nvPr/>
        </p:nvSpPr>
        <p:spPr>
          <a:xfrm>
            <a:off x="5364088" y="2160887"/>
            <a:ext cx="2390398" cy="433965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ja-JP" altLang="en-US" sz="2400">
                <a:solidFill>
                  <a:schemeClr val="bg1"/>
                </a:solidFill>
              </a:rPr>
              <a:t>・資質　　　　　　　</a:t>
            </a:r>
            <a:endParaRPr lang="en-US" altLang="ja-JP" sz="2400" dirty="0">
              <a:solidFill>
                <a:schemeClr val="bg1"/>
              </a:solidFill>
            </a:endParaRPr>
          </a:p>
          <a:p>
            <a:r>
              <a:rPr lang="ja-JP" altLang="en-US">
                <a:solidFill>
                  <a:schemeClr val="bg1"/>
                </a:solidFill>
              </a:rPr>
              <a:t>　数字に強い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>
                <a:solidFill>
                  <a:schemeClr val="bg1"/>
                </a:solidFill>
              </a:rPr>
              <a:t>　人前で話すのが得意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>
                <a:solidFill>
                  <a:schemeClr val="bg1"/>
                </a:solidFill>
              </a:rPr>
              <a:t>　全体を俯瞰できる</a:t>
            </a:r>
            <a:endParaRPr lang="en-US" altLang="ja-JP" dirty="0">
              <a:solidFill>
                <a:schemeClr val="bg1"/>
              </a:solidFill>
            </a:endParaRPr>
          </a:p>
          <a:p>
            <a:endParaRPr lang="en-US" altLang="ja-JP" sz="2400" dirty="0">
              <a:solidFill>
                <a:schemeClr val="bg1"/>
              </a:solidFill>
            </a:endParaRPr>
          </a:p>
          <a:p>
            <a:r>
              <a:rPr kumimoji="1" lang="ja-JP" altLang="en-US" sz="2400">
                <a:solidFill>
                  <a:schemeClr val="bg1"/>
                </a:solidFill>
              </a:rPr>
              <a:t>・センス　</a:t>
            </a:r>
            <a:endParaRPr kumimoji="1" lang="en-US" altLang="ja-JP" sz="2400" dirty="0">
              <a:solidFill>
                <a:schemeClr val="bg1"/>
              </a:solidFill>
            </a:endParaRPr>
          </a:p>
          <a:p>
            <a:r>
              <a:rPr lang="ja-JP" altLang="en-US">
                <a:solidFill>
                  <a:schemeClr val="bg1"/>
                </a:solidFill>
              </a:rPr>
              <a:t>　先を読める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kumimoji="1" lang="ja-JP" altLang="en-US">
                <a:solidFill>
                  <a:schemeClr val="bg1"/>
                </a:solidFill>
              </a:rPr>
              <a:t>　人の気持ちがわかる</a:t>
            </a:r>
            <a:endParaRPr kumimoji="1" lang="en-US" altLang="ja-JP" dirty="0">
              <a:solidFill>
                <a:schemeClr val="bg1"/>
              </a:solidFill>
            </a:endParaRPr>
          </a:p>
          <a:p>
            <a:r>
              <a:rPr lang="ja-JP" altLang="en-US">
                <a:solidFill>
                  <a:schemeClr val="bg1"/>
                </a:solidFill>
              </a:rPr>
              <a:t>　調整能力</a:t>
            </a:r>
            <a:endParaRPr lang="en-US" altLang="ja-JP" dirty="0">
              <a:solidFill>
                <a:schemeClr val="bg1"/>
              </a:solidFill>
            </a:endParaRPr>
          </a:p>
          <a:p>
            <a:endParaRPr kumimoji="1" lang="en-US" altLang="ja-JP" dirty="0">
              <a:solidFill>
                <a:schemeClr val="bg1"/>
              </a:solidFill>
            </a:endParaRPr>
          </a:p>
          <a:p>
            <a:r>
              <a:rPr lang="ja-JP" altLang="en-US" sz="2400">
                <a:solidFill>
                  <a:schemeClr val="bg1"/>
                </a:solidFill>
              </a:rPr>
              <a:t>・思考</a:t>
            </a:r>
            <a:endParaRPr lang="en-US" altLang="ja-JP" sz="2400" dirty="0">
              <a:solidFill>
                <a:schemeClr val="bg1"/>
              </a:solidFill>
            </a:endParaRPr>
          </a:p>
          <a:p>
            <a:r>
              <a:rPr lang="ja-JP" altLang="en-US">
                <a:solidFill>
                  <a:schemeClr val="bg1"/>
                </a:solidFill>
              </a:rPr>
              <a:t>　戦略的思考</a:t>
            </a:r>
            <a:endParaRPr lang="en-US" altLang="ja-JP" dirty="0">
              <a:solidFill>
                <a:schemeClr val="bg1"/>
              </a:solidFill>
            </a:endParaRPr>
          </a:p>
          <a:p>
            <a:r>
              <a:rPr lang="ja-JP" altLang="en-US">
                <a:solidFill>
                  <a:schemeClr val="bg1"/>
                </a:solidFill>
              </a:rPr>
              <a:t>　バランス思考</a:t>
            </a:r>
            <a:endParaRPr lang="en-US" altLang="ja-JP" dirty="0">
              <a:solidFill>
                <a:schemeClr val="bg1"/>
              </a:solidFill>
            </a:endParaRPr>
          </a:p>
          <a:p>
            <a:pPr algn="r"/>
            <a:r>
              <a:rPr lang="ja-JP" altLang="en-US">
                <a:solidFill>
                  <a:schemeClr val="bg1"/>
                </a:solidFill>
              </a:rPr>
              <a:t>など</a:t>
            </a:r>
            <a:endParaRPr lang="en-US" altLang="ja-JP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0972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286731" y="1298785"/>
            <a:ext cx="8510664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/>
              <a:t>あなたの　</a:t>
            </a:r>
            <a:r>
              <a:rPr lang="ja-JP" altLang="en-US" sz="6000" dirty="0">
                <a:solidFill>
                  <a:srgbClr val="FF0000"/>
                </a:solidFill>
              </a:rPr>
              <a:t>ポジショニング</a:t>
            </a:r>
            <a:r>
              <a:rPr lang="ja-JP" altLang="en-US" sz="3200" dirty="0"/>
              <a:t>　</a:t>
            </a:r>
            <a:endParaRPr lang="en-US" altLang="ja-JP" sz="3200" dirty="0"/>
          </a:p>
          <a:p>
            <a:pPr algn="ctr"/>
            <a:endParaRPr lang="en-US" altLang="ja-JP" sz="1400" dirty="0"/>
          </a:p>
          <a:p>
            <a:pPr algn="ctr"/>
            <a:r>
              <a:rPr lang="ja-JP" altLang="en-US" sz="3200" dirty="0"/>
              <a:t>を考える２つの質問</a:t>
            </a:r>
            <a:endParaRPr kumimoji="1" lang="en-US" altLang="ja-JP" sz="3200" dirty="0"/>
          </a:p>
          <a:p>
            <a:pPr algn="ctr"/>
            <a:endParaRPr lang="en-US" altLang="ja-JP" dirty="0"/>
          </a:p>
          <a:p>
            <a:pPr algn="ctr"/>
            <a:r>
              <a:rPr lang="ja-JP" altLang="en-US" sz="4000"/>
              <a:t>①あなたは何の専門家ですか？</a:t>
            </a:r>
            <a:endParaRPr lang="en-US" altLang="ja-JP" sz="4000" dirty="0"/>
          </a:p>
          <a:p>
            <a:pPr algn="ctr"/>
            <a:endParaRPr lang="en-US" altLang="ja-JP" sz="3600" dirty="0"/>
          </a:p>
          <a:p>
            <a:pPr algn="ctr"/>
            <a:r>
              <a:rPr lang="ja-JP" altLang="en-US" sz="4000"/>
              <a:t>②あなたの強みは何ですか？</a:t>
            </a:r>
            <a:endParaRPr lang="en-US" altLang="ja-JP" sz="4000" dirty="0"/>
          </a:p>
          <a:p>
            <a:pPr algn="ctr"/>
            <a:r>
              <a:rPr lang="ja-JP" altLang="en-US" sz="3200" dirty="0"/>
              <a:t>↓</a:t>
            </a:r>
            <a:endParaRPr lang="en-US" altLang="ja-JP" sz="3200" dirty="0"/>
          </a:p>
          <a:p>
            <a:pPr algn="ctr"/>
            <a:r>
              <a:rPr lang="ja-JP" altLang="en-US" sz="3200">
                <a:solidFill>
                  <a:srgbClr val="000000"/>
                </a:solidFill>
                <a:latin typeface="Helvetica" charset="0"/>
              </a:rPr>
              <a:t>見込客の頭の中に忍び込んで！</a:t>
            </a:r>
            <a:endParaRPr lang="en-US" altLang="ja-JP" sz="32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3200">
                <a:solidFill>
                  <a:srgbClr val="000000"/>
                </a:solidFill>
                <a:latin typeface="Helvetica" charset="0"/>
              </a:rPr>
              <a:t>「パブリック」と「パーソナル」な強みに気づいて！</a:t>
            </a:r>
            <a:endParaRPr lang="ja-JP" altLang="en-US" sz="32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310848" y="647111"/>
            <a:ext cx="1874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/>
              <a:t>＜ワーク＞</a:t>
            </a:r>
          </a:p>
        </p:txBody>
      </p:sp>
    </p:spTree>
    <p:extLst>
      <p:ext uri="{BB962C8B-B14F-4D97-AF65-F5344CB8AC3E}">
        <p14:creationId xmlns:p14="http://schemas.microsoft.com/office/powerpoint/2010/main" val="93456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002225" y="2159153"/>
            <a:ext cx="726994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/>
              <a:t>休憩含めて◯</a:t>
            </a:r>
            <a:r>
              <a:rPr lang="en-US" altLang="ja-JP" sz="3600" dirty="0"/>
              <a:t>◯</a:t>
            </a:r>
            <a:r>
              <a:rPr lang="ja-JP" altLang="en-US" sz="3600"/>
              <a:t>時まで自分</a:t>
            </a:r>
            <a:r>
              <a:rPr lang="ja-JP" altLang="en-US" sz="3600" dirty="0"/>
              <a:t>で考える</a:t>
            </a:r>
            <a:endParaRPr lang="en-US" altLang="ja-JP" sz="3600" dirty="0"/>
          </a:p>
          <a:p>
            <a:pPr algn="ctr"/>
            <a:endParaRPr kumimoji="1" lang="en-US" altLang="ja-JP" sz="3600" dirty="0"/>
          </a:p>
          <a:p>
            <a:pPr algn="ctr"/>
            <a:r>
              <a:rPr lang="ja-JP" altLang="en-US" sz="3600" dirty="0"/>
              <a:t>↓</a:t>
            </a:r>
            <a:endParaRPr lang="en-US" altLang="ja-JP" sz="3600" dirty="0"/>
          </a:p>
          <a:p>
            <a:pPr algn="ctr"/>
            <a:endParaRPr kumimoji="1" lang="en-US" altLang="ja-JP" sz="3600" dirty="0"/>
          </a:p>
          <a:p>
            <a:pPr algn="ctr"/>
            <a:r>
              <a:rPr lang="ja-JP" altLang="en-US" sz="3600" dirty="0"/>
              <a:t>各自発表＆ディスカッション</a:t>
            </a:r>
            <a:br>
              <a:rPr lang="en-US" altLang="ja-JP" sz="3600" dirty="0"/>
            </a:br>
            <a:r>
              <a:rPr lang="ja-JP" altLang="en-US" sz="3600" dirty="0"/>
              <a:t>（１人１０分間）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3977831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7DEBB8-2FE4-664F-8BB7-7366B34DF5C2}"/>
              </a:ext>
            </a:extLst>
          </p:cNvPr>
          <p:cNvSpPr txBox="1"/>
          <p:nvPr/>
        </p:nvSpPr>
        <p:spPr>
          <a:xfrm>
            <a:off x="1420239" y="1340768"/>
            <a:ext cx="6303520" cy="6697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dirty="0"/>
              <a:t>【</a:t>
            </a:r>
            <a:r>
              <a:rPr kumimoji="1" lang="ja-JP" altLang="en-US"/>
              <a:t>宿題</a:t>
            </a:r>
            <a:r>
              <a:rPr kumimoji="1" lang="en-US" altLang="ja-JP" dirty="0"/>
              <a:t>①】</a:t>
            </a:r>
          </a:p>
          <a:p>
            <a:pPr algn="ctr">
              <a:lnSpc>
                <a:spcPct val="150000"/>
              </a:lnSpc>
            </a:pPr>
            <a:r>
              <a:rPr lang="ja-JP" altLang="en-US"/>
              <a:t>本日の講義を受講した感想・気付き・意見などを</a:t>
            </a:r>
            <a:endParaRPr lang="en-US" altLang="ja-JP" dirty="0"/>
          </a:p>
          <a:p>
            <a:pPr algn="ctr">
              <a:lnSpc>
                <a:spcPct val="150000"/>
              </a:lnSpc>
            </a:pPr>
            <a:r>
              <a:rPr kumimoji="1" lang="en-US" altLang="ja-JP" dirty="0"/>
              <a:t>Facebook</a:t>
            </a:r>
            <a:r>
              <a:rPr kumimoji="1" lang="ja-JP" altLang="en-US"/>
              <a:t>グループに記入</a:t>
            </a:r>
            <a:endParaRPr kumimoji="1" lang="en-US" altLang="ja-JP" dirty="0"/>
          </a:p>
          <a:p>
            <a:pPr algn="ctr">
              <a:lnSpc>
                <a:spcPct val="150000"/>
              </a:lnSpc>
            </a:pPr>
            <a:r>
              <a:rPr lang="ja-JP" altLang="en-US" u="sng">
                <a:solidFill>
                  <a:srgbClr val="FF0000"/>
                </a:solidFill>
              </a:rPr>
              <a:t>→締切：明日</a:t>
            </a:r>
            <a:r>
              <a:rPr lang="en-US" altLang="ja-JP" u="sng" dirty="0">
                <a:solidFill>
                  <a:srgbClr val="FF0000"/>
                </a:solidFill>
              </a:rPr>
              <a:t>13:00</a:t>
            </a:r>
            <a:endParaRPr kumimoji="1" lang="en-US" altLang="ja-JP" dirty="0"/>
          </a:p>
          <a:p>
            <a:pPr algn="ctr">
              <a:lnSpc>
                <a:spcPct val="150000"/>
              </a:lnSpc>
            </a:pPr>
            <a:r>
              <a:rPr lang="en-US" altLang="ja-JP" dirty="0"/>
              <a:t>【</a:t>
            </a:r>
            <a:r>
              <a:rPr kumimoji="1" lang="ja-JP" altLang="en-US"/>
              <a:t>宿題</a:t>
            </a:r>
            <a:r>
              <a:rPr lang="en-US" altLang="ja-JP" dirty="0"/>
              <a:t>②】</a:t>
            </a:r>
          </a:p>
          <a:p>
            <a:pPr algn="ctr">
              <a:lnSpc>
                <a:spcPct val="150000"/>
              </a:lnSpc>
            </a:pPr>
            <a:r>
              <a:rPr lang="ja-JP" altLang="en-US"/>
              <a:t>・あなたは何の専門家ですか？</a:t>
            </a:r>
            <a:endParaRPr lang="en-US" altLang="ja-JP" dirty="0"/>
          </a:p>
          <a:p>
            <a:pPr algn="ctr">
              <a:lnSpc>
                <a:spcPct val="150000"/>
              </a:lnSpc>
            </a:pPr>
            <a:r>
              <a:rPr lang="ja-JP" altLang="en-US"/>
              <a:t>・あなたの強みは何ですか？</a:t>
            </a:r>
            <a:endParaRPr lang="en-US" altLang="ja-JP" dirty="0"/>
          </a:p>
          <a:p>
            <a:pPr algn="ctr">
              <a:lnSpc>
                <a:spcPct val="150000"/>
              </a:lnSpc>
            </a:pPr>
            <a:r>
              <a:rPr lang="ja-JP" altLang="en-US"/>
              <a:t>これをクライアント目線で文字にして</a:t>
            </a:r>
            <a:r>
              <a:rPr lang="en-US" altLang="ja-JP" dirty="0"/>
              <a:t>Facebook</a:t>
            </a:r>
            <a:r>
              <a:rPr lang="ja-JP" altLang="en-US"/>
              <a:t>グループに記入</a:t>
            </a:r>
            <a:endParaRPr lang="en-US" altLang="ja-JP" dirty="0"/>
          </a:p>
          <a:p>
            <a:pPr algn="ctr">
              <a:lnSpc>
                <a:spcPct val="150000"/>
              </a:lnSpc>
            </a:pPr>
            <a:r>
              <a:rPr lang="ja-JP" altLang="en-US" u="sng">
                <a:solidFill>
                  <a:srgbClr val="FF0000"/>
                </a:solidFill>
              </a:rPr>
              <a:t>→締切：明後日</a:t>
            </a:r>
            <a:r>
              <a:rPr lang="en-US" altLang="ja-JP" u="sng" dirty="0">
                <a:solidFill>
                  <a:srgbClr val="FF0000"/>
                </a:solidFill>
              </a:rPr>
              <a:t>13:00</a:t>
            </a:r>
          </a:p>
          <a:p>
            <a:pPr algn="ctr">
              <a:lnSpc>
                <a:spcPct val="150000"/>
              </a:lnSpc>
            </a:pPr>
            <a:r>
              <a:rPr lang="en-US" altLang="ja-JP" dirty="0"/>
              <a:t>【</a:t>
            </a:r>
            <a:r>
              <a:rPr lang="ja-JP" altLang="en-US"/>
              <a:t>宿題</a:t>
            </a:r>
            <a:r>
              <a:rPr lang="en-US" altLang="ja-JP" dirty="0"/>
              <a:t>③】</a:t>
            </a:r>
          </a:p>
          <a:p>
            <a:pPr algn="ctr">
              <a:lnSpc>
                <a:spcPct val="150000"/>
              </a:lnSpc>
            </a:pPr>
            <a:r>
              <a:rPr lang="ja-JP" altLang="en-US"/>
              <a:t>・あなたの強みを信頼できる人にインタビューして</a:t>
            </a:r>
            <a:endParaRPr lang="en-US" altLang="ja-JP" dirty="0"/>
          </a:p>
          <a:p>
            <a:pPr algn="ctr">
              <a:lnSpc>
                <a:spcPct val="150000"/>
              </a:lnSpc>
            </a:pPr>
            <a:r>
              <a:rPr lang="en-US" altLang="ja-JP" dirty="0"/>
              <a:t>Facebook</a:t>
            </a:r>
            <a:r>
              <a:rPr lang="ja-JP" altLang="en-US"/>
              <a:t>グループに記入</a:t>
            </a:r>
            <a:endParaRPr lang="en-US" altLang="ja-JP" dirty="0"/>
          </a:p>
          <a:p>
            <a:pPr algn="ctr">
              <a:lnSpc>
                <a:spcPct val="150000"/>
              </a:lnSpc>
            </a:pPr>
            <a:r>
              <a:rPr lang="ja-JP" altLang="en-US" u="sng">
                <a:solidFill>
                  <a:srgbClr val="FF0000"/>
                </a:solidFill>
              </a:rPr>
              <a:t>→締切：明後日</a:t>
            </a:r>
            <a:r>
              <a:rPr lang="en-US" altLang="ja-JP" u="sng" dirty="0">
                <a:solidFill>
                  <a:srgbClr val="FF0000"/>
                </a:solidFill>
              </a:rPr>
              <a:t>13:00</a:t>
            </a:r>
          </a:p>
          <a:p>
            <a:pPr algn="ctr">
              <a:lnSpc>
                <a:spcPct val="150000"/>
              </a:lnSpc>
            </a:pPr>
            <a:endParaRPr lang="en-US" altLang="ja-JP" dirty="0"/>
          </a:p>
          <a:p>
            <a:pPr algn="ctr">
              <a:lnSpc>
                <a:spcPct val="150000"/>
              </a:lnSpc>
            </a:pPr>
            <a:endParaRPr lang="en-US" altLang="ja-JP" u="sng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920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251520" y="-106787"/>
            <a:ext cx="8568952" cy="6200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ja-JP" altLang="en-US" sz="4000" b="0" i="0" dirty="0">
                <a:effectLst/>
                <a:latin typeface="Helvetica" charset="0"/>
              </a:rPr>
              <a:t>講座の開始</a:t>
            </a:r>
            <a:r>
              <a:rPr lang="ja-JP" altLang="en-US" sz="4000" b="0" i="0">
                <a:effectLst/>
                <a:latin typeface="Helvetica" charset="0"/>
              </a:rPr>
              <a:t>にあたって</a:t>
            </a:r>
            <a:endParaRPr lang="en-US" altLang="ja-JP" sz="6600" dirty="0">
              <a:latin typeface="Helvetica" charset="0"/>
            </a:endParaRPr>
          </a:p>
          <a:p>
            <a:pPr algn="ctr">
              <a:lnSpc>
                <a:spcPct val="200000"/>
              </a:lnSpc>
            </a:pPr>
            <a:r>
              <a:rPr lang="ja-JP" altLang="en-US" sz="8000" b="0" i="0">
                <a:effectLst/>
                <a:latin typeface="Helvetica" charset="0"/>
              </a:rPr>
              <a:t>成果を出すために</a:t>
            </a:r>
            <a:endParaRPr lang="en-US" altLang="ja-JP" sz="8000" b="0" i="0" dirty="0">
              <a:effectLst/>
              <a:latin typeface="Helvetica" charset="0"/>
            </a:endParaRPr>
          </a:p>
          <a:p>
            <a:pPr algn="ctr">
              <a:lnSpc>
                <a:spcPct val="200000"/>
              </a:lnSpc>
            </a:pPr>
            <a:r>
              <a:rPr lang="ja-JP" altLang="en-US" sz="8000" b="0" i="0">
                <a:effectLst/>
                <a:latin typeface="Helvetica" charset="0"/>
              </a:rPr>
              <a:t>最も大切なこと</a:t>
            </a:r>
            <a:endParaRPr lang="ja-JP" altLang="en-US" sz="8000" b="0" i="0" dirty="0"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2138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251520" y="1916832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7200" dirty="0"/>
              <a:t>次回までに</a:t>
            </a:r>
            <a:endParaRPr lang="en-US" altLang="ja-JP" sz="7200" dirty="0"/>
          </a:p>
          <a:p>
            <a:pPr algn="ctr"/>
            <a:r>
              <a:rPr lang="en-US" altLang="ja-JP" sz="7200" dirty="0"/>
              <a:t>Zoom</a:t>
            </a:r>
            <a:r>
              <a:rPr lang="ja-JP" altLang="en-US" sz="7200" dirty="0"/>
              <a:t>セッションの</a:t>
            </a:r>
            <a:endParaRPr lang="en-US" altLang="ja-JP" sz="7200" dirty="0"/>
          </a:p>
          <a:p>
            <a:pPr algn="ctr"/>
            <a:r>
              <a:rPr lang="ja-JP" altLang="en-US" sz="7200" dirty="0"/>
              <a:t>アポイントを！</a:t>
            </a:r>
          </a:p>
        </p:txBody>
      </p:sp>
    </p:spTree>
    <p:extLst>
      <p:ext uri="{BB962C8B-B14F-4D97-AF65-F5344CB8AC3E}">
        <p14:creationId xmlns:p14="http://schemas.microsoft.com/office/powerpoint/2010/main" val="396661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25" accel="5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125" accel="5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941038" y="1268976"/>
            <a:ext cx="3534942" cy="6648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800" u="sng" dirty="0"/>
              <a:t>①圧倒的</a:t>
            </a:r>
            <a:r>
              <a:rPr kumimoji="1" lang="ja-JP" altLang="en-US" sz="2800" u="sng"/>
              <a:t>なスピード感</a:t>
            </a:r>
            <a:endParaRPr kumimoji="1" lang="en-US" altLang="ja-JP" sz="2800" u="sng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57010" y="538185"/>
            <a:ext cx="3328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成果を出すために</a:t>
            </a:r>
            <a:endParaRPr lang="en-US" altLang="ja-JP" sz="3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E95C36-5FC0-3748-B85C-6D20A44B2968}"/>
              </a:ext>
            </a:extLst>
          </p:cNvPr>
          <p:cNvSpPr txBox="1"/>
          <p:nvPr/>
        </p:nvSpPr>
        <p:spPr>
          <a:xfrm>
            <a:off x="925158" y="1928230"/>
            <a:ext cx="7261924" cy="4656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/>
              <a:t>我々</a:t>
            </a:r>
            <a:r>
              <a:rPr lang="ja-JP" altLang="en-US" sz="2000" dirty="0"/>
              <a:t>がやろうとしていることは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「正解が何かわからない」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kumimoji="1" lang="ja-JP" altLang="en-US" sz="2000" dirty="0"/>
              <a:t>世の中に認知されていない希少生物、それが相続コンサルタント。</a:t>
            </a:r>
            <a:br>
              <a:rPr kumimoji="1" lang="en-US" altLang="ja-JP" sz="2000" dirty="0"/>
            </a:br>
            <a:r>
              <a:rPr kumimoji="1" lang="ja-JP" altLang="en-US" sz="2000" dirty="0"/>
              <a:t>そんな状況で「じっくり考えて物事準備してからやる」</a:t>
            </a:r>
            <a:endParaRPr kumimoji="1" lang="en-US" altLang="ja-JP" sz="2000" dirty="0"/>
          </a:p>
          <a:p>
            <a:pPr>
              <a:lnSpc>
                <a:spcPct val="150000"/>
              </a:lnSpc>
            </a:pPr>
            <a:r>
              <a:rPr kumimoji="1" lang="ja-JP" altLang="en-US" sz="2000" dirty="0"/>
              <a:t>では話しになりません！</a:t>
            </a:r>
            <a:br>
              <a:rPr kumimoji="1" lang="en-US" altLang="ja-JP" sz="2000" dirty="0"/>
            </a:br>
            <a:r>
              <a:rPr lang="ja-JP" altLang="en-US" sz="2000" dirty="0"/>
              <a:t>この講座の合言葉は</a:t>
            </a:r>
            <a:r>
              <a:rPr lang="ja-JP" altLang="en-US" sz="2000" dirty="0">
                <a:solidFill>
                  <a:srgbClr val="FF0000"/>
                </a:solidFill>
              </a:rPr>
              <a:t>「合格点３０点」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dirty="0"/>
              <a:t>まずやってみよう！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kumimoji="1" lang="ja-JP" altLang="en-US" sz="2000" dirty="0"/>
              <a:t>「遅いだけで</a:t>
            </a:r>
            <a:r>
              <a:rPr lang="en-US" altLang="ja-JP" sz="2000" dirty="0"/>
              <a:t>NG</a:t>
            </a:r>
            <a:r>
              <a:rPr kumimoji="1" lang="ja-JP" altLang="en-US" sz="2000" dirty="0"/>
              <a:t>」</a:t>
            </a:r>
            <a:endParaRPr kumimoji="1"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始めるのに時間がかかった人は、辞めるのも時間が掛かる。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kumimoji="1" lang="ja-JP" altLang="en-US" sz="2000" dirty="0"/>
              <a:t>「行動なくして成果なし」</a:t>
            </a:r>
          </a:p>
        </p:txBody>
      </p:sp>
    </p:spTree>
    <p:extLst>
      <p:ext uri="{BB962C8B-B14F-4D97-AF65-F5344CB8AC3E}">
        <p14:creationId xmlns:p14="http://schemas.microsoft.com/office/powerpoint/2010/main" val="44908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959992" y="1122960"/>
            <a:ext cx="2662908" cy="6648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 u="sng" dirty="0"/>
              <a:t>②圧倒的な「</a:t>
            </a:r>
            <a:r>
              <a:rPr lang="ja-JP" altLang="en-US" sz="2800" u="sng"/>
              <a:t>量」</a:t>
            </a:r>
            <a:endParaRPr lang="en-US" altLang="ja-JP" sz="2800" u="sng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57010" y="538185"/>
            <a:ext cx="3328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成果を出すために</a:t>
            </a:r>
            <a:endParaRPr lang="en-US" altLang="ja-JP" sz="3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415A5D1-DAD7-0F4C-822D-63898312E484}"/>
              </a:ext>
            </a:extLst>
          </p:cNvPr>
          <p:cNvSpPr txBox="1"/>
          <p:nvPr/>
        </p:nvSpPr>
        <p:spPr>
          <a:xfrm>
            <a:off x="913298" y="1787822"/>
            <a:ext cx="8065028" cy="5117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/>
              <a:t>初めて</a:t>
            </a:r>
            <a:r>
              <a:rPr lang="ja-JP" altLang="en-US" sz="2000" dirty="0"/>
              <a:t>向かう場所にたどり着くまで、回り道するのが当たり前。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最初からピンポイントに行くことはありません。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金鉱山の話を知っていますか？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１</a:t>
            </a:r>
            <a:r>
              <a:rPr lang="en-US" altLang="ja-JP" sz="2000" dirty="0" err="1"/>
              <a:t>oz</a:t>
            </a:r>
            <a:r>
              <a:rPr lang="ja-JP" altLang="en-US" sz="2000"/>
              <a:t>＝約</a:t>
            </a:r>
            <a:r>
              <a:rPr lang="en-US" altLang="ja-JP" sz="2000" dirty="0"/>
              <a:t>30g</a:t>
            </a:r>
            <a:r>
              <a:rPr lang="ja-JP" altLang="en-US" sz="2000" dirty="0"/>
              <a:t>の金を取り出すのにどれだけの岩を削らなきゃいけないか？</a:t>
            </a:r>
            <a:br>
              <a:rPr lang="en-US" altLang="ja-JP" sz="2000" dirty="0"/>
            </a:br>
            <a:r>
              <a:rPr lang="ja-JP" altLang="en-US" sz="2000" dirty="0"/>
              <a:t>答え</a:t>
            </a:r>
            <a:r>
              <a:rPr lang="ja-JP" altLang="en-US" sz="2000"/>
              <a:t>はなんと</a:t>
            </a:r>
            <a:r>
              <a:rPr lang="ja-JP" altLang="en-US" sz="2000">
                <a:solidFill>
                  <a:srgbClr val="FF0000"/>
                </a:solidFill>
              </a:rPr>
              <a:t>「◯◯◯以上！」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ja-JP" altLang="en-US" sz="2000" dirty="0"/>
              <a:t>僕らのビジネスも同様。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研ぎ澄まされたものを生み出そうと思ったら、多くの無駄が必要なんです。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その繰り返しの中から、大切なものが出てくる。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やったか、やらなかったかの差。</a:t>
            </a:r>
            <a:br>
              <a:rPr lang="en-US" altLang="ja-JP" sz="2000" dirty="0"/>
            </a:br>
            <a:r>
              <a:rPr lang="ja-JP" altLang="en-US" sz="2000" dirty="0"/>
              <a:t>この講座ではみなさんの行動の「質」は求めていません。</a:t>
            </a:r>
            <a:br>
              <a:rPr lang="en-US" altLang="ja-JP" sz="2000" dirty="0"/>
            </a:br>
            <a:r>
              <a:rPr lang="ja-JP" altLang="en-US" sz="2000" dirty="0"/>
              <a:t>「量」の問題です。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06679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941038" y="1268976"/>
            <a:ext cx="641874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 u="sng" dirty="0"/>
              <a:t>③</a:t>
            </a:r>
            <a:r>
              <a:rPr kumimoji="1" lang="ja-JP" altLang="en-US" sz="2800" u="sng" dirty="0"/>
              <a:t>圧倒的な</a:t>
            </a:r>
            <a:r>
              <a:rPr lang="ja-JP" altLang="en-US" sz="2800" u="sng" dirty="0"/>
              <a:t>「信念」</a:t>
            </a:r>
            <a:endParaRPr lang="en-US" altLang="ja-JP" sz="2800" u="sng" dirty="0"/>
          </a:p>
          <a:p>
            <a:pPr>
              <a:lnSpc>
                <a:spcPct val="150000"/>
              </a:lnSpc>
            </a:pPr>
            <a:r>
              <a:rPr lang="ja-JP" altLang="en-US" sz="2400" dirty="0"/>
              <a:t>あるミドリムシの話。</a:t>
            </a:r>
            <a:endParaRPr lang="en-US" altLang="ja-JP" sz="2400" dirty="0"/>
          </a:p>
          <a:p>
            <a:pPr>
              <a:lnSpc>
                <a:spcPct val="150000"/>
              </a:lnSpc>
            </a:pPr>
            <a:r>
              <a:rPr lang="ja-JP" altLang="en-US" sz="2400" dirty="0"/>
              <a:t>ミドリムシは１日経つと１匹が２匹になります。</a:t>
            </a:r>
            <a:endParaRPr lang="en-US" altLang="ja-JP" sz="2400" dirty="0"/>
          </a:p>
          <a:p>
            <a:pPr>
              <a:lnSpc>
                <a:spcPct val="150000"/>
              </a:lnSpc>
            </a:pPr>
            <a:r>
              <a:rPr lang="ja-JP" altLang="en-US" sz="2400" dirty="0"/>
              <a:t>２日目には２匹が４匹、３日目には４匹が８匹に。</a:t>
            </a:r>
            <a:endParaRPr lang="en-US" altLang="ja-JP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57010" y="538185"/>
            <a:ext cx="3328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成果を出すために</a:t>
            </a:r>
            <a:endParaRPr lang="en-US" altLang="ja-JP" sz="3200" dirty="0"/>
          </a:p>
        </p:txBody>
      </p:sp>
      <p:cxnSp>
        <p:nvCxnSpPr>
          <p:cNvPr id="5" name="直線コネクタ 4"/>
          <p:cNvCxnSpPr/>
          <p:nvPr/>
        </p:nvCxnSpPr>
        <p:spPr>
          <a:xfrm>
            <a:off x="432048" y="3933056"/>
            <a:ext cx="8244408" cy="785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上矢印 6"/>
          <p:cNvSpPr/>
          <p:nvPr/>
        </p:nvSpPr>
        <p:spPr>
          <a:xfrm>
            <a:off x="8244408" y="4011632"/>
            <a:ext cx="864096" cy="1649616"/>
          </a:xfrm>
          <a:prstGeom prst="upArrow">
            <a:avLst>
              <a:gd name="adj1" fmla="val 64065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</a:rPr>
              <a:t>31</a:t>
            </a:r>
            <a:r>
              <a:rPr kumimoji="1" lang="ja-JP" altLang="en-US" sz="1600" dirty="0">
                <a:solidFill>
                  <a:schemeClr val="tx1"/>
                </a:solidFill>
              </a:rPr>
              <a:t>日</a:t>
            </a:r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100</a:t>
            </a:r>
            <a:r>
              <a:rPr lang="ja-JP" altLang="en-US" sz="1600" dirty="0">
                <a:solidFill>
                  <a:schemeClr val="tx1"/>
                </a:solidFill>
              </a:rPr>
              <a:t>％</a:t>
            </a:r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2" name="上矢印 11"/>
          <p:cNvSpPr/>
          <p:nvPr/>
        </p:nvSpPr>
        <p:spPr>
          <a:xfrm>
            <a:off x="7382160" y="4011632"/>
            <a:ext cx="864096" cy="1649616"/>
          </a:xfrm>
          <a:prstGeom prst="upArrow">
            <a:avLst>
              <a:gd name="adj1" fmla="val 64065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</a:rPr>
              <a:t>30</a:t>
            </a:r>
            <a:r>
              <a:rPr kumimoji="1" lang="ja-JP" altLang="en-US" sz="1600" dirty="0">
                <a:solidFill>
                  <a:schemeClr val="tx1"/>
                </a:solidFill>
              </a:rPr>
              <a:t>日</a:t>
            </a:r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50</a:t>
            </a:r>
            <a:r>
              <a:rPr lang="ja-JP" altLang="en-US" sz="1600" dirty="0">
                <a:solidFill>
                  <a:schemeClr val="tx1"/>
                </a:solidFill>
              </a:rPr>
              <a:t>％</a:t>
            </a:r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3" name="上矢印 12"/>
          <p:cNvSpPr/>
          <p:nvPr/>
        </p:nvSpPr>
        <p:spPr>
          <a:xfrm>
            <a:off x="6517140" y="4011632"/>
            <a:ext cx="864096" cy="1649616"/>
          </a:xfrm>
          <a:prstGeom prst="upArrow">
            <a:avLst>
              <a:gd name="adj1" fmla="val 64065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29</a:t>
            </a:r>
            <a:r>
              <a:rPr kumimoji="1" lang="ja-JP" altLang="en-US" sz="1600" dirty="0">
                <a:solidFill>
                  <a:schemeClr val="tx1"/>
                </a:solidFill>
              </a:rPr>
              <a:t>日</a:t>
            </a:r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25</a:t>
            </a:r>
            <a:r>
              <a:rPr lang="ja-JP" altLang="en-US" sz="1600" dirty="0">
                <a:solidFill>
                  <a:schemeClr val="tx1"/>
                </a:solidFill>
              </a:rPr>
              <a:t>％</a:t>
            </a:r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4" name="上矢印 13"/>
          <p:cNvSpPr/>
          <p:nvPr/>
        </p:nvSpPr>
        <p:spPr>
          <a:xfrm>
            <a:off x="5652120" y="4011632"/>
            <a:ext cx="864096" cy="1649616"/>
          </a:xfrm>
          <a:prstGeom prst="upArrow">
            <a:avLst>
              <a:gd name="adj1" fmla="val 64065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28</a:t>
            </a:r>
            <a:r>
              <a:rPr kumimoji="1" lang="ja-JP" altLang="en-US" sz="1600" dirty="0">
                <a:solidFill>
                  <a:schemeClr val="tx1"/>
                </a:solidFill>
              </a:rPr>
              <a:t>日</a:t>
            </a:r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12.5</a:t>
            </a:r>
            <a:r>
              <a:rPr lang="ja-JP" altLang="en-US" sz="1600" dirty="0">
                <a:solidFill>
                  <a:schemeClr val="tx1"/>
                </a:solidFill>
              </a:rPr>
              <a:t>％</a:t>
            </a:r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5" name="上矢印 14"/>
          <p:cNvSpPr/>
          <p:nvPr/>
        </p:nvSpPr>
        <p:spPr>
          <a:xfrm>
            <a:off x="4788948" y="4019541"/>
            <a:ext cx="864096" cy="1649616"/>
          </a:xfrm>
          <a:prstGeom prst="upArrow">
            <a:avLst>
              <a:gd name="adj1" fmla="val 64065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27</a:t>
            </a:r>
            <a:r>
              <a:rPr kumimoji="1" lang="ja-JP" altLang="en-US" sz="1600" dirty="0">
                <a:solidFill>
                  <a:schemeClr val="tx1"/>
                </a:solidFill>
              </a:rPr>
              <a:t>日</a:t>
            </a:r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6.25</a:t>
            </a:r>
          </a:p>
          <a:p>
            <a:pPr algn="ctr"/>
            <a:r>
              <a:rPr lang="ja-JP" altLang="en-US" sz="1600" dirty="0">
                <a:solidFill>
                  <a:schemeClr val="tx1"/>
                </a:solidFill>
              </a:rPr>
              <a:t>％</a:t>
            </a:r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6" name="上矢印 15"/>
          <p:cNvSpPr/>
          <p:nvPr/>
        </p:nvSpPr>
        <p:spPr>
          <a:xfrm>
            <a:off x="3923928" y="4019541"/>
            <a:ext cx="864096" cy="1649616"/>
          </a:xfrm>
          <a:prstGeom prst="upArrow">
            <a:avLst>
              <a:gd name="adj1" fmla="val 64065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26</a:t>
            </a:r>
            <a:r>
              <a:rPr kumimoji="1" lang="ja-JP" altLang="en-US" sz="1600" dirty="0">
                <a:solidFill>
                  <a:schemeClr val="tx1"/>
                </a:solidFill>
              </a:rPr>
              <a:t>日</a:t>
            </a:r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3</a:t>
            </a:r>
          </a:p>
          <a:p>
            <a:pPr algn="ctr"/>
            <a:r>
              <a:rPr lang="ja-JP" altLang="en-US" sz="1600" dirty="0">
                <a:solidFill>
                  <a:schemeClr val="tx1"/>
                </a:solidFill>
              </a:rPr>
              <a:t>％</a:t>
            </a:r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7" name="上矢印 16"/>
          <p:cNvSpPr/>
          <p:nvPr/>
        </p:nvSpPr>
        <p:spPr>
          <a:xfrm>
            <a:off x="3058908" y="4019541"/>
            <a:ext cx="864096" cy="1649616"/>
          </a:xfrm>
          <a:prstGeom prst="upArrow">
            <a:avLst>
              <a:gd name="adj1" fmla="val 64065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25</a:t>
            </a:r>
            <a:r>
              <a:rPr kumimoji="1" lang="ja-JP" altLang="en-US" sz="1600" dirty="0">
                <a:solidFill>
                  <a:schemeClr val="tx1"/>
                </a:solidFill>
              </a:rPr>
              <a:t>日</a:t>
            </a:r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r>
              <a:rPr lang="en-US" altLang="ja-JP" sz="1600" dirty="0">
                <a:solidFill>
                  <a:schemeClr val="tx1"/>
                </a:solidFill>
              </a:rPr>
              <a:t>1.5</a:t>
            </a:r>
            <a:r>
              <a:rPr lang="ja-JP" altLang="en-US" sz="1600" dirty="0">
                <a:solidFill>
                  <a:schemeClr val="tx1"/>
                </a:solidFill>
              </a:rPr>
              <a:t>％</a:t>
            </a:r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0769" y="4653136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/>
              <a:t>・・・・・・・・・・・・・・</a:t>
            </a:r>
            <a:endParaRPr kumimoji="1" lang="ja-JP" altLang="en-US" sz="2800"/>
          </a:p>
        </p:txBody>
      </p:sp>
      <p:sp>
        <p:nvSpPr>
          <p:cNvPr id="22" name="上矢印 21"/>
          <p:cNvSpPr/>
          <p:nvPr/>
        </p:nvSpPr>
        <p:spPr>
          <a:xfrm>
            <a:off x="16824" y="3950977"/>
            <a:ext cx="864096" cy="1718179"/>
          </a:xfrm>
          <a:prstGeom prst="upArrow">
            <a:avLst>
              <a:gd name="adj1" fmla="val 64065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r>
              <a:rPr lang="ja-JP" altLang="en-US" sz="1600" dirty="0">
                <a:solidFill>
                  <a:schemeClr val="tx1"/>
                </a:solidFill>
              </a:rPr>
              <a:t>初日</a:t>
            </a:r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endParaRPr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en-US" altLang="ja-JP" sz="1600" dirty="0">
              <a:solidFill>
                <a:schemeClr val="tx1"/>
              </a:solidFill>
            </a:endParaRPr>
          </a:p>
          <a:p>
            <a:pPr algn="ctr"/>
            <a:endParaRPr kumimoji="1" lang="ja-JP" altLang="en-US" sz="1600" dirty="0">
              <a:solidFill>
                <a:schemeClr val="tx1"/>
              </a:solidFill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396460" y="6669360"/>
            <a:ext cx="7847948" cy="656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V="1">
            <a:off x="8244408" y="5669156"/>
            <a:ext cx="648072" cy="10067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4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22" grpId="0" animBg="1"/>
    </p:bld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216038</TotalTime>
  <Words>2600</Words>
  <Application>Microsoft Macintosh PowerPoint</Application>
  <PresentationFormat>画面に合わせる (4:3)</PresentationFormat>
  <Paragraphs>517</Paragraphs>
  <Slides>60</Slides>
  <Notes>7</Notes>
  <HiddenSlides>5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60</vt:i4>
      </vt:variant>
    </vt:vector>
  </HeadingPairs>
  <TitlesOfParts>
    <vt:vector size="66" baseType="lpstr">
      <vt:lpstr>Yu Gothic</vt:lpstr>
      <vt:lpstr>Arial</vt:lpstr>
      <vt:lpstr>Calibri</vt:lpstr>
      <vt:lpstr>Century Gothic</vt:lpstr>
      <vt:lpstr>Helvetica</vt:lpstr>
      <vt:lpstr>Office ​​テーマ</vt:lpstr>
      <vt:lpstr>選ばれる相続コンサルタント養成講座  ＜第１講＞  相続マーケットの現状分析 相続マーケティングとは？ あなただけのポジショニング戦略 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川口宗治</dc:creator>
  <cp:lastModifiedBy>川口 宗治</cp:lastModifiedBy>
  <cp:revision>397</cp:revision>
  <cp:lastPrinted>2019-09-05T23:51:05Z</cp:lastPrinted>
  <dcterms:created xsi:type="dcterms:W3CDTF">2015-03-17T12:38:35Z</dcterms:created>
  <dcterms:modified xsi:type="dcterms:W3CDTF">2022-01-18T22:51:26Z</dcterms:modified>
</cp:coreProperties>
</file>