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1196" r:id="rId2"/>
    <p:sldId id="1201" r:id="rId3"/>
    <p:sldId id="1202" r:id="rId4"/>
    <p:sldId id="1203" r:id="rId5"/>
    <p:sldId id="1204" r:id="rId6"/>
    <p:sldId id="1205" r:id="rId7"/>
    <p:sldId id="1206" r:id="rId8"/>
    <p:sldId id="1207" r:id="rId9"/>
    <p:sldId id="1208" r:id="rId10"/>
    <p:sldId id="1209" r:id="rId11"/>
    <p:sldId id="1230" r:id="rId12"/>
    <p:sldId id="1210" r:id="rId13"/>
    <p:sldId id="1211" r:id="rId14"/>
    <p:sldId id="1268" r:id="rId15"/>
    <p:sldId id="1237" r:id="rId16"/>
    <p:sldId id="1231" r:id="rId17"/>
    <p:sldId id="1233" r:id="rId18"/>
    <p:sldId id="1232" r:id="rId19"/>
    <p:sldId id="1234" r:id="rId20"/>
    <p:sldId id="1235" r:id="rId21"/>
    <p:sldId id="1236" r:id="rId22"/>
    <p:sldId id="1238" r:id="rId23"/>
    <p:sldId id="1239" r:id="rId24"/>
    <p:sldId id="1240" r:id="rId25"/>
    <p:sldId id="1241" r:id="rId26"/>
    <p:sldId id="1242" r:id="rId27"/>
    <p:sldId id="1243" r:id="rId28"/>
    <p:sldId id="1244" r:id="rId29"/>
    <p:sldId id="1250" r:id="rId30"/>
    <p:sldId id="1661" r:id="rId31"/>
    <p:sldId id="1662" r:id="rId32"/>
    <p:sldId id="1664" r:id="rId33"/>
    <p:sldId id="1660" r:id="rId34"/>
    <p:sldId id="1510" r:id="rId35"/>
    <p:sldId id="1257" r:id="rId36"/>
    <p:sldId id="1258" r:id="rId37"/>
    <p:sldId id="1259" r:id="rId38"/>
    <p:sldId id="1260" r:id="rId39"/>
    <p:sldId id="1256" r:id="rId40"/>
    <p:sldId id="1219" r:id="rId41"/>
    <p:sldId id="1220" r:id="rId42"/>
    <p:sldId id="1221" r:id="rId43"/>
    <p:sldId id="1222" r:id="rId44"/>
    <p:sldId id="532" r:id="rId45"/>
    <p:sldId id="1223" r:id="rId46"/>
    <p:sldId id="1224" r:id="rId47"/>
    <p:sldId id="1225" r:id="rId48"/>
    <p:sldId id="1226" r:id="rId49"/>
    <p:sldId id="543" r:id="rId50"/>
    <p:sldId id="1227" r:id="rId51"/>
    <p:sldId id="1229" r:id="rId52"/>
  </p:sldIdLst>
  <p:sldSz cx="9144000" cy="6858000" type="screen4x3"/>
  <p:notesSz cx="6794500" cy="99187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川口宗治" initials="川口宗治"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5635"/>
    <a:srgbClr val="FEF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33"/>
    <p:restoredTop sz="93197"/>
  </p:normalViewPr>
  <p:slideViewPr>
    <p:cSldViewPr showGuides="1">
      <p:cViewPr varScale="1">
        <p:scale>
          <a:sx n="97" d="100"/>
          <a:sy n="97" d="100"/>
        </p:scale>
        <p:origin x="1864"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9A40AD1B-AA6C-3847-9882-7992C0E50200}" type="datetimeFigureOut">
              <a:rPr kumimoji="1" lang="ja-JP" altLang="en-US" smtClean="0"/>
              <a:t>2022/6/24</a:t>
            </a:fld>
            <a:endParaRPr kumimoji="1" lang="ja-JP" altLang="en-US"/>
          </a:p>
        </p:txBody>
      </p:sp>
      <p:sp>
        <p:nvSpPr>
          <p:cNvPr id="4" name="フッター プレースホルダー 3"/>
          <p:cNvSpPr>
            <a:spLocks noGrp="1"/>
          </p:cNvSpPr>
          <p:nvPr>
            <p:ph type="ftr" sz="quarter" idx="2"/>
          </p:nvPr>
        </p:nvSpPr>
        <p:spPr>
          <a:xfrm>
            <a:off x="0" y="9421813"/>
            <a:ext cx="2944813"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100" y="9421813"/>
            <a:ext cx="2944813" cy="496887"/>
          </a:xfrm>
          <a:prstGeom prst="rect">
            <a:avLst/>
          </a:prstGeom>
        </p:spPr>
        <p:txBody>
          <a:bodyPr vert="horz" lIns="91440" tIns="45720" rIns="91440" bIns="45720" rtlCol="0" anchor="b"/>
          <a:lstStyle>
            <a:lvl1pPr algn="r">
              <a:defRPr sz="1200"/>
            </a:lvl1pPr>
          </a:lstStyle>
          <a:p>
            <a:fld id="{72DAD8FD-C6FE-FD4A-9ABD-D69A5DFAF986}" type="slidenum">
              <a:rPr kumimoji="1" lang="ja-JP" altLang="en-US" smtClean="0"/>
              <a:t>‹#›</a:t>
            </a:fld>
            <a:endParaRPr kumimoji="1" lang="ja-JP" altLang="en-US"/>
          </a:p>
        </p:txBody>
      </p:sp>
    </p:spTree>
    <p:extLst>
      <p:ext uri="{BB962C8B-B14F-4D97-AF65-F5344CB8AC3E}">
        <p14:creationId xmlns:p14="http://schemas.microsoft.com/office/powerpoint/2010/main" val="659091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fld id="{8050FE3A-AE75-EE4A-BB56-11C188A1D08D}" type="datetimeFigureOut">
              <a:rPr kumimoji="1" lang="ja-JP" altLang="en-US" smtClean="0"/>
              <a:t>2022/6/24</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4050" cy="33480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3613"/>
            <a:ext cx="5435600" cy="39052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1813"/>
            <a:ext cx="2944813"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100" y="9421813"/>
            <a:ext cx="2944813" cy="496887"/>
          </a:xfrm>
          <a:prstGeom prst="rect">
            <a:avLst/>
          </a:prstGeom>
        </p:spPr>
        <p:txBody>
          <a:bodyPr vert="horz" lIns="91440" tIns="45720" rIns="91440" bIns="45720" rtlCol="0" anchor="b"/>
          <a:lstStyle>
            <a:lvl1pPr algn="r">
              <a:defRPr sz="1200"/>
            </a:lvl1pPr>
          </a:lstStyle>
          <a:p>
            <a:fld id="{338AF32A-6E7C-DB4D-84B2-CD03F1981541}" type="slidenum">
              <a:rPr kumimoji="1" lang="ja-JP" altLang="en-US" smtClean="0"/>
              <a:t>‹#›</a:t>
            </a:fld>
            <a:endParaRPr kumimoji="1" lang="ja-JP" altLang="en-US"/>
          </a:p>
        </p:txBody>
      </p:sp>
    </p:spTree>
    <p:extLst>
      <p:ext uri="{BB962C8B-B14F-4D97-AF65-F5344CB8AC3E}">
        <p14:creationId xmlns:p14="http://schemas.microsoft.com/office/powerpoint/2010/main" val="1279755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11</a:t>
            </a:fld>
            <a:endParaRPr kumimoji="1" lang="ja-JP" altLang="en-US"/>
          </a:p>
        </p:txBody>
      </p:sp>
    </p:spTree>
    <p:extLst>
      <p:ext uri="{BB962C8B-B14F-4D97-AF65-F5344CB8AC3E}">
        <p14:creationId xmlns:p14="http://schemas.microsoft.com/office/powerpoint/2010/main" val="3063568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12</a:t>
            </a:fld>
            <a:endParaRPr kumimoji="1" lang="ja-JP" altLang="en-US"/>
          </a:p>
        </p:txBody>
      </p:sp>
    </p:spTree>
    <p:extLst>
      <p:ext uri="{BB962C8B-B14F-4D97-AF65-F5344CB8AC3E}">
        <p14:creationId xmlns:p14="http://schemas.microsoft.com/office/powerpoint/2010/main" val="1875192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38AF32A-6E7C-DB4D-84B2-CD03F1981541}" type="slidenum">
              <a:rPr kumimoji="1" lang="ja-JP" altLang="en-US" smtClean="0"/>
              <a:t>30</a:t>
            </a:fld>
            <a:endParaRPr kumimoji="1" lang="ja-JP" altLang="en-US"/>
          </a:p>
        </p:txBody>
      </p:sp>
    </p:spTree>
    <p:extLst>
      <p:ext uri="{BB962C8B-B14F-4D97-AF65-F5344CB8AC3E}">
        <p14:creationId xmlns:p14="http://schemas.microsoft.com/office/powerpoint/2010/main" val="3409413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38AF32A-6E7C-DB4D-84B2-CD03F1981541}" type="slidenum">
              <a:rPr kumimoji="1" lang="ja-JP" altLang="en-US" smtClean="0"/>
              <a:t>31</a:t>
            </a:fld>
            <a:endParaRPr kumimoji="1" lang="ja-JP" altLang="en-US"/>
          </a:p>
        </p:txBody>
      </p:sp>
    </p:spTree>
    <p:extLst>
      <p:ext uri="{BB962C8B-B14F-4D97-AF65-F5344CB8AC3E}">
        <p14:creationId xmlns:p14="http://schemas.microsoft.com/office/powerpoint/2010/main" val="285260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38AF32A-6E7C-DB4D-84B2-CD03F1981541}" type="slidenum">
              <a:rPr kumimoji="1" lang="ja-JP" altLang="en-US" smtClean="0"/>
              <a:t>32</a:t>
            </a:fld>
            <a:endParaRPr kumimoji="1" lang="ja-JP" altLang="en-US"/>
          </a:p>
        </p:txBody>
      </p:sp>
    </p:spTree>
    <p:extLst>
      <p:ext uri="{BB962C8B-B14F-4D97-AF65-F5344CB8AC3E}">
        <p14:creationId xmlns:p14="http://schemas.microsoft.com/office/powerpoint/2010/main" val="2971261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38AF32A-6E7C-DB4D-84B2-CD03F1981541}" type="slidenum">
              <a:rPr kumimoji="1" lang="ja-JP" altLang="en-US" smtClean="0"/>
              <a:t>42</a:t>
            </a:fld>
            <a:endParaRPr kumimoji="1" lang="ja-JP" altLang="en-US"/>
          </a:p>
        </p:txBody>
      </p:sp>
    </p:spTree>
    <p:extLst>
      <p:ext uri="{BB962C8B-B14F-4D97-AF65-F5344CB8AC3E}">
        <p14:creationId xmlns:p14="http://schemas.microsoft.com/office/powerpoint/2010/main" val="3238251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2022/6/24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40457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2022/6/24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08455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2022/6/24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819334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2663" y="106705"/>
            <a:ext cx="8046937" cy="408849"/>
          </a:xfrm>
        </p:spPr>
        <p:txBody>
          <a:bodyPr/>
          <a:lstStyle/>
          <a:p>
            <a:r>
              <a:rPr lang="ja-JP" altLang="en-US"/>
              <a:t>マスタ タイトルの書式設定</a:t>
            </a:r>
          </a:p>
        </p:txBody>
      </p:sp>
      <p:sp>
        <p:nvSpPr>
          <p:cNvPr id="3" name="サブタイトル 2"/>
          <p:cNvSpPr>
            <a:spLocks noGrp="1"/>
          </p:cNvSpPr>
          <p:nvPr>
            <p:ph type="subTitle" idx="1"/>
          </p:nvPr>
        </p:nvSpPr>
        <p:spPr>
          <a:xfrm>
            <a:off x="182663" y="788260"/>
            <a:ext cx="6513876" cy="330080"/>
          </a:xfrm>
        </p:spPr>
        <p:txBody>
          <a:bodyPr/>
          <a:lstStyle>
            <a:lvl1pPr marL="0" indent="0" algn="l">
              <a:buNone/>
              <a:defRPr>
                <a:solidFill>
                  <a:srgbClr val="0D0D0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dirty="0"/>
              <a:t>マスタ サブタイトルの書式設定</a:t>
            </a:r>
          </a:p>
        </p:txBody>
      </p:sp>
      <p:sp>
        <p:nvSpPr>
          <p:cNvPr id="6" name="スライド番号プレースホルダ 5"/>
          <p:cNvSpPr>
            <a:spLocks noGrp="1"/>
          </p:cNvSpPr>
          <p:nvPr>
            <p:ph type="sldNum" sz="quarter" idx="12"/>
          </p:nvPr>
        </p:nvSpPr>
        <p:spPr/>
        <p:txBody>
          <a:bodyPr/>
          <a:lstStyle>
            <a:lvl1pPr>
              <a:defRPr>
                <a:solidFill>
                  <a:srgbClr val="FFFFFF"/>
                </a:solidFill>
              </a:defRPr>
            </a:lvl1pPr>
          </a:lstStyle>
          <a:p>
            <a:fld id="{804E2823-187D-7049-8A1E-7AAC310499B8}" type="slidenum">
              <a:rPr lang="ja-JP" altLang="en-US" smtClean="0"/>
              <a:pPr/>
              <a:t>‹#›</a:t>
            </a:fld>
            <a:endParaRPr lang="ja-JP" altLang="en-US" dirty="0"/>
          </a:p>
        </p:txBody>
      </p:sp>
      <p:sp>
        <p:nvSpPr>
          <p:cNvPr id="7" name="テキスト プレースホルダ 2"/>
          <p:cNvSpPr>
            <a:spLocks noGrp="1"/>
          </p:cNvSpPr>
          <p:nvPr>
            <p:ph idx="13"/>
          </p:nvPr>
        </p:nvSpPr>
        <p:spPr>
          <a:xfrm>
            <a:off x="182663" y="1138426"/>
            <a:ext cx="8473144" cy="5253907"/>
          </a:xfrm>
          <a:prstGeom prst="rect">
            <a:avLst/>
          </a:prstGeom>
        </p:spPr>
        <p:txBody>
          <a:bodyPr vert="horz" lIns="91440" tIns="45720" rIns="91440" bIns="45720" rtlCol="0">
            <a:normAutofit/>
          </a:bodyPr>
          <a:lstStyle>
            <a:lvl2pPr>
              <a:defRPr sz="900"/>
            </a:lvl2pPr>
            <a:lvl3pPr>
              <a:defRPr sz="900"/>
            </a:lvl3pPr>
            <a:lvl4pPr>
              <a:defRPr sz="900"/>
            </a:lvl4pPr>
            <a:lvl5pPr>
              <a:defRPr sz="900"/>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2941053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2022/6/24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3364068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2022/6/24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729600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E3F03B3-1D1F-4432-BF8C-5E92EE43FB17}" type="datetimeFigureOut">
              <a:rPr kumimoji="1" lang="ja-JP" altLang="en-US" smtClean="0"/>
              <a:t>2022/6/24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68417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E3F03B3-1D1F-4432-BF8C-5E92EE43FB17}" type="datetimeFigureOut">
              <a:rPr kumimoji="1" lang="ja-JP" altLang="en-US" smtClean="0"/>
              <a:t>2022/6/24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456543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E3F03B3-1D1F-4432-BF8C-5E92EE43FB17}" type="datetimeFigureOut">
              <a:rPr kumimoji="1" lang="ja-JP" altLang="en-US" smtClean="0"/>
              <a:t>2022/6/24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44019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E3F03B3-1D1F-4432-BF8C-5E92EE43FB17}" type="datetimeFigureOut">
              <a:rPr kumimoji="1" lang="ja-JP" altLang="en-US" smtClean="0"/>
              <a:t>2022/6/24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462496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E3F03B3-1D1F-4432-BF8C-5E92EE43FB17}" type="datetimeFigureOut">
              <a:rPr kumimoji="1" lang="ja-JP" altLang="en-US" smtClean="0"/>
              <a:t>2022/6/24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286162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E3F03B3-1D1F-4432-BF8C-5E92EE43FB17}" type="datetimeFigureOut">
              <a:rPr kumimoji="1" lang="ja-JP" altLang="en-US" smtClean="0"/>
              <a:t>2022/6/24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231338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F03B3-1D1F-4432-BF8C-5E92EE43FB17}" type="datetimeFigureOut">
              <a:rPr kumimoji="1" lang="ja-JP" altLang="en-US" smtClean="0"/>
              <a:t>2022/6/24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3263568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9392" y="0"/>
            <a:ext cx="2664296" cy="2792317"/>
          </a:xfrm>
          <a:prstGeom prst="rect">
            <a:avLst/>
          </a:prstGeom>
        </p:spPr>
      </p:pic>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9852" y="116632"/>
            <a:ext cx="2664296" cy="2792317"/>
          </a:xfrm>
          <a:prstGeom prst="rect">
            <a:avLst/>
          </a:prstGeom>
        </p:spPr>
      </p:pic>
      <p:sp>
        <p:nvSpPr>
          <p:cNvPr id="3" name="タイトル 2"/>
          <p:cNvSpPr>
            <a:spLocks noGrp="1"/>
          </p:cNvSpPr>
          <p:nvPr>
            <p:ph type="ctrTitle"/>
          </p:nvPr>
        </p:nvSpPr>
        <p:spPr>
          <a:xfrm>
            <a:off x="645850" y="4065684"/>
            <a:ext cx="7852300" cy="687713"/>
          </a:xfrm>
        </p:spPr>
        <p:txBody>
          <a:bodyPr>
            <a:noAutofit/>
          </a:bodyPr>
          <a:lstStyle/>
          <a:p>
            <a:r>
              <a:rPr lang="ja-JP" altLang="en-US" sz="2800">
                <a:effectLst>
                  <a:outerShdw blurRad="38100" dist="38100" dir="2700000" algn="tl">
                    <a:srgbClr val="000000">
                      <a:alpha val="43137"/>
                    </a:srgbClr>
                  </a:outerShdw>
                </a:effectLst>
              </a:rPr>
              <a:t>選ばれる相続</a:t>
            </a:r>
            <a:r>
              <a:rPr lang="ja-JP" altLang="en-US" sz="2800" dirty="0">
                <a:effectLst>
                  <a:outerShdw blurRad="38100" dist="38100" dir="2700000" algn="tl">
                    <a:srgbClr val="000000">
                      <a:alpha val="43137"/>
                    </a:srgbClr>
                  </a:outerShdw>
                </a:effectLst>
              </a:rPr>
              <a:t>コンサルタント養成講座</a:t>
            </a:r>
            <a:br>
              <a:rPr lang="en-US" altLang="ja-JP" sz="2800" dirty="0">
                <a:effectLst>
                  <a:outerShdw blurRad="38100" dist="38100" dir="2700000" algn="tl">
                    <a:srgbClr val="000000">
                      <a:alpha val="43137"/>
                    </a:srgbClr>
                  </a:outerShdw>
                </a:effectLst>
              </a:rPr>
            </a:br>
            <a:br>
              <a:rPr lang="en-US" altLang="ja-JP" sz="2800" dirty="0">
                <a:effectLst>
                  <a:outerShdw blurRad="38100" dist="38100" dir="2700000" algn="tl">
                    <a:srgbClr val="000000">
                      <a:alpha val="43137"/>
                    </a:srgbClr>
                  </a:outerShdw>
                </a:effectLst>
              </a:rPr>
            </a:br>
            <a:r>
              <a:rPr lang="ja-JP" altLang="en-US" sz="2800">
                <a:effectLst>
                  <a:outerShdw blurRad="38100" dist="38100" dir="2700000" algn="tl">
                    <a:srgbClr val="000000">
                      <a:alpha val="43137"/>
                    </a:srgbClr>
                  </a:outerShdw>
                </a:effectLst>
              </a:rPr>
              <a:t>＜第２講＞</a:t>
            </a:r>
            <a:br>
              <a:rPr lang="en-US" altLang="ja-JP" sz="3200" dirty="0">
                <a:effectLst>
                  <a:outerShdw blurRad="38100" dist="38100" dir="2700000" algn="tl">
                    <a:srgbClr val="000000">
                      <a:alpha val="43137"/>
                    </a:srgbClr>
                  </a:outerShdw>
                </a:effectLst>
              </a:rPr>
            </a:br>
            <a:br>
              <a:rPr lang="en-US" altLang="ja-JP" sz="3600" dirty="0">
                <a:solidFill>
                  <a:srgbClr val="FF0000"/>
                </a:solidFill>
                <a:effectLst>
                  <a:outerShdw blurRad="38100" dist="38100" dir="2700000" algn="tl">
                    <a:srgbClr val="000000">
                      <a:alpha val="43137"/>
                    </a:srgbClr>
                  </a:outerShdw>
                </a:effectLst>
              </a:rPr>
            </a:br>
            <a:r>
              <a:rPr lang="ja-JP" altLang="en-US" sz="3600">
                <a:solidFill>
                  <a:srgbClr val="FF0000"/>
                </a:solidFill>
                <a:effectLst>
                  <a:outerShdw blurRad="38100" dist="38100" dir="2700000" algn="tl">
                    <a:srgbClr val="000000">
                      <a:alpha val="43137"/>
                    </a:srgbClr>
                  </a:outerShdw>
                </a:effectLst>
              </a:rPr>
              <a:t>相続コンサルティングの価値を言語化</a:t>
            </a:r>
            <a:br>
              <a:rPr lang="en-US" altLang="ja-JP" sz="3600" dirty="0">
                <a:solidFill>
                  <a:srgbClr val="FF0000"/>
                </a:solidFill>
                <a:effectLst>
                  <a:outerShdw blurRad="38100" dist="38100" dir="2700000" algn="tl">
                    <a:srgbClr val="000000">
                      <a:alpha val="43137"/>
                    </a:srgbClr>
                  </a:outerShdw>
                </a:effectLst>
              </a:rPr>
            </a:br>
            <a:br>
              <a:rPr lang="en-US" altLang="ja-JP" sz="3600" dirty="0">
                <a:solidFill>
                  <a:srgbClr val="FF0000"/>
                </a:solidFill>
                <a:effectLst>
                  <a:outerShdw blurRad="38100" dist="38100" dir="2700000" algn="tl">
                    <a:srgbClr val="000000">
                      <a:alpha val="43137"/>
                    </a:srgbClr>
                  </a:outerShdw>
                </a:effectLst>
              </a:rPr>
            </a:br>
            <a:r>
              <a:rPr lang="ja-JP" altLang="en-US" sz="3600">
                <a:solidFill>
                  <a:srgbClr val="FF0000"/>
                </a:solidFill>
                <a:effectLst>
                  <a:outerShdw blurRad="38100" dist="38100" dir="2700000" algn="tl">
                    <a:srgbClr val="000000">
                      <a:alpha val="43137"/>
                    </a:srgbClr>
                  </a:outerShdw>
                </a:effectLst>
              </a:rPr>
              <a:t>ブランディング確立</a:t>
            </a:r>
            <a:br>
              <a:rPr lang="en-US" altLang="ja-JP" dirty="0">
                <a:solidFill>
                  <a:srgbClr val="FF0000"/>
                </a:solidFill>
                <a:effectLst>
                  <a:outerShdw blurRad="38100" dist="38100" dir="2700000" algn="tl">
                    <a:srgbClr val="000000">
                      <a:alpha val="43137"/>
                    </a:srgbClr>
                  </a:outerShdw>
                </a:effectLst>
              </a:rPr>
            </a:br>
            <a:br>
              <a:rPr lang="en-US" altLang="ja-JP" sz="5400" dirty="0">
                <a:effectLst>
                  <a:outerShdw blurRad="38100" dist="38100" dir="2700000" algn="tl">
                    <a:srgbClr val="000000">
                      <a:alpha val="43137"/>
                    </a:srgbClr>
                  </a:outerShdw>
                </a:effectLst>
              </a:rPr>
            </a:br>
            <a:endParaRPr kumimoji="1" lang="ja-JP" alt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9067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483712" y="1377465"/>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6110968" cy="523220"/>
          </a:xfrm>
          <a:prstGeom prst="rect">
            <a:avLst/>
          </a:prstGeom>
          <a:noFill/>
        </p:spPr>
        <p:txBody>
          <a:bodyPr wrap="none" rtlCol="0">
            <a:spAutoFit/>
          </a:bodyPr>
          <a:lstStyle/>
          <a:p>
            <a:r>
              <a:rPr lang="ja-JP" altLang="en-US" sz="2800" dirty="0"/>
              <a:t>相続コンサルティングの理想の着地点</a:t>
            </a:r>
            <a:endParaRPr kumimoji="1" lang="ja-JP" altLang="en-US" sz="2800" dirty="0"/>
          </a:p>
        </p:txBody>
      </p:sp>
      <p:sp>
        <p:nvSpPr>
          <p:cNvPr id="2" name="テキスト ボックス 1"/>
          <p:cNvSpPr txBox="1"/>
          <p:nvPr/>
        </p:nvSpPr>
        <p:spPr>
          <a:xfrm>
            <a:off x="1115615" y="1304194"/>
            <a:ext cx="6506909" cy="1061829"/>
          </a:xfrm>
          <a:prstGeom prst="rect">
            <a:avLst/>
          </a:prstGeom>
          <a:noFill/>
        </p:spPr>
        <p:txBody>
          <a:bodyPr wrap="none" rtlCol="0">
            <a:spAutoFit/>
          </a:bodyPr>
          <a:lstStyle/>
          <a:p>
            <a:pPr algn="ctr">
              <a:lnSpc>
                <a:spcPct val="150000"/>
              </a:lnSpc>
            </a:pPr>
            <a:r>
              <a:rPr kumimoji="1" lang="ja-JP" altLang="en-US" sz="2400" dirty="0"/>
              <a:t>「笑顔相続の実現」</a:t>
            </a:r>
            <a:endParaRPr kumimoji="1" lang="en-US" altLang="ja-JP" sz="2400" dirty="0"/>
          </a:p>
          <a:p>
            <a:pPr>
              <a:lnSpc>
                <a:spcPct val="150000"/>
              </a:lnSpc>
            </a:pPr>
            <a:r>
              <a:rPr kumimoji="1" lang="ja-JP" altLang="en-US" dirty="0"/>
              <a:t>・・・これも良いが、より自らの言葉で言語化しておくことが望ましい</a:t>
            </a:r>
            <a:endParaRPr kumimoji="1" lang="en-US" altLang="ja-JP" dirty="0"/>
          </a:p>
        </p:txBody>
      </p:sp>
      <p:sp>
        <p:nvSpPr>
          <p:cNvPr id="3" name="角丸四角形 2"/>
          <p:cNvSpPr/>
          <p:nvPr/>
        </p:nvSpPr>
        <p:spPr>
          <a:xfrm>
            <a:off x="120598" y="2605836"/>
            <a:ext cx="4248472" cy="409302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200" dirty="0"/>
              <a:t>法的に有効な</a:t>
            </a:r>
            <a:endParaRPr lang="en-US" altLang="ja-JP" sz="3200" dirty="0"/>
          </a:p>
          <a:p>
            <a:pPr algn="ctr">
              <a:lnSpc>
                <a:spcPct val="150000"/>
              </a:lnSpc>
            </a:pPr>
            <a:r>
              <a:rPr lang="ja-JP" altLang="en-US" sz="3200" dirty="0"/>
              <a:t>書類の作成</a:t>
            </a:r>
            <a:endParaRPr lang="en-US" altLang="ja-JP" sz="3200" dirty="0"/>
          </a:p>
          <a:p>
            <a:pPr algn="ctr">
              <a:lnSpc>
                <a:spcPct val="150000"/>
              </a:lnSpc>
            </a:pPr>
            <a:r>
              <a:rPr lang="ja-JP" altLang="en-US" sz="3200" dirty="0">
                <a:solidFill>
                  <a:schemeClr val="bg1"/>
                </a:solidFill>
              </a:rPr>
              <a:t>↓</a:t>
            </a:r>
            <a:endParaRPr lang="en-US" altLang="ja-JP" sz="3200" dirty="0">
              <a:solidFill>
                <a:schemeClr val="bg1"/>
              </a:solidFill>
            </a:endParaRPr>
          </a:p>
          <a:p>
            <a:pPr algn="ctr">
              <a:lnSpc>
                <a:spcPct val="150000"/>
              </a:lnSpc>
            </a:pPr>
            <a:r>
              <a:rPr lang="ja-JP" altLang="en-US" sz="4800" u="sng" dirty="0">
                <a:solidFill>
                  <a:schemeClr val="bg1"/>
                </a:solidFill>
              </a:rPr>
              <a:t>遺言書の作成</a:t>
            </a:r>
            <a:endParaRPr lang="en-US" altLang="ja-JP" sz="4800" u="sng" dirty="0">
              <a:solidFill>
                <a:schemeClr val="bg1"/>
              </a:solidFill>
            </a:endParaRPr>
          </a:p>
        </p:txBody>
      </p:sp>
      <p:sp>
        <p:nvSpPr>
          <p:cNvPr id="9" name="角丸四角形 8"/>
          <p:cNvSpPr/>
          <p:nvPr/>
        </p:nvSpPr>
        <p:spPr>
          <a:xfrm>
            <a:off x="4788024" y="2576333"/>
            <a:ext cx="4248472" cy="409302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tLang="ja-JP" sz="3200" dirty="0"/>
          </a:p>
          <a:p>
            <a:pPr algn="ctr">
              <a:lnSpc>
                <a:spcPct val="150000"/>
              </a:lnSpc>
            </a:pPr>
            <a:r>
              <a:rPr lang="ja-JP" altLang="en-US" sz="3200" dirty="0"/>
              <a:t>家族間（関係者間）の合意形成</a:t>
            </a:r>
            <a:endParaRPr lang="en-US" altLang="ja-JP" sz="3200" dirty="0"/>
          </a:p>
          <a:p>
            <a:pPr algn="ctr">
              <a:lnSpc>
                <a:spcPct val="150000"/>
              </a:lnSpc>
            </a:pPr>
            <a:r>
              <a:rPr lang="ja-JP" altLang="en-US" sz="3200" dirty="0">
                <a:solidFill>
                  <a:schemeClr val="bg1"/>
                </a:solidFill>
              </a:rPr>
              <a:t>↓</a:t>
            </a:r>
            <a:endParaRPr lang="en-US" altLang="ja-JP" sz="3200" dirty="0">
              <a:solidFill>
                <a:schemeClr val="bg1"/>
              </a:solidFill>
            </a:endParaRPr>
          </a:p>
          <a:p>
            <a:pPr algn="ctr">
              <a:lnSpc>
                <a:spcPct val="150000"/>
              </a:lnSpc>
            </a:pPr>
            <a:r>
              <a:rPr lang="ja-JP" altLang="en-US" sz="5400" u="sng" dirty="0">
                <a:solidFill>
                  <a:schemeClr val="bg1"/>
                </a:solidFill>
              </a:rPr>
              <a:t>家族会議</a:t>
            </a:r>
            <a:endParaRPr lang="en-US" altLang="ja-JP" sz="5400" u="sng" dirty="0">
              <a:solidFill>
                <a:schemeClr val="bg1"/>
              </a:solidFill>
            </a:endParaRPr>
          </a:p>
          <a:p>
            <a:pPr algn="ctr">
              <a:lnSpc>
                <a:spcPct val="150000"/>
              </a:lnSpc>
            </a:pPr>
            <a:endParaRPr lang="en-US" altLang="ja-JP" sz="3200" dirty="0">
              <a:solidFill>
                <a:schemeClr val="bg1"/>
              </a:solidFill>
            </a:endParaRPr>
          </a:p>
        </p:txBody>
      </p:sp>
      <p:sp>
        <p:nvSpPr>
          <p:cNvPr id="10" name="十字形 9"/>
          <p:cNvSpPr/>
          <p:nvPr/>
        </p:nvSpPr>
        <p:spPr>
          <a:xfrm>
            <a:off x="3815898" y="4005064"/>
            <a:ext cx="1512168" cy="1440160"/>
          </a:xfrm>
          <a:prstGeom prst="plus">
            <a:avLst>
              <a:gd name="adj" fmla="val 2982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959992" y="1907232"/>
            <a:ext cx="7840608" cy="3154710"/>
          </a:xfrm>
          <a:prstGeom prst="rect">
            <a:avLst/>
          </a:prstGeom>
          <a:solidFill>
            <a:srgbClr val="FFFF00"/>
          </a:solidFill>
        </p:spPr>
        <p:txBody>
          <a:bodyPr wrap="none" rtlCol="0">
            <a:spAutoFit/>
          </a:bodyPr>
          <a:lstStyle/>
          <a:p>
            <a:r>
              <a:rPr kumimoji="1" lang="ja-JP" altLang="en-US" sz="19900"/>
              <a:t>両立！</a:t>
            </a:r>
            <a:endParaRPr kumimoji="1" lang="ja-JP" altLang="en-US" sz="19900" dirty="0"/>
          </a:p>
        </p:txBody>
      </p:sp>
    </p:spTree>
    <p:extLst>
      <p:ext uri="{BB962C8B-B14F-4D97-AF65-F5344CB8AC3E}">
        <p14:creationId xmlns:p14="http://schemas.microsoft.com/office/powerpoint/2010/main" val="30674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5931432" cy="523220"/>
          </a:xfrm>
          <a:prstGeom prst="rect">
            <a:avLst/>
          </a:prstGeom>
          <a:noFill/>
        </p:spPr>
        <p:txBody>
          <a:bodyPr wrap="none" rtlCol="0">
            <a:spAutoFit/>
          </a:bodyPr>
          <a:lstStyle/>
          <a:p>
            <a:r>
              <a:rPr kumimoji="1" lang="ja-JP" altLang="en-US" sz="2800" dirty="0"/>
              <a:t>川口式「相続コンサルティングの定義」</a:t>
            </a:r>
          </a:p>
        </p:txBody>
      </p:sp>
      <p:sp>
        <p:nvSpPr>
          <p:cNvPr id="2" name="テキスト ボックス 1"/>
          <p:cNvSpPr txBox="1"/>
          <p:nvPr/>
        </p:nvSpPr>
        <p:spPr>
          <a:xfrm>
            <a:off x="124439" y="1429360"/>
            <a:ext cx="8909810" cy="5189177"/>
          </a:xfrm>
          <a:prstGeom prst="rect">
            <a:avLst/>
          </a:prstGeom>
          <a:noFill/>
        </p:spPr>
        <p:txBody>
          <a:bodyPr wrap="none" rtlCol="0">
            <a:spAutoFit/>
          </a:bodyPr>
          <a:lstStyle/>
          <a:p>
            <a:pPr algn="ctr">
              <a:lnSpc>
                <a:spcPct val="150000"/>
              </a:lnSpc>
            </a:pPr>
            <a:r>
              <a:rPr kumimoji="1" lang="ja-JP" altLang="en-US" sz="2800" dirty="0"/>
              <a:t>相続におけるクライアントの悩みや困りごとの相談に乗り、</a:t>
            </a:r>
            <a:endParaRPr kumimoji="1" lang="en-US" altLang="ja-JP" sz="2800" dirty="0"/>
          </a:p>
          <a:p>
            <a:pPr algn="ctr">
              <a:lnSpc>
                <a:spcPct val="150000"/>
              </a:lnSpc>
            </a:pPr>
            <a:r>
              <a:rPr kumimoji="1" lang="ja-JP" altLang="en-US" sz="2800" dirty="0"/>
              <a:t>心の奥にある想いや希望を聞き、</a:t>
            </a:r>
            <a:endParaRPr kumimoji="1" lang="en-US" altLang="ja-JP" sz="2800" dirty="0"/>
          </a:p>
          <a:p>
            <a:pPr algn="ctr">
              <a:lnSpc>
                <a:spcPct val="150000"/>
              </a:lnSpc>
            </a:pPr>
            <a:r>
              <a:rPr lang="en-US" altLang="ja-JP" sz="2800" dirty="0">
                <a:solidFill>
                  <a:srgbClr val="FF0000"/>
                </a:solidFill>
              </a:rPr>
              <a:t>①</a:t>
            </a:r>
            <a:r>
              <a:rPr lang="ja-JP" altLang="en-US" sz="2800">
                <a:solidFill>
                  <a:srgbClr val="FF0000"/>
                </a:solidFill>
              </a:rPr>
              <a:t>解決すべき本当の問題の「明確化」</a:t>
            </a:r>
            <a:endParaRPr lang="en-US" altLang="ja-JP" sz="2800" dirty="0">
              <a:solidFill>
                <a:srgbClr val="FF0000"/>
              </a:solidFill>
            </a:endParaRPr>
          </a:p>
          <a:p>
            <a:pPr algn="ctr">
              <a:lnSpc>
                <a:spcPct val="150000"/>
              </a:lnSpc>
            </a:pPr>
            <a:r>
              <a:rPr lang="en-US" altLang="ja-JP" sz="2800" dirty="0">
                <a:solidFill>
                  <a:srgbClr val="FF0000"/>
                </a:solidFill>
              </a:rPr>
              <a:t>②</a:t>
            </a:r>
            <a:r>
              <a:rPr lang="ja-JP" altLang="en-US" sz="2800">
                <a:solidFill>
                  <a:srgbClr val="FF0000"/>
                </a:solidFill>
              </a:rPr>
              <a:t>問題解決のためのロードマップ作り</a:t>
            </a:r>
            <a:endParaRPr lang="en-US" altLang="ja-JP" sz="2800" dirty="0">
              <a:solidFill>
                <a:srgbClr val="FF0000"/>
              </a:solidFill>
            </a:endParaRPr>
          </a:p>
          <a:p>
            <a:pPr algn="ctr">
              <a:lnSpc>
                <a:spcPct val="150000"/>
              </a:lnSpc>
            </a:pPr>
            <a:r>
              <a:rPr kumimoji="1" lang="ja-JP" altLang="en-US" sz="2800"/>
              <a:t>をします。</a:t>
            </a:r>
            <a:endParaRPr kumimoji="1" lang="en-US" altLang="ja-JP" sz="2800" dirty="0"/>
          </a:p>
          <a:p>
            <a:pPr algn="ctr">
              <a:lnSpc>
                <a:spcPct val="150000"/>
              </a:lnSpc>
            </a:pPr>
            <a:r>
              <a:rPr kumimoji="1" lang="ja-JP" altLang="en-US" sz="2800"/>
              <a:t>そして然るべき専門家と協業し、</a:t>
            </a:r>
            <a:endParaRPr kumimoji="1" lang="en-US" altLang="ja-JP" sz="2800" dirty="0"/>
          </a:p>
          <a:p>
            <a:pPr algn="ctr">
              <a:lnSpc>
                <a:spcPct val="150000"/>
              </a:lnSpc>
            </a:pPr>
            <a:r>
              <a:rPr lang="ja-JP" altLang="en-US" sz="2800"/>
              <a:t>クライアント</a:t>
            </a:r>
            <a:r>
              <a:rPr lang="ja-JP" altLang="en-US" sz="2800" dirty="0"/>
              <a:t>とその一家にとって最適な状況に至るための</a:t>
            </a:r>
            <a:endParaRPr lang="en-US" altLang="ja-JP" sz="2800" dirty="0"/>
          </a:p>
          <a:p>
            <a:pPr algn="ctr">
              <a:lnSpc>
                <a:spcPct val="150000"/>
              </a:lnSpc>
            </a:pPr>
            <a:r>
              <a:rPr lang="ja-JP" altLang="en-US" sz="2800" dirty="0"/>
              <a:t>全方位的な</a:t>
            </a:r>
            <a:r>
              <a:rPr lang="ja-JP" altLang="en-US" sz="2800"/>
              <a:t>サポートをします。</a:t>
            </a:r>
            <a:endParaRPr kumimoji="1" lang="en-US" altLang="ja-JP" sz="2800" dirty="0"/>
          </a:p>
        </p:txBody>
      </p:sp>
      <p:sp>
        <p:nvSpPr>
          <p:cNvPr id="3" name="テキスト ボックス 2">
            <a:extLst>
              <a:ext uri="{FF2B5EF4-FFF2-40B4-BE49-F238E27FC236}">
                <a16:creationId xmlns:a16="http://schemas.microsoft.com/office/drawing/2014/main" id="{4F9C4197-097A-1C43-AA5C-5F424D72CE49}"/>
              </a:ext>
            </a:extLst>
          </p:cNvPr>
          <p:cNvSpPr txBox="1"/>
          <p:nvPr/>
        </p:nvSpPr>
        <p:spPr>
          <a:xfrm>
            <a:off x="7742207" y="819129"/>
            <a:ext cx="1300356" cy="369332"/>
          </a:xfrm>
          <a:prstGeom prst="rect">
            <a:avLst/>
          </a:prstGeom>
          <a:noFill/>
        </p:spPr>
        <p:txBody>
          <a:bodyPr wrap="none" rtlCol="0">
            <a:spAutoFit/>
          </a:bodyPr>
          <a:lstStyle/>
          <a:p>
            <a:r>
              <a:rPr kumimoji="1" lang="en-US" altLang="ja-JP" dirty="0"/>
              <a:t>2021/07/13</a:t>
            </a:r>
            <a:endParaRPr kumimoji="1" lang="ja-JP" altLang="en-US"/>
          </a:p>
        </p:txBody>
      </p:sp>
    </p:spTree>
    <p:extLst>
      <p:ext uri="{BB962C8B-B14F-4D97-AF65-F5344CB8AC3E}">
        <p14:creationId xmlns:p14="http://schemas.microsoft.com/office/powerpoint/2010/main" val="145428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5931432" cy="523220"/>
          </a:xfrm>
          <a:prstGeom prst="rect">
            <a:avLst/>
          </a:prstGeom>
          <a:noFill/>
        </p:spPr>
        <p:txBody>
          <a:bodyPr wrap="none" rtlCol="0">
            <a:spAutoFit/>
          </a:bodyPr>
          <a:lstStyle/>
          <a:p>
            <a:r>
              <a:rPr kumimoji="1" lang="ja-JP" altLang="en-US" sz="2800" dirty="0"/>
              <a:t>川口式「相続コンサルティングの定義」</a:t>
            </a:r>
          </a:p>
        </p:txBody>
      </p:sp>
      <p:sp>
        <p:nvSpPr>
          <p:cNvPr id="2" name="テキスト ボックス 1"/>
          <p:cNvSpPr txBox="1"/>
          <p:nvPr/>
        </p:nvSpPr>
        <p:spPr>
          <a:xfrm>
            <a:off x="117094" y="1295861"/>
            <a:ext cx="8909811" cy="5135317"/>
          </a:xfrm>
          <a:prstGeom prst="rect">
            <a:avLst/>
          </a:prstGeom>
          <a:noFill/>
        </p:spPr>
        <p:txBody>
          <a:bodyPr wrap="none" rtlCol="0">
            <a:spAutoFit/>
          </a:bodyPr>
          <a:lstStyle/>
          <a:p>
            <a:pPr algn="ctr">
              <a:lnSpc>
                <a:spcPct val="200000"/>
              </a:lnSpc>
            </a:pPr>
            <a:r>
              <a:rPr kumimoji="1" lang="ja-JP" altLang="en-US" sz="2800" dirty="0">
                <a:solidFill>
                  <a:srgbClr val="FF0000"/>
                </a:solidFill>
              </a:rPr>
              <a:t>相続におけるクライアントの悩みや困りごとの相談に乗り、</a:t>
            </a:r>
            <a:endParaRPr kumimoji="1" lang="en-US" altLang="ja-JP" sz="2800" dirty="0">
              <a:solidFill>
                <a:srgbClr val="FF0000"/>
              </a:solidFill>
            </a:endParaRPr>
          </a:p>
          <a:p>
            <a:pPr algn="ctr">
              <a:lnSpc>
                <a:spcPct val="200000"/>
              </a:lnSpc>
            </a:pPr>
            <a:r>
              <a:rPr kumimoji="1" lang="ja-JP" altLang="en-US" sz="2800" dirty="0">
                <a:solidFill>
                  <a:srgbClr val="FF0000"/>
                </a:solidFill>
              </a:rPr>
              <a:t>心の奥にある想いや希望を聞き、</a:t>
            </a:r>
            <a:endParaRPr kumimoji="1" lang="en-US" altLang="ja-JP" sz="2800" dirty="0">
              <a:solidFill>
                <a:srgbClr val="FF0000"/>
              </a:solidFill>
            </a:endParaRPr>
          </a:p>
          <a:p>
            <a:pPr algn="ctr">
              <a:lnSpc>
                <a:spcPct val="200000"/>
              </a:lnSpc>
            </a:pPr>
            <a:r>
              <a:rPr lang="ja-JP" altLang="en-US" sz="2800" dirty="0">
                <a:solidFill>
                  <a:srgbClr val="FF0000"/>
                </a:solidFill>
              </a:rPr>
              <a:t>本当の</a:t>
            </a:r>
            <a:r>
              <a:rPr lang="ja-JP" altLang="en-US" sz="2800">
                <a:solidFill>
                  <a:srgbClr val="FF0000"/>
                </a:solidFill>
              </a:rPr>
              <a:t>問題を「明確化」し</a:t>
            </a:r>
            <a:r>
              <a:rPr lang="ja-JP" altLang="en-US" sz="2800" dirty="0">
                <a:solidFill>
                  <a:srgbClr val="FF0000"/>
                </a:solidFill>
              </a:rPr>
              <a:t>、</a:t>
            </a:r>
            <a:endParaRPr lang="en-US" altLang="ja-JP" sz="2800" dirty="0">
              <a:solidFill>
                <a:srgbClr val="FF0000"/>
              </a:solidFill>
            </a:endParaRPr>
          </a:p>
          <a:p>
            <a:pPr algn="ctr">
              <a:lnSpc>
                <a:spcPct val="200000"/>
              </a:lnSpc>
            </a:pPr>
            <a:r>
              <a:rPr kumimoji="1" lang="ja-JP" altLang="en-US" sz="2800" dirty="0">
                <a:solidFill>
                  <a:srgbClr val="FF0000"/>
                </a:solidFill>
              </a:rPr>
              <a:t>その問題を解決するために然るべき専門家と協業し、</a:t>
            </a:r>
            <a:endParaRPr kumimoji="1" lang="en-US" altLang="ja-JP" sz="2800" dirty="0">
              <a:solidFill>
                <a:srgbClr val="FF0000"/>
              </a:solidFill>
            </a:endParaRPr>
          </a:p>
          <a:p>
            <a:pPr algn="ctr">
              <a:lnSpc>
                <a:spcPct val="200000"/>
              </a:lnSpc>
            </a:pPr>
            <a:r>
              <a:rPr lang="ja-JP" altLang="en-US" sz="2800" dirty="0">
                <a:solidFill>
                  <a:srgbClr val="FF0000"/>
                </a:solidFill>
              </a:rPr>
              <a:t>クライアントとその一家にとって最適な状況に至るための</a:t>
            </a:r>
            <a:endParaRPr lang="en-US" altLang="ja-JP" sz="2800" dirty="0">
              <a:solidFill>
                <a:srgbClr val="FF0000"/>
              </a:solidFill>
            </a:endParaRPr>
          </a:p>
          <a:p>
            <a:pPr algn="ctr">
              <a:lnSpc>
                <a:spcPct val="200000"/>
              </a:lnSpc>
            </a:pPr>
            <a:r>
              <a:rPr lang="ja-JP" altLang="en-US" sz="2800" dirty="0">
                <a:solidFill>
                  <a:srgbClr val="FF0000"/>
                </a:solidFill>
              </a:rPr>
              <a:t>全方位的なサポートをすることである。</a:t>
            </a:r>
            <a:endParaRPr kumimoji="1" lang="en-US" altLang="ja-JP" sz="2800" dirty="0">
              <a:solidFill>
                <a:srgbClr val="FF0000"/>
              </a:solidFill>
            </a:endParaRPr>
          </a:p>
        </p:txBody>
      </p:sp>
    </p:spTree>
    <p:extLst>
      <p:ext uri="{BB962C8B-B14F-4D97-AF65-F5344CB8AC3E}">
        <p14:creationId xmlns:p14="http://schemas.microsoft.com/office/powerpoint/2010/main" val="3324628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0" y="1768379"/>
            <a:ext cx="9180718" cy="3911135"/>
          </a:xfrm>
          <a:prstGeom prst="rect">
            <a:avLst/>
          </a:prstGeom>
          <a:noFill/>
        </p:spPr>
        <p:txBody>
          <a:bodyPr wrap="none" rtlCol="0">
            <a:spAutoFit/>
          </a:bodyPr>
          <a:lstStyle/>
          <a:p>
            <a:pPr algn="ctr">
              <a:lnSpc>
                <a:spcPct val="150000"/>
              </a:lnSpc>
            </a:pPr>
            <a:r>
              <a:rPr lang="ja-JP" altLang="en-US" sz="4000"/>
              <a:t>あなたの言葉で</a:t>
            </a:r>
            <a:endParaRPr lang="en-US" altLang="ja-JP" sz="4000" dirty="0"/>
          </a:p>
          <a:p>
            <a:pPr algn="ctr">
              <a:lnSpc>
                <a:spcPct val="150000"/>
              </a:lnSpc>
            </a:pPr>
            <a:r>
              <a:rPr lang="ja-JP" altLang="en-US" sz="4000"/>
              <a:t>　</a:t>
            </a:r>
            <a:r>
              <a:rPr lang="ja-JP" altLang="en-US" sz="7200">
                <a:solidFill>
                  <a:srgbClr val="FF0000"/>
                </a:solidFill>
              </a:rPr>
              <a:t>相続コンサルティング</a:t>
            </a:r>
            <a:r>
              <a:rPr lang="ja-JP" altLang="en-US" sz="4000" dirty="0"/>
              <a:t>　</a:t>
            </a:r>
            <a:endParaRPr lang="en-US" altLang="ja-JP" sz="4000" dirty="0"/>
          </a:p>
          <a:p>
            <a:pPr algn="ctr">
              <a:lnSpc>
                <a:spcPct val="150000"/>
              </a:lnSpc>
            </a:pPr>
            <a:endParaRPr lang="en-US" altLang="ja-JP" dirty="0"/>
          </a:p>
          <a:p>
            <a:pPr algn="ctr">
              <a:lnSpc>
                <a:spcPct val="150000"/>
              </a:lnSpc>
            </a:pPr>
            <a:r>
              <a:rPr lang="ja-JP" altLang="en-US" sz="4000"/>
              <a:t>を定義づけてみよう！</a:t>
            </a:r>
            <a:endParaRPr lang="en-US" altLang="ja-JP" sz="2400" dirty="0"/>
          </a:p>
        </p:txBody>
      </p:sp>
      <p:sp>
        <p:nvSpPr>
          <p:cNvPr id="3" name="テキスト ボックス 2"/>
          <p:cNvSpPr txBox="1"/>
          <p:nvPr/>
        </p:nvSpPr>
        <p:spPr>
          <a:xfrm>
            <a:off x="3491880" y="575102"/>
            <a:ext cx="1874231" cy="523220"/>
          </a:xfrm>
          <a:prstGeom prst="rect">
            <a:avLst/>
          </a:prstGeom>
          <a:noFill/>
        </p:spPr>
        <p:txBody>
          <a:bodyPr wrap="none" rtlCol="0">
            <a:spAutoFit/>
          </a:bodyPr>
          <a:lstStyle/>
          <a:p>
            <a:r>
              <a:rPr kumimoji="1" lang="ja-JP" altLang="en-US" sz="2800"/>
              <a:t>＜ワーク＞</a:t>
            </a:r>
          </a:p>
        </p:txBody>
      </p:sp>
    </p:spTree>
    <p:extLst>
      <p:ext uri="{BB962C8B-B14F-4D97-AF65-F5344CB8AC3E}">
        <p14:creationId xmlns:p14="http://schemas.microsoft.com/office/powerpoint/2010/main" val="3595856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683568" y="1916832"/>
            <a:ext cx="8060220" cy="3910751"/>
          </a:xfrm>
          <a:prstGeom prst="rect">
            <a:avLst/>
          </a:prstGeom>
          <a:solidFill>
            <a:srgbClr val="FFFF00"/>
          </a:solidFill>
        </p:spPr>
        <p:txBody>
          <a:bodyPr wrap="none" rtlCol="0">
            <a:spAutoFit/>
          </a:bodyPr>
          <a:lstStyle/>
          <a:p>
            <a:pPr algn="ctr">
              <a:lnSpc>
                <a:spcPct val="250000"/>
              </a:lnSpc>
            </a:pPr>
            <a:r>
              <a:rPr kumimoji="1" lang="ja-JP" altLang="en-US" sz="5400"/>
              <a:t>相続コンサルタントとしての</a:t>
            </a:r>
            <a:endParaRPr kumimoji="1" lang="en-US" altLang="ja-JP" sz="5400" dirty="0"/>
          </a:p>
          <a:p>
            <a:pPr algn="ctr">
              <a:lnSpc>
                <a:spcPct val="250000"/>
              </a:lnSpc>
            </a:pPr>
            <a:r>
              <a:rPr lang="ja-JP" altLang="en-US" sz="5400"/>
              <a:t>ブランディング戦略</a:t>
            </a:r>
            <a:endParaRPr kumimoji="1" lang="en-US" altLang="ja-JP" sz="5400" dirty="0"/>
          </a:p>
        </p:txBody>
      </p:sp>
    </p:spTree>
    <p:extLst>
      <p:ext uri="{BB962C8B-B14F-4D97-AF65-F5344CB8AC3E}">
        <p14:creationId xmlns:p14="http://schemas.microsoft.com/office/powerpoint/2010/main" val="3222258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869450" y="575102"/>
            <a:ext cx="3405099" cy="523220"/>
          </a:xfrm>
          <a:prstGeom prst="rect">
            <a:avLst/>
          </a:prstGeom>
          <a:noFill/>
        </p:spPr>
        <p:txBody>
          <a:bodyPr wrap="none" rtlCol="0">
            <a:spAutoFit/>
          </a:bodyPr>
          <a:lstStyle/>
          <a:p>
            <a:r>
              <a:rPr lang="ja-JP" altLang="en-US" sz="2800"/>
              <a:t>ブランディングの</a:t>
            </a:r>
            <a:r>
              <a:rPr lang="ja-JP" altLang="en-US" sz="2800" dirty="0"/>
              <a:t>基本</a:t>
            </a:r>
            <a:endParaRPr kumimoji="1" lang="ja-JP" altLang="en-US" sz="2800" dirty="0"/>
          </a:p>
        </p:txBody>
      </p:sp>
      <p:sp>
        <p:nvSpPr>
          <p:cNvPr id="2" name="テキスト ボックス 1"/>
          <p:cNvSpPr txBox="1"/>
          <p:nvPr/>
        </p:nvSpPr>
        <p:spPr>
          <a:xfrm>
            <a:off x="1089885" y="1268760"/>
            <a:ext cx="7154523" cy="5455661"/>
          </a:xfrm>
          <a:prstGeom prst="rect">
            <a:avLst/>
          </a:prstGeom>
          <a:noFill/>
        </p:spPr>
        <p:txBody>
          <a:bodyPr wrap="none" rtlCol="0">
            <a:spAutoFit/>
          </a:bodyPr>
          <a:lstStyle/>
          <a:p>
            <a:pPr algn="ctr">
              <a:lnSpc>
                <a:spcPct val="150000"/>
              </a:lnSpc>
            </a:pPr>
            <a:r>
              <a:rPr lang="ja-JP" altLang="en-US" sz="3200" dirty="0"/>
              <a:t>ブランディングは</a:t>
            </a:r>
            <a:endParaRPr lang="en-US" altLang="ja-JP" sz="3200" dirty="0"/>
          </a:p>
          <a:p>
            <a:pPr algn="ctr">
              <a:lnSpc>
                <a:spcPct val="150000"/>
              </a:lnSpc>
            </a:pPr>
            <a:r>
              <a:rPr lang="ja-JP" altLang="en-US" sz="4400" u="sng" dirty="0">
                <a:solidFill>
                  <a:srgbClr val="FF0000"/>
                </a:solidFill>
              </a:rPr>
              <a:t>「情報のアウトプット」</a:t>
            </a:r>
            <a:endParaRPr lang="en-US" altLang="ja-JP" sz="4400" u="sng" dirty="0">
              <a:solidFill>
                <a:srgbClr val="FF0000"/>
              </a:solidFill>
            </a:endParaRPr>
          </a:p>
          <a:p>
            <a:pPr algn="ctr">
              <a:lnSpc>
                <a:spcPct val="150000"/>
              </a:lnSpc>
            </a:pPr>
            <a:r>
              <a:rPr lang="ja-JP" altLang="en-US" sz="3200" dirty="0"/>
              <a:t>を通してのみ成り立つ。その結果、</a:t>
            </a:r>
            <a:br>
              <a:rPr lang="ja-JP" altLang="en-US" sz="3200" dirty="0"/>
            </a:br>
            <a:r>
              <a:rPr lang="ja-JP" altLang="en-US" sz="3200" dirty="0"/>
              <a:t>「信頼できる！」　「頼りになる！」</a:t>
            </a:r>
            <a:endParaRPr lang="en-US" altLang="ja-JP" sz="3200" dirty="0"/>
          </a:p>
          <a:p>
            <a:pPr algn="ctr">
              <a:lnSpc>
                <a:spcPct val="150000"/>
              </a:lnSpc>
            </a:pPr>
            <a:r>
              <a:rPr lang="ja-JP" altLang="en-US" sz="3200" dirty="0"/>
              <a:t>「この人は私が求めている専門家だ！」</a:t>
            </a:r>
            <a:endParaRPr lang="en-US" altLang="ja-JP" sz="3200" dirty="0"/>
          </a:p>
          <a:p>
            <a:pPr algn="ctr">
              <a:lnSpc>
                <a:spcPct val="150000"/>
              </a:lnSpc>
            </a:pPr>
            <a:r>
              <a:rPr lang="ja-JP" altLang="en-US" sz="3200" dirty="0"/>
              <a:t>「この人に任せたい！」</a:t>
            </a:r>
            <a:br>
              <a:rPr lang="ja-JP" altLang="en-US" sz="3200" dirty="0"/>
            </a:br>
            <a:r>
              <a:rPr lang="ja-JP" altLang="en-US" sz="3200" dirty="0"/>
              <a:t>という気持ちになってもらうことができる。</a:t>
            </a:r>
            <a:endParaRPr kumimoji="1" lang="ja-JP" altLang="en-US" sz="3200" dirty="0"/>
          </a:p>
        </p:txBody>
      </p:sp>
      <p:sp>
        <p:nvSpPr>
          <p:cNvPr id="3" name="テキスト ボックス 2">
            <a:extLst>
              <a:ext uri="{FF2B5EF4-FFF2-40B4-BE49-F238E27FC236}">
                <a16:creationId xmlns:a16="http://schemas.microsoft.com/office/drawing/2014/main" id="{E17543B0-CC4C-5A48-A830-1299445D22F8}"/>
              </a:ext>
            </a:extLst>
          </p:cNvPr>
          <p:cNvSpPr txBox="1"/>
          <p:nvPr/>
        </p:nvSpPr>
        <p:spPr>
          <a:xfrm rot="21121376">
            <a:off x="1203589" y="3834850"/>
            <a:ext cx="6955751" cy="2123658"/>
          </a:xfrm>
          <a:prstGeom prst="rect">
            <a:avLst/>
          </a:prstGeom>
          <a:solidFill>
            <a:srgbClr val="0070C0"/>
          </a:solidFill>
        </p:spPr>
        <p:txBody>
          <a:bodyPr wrap="none" rtlCol="0">
            <a:spAutoFit/>
          </a:bodyPr>
          <a:lstStyle/>
          <a:p>
            <a:pPr algn="ctr"/>
            <a:r>
              <a:rPr kumimoji="1" lang="ja-JP" altLang="en-US" sz="6600">
                <a:solidFill>
                  <a:schemeClr val="bg1"/>
                </a:solidFill>
              </a:rPr>
              <a:t>だから</a:t>
            </a:r>
            <a:endParaRPr kumimoji="1" lang="en-US" altLang="ja-JP" sz="6600" dirty="0">
              <a:solidFill>
                <a:schemeClr val="bg1"/>
              </a:solidFill>
            </a:endParaRPr>
          </a:p>
          <a:p>
            <a:pPr algn="ctr"/>
            <a:r>
              <a:rPr lang="ja-JP" altLang="en-US" sz="6600">
                <a:solidFill>
                  <a:schemeClr val="bg1"/>
                </a:solidFill>
              </a:rPr>
              <a:t>情報発信が必要！</a:t>
            </a:r>
            <a:endParaRPr kumimoji="1" lang="ja-JP" altLang="en-US" sz="6600">
              <a:solidFill>
                <a:schemeClr val="bg1"/>
              </a:solidFill>
            </a:endParaRPr>
          </a:p>
        </p:txBody>
      </p:sp>
    </p:spTree>
    <p:extLst>
      <p:ext uri="{BB962C8B-B14F-4D97-AF65-F5344CB8AC3E}">
        <p14:creationId xmlns:p14="http://schemas.microsoft.com/office/powerpoint/2010/main" val="329610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683568" y="1916832"/>
            <a:ext cx="8060220" cy="3910751"/>
          </a:xfrm>
          <a:prstGeom prst="rect">
            <a:avLst/>
          </a:prstGeom>
          <a:solidFill>
            <a:srgbClr val="FFFF00"/>
          </a:solidFill>
        </p:spPr>
        <p:txBody>
          <a:bodyPr wrap="none" rtlCol="0">
            <a:spAutoFit/>
          </a:bodyPr>
          <a:lstStyle/>
          <a:p>
            <a:pPr algn="ctr">
              <a:lnSpc>
                <a:spcPct val="250000"/>
              </a:lnSpc>
            </a:pPr>
            <a:r>
              <a:rPr kumimoji="1" lang="ja-JP" altLang="en-US" sz="5400"/>
              <a:t>相続コンサルタントとしての</a:t>
            </a:r>
            <a:endParaRPr kumimoji="1" lang="en-US" altLang="ja-JP" sz="5400" dirty="0"/>
          </a:p>
          <a:p>
            <a:pPr algn="ctr">
              <a:lnSpc>
                <a:spcPct val="250000"/>
              </a:lnSpc>
            </a:pPr>
            <a:r>
              <a:rPr kumimoji="1" lang="ja-JP" altLang="en-US" sz="5400"/>
              <a:t>情報発信の重要性</a:t>
            </a:r>
            <a:endParaRPr kumimoji="1" lang="en-US" altLang="ja-JP" sz="5400" dirty="0"/>
          </a:p>
        </p:txBody>
      </p:sp>
    </p:spTree>
    <p:extLst>
      <p:ext uri="{BB962C8B-B14F-4D97-AF65-F5344CB8AC3E}">
        <p14:creationId xmlns:p14="http://schemas.microsoft.com/office/powerpoint/2010/main" val="3744364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BCF85681-7763-0844-B886-4A37DBA45477}"/>
              </a:ext>
            </a:extLst>
          </p:cNvPr>
          <p:cNvSpPr txBox="1"/>
          <p:nvPr/>
        </p:nvSpPr>
        <p:spPr>
          <a:xfrm>
            <a:off x="959992" y="1448185"/>
            <a:ext cx="7696338" cy="5078313"/>
          </a:xfrm>
          <a:prstGeom prst="rect">
            <a:avLst/>
          </a:prstGeom>
          <a:noFill/>
        </p:spPr>
        <p:txBody>
          <a:bodyPr wrap="none" rtlCol="0">
            <a:spAutoFit/>
          </a:bodyPr>
          <a:lstStyle/>
          <a:p>
            <a:pPr algn="ctr"/>
            <a:r>
              <a:rPr kumimoji="1" lang="ja-JP" altLang="en-US" sz="3600"/>
              <a:t>あなたは何かを購入するとき、</a:t>
            </a:r>
            <a:endParaRPr kumimoji="1" lang="en-US" altLang="ja-JP" sz="3600" dirty="0"/>
          </a:p>
          <a:p>
            <a:pPr algn="ctr"/>
            <a:endParaRPr lang="en-US" altLang="ja-JP" sz="3600" dirty="0"/>
          </a:p>
          <a:p>
            <a:pPr algn="ctr"/>
            <a:r>
              <a:rPr kumimoji="1" lang="ja-JP" altLang="en-US" sz="3600"/>
              <a:t>どうやって情報収集しますか？</a:t>
            </a:r>
            <a:endParaRPr kumimoji="1" lang="en-US" altLang="ja-JP" sz="3600" dirty="0"/>
          </a:p>
          <a:p>
            <a:pPr algn="ctr"/>
            <a:endParaRPr lang="en-US" altLang="ja-JP" sz="3600" dirty="0"/>
          </a:p>
          <a:p>
            <a:pPr algn="ctr"/>
            <a:r>
              <a:rPr kumimoji="1" lang="ja-JP" altLang="en-US" sz="3600"/>
              <a:t>営業マンから説明を聞く時代は</a:t>
            </a:r>
            <a:endParaRPr kumimoji="1" lang="en-US" altLang="ja-JP" sz="3600" dirty="0"/>
          </a:p>
          <a:p>
            <a:pPr algn="ctr"/>
            <a:r>
              <a:rPr kumimoji="1" lang="ja-JP" altLang="en-US" sz="3600"/>
              <a:t>とっくに終わりました。</a:t>
            </a:r>
            <a:endParaRPr kumimoji="1" lang="en-US" altLang="ja-JP" sz="3600" dirty="0"/>
          </a:p>
          <a:p>
            <a:pPr algn="ctr"/>
            <a:endParaRPr lang="en-US" altLang="ja-JP" sz="3600" dirty="0"/>
          </a:p>
          <a:p>
            <a:pPr algn="ctr"/>
            <a:r>
              <a:rPr kumimoji="1" lang="ja-JP" altLang="en-US" sz="3600"/>
              <a:t>営業という行為、営業マンという職種が</a:t>
            </a:r>
            <a:endParaRPr kumimoji="1" lang="en-US" altLang="ja-JP" sz="3600" dirty="0"/>
          </a:p>
          <a:p>
            <a:pPr algn="ctr"/>
            <a:r>
              <a:rPr kumimoji="1" lang="ja-JP" altLang="en-US" sz="3600"/>
              <a:t>絶滅危惧種なのです。</a:t>
            </a:r>
          </a:p>
        </p:txBody>
      </p:sp>
    </p:spTree>
    <p:extLst>
      <p:ext uri="{BB962C8B-B14F-4D97-AF65-F5344CB8AC3E}">
        <p14:creationId xmlns:p14="http://schemas.microsoft.com/office/powerpoint/2010/main" val="88152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1000"/>
                                        <p:tgtEl>
                                          <p:spTgt spid="3">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dissolve">
                                      <p:cBhvr>
                                        <p:cTn id="10" dur="10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dissolve">
                                      <p:cBhvr>
                                        <p:cTn id="15" dur="1000"/>
                                        <p:tgtEl>
                                          <p:spTgt spid="3">
                                            <p:txEl>
                                              <p:pRg st="7" end="7"/>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dissolve">
                                      <p:cBhvr>
                                        <p:cTn id="18"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287524" y="2348880"/>
            <a:ext cx="8568952" cy="2992038"/>
          </a:xfrm>
          <a:prstGeom prst="rect">
            <a:avLst/>
          </a:prstGeom>
        </p:spPr>
        <p:txBody>
          <a:bodyPr wrap="square">
            <a:spAutoFit/>
          </a:bodyPr>
          <a:lstStyle/>
          <a:p>
            <a:pPr algn="ctr">
              <a:lnSpc>
                <a:spcPct val="150000"/>
              </a:lnSpc>
            </a:pPr>
            <a:r>
              <a:rPr lang="ja-JP" altLang="en-US" sz="6600" b="0" i="0">
                <a:effectLst/>
                <a:latin typeface="Helvetica" charset="0"/>
              </a:rPr>
              <a:t>プッシュ型受注スタイル</a:t>
            </a:r>
            <a:endParaRPr lang="en-US" altLang="ja-JP" sz="6600" b="0" i="0" dirty="0">
              <a:effectLst/>
              <a:latin typeface="Helvetica" charset="0"/>
            </a:endParaRPr>
          </a:p>
          <a:p>
            <a:pPr algn="ctr">
              <a:lnSpc>
                <a:spcPct val="150000"/>
              </a:lnSpc>
            </a:pPr>
            <a:r>
              <a:rPr lang="ja-JP" altLang="en-US" sz="6600">
                <a:latin typeface="Helvetica" charset="0"/>
              </a:rPr>
              <a:t>限界説</a:t>
            </a:r>
            <a:endParaRPr lang="ja-JP" altLang="en-US" sz="6600" b="0" i="0" dirty="0">
              <a:effectLst/>
              <a:latin typeface="Helvetica" charset="0"/>
            </a:endParaRPr>
          </a:p>
        </p:txBody>
      </p:sp>
    </p:spTree>
    <p:extLst>
      <p:ext uri="{BB962C8B-B14F-4D97-AF65-F5344CB8AC3E}">
        <p14:creationId xmlns:p14="http://schemas.microsoft.com/office/powerpoint/2010/main" val="819115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0" y="1666217"/>
            <a:ext cx="9144000" cy="997068"/>
          </a:xfrm>
          <a:prstGeom prst="rect">
            <a:avLst/>
          </a:prstGeom>
        </p:spPr>
        <p:txBody>
          <a:bodyPr wrap="square">
            <a:spAutoFit/>
          </a:bodyPr>
          <a:lstStyle/>
          <a:p>
            <a:pPr algn="ctr">
              <a:lnSpc>
                <a:spcPct val="150000"/>
              </a:lnSpc>
            </a:pPr>
            <a:r>
              <a:rPr lang="ja-JP" altLang="en-US" sz="4400" b="0" i="0">
                <a:effectLst/>
                <a:latin typeface="Helvetica" charset="0"/>
              </a:rPr>
              <a:t>プッシュ型受注スタイル</a:t>
            </a:r>
            <a:endParaRPr lang="en-US" altLang="ja-JP" sz="4400" b="0" i="0" dirty="0">
              <a:effectLst/>
              <a:latin typeface="Helvetica" charset="0"/>
            </a:endParaRPr>
          </a:p>
        </p:txBody>
      </p:sp>
      <p:sp>
        <p:nvSpPr>
          <p:cNvPr id="3" name="下矢印 2">
            <a:extLst>
              <a:ext uri="{FF2B5EF4-FFF2-40B4-BE49-F238E27FC236}">
                <a16:creationId xmlns:a16="http://schemas.microsoft.com/office/drawing/2014/main" id="{156506F5-86CA-CE4D-BBEB-14A544625AEA}"/>
              </a:ext>
            </a:extLst>
          </p:cNvPr>
          <p:cNvSpPr/>
          <p:nvPr/>
        </p:nvSpPr>
        <p:spPr>
          <a:xfrm>
            <a:off x="3887924" y="2926099"/>
            <a:ext cx="136815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274594B-C949-9F4B-A63C-C66A64DC733E}"/>
              </a:ext>
            </a:extLst>
          </p:cNvPr>
          <p:cNvSpPr txBox="1"/>
          <p:nvPr/>
        </p:nvSpPr>
        <p:spPr>
          <a:xfrm>
            <a:off x="0" y="4053009"/>
            <a:ext cx="9144000" cy="2277547"/>
          </a:xfrm>
          <a:prstGeom prst="rect">
            <a:avLst/>
          </a:prstGeom>
          <a:noFill/>
        </p:spPr>
        <p:txBody>
          <a:bodyPr wrap="square" rtlCol="0">
            <a:spAutoFit/>
          </a:bodyPr>
          <a:lstStyle/>
          <a:p>
            <a:pPr algn="ctr"/>
            <a:r>
              <a:rPr kumimoji="1" lang="ja-JP" altLang="en-US" sz="5400">
                <a:solidFill>
                  <a:srgbClr val="FF0000"/>
                </a:solidFill>
              </a:rPr>
              <a:t>ウェイティング型受注スタイル</a:t>
            </a:r>
            <a:endParaRPr kumimoji="1" lang="en-US" altLang="ja-JP" sz="5400" dirty="0">
              <a:solidFill>
                <a:srgbClr val="FF0000"/>
              </a:solidFill>
            </a:endParaRPr>
          </a:p>
          <a:p>
            <a:pPr algn="ctr"/>
            <a:endParaRPr kumimoji="1" lang="en-US" altLang="ja-JP" sz="4400" dirty="0"/>
          </a:p>
          <a:p>
            <a:pPr algn="ctr"/>
            <a:r>
              <a:rPr kumimoji="1" lang="ja-JP" altLang="en-US" sz="4400"/>
              <a:t>の構築が必要</a:t>
            </a:r>
          </a:p>
        </p:txBody>
      </p:sp>
    </p:spTree>
    <p:extLst>
      <p:ext uri="{BB962C8B-B14F-4D97-AF65-F5344CB8AC3E}">
        <p14:creationId xmlns:p14="http://schemas.microsoft.com/office/powerpoint/2010/main" val="390778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1000"/>
                                        <p:tgtEl>
                                          <p:spTgt spid="5">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円/楕円 2"/>
          <p:cNvSpPr/>
          <p:nvPr/>
        </p:nvSpPr>
        <p:spPr>
          <a:xfrm>
            <a:off x="582946" y="1561687"/>
            <a:ext cx="2047517" cy="1840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t>思考</a:t>
            </a:r>
          </a:p>
        </p:txBody>
      </p:sp>
      <p:sp>
        <p:nvSpPr>
          <p:cNvPr id="9" name="円/楕円 8"/>
          <p:cNvSpPr/>
          <p:nvPr/>
        </p:nvSpPr>
        <p:spPr>
          <a:xfrm>
            <a:off x="6372200" y="1669950"/>
            <a:ext cx="2047517" cy="1840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t>結果</a:t>
            </a:r>
            <a:endParaRPr kumimoji="1" lang="ja-JP" altLang="en-US" sz="4800" dirty="0"/>
          </a:p>
        </p:txBody>
      </p:sp>
      <p:sp>
        <p:nvSpPr>
          <p:cNvPr id="10" name="円/楕円 9"/>
          <p:cNvSpPr/>
          <p:nvPr/>
        </p:nvSpPr>
        <p:spPr>
          <a:xfrm>
            <a:off x="3477573" y="1669950"/>
            <a:ext cx="2047517" cy="1840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t>行動</a:t>
            </a:r>
            <a:endParaRPr kumimoji="1" lang="ja-JP" altLang="en-US" sz="4800" dirty="0"/>
          </a:p>
        </p:txBody>
      </p:sp>
      <p:sp>
        <p:nvSpPr>
          <p:cNvPr id="5" name="テキスト ボックス 4"/>
          <p:cNvSpPr txBox="1"/>
          <p:nvPr/>
        </p:nvSpPr>
        <p:spPr>
          <a:xfrm>
            <a:off x="1810775" y="658103"/>
            <a:ext cx="5585183" cy="523220"/>
          </a:xfrm>
          <a:prstGeom prst="rect">
            <a:avLst/>
          </a:prstGeom>
          <a:noFill/>
        </p:spPr>
        <p:txBody>
          <a:bodyPr wrap="none" rtlCol="0">
            <a:spAutoFit/>
          </a:bodyPr>
          <a:lstStyle/>
          <a:p>
            <a:r>
              <a:rPr kumimoji="1" lang="ja-JP" altLang="en-US" sz="2800" dirty="0"/>
              <a:t>相続ビジネスで</a:t>
            </a:r>
            <a:r>
              <a:rPr kumimoji="1" lang="ja-JP" altLang="en-US" sz="2800"/>
              <a:t>結果を上げるため</a:t>
            </a:r>
            <a:r>
              <a:rPr kumimoji="1" lang="ja-JP" altLang="en-US" sz="2800" dirty="0"/>
              <a:t>に</a:t>
            </a:r>
          </a:p>
        </p:txBody>
      </p:sp>
      <p:sp>
        <p:nvSpPr>
          <p:cNvPr id="12" name="角丸四角形 11"/>
          <p:cNvSpPr/>
          <p:nvPr/>
        </p:nvSpPr>
        <p:spPr>
          <a:xfrm>
            <a:off x="354235" y="3789040"/>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言葉</a:t>
            </a:r>
          </a:p>
        </p:txBody>
      </p:sp>
      <p:sp>
        <p:nvSpPr>
          <p:cNvPr id="13" name="角丸四角形 12"/>
          <p:cNvSpPr/>
          <p:nvPr/>
        </p:nvSpPr>
        <p:spPr>
          <a:xfrm>
            <a:off x="1979712" y="3785369"/>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イメージ</a:t>
            </a:r>
            <a:endParaRPr kumimoji="1" lang="ja-JP" altLang="en-US" dirty="0"/>
          </a:p>
        </p:txBody>
      </p:sp>
      <p:sp>
        <p:nvSpPr>
          <p:cNvPr id="15" name="角丸四角形 14"/>
          <p:cNvSpPr/>
          <p:nvPr/>
        </p:nvSpPr>
        <p:spPr>
          <a:xfrm>
            <a:off x="365244" y="4676556"/>
            <a:ext cx="1080120" cy="57606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言語化</a:t>
            </a:r>
            <a:endParaRPr kumimoji="1" lang="ja-JP" altLang="en-US" dirty="0"/>
          </a:p>
        </p:txBody>
      </p:sp>
      <p:sp>
        <p:nvSpPr>
          <p:cNvPr id="17" name="テキスト ボックス 16"/>
          <p:cNvSpPr txBox="1"/>
          <p:nvPr/>
        </p:nvSpPr>
        <p:spPr>
          <a:xfrm>
            <a:off x="4860032" y="3886514"/>
            <a:ext cx="2387192" cy="461665"/>
          </a:xfrm>
          <a:prstGeom prst="rect">
            <a:avLst/>
          </a:prstGeom>
          <a:solidFill>
            <a:srgbClr val="FFFF00"/>
          </a:solidFill>
        </p:spPr>
        <p:txBody>
          <a:bodyPr wrap="none" rtlCol="0">
            <a:spAutoFit/>
          </a:bodyPr>
          <a:lstStyle/>
          <a:p>
            <a:r>
              <a:rPr kumimoji="1" lang="ja-JP" altLang="en-US" sz="2400" dirty="0"/>
              <a:t>①言葉の精度</a:t>
            </a:r>
            <a:r>
              <a:rPr kumimoji="1" lang="en-US" altLang="ja-JP" sz="2400" dirty="0"/>
              <a:t>UP</a:t>
            </a:r>
            <a:endParaRPr kumimoji="1" lang="ja-JP" altLang="en-US" sz="2400" dirty="0"/>
          </a:p>
        </p:txBody>
      </p:sp>
      <p:sp>
        <p:nvSpPr>
          <p:cNvPr id="18" name="テキスト ボックス 17"/>
          <p:cNvSpPr txBox="1"/>
          <p:nvPr/>
        </p:nvSpPr>
        <p:spPr>
          <a:xfrm>
            <a:off x="6292617" y="4813701"/>
            <a:ext cx="2820003" cy="461665"/>
          </a:xfrm>
          <a:prstGeom prst="rect">
            <a:avLst/>
          </a:prstGeom>
          <a:solidFill>
            <a:srgbClr val="FFFF00"/>
          </a:solidFill>
        </p:spPr>
        <p:txBody>
          <a:bodyPr wrap="none" rtlCol="0">
            <a:spAutoFit/>
          </a:bodyPr>
          <a:lstStyle/>
          <a:p>
            <a:r>
              <a:rPr lang="ja-JP" altLang="en-US" sz="2400" dirty="0"/>
              <a:t>②イメージ</a:t>
            </a:r>
            <a:r>
              <a:rPr kumimoji="1" lang="ja-JP" altLang="en-US" sz="2400" dirty="0"/>
              <a:t>の精度</a:t>
            </a:r>
            <a:r>
              <a:rPr kumimoji="1" lang="en-US" altLang="ja-JP" sz="2400" dirty="0"/>
              <a:t>UP</a:t>
            </a:r>
            <a:endParaRPr kumimoji="1" lang="ja-JP" altLang="en-US" sz="2400" dirty="0"/>
          </a:p>
        </p:txBody>
      </p:sp>
      <p:sp>
        <p:nvSpPr>
          <p:cNvPr id="19" name="テキスト ボックス 18"/>
          <p:cNvSpPr txBox="1"/>
          <p:nvPr/>
        </p:nvSpPr>
        <p:spPr>
          <a:xfrm>
            <a:off x="4860032" y="5740888"/>
            <a:ext cx="2387192" cy="461665"/>
          </a:xfrm>
          <a:prstGeom prst="rect">
            <a:avLst/>
          </a:prstGeom>
          <a:solidFill>
            <a:srgbClr val="FFFF00"/>
          </a:solidFill>
        </p:spPr>
        <p:txBody>
          <a:bodyPr wrap="none" rtlCol="0">
            <a:spAutoFit/>
          </a:bodyPr>
          <a:lstStyle/>
          <a:p>
            <a:r>
              <a:rPr lang="ja-JP" altLang="en-US" sz="2400" dirty="0"/>
              <a:t>③</a:t>
            </a:r>
            <a:r>
              <a:rPr kumimoji="1" lang="ja-JP" altLang="en-US" sz="2400" dirty="0"/>
              <a:t>行動の精度</a:t>
            </a:r>
            <a:r>
              <a:rPr kumimoji="1" lang="en-US" altLang="ja-JP" sz="2400" dirty="0"/>
              <a:t>UP</a:t>
            </a:r>
            <a:endParaRPr kumimoji="1" lang="ja-JP" altLang="en-US" sz="2400" dirty="0"/>
          </a:p>
        </p:txBody>
      </p:sp>
      <p:sp>
        <p:nvSpPr>
          <p:cNvPr id="20" name="テキスト ボックス 19"/>
          <p:cNvSpPr txBox="1"/>
          <p:nvPr/>
        </p:nvSpPr>
        <p:spPr>
          <a:xfrm>
            <a:off x="3203848" y="4813700"/>
            <a:ext cx="2387192" cy="461665"/>
          </a:xfrm>
          <a:prstGeom prst="rect">
            <a:avLst/>
          </a:prstGeom>
          <a:solidFill>
            <a:srgbClr val="FFFF00"/>
          </a:solidFill>
        </p:spPr>
        <p:txBody>
          <a:bodyPr wrap="none" rtlCol="0">
            <a:spAutoFit/>
          </a:bodyPr>
          <a:lstStyle/>
          <a:p>
            <a:r>
              <a:rPr lang="ja-JP" altLang="en-US" sz="2400" dirty="0"/>
              <a:t>④</a:t>
            </a:r>
            <a:r>
              <a:rPr kumimoji="1" lang="ja-JP" altLang="en-US" sz="2400" dirty="0"/>
              <a:t>結果の精度</a:t>
            </a:r>
            <a:r>
              <a:rPr kumimoji="1" lang="en-US" altLang="ja-JP" sz="2400" dirty="0"/>
              <a:t>UP</a:t>
            </a:r>
            <a:endParaRPr kumimoji="1" lang="ja-JP" altLang="en-US" sz="2400" dirty="0"/>
          </a:p>
        </p:txBody>
      </p:sp>
      <p:sp>
        <p:nvSpPr>
          <p:cNvPr id="27" name="左カーブ矢印 26"/>
          <p:cNvSpPr/>
          <p:nvPr/>
        </p:nvSpPr>
        <p:spPr>
          <a:xfrm>
            <a:off x="7465492" y="4096348"/>
            <a:ext cx="637145" cy="199367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左カーブ矢印 32"/>
          <p:cNvSpPr/>
          <p:nvPr/>
        </p:nvSpPr>
        <p:spPr>
          <a:xfrm rot="10800000">
            <a:off x="4004935" y="4073401"/>
            <a:ext cx="637145" cy="199367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上矢印 33"/>
          <p:cNvSpPr/>
          <p:nvPr/>
        </p:nvSpPr>
        <p:spPr>
          <a:xfrm>
            <a:off x="8066387" y="1734283"/>
            <a:ext cx="337199" cy="1160813"/>
          </a:xfrm>
          <a:prstGeom prst="upArrow">
            <a:avLst>
              <a:gd name="adj1" fmla="val 50000"/>
              <a:gd name="adj2" fmla="val 13438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上矢印 34"/>
          <p:cNvSpPr/>
          <p:nvPr/>
        </p:nvSpPr>
        <p:spPr>
          <a:xfrm>
            <a:off x="5195956" y="1734283"/>
            <a:ext cx="337199" cy="1160813"/>
          </a:xfrm>
          <a:prstGeom prst="upArrow">
            <a:avLst>
              <a:gd name="adj1" fmla="val 50000"/>
              <a:gd name="adj2" fmla="val 13438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上矢印 36"/>
          <p:cNvSpPr/>
          <p:nvPr/>
        </p:nvSpPr>
        <p:spPr>
          <a:xfrm>
            <a:off x="1206132" y="3587663"/>
            <a:ext cx="337199" cy="748041"/>
          </a:xfrm>
          <a:prstGeom prst="upArrow">
            <a:avLst>
              <a:gd name="adj1" fmla="val 50000"/>
              <a:gd name="adj2" fmla="val 13438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上矢印 37"/>
          <p:cNvSpPr/>
          <p:nvPr/>
        </p:nvSpPr>
        <p:spPr>
          <a:xfrm>
            <a:off x="2967224" y="3600136"/>
            <a:ext cx="337199" cy="748041"/>
          </a:xfrm>
          <a:prstGeom prst="upArrow">
            <a:avLst>
              <a:gd name="adj1" fmla="val 50000"/>
              <a:gd name="adj2" fmla="val 13438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535972" y="4248640"/>
            <a:ext cx="738664" cy="544380"/>
          </a:xfrm>
          <a:prstGeom prst="rect">
            <a:avLst/>
          </a:prstGeom>
          <a:noFill/>
        </p:spPr>
        <p:txBody>
          <a:bodyPr vert="eaVert" wrap="none" rtlCol="0">
            <a:spAutoFit/>
          </a:bodyPr>
          <a:lstStyle/>
          <a:p>
            <a:r>
              <a:rPr kumimoji="1" lang="ja-JP" altLang="en-US" sz="3600" b="1" dirty="0"/>
              <a:t>＝</a:t>
            </a:r>
          </a:p>
        </p:txBody>
      </p:sp>
      <p:sp>
        <p:nvSpPr>
          <p:cNvPr id="44" name="テキスト ボックス 43"/>
          <p:cNvSpPr txBox="1"/>
          <p:nvPr/>
        </p:nvSpPr>
        <p:spPr>
          <a:xfrm>
            <a:off x="1383814" y="3861986"/>
            <a:ext cx="615553" cy="510720"/>
          </a:xfrm>
          <a:prstGeom prst="rect">
            <a:avLst/>
          </a:prstGeom>
          <a:noFill/>
        </p:spPr>
        <p:txBody>
          <a:bodyPr vert="eaVert" wrap="square" rtlCol="0">
            <a:spAutoFit/>
          </a:bodyPr>
          <a:lstStyle/>
          <a:p>
            <a:r>
              <a:rPr lang="en-US" altLang="ja-JP" sz="2800" b="1"/>
              <a:t>×</a:t>
            </a:r>
            <a:endParaRPr kumimoji="1" lang="ja-JP" altLang="en-US" sz="2800" b="1" dirty="0"/>
          </a:p>
        </p:txBody>
      </p:sp>
      <p:sp>
        <p:nvSpPr>
          <p:cNvPr id="45" name="右矢印 44"/>
          <p:cNvSpPr/>
          <p:nvPr/>
        </p:nvSpPr>
        <p:spPr>
          <a:xfrm>
            <a:off x="2636277" y="2377657"/>
            <a:ext cx="847110" cy="2988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右矢印 45"/>
          <p:cNvSpPr/>
          <p:nvPr/>
        </p:nvSpPr>
        <p:spPr>
          <a:xfrm>
            <a:off x="5533155" y="2380416"/>
            <a:ext cx="847110" cy="2988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3791630" y="6339556"/>
            <a:ext cx="4523995" cy="461665"/>
          </a:xfrm>
          <a:prstGeom prst="rect">
            <a:avLst/>
          </a:prstGeom>
          <a:solidFill>
            <a:srgbClr val="FF0000"/>
          </a:solidFill>
        </p:spPr>
        <p:txBody>
          <a:bodyPr wrap="none" rtlCol="0">
            <a:spAutoFit/>
          </a:bodyPr>
          <a:lstStyle/>
          <a:p>
            <a:r>
              <a:rPr kumimoji="1" lang="ja-JP" altLang="en-US" sz="2400" dirty="0">
                <a:solidFill>
                  <a:schemeClr val="bg1"/>
                </a:solidFill>
              </a:rPr>
              <a:t>反復する</a:t>
            </a:r>
            <a:r>
              <a:rPr kumimoji="1" lang="ja-JP" altLang="en-US" sz="2400">
                <a:solidFill>
                  <a:schemeClr val="bg1"/>
                </a:solidFill>
              </a:rPr>
              <a:t>ことで</a:t>
            </a:r>
            <a:r>
              <a:rPr lang="ja-JP" altLang="en-US" sz="2400">
                <a:solidFill>
                  <a:schemeClr val="bg1"/>
                </a:solidFill>
              </a:rPr>
              <a:t>更に精度が上がる</a:t>
            </a:r>
            <a:endParaRPr kumimoji="1" lang="ja-JP" altLang="en-US" sz="2400" dirty="0">
              <a:solidFill>
                <a:schemeClr val="bg1"/>
              </a:solidFill>
            </a:endParaRPr>
          </a:p>
        </p:txBody>
      </p:sp>
      <p:sp>
        <p:nvSpPr>
          <p:cNvPr id="26" name="上矢印 25">
            <a:extLst>
              <a:ext uri="{FF2B5EF4-FFF2-40B4-BE49-F238E27FC236}">
                <a16:creationId xmlns:a16="http://schemas.microsoft.com/office/drawing/2014/main" id="{946E7CF4-82F9-AE4F-B1A1-B4225A9655C8}"/>
              </a:ext>
            </a:extLst>
          </p:cNvPr>
          <p:cNvSpPr/>
          <p:nvPr/>
        </p:nvSpPr>
        <p:spPr>
          <a:xfrm>
            <a:off x="2297457" y="1763479"/>
            <a:ext cx="337199" cy="1160813"/>
          </a:xfrm>
          <a:prstGeom prst="upArrow">
            <a:avLst>
              <a:gd name="adj1" fmla="val 50000"/>
              <a:gd name="adj2" fmla="val 15353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7313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dissolv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dissolv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dissolv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dissolve">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dissolv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dissolv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dissolve">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dissolve">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dissolve">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dissolv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dissolve">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dissolve">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dissolve">
                                      <p:cBhvr>
                                        <p:cTn id="97" dur="500"/>
                                        <p:tgtEl>
                                          <p:spTgt spid="20"/>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dissolve">
                                      <p:cBhvr>
                                        <p:cTn id="102" dur="5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dissolve">
                                      <p:cBhvr>
                                        <p:cTn id="107" dur="500"/>
                                        <p:tgtEl>
                                          <p:spTgt spid="33"/>
                                        </p:tgtEl>
                                      </p:cBhvr>
                                    </p:animEffect>
                                  </p:childTnLst>
                                </p:cTn>
                              </p:par>
                            </p:childTnLst>
                          </p:cTn>
                        </p:par>
                      </p:childTnLst>
                    </p:cTn>
                  </p:par>
                  <p:par>
                    <p:cTn id="108" fill="hold">
                      <p:stCondLst>
                        <p:cond delay="indefinite"/>
                      </p:stCondLst>
                      <p:childTnLst>
                        <p:par>
                          <p:cTn id="109" fill="hold">
                            <p:stCondLst>
                              <p:cond delay="0"/>
                            </p:stCondLst>
                            <p:childTnLst>
                              <p:par>
                                <p:cTn id="110" presetID="56" presetClass="entr" presetSubtype="0" fill="hold" grpId="0" nodeType="clickEffect">
                                  <p:stCondLst>
                                    <p:cond delay="0"/>
                                  </p:stCondLst>
                                  <p:iterate type="lt">
                                    <p:tmPct val="10000"/>
                                  </p:iterate>
                                  <p:childTnLst>
                                    <p:set>
                                      <p:cBhvr>
                                        <p:cTn id="111" dur="1" fill="hold">
                                          <p:stCondLst>
                                            <p:cond delay="0"/>
                                          </p:stCondLst>
                                        </p:cTn>
                                        <p:tgtEl>
                                          <p:spTgt spid="47"/>
                                        </p:tgtEl>
                                        <p:attrNameLst>
                                          <p:attrName>style.visibility</p:attrName>
                                        </p:attrNameLst>
                                      </p:cBhvr>
                                      <p:to>
                                        <p:strVal val="visible"/>
                                      </p:to>
                                    </p:set>
                                    <p:anim by="(-#ppt_w*2)" calcmode="lin" valueType="num">
                                      <p:cBhvr rctx="PPT">
                                        <p:cTn id="112" dur="250" autoRev="1" fill="hold">
                                          <p:stCondLst>
                                            <p:cond delay="0"/>
                                          </p:stCondLst>
                                        </p:cTn>
                                        <p:tgtEl>
                                          <p:spTgt spid="47"/>
                                        </p:tgtEl>
                                        <p:attrNameLst>
                                          <p:attrName>ppt_w</p:attrName>
                                        </p:attrNameLst>
                                      </p:cBhvr>
                                    </p:anim>
                                    <p:anim by="(#ppt_w*0.50)" calcmode="lin" valueType="num">
                                      <p:cBhvr>
                                        <p:cTn id="113" dur="250" decel="50000" autoRev="1" fill="hold">
                                          <p:stCondLst>
                                            <p:cond delay="0"/>
                                          </p:stCondLst>
                                        </p:cTn>
                                        <p:tgtEl>
                                          <p:spTgt spid="47"/>
                                        </p:tgtEl>
                                        <p:attrNameLst>
                                          <p:attrName>ppt_x</p:attrName>
                                        </p:attrNameLst>
                                      </p:cBhvr>
                                    </p:anim>
                                    <p:anim from="(-#ppt_h/2)" to="(#ppt_y)" calcmode="lin" valueType="num">
                                      <p:cBhvr>
                                        <p:cTn id="114" dur="500" fill="hold">
                                          <p:stCondLst>
                                            <p:cond delay="0"/>
                                          </p:stCondLst>
                                        </p:cTn>
                                        <p:tgtEl>
                                          <p:spTgt spid="47"/>
                                        </p:tgtEl>
                                        <p:attrNameLst>
                                          <p:attrName>ppt_y</p:attrName>
                                        </p:attrNameLst>
                                      </p:cBhvr>
                                    </p:anim>
                                    <p:animRot by="21600000">
                                      <p:cBhvr>
                                        <p:cTn id="115" dur="500" fill="hold">
                                          <p:stCondLst>
                                            <p:cond delay="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2" grpId="0" animBg="1"/>
      <p:bldP spid="13" grpId="0" animBg="1"/>
      <p:bldP spid="15" grpId="0" animBg="1"/>
      <p:bldP spid="17" grpId="0" animBg="1"/>
      <p:bldP spid="18" grpId="0" animBg="1"/>
      <p:bldP spid="19" grpId="0" animBg="1"/>
      <p:bldP spid="20" grpId="0" animBg="1"/>
      <p:bldP spid="27" grpId="0" animBg="1"/>
      <p:bldP spid="33" grpId="0" animBg="1"/>
      <p:bldP spid="34" grpId="0" animBg="1"/>
      <p:bldP spid="35" grpId="0" animBg="1"/>
      <p:bldP spid="37" grpId="0" animBg="1"/>
      <p:bldP spid="38" grpId="0" animBg="1"/>
      <p:bldP spid="42" grpId="0"/>
      <p:bldP spid="44" grpId="0"/>
      <p:bldP spid="45" grpId="0" animBg="1"/>
      <p:bldP spid="46" grpId="0" animBg="1"/>
      <p:bldP spid="47" grpId="0" animBg="1"/>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FDA27845-5537-4F4A-813B-149D2FED2342}"/>
              </a:ext>
            </a:extLst>
          </p:cNvPr>
          <p:cNvSpPr txBox="1"/>
          <p:nvPr/>
        </p:nvSpPr>
        <p:spPr>
          <a:xfrm>
            <a:off x="2123728" y="575102"/>
            <a:ext cx="5253361" cy="523220"/>
          </a:xfrm>
          <a:prstGeom prst="rect">
            <a:avLst/>
          </a:prstGeom>
          <a:noFill/>
        </p:spPr>
        <p:txBody>
          <a:bodyPr wrap="none" rtlCol="0">
            <a:spAutoFit/>
          </a:bodyPr>
          <a:lstStyle/>
          <a:p>
            <a:r>
              <a:rPr kumimoji="1" lang="ja-JP" altLang="en-US" sz="2800"/>
              <a:t>ウェイティング型受注スタイルとは</a:t>
            </a:r>
          </a:p>
        </p:txBody>
      </p:sp>
      <p:sp>
        <p:nvSpPr>
          <p:cNvPr id="5" name="テキスト ボックス 4">
            <a:extLst>
              <a:ext uri="{FF2B5EF4-FFF2-40B4-BE49-F238E27FC236}">
                <a16:creationId xmlns:a16="http://schemas.microsoft.com/office/drawing/2014/main" id="{C4E9C579-8FBC-0C44-809D-3EBE945094B0}"/>
              </a:ext>
            </a:extLst>
          </p:cNvPr>
          <p:cNvSpPr txBox="1"/>
          <p:nvPr/>
        </p:nvSpPr>
        <p:spPr>
          <a:xfrm>
            <a:off x="0" y="1844194"/>
            <a:ext cx="9144000" cy="4247317"/>
          </a:xfrm>
          <a:prstGeom prst="rect">
            <a:avLst/>
          </a:prstGeom>
          <a:noFill/>
        </p:spPr>
        <p:txBody>
          <a:bodyPr wrap="square" rtlCol="0">
            <a:spAutoFit/>
          </a:bodyPr>
          <a:lstStyle/>
          <a:p>
            <a:pPr algn="ctr"/>
            <a:r>
              <a:rPr kumimoji="1" lang="ja-JP" altLang="en-US" sz="5400"/>
              <a:t>①見込客に見つけてもらう</a:t>
            </a:r>
            <a:endParaRPr kumimoji="1" lang="en-US" altLang="ja-JP" sz="5400" dirty="0"/>
          </a:p>
          <a:p>
            <a:pPr algn="ctr"/>
            <a:endParaRPr lang="en-US" altLang="ja-JP" sz="5400" dirty="0"/>
          </a:p>
          <a:p>
            <a:pPr algn="ctr"/>
            <a:r>
              <a:rPr kumimoji="1" lang="en-US" altLang="ja-JP" sz="5400" dirty="0"/>
              <a:t>②</a:t>
            </a:r>
            <a:r>
              <a:rPr kumimoji="1" lang="ja-JP" altLang="en-US" sz="5400"/>
              <a:t>見込客</a:t>
            </a:r>
            <a:r>
              <a:rPr lang="ja-JP" altLang="en-US" sz="5400"/>
              <a:t>に信頼される</a:t>
            </a:r>
            <a:endParaRPr lang="en-US" altLang="ja-JP" sz="5400" dirty="0"/>
          </a:p>
          <a:p>
            <a:pPr algn="ctr"/>
            <a:endParaRPr kumimoji="1" lang="en-US" altLang="ja-JP" sz="5400" dirty="0"/>
          </a:p>
          <a:p>
            <a:pPr algn="ctr"/>
            <a:r>
              <a:rPr lang="en-US" altLang="ja-JP" sz="5400" dirty="0"/>
              <a:t>③</a:t>
            </a:r>
            <a:r>
              <a:rPr lang="ja-JP" altLang="en-US" sz="5400"/>
              <a:t>見込客に指名される</a:t>
            </a:r>
            <a:endParaRPr kumimoji="1" lang="ja-JP" altLang="en-US" sz="5400"/>
          </a:p>
        </p:txBody>
      </p:sp>
    </p:spTree>
    <p:extLst>
      <p:ext uri="{BB962C8B-B14F-4D97-AF65-F5344CB8AC3E}">
        <p14:creationId xmlns:p14="http://schemas.microsoft.com/office/powerpoint/2010/main" val="284669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1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420654" y="554941"/>
            <a:ext cx="1654620" cy="523220"/>
          </a:xfrm>
          <a:prstGeom prst="rect">
            <a:avLst/>
          </a:prstGeom>
          <a:noFill/>
        </p:spPr>
        <p:txBody>
          <a:bodyPr wrap="none" rtlCol="0">
            <a:spAutoFit/>
          </a:bodyPr>
          <a:lstStyle/>
          <a:p>
            <a:r>
              <a:rPr lang="ja-JP" altLang="en-US" sz="2800"/>
              <a:t>つまり・・・</a:t>
            </a:r>
            <a:endParaRPr kumimoji="1" lang="ja-JP" altLang="en-US" sz="2800" dirty="0"/>
          </a:p>
        </p:txBody>
      </p:sp>
      <p:sp>
        <p:nvSpPr>
          <p:cNvPr id="2" name="テキスト ボックス 1"/>
          <p:cNvSpPr txBox="1"/>
          <p:nvPr/>
        </p:nvSpPr>
        <p:spPr>
          <a:xfrm>
            <a:off x="1658382" y="1649960"/>
            <a:ext cx="5827236" cy="4255332"/>
          </a:xfrm>
          <a:prstGeom prst="rect">
            <a:avLst/>
          </a:prstGeom>
          <a:noFill/>
        </p:spPr>
        <p:txBody>
          <a:bodyPr wrap="none" rtlCol="0">
            <a:spAutoFit/>
          </a:bodyPr>
          <a:lstStyle/>
          <a:p>
            <a:pPr algn="ctr">
              <a:lnSpc>
                <a:spcPct val="150000"/>
              </a:lnSpc>
            </a:pPr>
            <a:r>
              <a:rPr kumimoji="1" lang="ja-JP" altLang="en-US" sz="3200"/>
              <a:t>相続のことで困りごとがある人</a:t>
            </a:r>
            <a:endParaRPr kumimoji="1" lang="en-US" altLang="ja-JP" sz="3200" dirty="0"/>
          </a:p>
          <a:p>
            <a:pPr algn="ctr">
              <a:lnSpc>
                <a:spcPct val="150000"/>
              </a:lnSpc>
            </a:pPr>
            <a:r>
              <a:rPr lang="ja-JP" altLang="en-US" sz="3200"/>
              <a:t>の頭の中で、あなたが</a:t>
            </a:r>
            <a:endParaRPr lang="en-US" altLang="ja-JP" sz="3200" dirty="0"/>
          </a:p>
          <a:p>
            <a:pPr algn="ctr">
              <a:lnSpc>
                <a:spcPct val="150000"/>
              </a:lnSpc>
            </a:pPr>
            <a:r>
              <a:rPr kumimoji="1" lang="ja-JP" altLang="en-US" sz="8800">
                <a:solidFill>
                  <a:srgbClr val="FF0000"/>
                </a:solidFill>
              </a:rPr>
              <a:t>「第一想起」</a:t>
            </a:r>
            <a:endParaRPr kumimoji="1" lang="en-US" altLang="ja-JP" sz="8800" dirty="0">
              <a:solidFill>
                <a:srgbClr val="FF0000"/>
              </a:solidFill>
            </a:endParaRPr>
          </a:p>
          <a:p>
            <a:pPr algn="ctr">
              <a:lnSpc>
                <a:spcPct val="150000"/>
              </a:lnSpc>
            </a:pPr>
            <a:r>
              <a:rPr lang="ja-JP" altLang="en-US" sz="3200"/>
              <a:t>される存在になることが大切！</a:t>
            </a:r>
            <a:endParaRPr kumimoji="1" lang="ja-JP" altLang="en-US" sz="3200" dirty="0"/>
          </a:p>
        </p:txBody>
      </p:sp>
    </p:spTree>
    <p:extLst>
      <p:ext uri="{BB962C8B-B14F-4D97-AF65-F5344CB8AC3E}">
        <p14:creationId xmlns:p14="http://schemas.microsoft.com/office/powerpoint/2010/main" val="27680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2000"/>
                                        <p:tgtEl>
                                          <p:spTgt spid="2">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dissolve">
                                      <p:cBhvr>
                                        <p:cTn id="18"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698273" y="1916832"/>
            <a:ext cx="6030818" cy="3910751"/>
          </a:xfrm>
          <a:prstGeom prst="rect">
            <a:avLst/>
          </a:prstGeom>
          <a:solidFill>
            <a:srgbClr val="FFFF00"/>
          </a:solidFill>
        </p:spPr>
        <p:txBody>
          <a:bodyPr wrap="none" rtlCol="0">
            <a:spAutoFit/>
          </a:bodyPr>
          <a:lstStyle/>
          <a:p>
            <a:pPr algn="ctr">
              <a:lnSpc>
                <a:spcPct val="250000"/>
              </a:lnSpc>
            </a:pPr>
            <a:r>
              <a:rPr kumimoji="1" lang="ja-JP" altLang="en-US" sz="5400"/>
              <a:t>オウンドメディアと</a:t>
            </a:r>
            <a:r>
              <a:rPr lang="ja-JP" altLang="en-US" sz="5400"/>
              <a:t>は</a:t>
            </a:r>
            <a:endParaRPr lang="en-US" altLang="ja-JP" sz="5400" dirty="0"/>
          </a:p>
          <a:p>
            <a:pPr algn="ctr">
              <a:lnSpc>
                <a:spcPct val="250000"/>
              </a:lnSpc>
            </a:pPr>
            <a:r>
              <a:rPr kumimoji="1" lang="ja-JP" altLang="en-US" sz="5400"/>
              <a:t>何か？</a:t>
            </a:r>
            <a:endParaRPr kumimoji="1" lang="en-US" altLang="ja-JP" sz="5400" dirty="0"/>
          </a:p>
        </p:txBody>
      </p:sp>
    </p:spTree>
    <p:extLst>
      <p:ext uri="{BB962C8B-B14F-4D97-AF65-F5344CB8AC3E}">
        <p14:creationId xmlns:p14="http://schemas.microsoft.com/office/powerpoint/2010/main" val="3383875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B73D3E4A-499C-3146-8D84-AAC468A98C26}"/>
              </a:ext>
            </a:extLst>
          </p:cNvPr>
          <p:cNvSpPr txBox="1"/>
          <p:nvPr/>
        </p:nvSpPr>
        <p:spPr>
          <a:xfrm>
            <a:off x="1242402" y="1997839"/>
            <a:ext cx="6659195" cy="3724096"/>
          </a:xfrm>
          <a:prstGeom prst="rect">
            <a:avLst/>
          </a:prstGeom>
          <a:noFill/>
        </p:spPr>
        <p:txBody>
          <a:bodyPr wrap="none" rtlCol="0">
            <a:spAutoFit/>
          </a:bodyPr>
          <a:lstStyle/>
          <a:p>
            <a:pPr algn="ctr"/>
            <a:r>
              <a:rPr kumimoji="1" lang="ja-JP" altLang="en-US" sz="6000"/>
              <a:t>オウンドメディア</a:t>
            </a:r>
            <a:endParaRPr kumimoji="1" lang="en-US" altLang="ja-JP" sz="6000" dirty="0"/>
          </a:p>
          <a:p>
            <a:pPr algn="ctr"/>
            <a:endParaRPr kumimoji="1" lang="en-US" altLang="ja-JP" sz="8800" dirty="0"/>
          </a:p>
          <a:p>
            <a:pPr algn="ctr"/>
            <a:r>
              <a:rPr lang="en-US" altLang="ja-JP" sz="8800" dirty="0"/>
              <a:t>Owned Media</a:t>
            </a:r>
            <a:endParaRPr kumimoji="1" lang="ja-JP" altLang="en-US" sz="8800"/>
          </a:p>
        </p:txBody>
      </p:sp>
      <p:sp>
        <p:nvSpPr>
          <p:cNvPr id="7" name="下矢印 6">
            <a:extLst>
              <a:ext uri="{FF2B5EF4-FFF2-40B4-BE49-F238E27FC236}">
                <a16:creationId xmlns:a16="http://schemas.microsoft.com/office/drawing/2014/main" id="{68D7C2D5-96C5-D944-AF3B-CAB002B05B9D}"/>
              </a:ext>
            </a:extLst>
          </p:cNvPr>
          <p:cNvSpPr/>
          <p:nvPr/>
        </p:nvSpPr>
        <p:spPr>
          <a:xfrm>
            <a:off x="4067943" y="3395238"/>
            <a:ext cx="100811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3338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1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24A31D56-30F8-BF46-8E63-CCF517193587}"/>
              </a:ext>
            </a:extLst>
          </p:cNvPr>
          <p:cNvSpPr txBox="1"/>
          <p:nvPr/>
        </p:nvSpPr>
        <p:spPr>
          <a:xfrm>
            <a:off x="0" y="2132857"/>
            <a:ext cx="9144000" cy="3785652"/>
          </a:xfrm>
          <a:prstGeom prst="rect">
            <a:avLst/>
          </a:prstGeom>
          <a:noFill/>
        </p:spPr>
        <p:txBody>
          <a:bodyPr wrap="square" rtlCol="0">
            <a:spAutoFit/>
          </a:bodyPr>
          <a:lstStyle/>
          <a:p>
            <a:pPr algn="ctr"/>
            <a:r>
              <a:rPr kumimoji="1" lang="en-US" altLang="ja-JP" sz="4800" dirty="0"/>
              <a:t>【</a:t>
            </a:r>
            <a:r>
              <a:rPr kumimoji="1" lang="ja-JP" altLang="en-US" sz="4800"/>
              <a:t>広義</a:t>
            </a:r>
            <a:r>
              <a:rPr kumimoji="1" lang="en-US" altLang="ja-JP" sz="4800" dirty="0"/>
              <a:t>】</a:t>
            </a:r>
            <a:r>
              <a:rPr kumimoji="1" lang="ja-JP" altLang="en-US" sz="4800"/>
              <a:t>自社で保有するメディア</a:t>
            </a:r>
            <a:endParaRPr kumimoji="1" lang="en-US" altLang="ja-JP" sz="4800" dirty="0"/>
          </a:p>
          <a:p>
            <a:pPr algn="ctr"/>
            <a:endParaRPr lang="en-US" altLang="ja-JP" sz="4800" dirty="0"/>
          </a:p>
          <a:p>
            <a:pPr algn="ctr"/>
            <a:r>
              <a:rPr kumimoji="1" lang="en-US" altLang="ja-JP" sz="4800" dirty="0"/>
              <a:t>【</a:t>
            </a:r>
            <a:r>
              <a:rPr kumimoji="1" lang="ja-JP" altLang="en-US" sz="4800"/>
              <a:t>狭義</a:t>
            </a:r>
            <a:r>
              <a:rPr kumimoji="1" lang="en-US" altLang="ja-JP" sz="4800" dirty="0"/>
              <a:t>】</a:t>
            </a:r>
            <a:r>
              <a:rPr kumimoji="1" lang="ja-JP" altLang="en-US" sz="4800"/>
              <a:t>自社で運営し、</a:t>
            </a:r>
            <a:endParaRPr kumimoji="1" lang="en-US" altLang="ja-JP" sz="4800" dirty="0"/>
          </a:p>
          <a:p>
            <a:pPr algn="ctr"/>
            <a:endParaRPr lang="en-US" altLang="ja-JP" sz="4800" dirty="0"/>
          </a:p>
          <a:p>
            <a:pPr algn="ctr"/>
            <a:r>
              <a:rPr kumimoji="1" lang="ja-JP" altLang="en-US" sz="4800"/>
              <a:t>情報発信をするウェブサイト</a:t>
            </a:r>
          </a:p>
        </p:txBody>
      </p:sp>
      <p:sp>
        <p:nvSpPr>
          <p:cNvPr id="3" name="テキスト ボックス 2">
            <a:extLst>
              <a:ext uri="{FF2B5EF4-FFF2-40B4-BE49-F238E27FC236}">
                <a16:creationId xmlns:a16="http://schemas.microsoft.com/office/drawing/2014/main" id="{DEDCE70B-2C79-AE4F-8530-0CD3D0F7F59F}"/>
              </a:ext>
            </a:extLst>
          </p:cNvPr>
          <p:cNvSpPr txBox="1"/>
          <p:nvPr/>
        </p:nvSpPr>
        <p:spPr>
          <a:xfrm>
            <a:off x="2964829" y="575102"/>
            <a:ext cx="3214341" cy="523220"/>
          </a:xfrm>
          <a:prstGeom prst="rect">
            <a:avLst/>
          </a:prstGeom>
          <a:noFill/>
        </p:spPr>
        <p:txBody>
          <a:bodyPr wrap="none" rtlCol="0">
            <a:spAutoFit/>
          </a:bodyPr>
          <a:lstStyle/>
          <a:p>
            <a:r>
              <a:rPr kumimoji="1" lang="ja-JP" altLang="en-US" sz="2800"/>
              <a:t>オウンドメディアとは</a:t>
            </a:r>
          </a:p>
        </p:txBody>
      </p:sp>
    </p:spTree>
    <p:extLst>
      <p:ext uri="{BB962C8B-B14F-4D97-AF65-F5344CB8AC3E}">
        <p14:creationId xmlns:p14="http://schemas.microsoft.com/office/powerpoint/2010/main" val="127982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1000"/>
                                        <p:tgtEl>
                                          <p:spTgt spid="2">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dissolve">
                                      <p:cBhvr>
                                        <p:cTn id="15"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812087" y="1916832"/>
            <a:ext cx="5803192" cy="3897285"/>
          </a:xfrm>
          <a:prstGeom prst="rect">
            <a:avLst/>
          </a:prstGeom>
          <a:solidFill>
            <a:srgbClr val="FFFF00"/>
          </a:solidFill>
        </p:spPr>
        <p:txBody>
          <a:bodyPr wrap="none" rtlCol="0">
            <a:spAutoFit/>
          </a:bodyPr>
          <a:lstStyle/>
          <a:p>
            <a:pPr algn="ctr">
              <a:lnSpc>
                <a:spcPct val="250000"/>
              </a:lnSpc>
            </a:pPr>
            <a:r>
              <a:rPr lang="ja-JP" altLang="en-US" sz="5400"/>
              <a:t>オウンドメディアと</a:t>
            </a:r>
            <a:endParaRPr lang="en-US" altLang="ja-JP" sz="5400" dirty="0"/>
          </a:p>
          <a:p>
            <a:pPr algn="ctr">
              <a:lnSpc>
                <a:spcPct val="250000"/>
              </a:lnSpc>
            </a:pPr>
            <a:r>
              <a:rPr kumimoji="1" lang="ja-JP" altLang="en-US" sz="5400"/>
              <a:t>ブログや</a:t>
            </a:r>
            <a:r>
              <a:rPr kumimoji="1" lang="en-US" altLang="ja-JP" sz="5400" dirty="0"/>
              <a:t>SNS</a:t>
            </a:r>
            <a:r>
              <a:rPr kumimoji="1" lang="ja-JP" altLang="en-US" sz="5400"/>
              <a:t>の違い</a:t>
            </a:r>
            <a:endParaRPr kumimoji="1" lang="en-US" altLang="ja-JP" sz="5400" dirty="0"/>
          </a:p>
        </p:txBody>
      </p:sp>
    </p:spTree>
    <p:extLst>
      <p:ext uri="{BB962C8B-B14F-4D97-AF65-F5344CB8AC3E}">
        <p14:creationId xmlns:p14="http://schemas.microsoft.com/office/powerpoint/2010/main" val="3525056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91369C28-E51F-1648-B8C0-6ED851CBA1FB}"/>
              </a:ext>
            </a:extLst>
          </p:cNvPr>
          <p:cNvSpPr txBox="1"/>
          <p:nvPr/>
        </p:nvSpPr>
        <p:spPr>
          <a:xfrm>
            <a:off x="827584" y="2151727"/>
            <a:ext cx="2103461" cy="3046988"/>
          </a:xfrm>
          <a:prstGeom prst="rect">
            <a:avLst/>
          </a:prstGeom>
          <a:noFill/>
        </p:spPr>
        <p:txBody>
          <a:bodyPr wrap="none" rtlCol="0">
            <a:spAutoFit/>
          </a:bodyPr>
          <a:lstStyle/>
          <a:p>
            <a:pPr algn="ctr"/>
            <a:r>
              <a:rPr kumimoji="1" lang="ja-JP" altLang="en-US" sz="3200"/>
              <a:t>＜</a:t>
            </a:r>
            <a:r>
              <a:rPr kumimoji="1" lang="en-US" altLang="ja-JP" sz="3200" dirty="0"/>
              <a:t>SNS</a:t>
            </a:r>
            <a:r>
              <a:rPr kumimoji="1" lang="ja-JP" altLang="en-US" sz="3200"/>
              <a:t>＞</a:t>
            </a:r>
            <a:endParaRPr kumimoji="1" lang="en-US" altLang="ja-JP" sz="3200" dirty="0"/>
          </a:p>
          <a:p>
            <a:pPr algn="ctr"/>
            <a:endParaRPr lang="en-US" altLang="ja-JP" sz="3200" dirty="0"/>
          </a:p>
          <a:p>
            <a:pPr algn="ctr"/>
            <a:r>
              <a:rPr lang="ja-JP" altLang="en-US" sz="3200"/>
              <a:t>・</a:t>
            </a:r>
            <a:r>
              <a:rPr lang="en-US" altLang="ja-JP" sz="3200" dirty="0"/>
              <a:t>Facebook</a:t>
            </a:r>
          </a:p>
          <a:p>
            <a:pPr algn="ctr"/>
            <a:r>
              <a:rPr lang="ja-JP" altLang="en-US" sz="3200"/>
              <a:t>・</a:t>
            </a:r>
            <a:r>
              <a:rPr lang="en-US" altLang="ja-JP" sz="3200" dirty="0"/>
              <a:t>Twitter</a:t>
            </a:r>
          </a:p>
          <a:p>
            <a:pPr algn="ctr"/>
            <a:r>
              <a:rPr lang="ja-JP" altLang="en-US" sz="3200"/>
              <a:t>・</a:t>
            </a:r>
            <a:r>
              <a:rPr lang="en-US" altLang="ja-JP" sz="3200" dirty="0"/>
              <a:t>Instagram</a:t>
            </a:r>
          </a:p>
          <a:p>
            <a:pPr algn="ctr"/>
            <a:r>
              <a:rPr lang="ja-JP" altLang="en-US" sz="3200"/>
              <a:t>・</a:t>
            </a:r>
            <a:r>
              <a:rPr lang="en-US" altLang="ja-JP" sz="3200" dirty="0"/>
              <a:t>clubhouse</a:t>
            </a:r>
          </a:p>
        </p:txBody>
      </p:sp>
      <p:sp>
        <p:nvSpPr>
          <p:cNvPr id="3" name="右矢印 2">
            <a:extLst>
              <a:ext uri="{FF2B5EF4-FFF2-40B4-BE49-F238E27FC236}">
                <a16:creationId xmlns:a16="http://schemas.microsoft.com/office/drawing/2014/main" id="{AE4E392E-EB0D-9D42-9154-FAF65070552A}"/>
              </a:ext>
            </a:extLst>
          </p:cNvPr>
          <p:cNvSpPr/>
          <p:nvPr/>
        </p:nvSpPr>
        <p:spPr>
          <a:xfrm>
            <a:off x="3671900" y="3135160"/>
            <a:ext cx="1152128"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A02DD9A-A861-0647-BD37-A32E323B9AD5}"/>
              </a:ext>
            </a:extLst>
          </p:cNvPr>
          <p:cNvSpPr txBox="1"/>
          <p:nvPr/>
        </p:nvSpPr>
        <p:spPr>
          <a:xfrm>
            <a:off x="5076056" y="2514025"/>
            <a:ext cx="3724096" cy="2769989"/>
          </a:xfrm>
          <a:prstGeom prst="rect">
            <a:avLst/>
          </a:prstGeom>
          <a:noFill/>
        </p:spPr>
        <p:txBody>
          <a:bodyPr wrap="none" rtlCol="0">
            <a:spAutoFit/>
          </a:bodyPr>
          <a:lstStyle/>
          <a:p>
            <a:pPr algn="ctr"/>
            <a:r>
              <a:rPr kumimoji="1" lang="ja-JP" altLang="en-US" sz="13800"/>
              <a:t>拡散</a:t>
            </a:r>
            <a:endParaRPr kumimoji="1" lang="en-US" altLang="ja-JP" sz="13800" dirty="0"/>
          </a:p>
          <a:p>
            <a:pPr algn="ctr"/>
            <a:r>
              <a:rPr kumimoji="1" lang="ja-JP" altLang="en-US" sz="3600"/>
              <a:t>のメディア</a:t>
            </a:r>
          </a:p>
        </p:txBody>
      </p:sp>
    </p:spTree>
    <p:extLst>
      <p:ext uri="{BB962C8B-B14F-4D97-AF65-F5344CB8AC3E}">
        <p14:creationId xmlns:p14="http://schemas.microsoft.com/office/powerpoint/2010/main" val="413414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91369C28-E51F-1648-B8C0-6ED851CBA1FB}"/>
              </a:ext>
            </a:extLst>
          </p:cNvPr>
          <p:cNvSpPr txBox="1"/>
          <p:nvPr/>
        </p:nvSpPr>
        <p:spPr>
          <a:xfrm>
            <a:off x="287374" y="2151727"/>
            <a:ext cx="3183884" cy="3539430"/>
          </a:xfrm>
          <a:prstGeom prst="rect">
            <a:avLst/>
          </a:prstGeom>
          <a:noFill/>
        </p:spPr>
        <p:txBody>
          <a:bodyPr wrap="none" rtlCol="0">
            <a:spAutoFit/>
          </a:bodyPr>
          <a:lstStyle/>
          <a:p>
            <a:pPr algn="ctr"/>
            <a:r>
              <a:rPr kumimoji="1" lang="ja-JP" altLang="en-US" sz="3200"/>
              <a:t>＜</a:t>
            </a:r>
            <a:r>
              <a:rPr lang="ja-JP" altLang="en-US" sz="3200"/>
              <a:t>ブログ</a:t>
            </a:r>
            <a:r>
              <a:rPr kumimoji="1" lang="ja-JP" altLang="en-US" sz="3200"/>
              <a:t>＞</a:t>
            </a:r>
            <a:endParaRPr kumimoji="1" lang="en-US" altLang="ja-JP" sz="3200" dirty="0"/>
          </a:p>
          <a:p>
            <a:pPr algn="ctr"/>
            <a:endParaRPr lang="en-US" altLang="ja-JP" sz="3200" dirty="0"/>
          </a:p>
          <a:p>
            <a:pPr algn="ctr"/>
            <a:r>
              <a:rPr lang="ja-JP" altLang="en-US" sz="3200"/>
              <a:t>・アメブロ</a:t>
            </a:r>
            <a:endParaRPr lang="en-US" altLang="ja-JP" sz="3200" dirty="0"/>
          </a:p>
          <a:p>
            <a:pPr algn="ctr"/>
            <a:r>
              <a:rPr lang="ja-JP" altLang="en-US" sz="3200"/>
              <a:t>・ライブドアブログ</a:t>
            </a:r>
            <a:endParaRPr lang="en-US" altLang="ja-JP" sz="3200" dirty="0"/>
          </a:p>
          <a:p>
            <a:pPr algn="ctr"/>
            <a:r>
              <a:rPr lang="ja-JP" altLang="en-US" sz="3200"/>
              <a:t>・</a:t>
            </a:r>
            <a:r>
              <a:rPr lang="en-US" altLang="ja-JP" sz="3200" dirty="0"/>
              <a:t>FC2</a:t>
            </a:r>
            <a:r>
              <a:rPr lang="ja-JP" altLang="en-US" sz="3200"/>
              <a:t>ブログ</a:t>
            </a:r>
            <a:endParaRPr lang="en-US" altLang="ja-JP" sz="3200" dirty="0"/>
          </a:p>
          <a:p>
            <a:pPr algn="ctr"/>
            <a:r>
              <a:rPr lang="ja-JP" altLang="en-US" sz="3200"/>
              <a:t>・はてなブログ</a:t>
            </a:r>
            <a:endParaRPr lang="en-US" altLang="ja-JP" sz="3200" dirty="0"/>
          </a:p>
          <a:p>
            <a:pPr algn="ctr"/>
            <a:r>
              <a:rPr lang="ja-JP" altLang="en-US" sz="3200"/>
              <a:t>・</a:t>
            </a:r>
            <a:r>
              <a:rPr lang="en-US" altLang="ja-JP" sz="3200" dirty="0"/>
              <a:t>WordPress</a:t>
            </a:r>
          </a:p>
        </p:txBody>
      </p:sp>
      <p:sp>
        <p:nvSpPr>
          <p:cNvPr id="3" name="右矢印 2">
            <a:extLst>
              <a:ext uri="{FF2B5EF4-FFF2-40B4-BE49-F238E27FC236}">
                <a16:creationId xmlns:a16="http://schemas.microsoft.com/office/drawing/2014/main" id="{AE4E392E-EB0D-9D42-9154-FAF65070552A}"/>
              </a:ext>
            </a:extLst>
          </p:cNvPr>
          <p:cNvSpPr/>
          <p:nvPr/>
        </p:nvSpPr>
        <p:spPr>
          <a:xfrm>
            <a:off x="3671900" y="3135160"/>
            <a:ext cx="1152128"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A02DD9A-A861-0647-BD37-A32E323B9AD5}"/>
              </a:ext>
            </a:extLst>
          </p:cNvPr>
          <p:cNvSpPr txBox="1"/>
          <p:nvPr/>
        </p:nvSpPr>
        <p:spPr>
          <a:xfrm>
            <a:off x="5076057" y="2514025"/>
            <a:ext cx="3724096" cy="2769989"/>
          </a:xfrm>
          <a:prstGeom prst="rect">
            <a:avLst/>
          </a:prstGeom>
          <a:noFill/>
        </p:spPr>
        <p:txBody>
          <a:bodyPr wrap="none" rtlCol="0">
            <a:spAutoFit/>
          </a:bodyPr>
          <a:lstStyle/>
          <a:p>
            <a:pPr algn="ctr"/>
            <a:r>
              <a:rPr lang="ja-JP" altLang="en-US" sz="13800"/>
              <a:t>蓄積</a:t>
            </a:r>
            <a:endParaRPr kumimoji="1" lang="en-US" altLang="ja-JP" sz="13800" dirty="0"/>
          </a:p>
          <a:p>
            <a:pPr algn="ctr"/>
            <a:r>
              <a:rPr kumimoji="1" lang="ja-JP" altLang="en-US" sz="3600"/>
              <a:t>のメディア</a:t>
            </a:r>
          </a:p>
        </p:txBody>
      </p:sp>
    </p:spTree>
    <p:extLst>
      <p:ext uri="{BB962C8B-B14F-4D97-AF65-F5344CB8AC3E}">
        <p14:creationId xmlns:p14="http://schemas.microsoft.com/office/powerpoint/2010/main" val="316872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FE3EB1A6-BB07-B148-974E-2E0BA5CE6255}"/>
              </a:ext>
            </a:extLst>
          </p:cNvPr>
          <p:cNvSpPr txBox="1"/>
          <p:nvPr/>
        </p:nvSpPr>
        <p:spPr>
          <a:xfrm>
            <a:off x="634716" y="3099961"/>
            <a:ext cx="2880917" cy="1384995"/>
          </a:xfrm>
          <a:prstGeom prst="rect">
            <a:avLst/>
          </a:prstGeom>
          <a:noFill/>
        </p:spPr>
        <p:txBody>
          <a:bodyPr wrap="none" rtlCol="0">
            <a:spAutoFit/>
          </a:bodyPr>
          <a:lstStyle/>
          <a:p>
            <a:pPr algn="ctr"/>
            <a:r>
              <a:rPr kumimoji="1" lang="ja-JP" altLang="en-US" sz="2800"/>
              <a:t>アメブロなど</a:t>
            </a:r>
            <a:endParaRPr kumimoji="1" lang="en-US" altLang="ja-JP" sz="2800" dirty="0"/>
          </a:p>
          <a:p>
            <a:pPr algn="ctr"/>
            <a:r>
              <a:rPr lang="ja-JP" altLang="en-US" sz="2800"/>
              <a:t>無料で運用できる</a:t>
            </a:r>
            <a:endParaRPr lang="en-US" altLang="ja-JP" sz="2800" dirty="0"/>
          </a:p>
          <a:p>
            <a:pPr algn="ctr"/>
            <a:r>
              <a:rPr lang="ja-JP" altLang="en-US" sz="2800"/>
              <a:t>ブログ</a:t>
            </a:r>
            <a:endParaRPr kumimoji="1" lang="ja-JP" altLang="en-US" sz="2800"/>
          </a:p>
        </p:txBody>
      </p:sp>
      <p:sp>
        <p:nvSpPr>
          <p:cNvPr id="3" name="テキスト ボックス 2">
            <a:extLst>
              <a:ext uri="{FF2B5EF4-FFF2-40B4-BE49-F238E27FC236}">
                <a16:creationId xmlns:a16="http://schemas.microsoft.com/office/drawing/2014/main" id="{0EDA4558-BC20-BF4F-ACE0-C9E4FA563756}"/>
              </a:ext>
            </a:extLst>
          </p:cNvPr>
          <p:cNvSpPr txBox="1"/>
          <p:nvPr/>
        </p:nvSpPr>
        <p:spPr>
          <a:xfrm>
            <a:off x="5364088" y="3238456"/>
            <a:ext cx="3268844" cy="646331"/>
          </a:xfrm>
          <a:prstGeom prst="rect">
            <a:avLst/>
          </a:prstGeom>
          <a:noFill/>
        </p:spPr>
        <p:txBody>
          <a:bodyPr wrap="none" rtlCol="0">
            <a:spAutoFit/>
          </a:bodyPr>
          <a:lstStyle/>
          <a:p>
            <a:r>
              <a:rPr kumimoji="1" lang="ja-JP" altLang="en-US" sz="3600"/>
              <a:t>オウンドメディア</a:t>
            </a:r>
          </a:p>
        </p:txBody>
      </p:sp>
      <p:sp>
        <p:nvSpPr>
          <p:cNvPr id="4" name="フレーム (半分) 3">
            <a:extLst>
              <a:ext uri="{FF2B5EF4-FFF2-40B4-BE49-F238E27FC236}">
                <a16:creationId xmlns:a16="http://schemas.microsoft.com/office/drawing/2014/main" id="{DDBCA008-83E8-1245-9A4B-26E573BC533A}"/>
              </a:ext>
            </a:extLst>
          </p:cNvPr>
          <p:cNvSpPr/>
          <p:nvPr/>
        </p:nvSpPr>
        <p:spPr>
          <a:xfrm rot="19064997">
            <a:off x="4087167" y="2833858"/>
            <a:ext cx="1401715" cy="1455529"/>
          </a:xfrm>
          <a:prstGeom prst="halfFrame">
            <a:avLst>
              <a:gd name="adj1" fmla="val 12732"/>
              <a:gd name="adj2" fmla="val 131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テキスト ボックス 4">
            <a:extLst>
              <a:ext uri="{FF2B5EF4-FFF2-40B4-BE49-F238E27FC236}">
                <a16:creationId xmlns:a16="http://schemas.microsoft.com/office/drawing/2014/main" id="{BA3EA9F5-F579-E846-A373-EA947E474F45}"/>
              </a:ext>
            </a:extLst>
          </p:cNvPr>
          <p:cNvSpPr txBox="1"/>
          <p:nvPr/>
        </p:nvSpPr>
        <p:spPr>
          <a:xfrm>
            <a:off x="2066331" y="581986"/>
            <a:ext cx="5925020" cy="523220"/>
          </a:xfrm>
          <a:prstGeom prst="rect">
            <a:avLst/>
          </a:prstGeom>
          <a:noFill/>
        </p:spPr>
        <p:txBody>
          <a:bodyPr wrap="none" rtlCol="0">
            <a:spAutoFit/>
          </a:bodyPr>
          <a:lstStyle/>
          <a:p>
            <a:r>
              <a:rPr lang="ja-JP" altLang="en-US" sz="2800"/>
              <a:t>普通のブログとオウンドメディアの違い</a:t>
            </a:r>
            <a:endParaRPr kumimoji="1" lang="ja-JP" altLang="en-US" sz="2800"/>
          </a:p>
        </p:txBody>
      </p:sp>
      <p:sp>
        <p:nvSpPr>
          <p:cNvPr id="7" name="テキスト ボックス 6">
            <a:extLst>
              <a:ext uri="{FF2B5EF4-FFF2-40B4-BE49-F238E27FC236}">
                <a16:creationId xmlns:a16="http://schemas.microsoft.com/office/drawing/2014/main" id="{BEC91052-C2DC-9048-A00E-522B526BB797}"/>
              </a:ext>
            </a:extLst>
          </p:cNvPr>
          <p:cNvSpPr txBox="1"/>
          <p:nvPr/>
        </p:nvSpPr>
        <p:spPr>
          <a:xfrm>
            <a:off x="2483627" y="4139524"/>
            <a:ext cx="6625019" cy="1862048"/>
          </a:xfrm>
          <a:prstGeom prst="rect">
            <a:avLst/>
          </a:prstGeom>
          <a:solidFill>
            <a:srgbClr val="FF0000"/>
          </a:solidFill>
        </p:spPr>
        <p:txBody>
          <a:bodyPr wrap="none" rtlCol="0">
            <a:spAutoFit/>
          </a:bodyPr>
          <a:lstStyle/>
          <a:p>
            <a:pPr algn="ctr"/>
            <a:r>
              <a:rPr kumimoji="1" lang="en-US" altLang="ja-JP" sz="11500" dirty="0">
                <a:solidFill>
                  <a:schemeClr val="bg1"/>
                </a:solidFill>
              </a:rPr>
              <a:t>WordPress</a:t>
            </a:r>
            <a:endParaRPr kumimoji="1" lang="ja-JP" altLang="en-US" sz="11500">
              <a:solidFill>
                <a:schemeClr val="bg1"/>
              </a:solidFill>
            </a:endParaRPr>
          </a:p>
        </p:txBody>
      </p:sp>
    </p:spTree>
    <p:extLst>
      <p:ext uri="{BB962C8B-B14F-4D97-AF65-F5344CB8AC3E}">
        <p14:creationId xmlns:p14="http://schemas.microsoft.com/office/powerpoint/2010/main" val="252397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984410" y="1916832"/>
            <a:ext cx="5458546" cy="3897285"/>
          </a:xfrm>
          <a:prstGeom prst="rect">
            <a:avLst/>
          </a:prstGeom>
          <a:solidFill>
            <a:srgbClr val="FFFF00"/>
          </a:solidFill>
        </p:spPr>
        <p:txBody>
          <a:bodyPr wrap="none" rtlCol="0">
            <a:spAutoFit/>
          </a:bodyPr>
          <a:lstStyle/>
          <a:p>
            <a:pPr algn="ctr">
              <a:lnSpc>
                <a:spcPct val="250000"/>
              </a:lnSpc>
            </a:pPr>
            <a:r>
              <a:rPr kumimoji="1" lang="en-US" altLang="ja-JP" sz="5400" dirty="0"/>
              <a:t>Back to the basics</a:t>
            </a:r>
          </a:p>
          <a:p>
            <a:pPr algn="ctr">
              <a:lnSpc>
                <a:spcPct val="250000"/>
              </a:lnSpc>
            </a:pPr>
            <a:r>
              <a:rPr lang="ja-JP" altLang="en-US" sz="5400"/>
              <a:t>紙のチラシの威力</a:t>
            </a:r>
            <a:endParaRPr kumimoji="1" lang="en-US" altLang="ja-JP" sz="5400" dirty="0"/>
          </a:p>
        </p:txBody>
      </p:sp>
    </p:spTree>
    <p:extLst>
      <p:ext uri="{BB962C8B-B14F-4D97-AF65-F5344CB8AC3E}">
        <p14:creationId xmlns:p14="http://schemas.microsoft.com/office/powerpoint/2010/main" val="2120944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5317481" cy="523220"/>
          </a:xfrm>
          <a:prstGeom prst="rect">
            <a:avLst/>
          </a:prstGeom>
          <a:noFill/>
        </p:spPr>
        <p:txBody>
          <a:bodyPr wrap="none" rtlCol="0">
            <a:spAutoFit/>
          </a:bodyPr>
          <a:lstStyle/>
          <a:p>
            <a:r>
              <a:rPr lang="ja-JP" altLang="en-US" sz="2800" dirty="0"/>
              <a:t>クライアントは何にお金を払うか？</a:t>
            </a:r>
            <a:endParaRPr kumimoji="1" lang="ja-JP" altLang="en-US" sz="2800" dirty="0"/>
          </a:p>
        </p:txBody>
      </p:sp>
      <p:sp>
        <p:nvSpPr>
          <p:cNvPr id="3" name="円柱 2"/>
          <p:cNvSpPr/>
          <p:nvPr/>
        </p:nvSpPr>
        <p:spPr>
          <a:xfrm>
            <a:off x="624348" y="1757387"/>
            <a:ext cx="1944216" cy="410445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dirty="0"/>
              <a:t>お金</a:t>
            </a:r>
          </a:p>
        </p:txBody>
      </p:sp>
      <p:sp>
        <p:nvSpPr>
          <p:cNvPr id="7" name="額縁 6"/>
          <p:cNvSpPr/>
          <p:nvPr/>
        </p:nvSpPr>
        <p:spPr>
          <a:xfrm>
            <a:off x="5148064" y="1605656"/>
            <a:ext cx="3456384" cy="4407917"/>
          </a:xfrm>
          <a:prstGeom prst="bevel">
            <a:avLst>
              <a:gd name="adj" fmla="val 78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商品・サービス</a:t>
            </a:r>
            <a:endParaRPr lang="en-US" altLang="ja-JP" dirty="0">
              <a:solidFill>
                <a:schemeClr val="tx1"/>
              </a:solidFill>
            </a:endParaRPr>
          </a:p>
          <a:p>
            <a:pPr algn="ctr"/>
            <a:r>
              <a:rPr lang="ja-JP" altLang="en-US" dirty="0">
                <a:solidFill>
                  <a:schemeClr val="tx1"/>
                </a:solidFill>
              </a:rPr>
              <a:t>　そのものではなく、</a:t>
            </a:r>
            <a:endParaRPr lang="en-US" altLang="ja-JP" dirty="0">
              <a:solidFill>
                <a:schemeClr val="tx1"/>
              </a:solidFill>
            </a:endParaRPr>
          </a:p>
          <a:p>
            <a:pPr algn="ctr"/>
            <a:r>
              <a:rPr lang="ja-JP" altLang="en-US" dirty="0">
                <a:solidFill>
                  <a:schemeClr val="tx1"/>
                </a:solidFill>
              </a:rPr>
              <a:t>それを通して提供される</a:t>
            </a: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kumimoji="1" lang="ja-JP" altLang="en-US" dirty="0">
              <a:solidFill>
                <a:schemeClr val="tx1"/>
              </a:solidFill>
            </a:endParaRPr>
          </a:p>
        </p:txBody>
      </p:sp>
      <p:sp>
        <p:nvSpPr>
          <p:cNvPr id="9" name="円/楕円 8"/>
          <p:cNvSpPr/>
          <p:nvPr/>
        </p:nvSpPr>
        <p:spPr>
          <a:xfrm>
            <a:off x="4307261" y="2780928"/>
            <a:ext cx="4680520" cy="38884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dirty="0"/>
              <a:t>価値</a:t>
            </a:r>
          </a:p>
        </p:txBody>
      </p:sp>
      <p:sp>
        <p:nvSpPr>
          <p:cNvPr id="10" name="右矢印 9"/>
          <p:cNvSpPr/>
          <p:nvPr/>
        </p:nvSpPr>
        <p:spPr>
          <a:xfrm>
            <a:off x="2699792" y="3789041"/>
            <a:ext cx="2232248"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rot="10800000">
            <a:off x="2634178" y="4617132"/>
            <a:ext cx="2297862"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吹き出し 11"/>
          <p:cNvSpPr/>
          <p:nvPr/>
        </p:nvSpPr>
        <p:spPr>
          <a:xfrm>
            <a:off x="1588666" y="1124744"/>
            <a:ext cx="4094537" cy="2383979"/>
          </a:xfrm>
          <a:prstGeom prst="wedgeRoundRectCallout">
            <a:avLst>
              <a:gd name="adj1" fmla="val 49955"/>
              <a:gd name="adj2" fmla="val 77917"/>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3600" dirty="0"/>
              <a:t>言語化しないと</a:t>
            </a:r>
            <a:endParaRPr kumimoji="1" lang="en-US" altLang="ja-JP" sz="3600" dirty="0"/>
          </a:p>
          <a:p>
            <a:pPr algn="ctr">
              <a:lnSpc>
                <a:spcPct val="150000"/>
              </a:lnSpc>
            </a:pPr>
            <a:r>
              <a:rPr lang="ja-JP" altLang="en-US" sz="3600" dirty="0"/>
              <a:t>伝わらない！！</a:t>
            </a:r>
            <a:endParaRPr kumimoji="1" lang="ja-JP" altLang="en-US" sz="3600" dirty="0"/>
          </a:p>
        </p:txBody>
      </p:sp>
    </p:spTree>
    <p:extLst>
      <p:ext uri="{BB962C8B-B14F-4D97-AF65-F5344CB8AC3E}">
        <p14:creationId xmlns:p14="http://schemas.microsoft.com/office/powerpoint/2010/main" val="313911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500" fill="hold"/>
                                        <p:tgtEl>
                                          <p:spTgt spid="9"/>
                                        </p:tgtEl>
                                        <p:attrNameLst>
                                          <p:attrName>ppt_w</p:attrName>
                                        </p:attrNameLst>
                                      </p:cBhvr>
                                      <p:tavLst>
                                        <p:tav tm="0">
                                          <p:val>
                                            <p:fltVal val="0"/>
                                          </p:val>
                                        </p:tav>
                                        <p:tav tm="100000">
                                          <p:val>
                                            <p:strVal val="#ppt_w"/>
                                          </p:val>
                                        </p:tav>
                                      </p:tavLst>
                                    </p:anim>
                                    <p:anim calcmode="lin" valueType="num">
                                      <p:cBhvr>
                                        <p:cTn id="18" dur="1500" fill="hold"/>
                                        <p:tgtEl>
                                          <p:spTgt spid="9"/>
                                        </p:tgtEl>
                                        <p:attrNameLst>
                                          <p:attrName>ppt_h</p:attrName>
                                        </p:attrNameLst>
                                      </p:cBhvr>
                                      <p:tavLst>
                                        <p:tav tm="0">
                                          <p:val>
                                            <p:fltVal val="0"/>
                                          </p:val>
                                        </p:tav>
                                        <p:tav tm="100000">
                                          <p:val>
                                            <p:strVal val="#ppt_h"/>
                                          </p:val>
                                        </p:tav>
                                      </p:tavLst>
                                    </p:anim>
                                    <p:animEffect transition="in" filter="fade">
                                      <p:cBhvr>
                                        <p:cTn id="19" dur="1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42E8CBE0-B233-C544-9ADB-37BAFF89359B}"/>
              </a:ext>
            </a:extLst>
          </p:cNvPr>
          <p:cNvSpPr txBox="1"/>
          <p:nvPr/>
        </p:nvSpPr>
        <p:spPr>
          <a:xfrm>
            <a:off x="2310202" y="636738"/>
            <a:ext cx="4782078" cy="461665"/>
          </a:xfrm>
          <a:prstGeom prst="rect">
            <a:avLst/>
          </a:prstGeom>
          <a:noFill/>
        </p:spPr>
        <p:txBody>
          <a:bodyPr wrap="none" rtlCol="0">
            <a:spAutoFit/>
          </a:bodyPr>
          <a:lstStyle/>
          <a:p>
            <a:r>
              <a:rPr kumimoji="1" lang="ja-JP" altLang="en-US" sz="2400"/>
              <a:t>情報発信とはデジタルだけにあらず</a:t>
            </a:r>
          </a:p>
        </p:txBody>
      </p:sp>
      <p:pic>
        <p:nvPicPr>
          <p:cNvPr id="4" name="図 3">
            <a:extLst>
              <a:ext uri="{FF2B5EF4-FFF2-40B4-BE49-F238E27FC236}">
                <a16:creationId xmlns:a16="http://schemas.microsoft.com/office/drawing/2014/main" id="{05B47556-D970-4648-BB35-C48E54D5EDB6}"/>
              </a:ext>
            </a:extLst>
          </p:cNvPr>
          <p:cNvPicPr>
            <a:picLocks noChangeAspect="1"/>
          </p:cNvPicPr>
          <p:nvPr/>
        </p:nvPicPr>
        <p:blipFill>
          <a:blip r:embed="rId3"/>
          <a:stretch>
            <a:fillRect/>
          </a:stretch>
        </p:blipFill>
        <p:spPr>
          <a:xfrm>
            <a:off x="-265044" y="-42262"/>
            <a:ext cx="9674088" cy="6957392"/>
          </a:xfrm>
          <a:prstGeom prst="rect">
            <a:avLst/>
          </a:prstGeom>
        </p:spPr>
      </p:pic>
    </p:spTree>
    <p:extLst>
      <p:ext uri="{BB962C8B-B14F-4D97-AF65-F5344CB8AC3E}">
        <p14:creationId xmlns:p14="http://schemas.microsoft.com/office/powerpoint/2010/main" val="2187918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9AB0D72-BA36-3246-BF4F-FE744CC32E7E}"/>
              </a:ext>
            </a:extLst>
          </p:cNvPr>
          <p:cNvPicPr>
            <a:picLocks noChangeAspect="1"/>
          </p:cNvPicPr>
          <p:nvPr/>
        </p:nvPicPr>
        <p:blipFill>
          <a:blip r:embed="rId3"/>
          <a:stretch>
            <a:fillRect/>
          </a:stretch>
        </p:blipFill>
        <p:spPr>
          <a:xfrm>
            <a:off x="-36512" y="0"/>
            <a:ext cx="9373712" cy="6741368"/>
          </a:xfrm>
          <a:prstGeom prst="rect">
            <a:avLst/>
          </a:prstGeom>
        </p:spPr>
      </p:pic>
    </p:spTree>
    <p:extLst>
      <p:ext uri="{BB962C8B-B14F-4D97-AF65-F5344CB8AC3E}">
        <p14:creationId xmlns:p14="http://schemas.microsoft.com/office/powerpoint/2010/main" val="43958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C285C09-68F7-444D-9A76-85DDD80BE15F}"/>
              </a:ext>
            </a:extLst>
          </p:cNvPr>
          <p:cNvPicPr>
            <a:picLocks noChangeAspect="1"/>
          </p:cNvPicPr>
          <p:nvPr/>
        </p:nvPicPr>
        <p:blipFill>
          <a:blip r:embed="rId3"/>
          <a:stretch>
            <a:fillRect/>
          </a:stretch>
        </p:blipFill>
        <p:spPr>
          <a:xfrm>
            <a:off x="5225" y="153749"/>
            <a:ext cx="4660791" cy="6480720"/>
          </a:xfrm>
          <a:prstGeom prst="rect">
            <a:avLst/>
          </a:prstGeom>
        </p:spPr>
      </p:pic>
      <p:pic>
        <p:nvPicPr>
          <p:cNvPr id="3" name="図 2">
            <a:extLst>
              <a:ext uri="{FF2B5EF4-FFF2-40B4-BE49-F238E27FC236}">
                <a16:creationId xmlns:a16="http://schemas.microsoft.com/office/drawing/2014/main" id="{34EA6B15-0295-9A41-B3F0-12B00E2D6FAF}"/>
              </a:ext>
            </a:extLst>
          </p:cNvPr>
          <p:cNvPicPr>
            <a:picLocks noChangeAspect="1"/>
          </p:cNvPicPr>
          <p:nvPr/>
        </p:nvPicPr>
        <p:blipFill>
          <a:blip r:embed="rId4"/>
          <a:stretch>
            <a:fillRect/>
          </a:stretch>
        </p:blipFill>
        <p:spPr>
          <a:xfrm>
            <a:off x="4499992" y="188640"/>
            <a:ext cx="4660791" cy="6480720"/>
          </a:xfrm>
          <a:prstGeom prst="rect">
            <a:avLst/>
          </a:prstGeom>
        </p:spPr>
      </p:pic>
    </p:spTree>
    <p:extLst>
      <p:ext uri="{BB962C8B-B14F-4D97-AF65-F5344CB8AC3E}">
        <p14:creationId xmlns:p14="http://schemas.microsoft.com/office/powerpoint/2010/main" val="3386440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745" y="116632"/>
            <a:ext cx="1272928" cy="1265286"/>
          </a:xfrm>
        </p:spPr>
      </p:pic>
      <p:cxnSp>
        <p:nvCxnSpPr>
          <p:cNvPr id="8" name="直線コネクタ 7"/>
          <p:cNvCxnSpPr/>
          <p:nvPr/>
        </p:nvCxnSpPr>
        <p:spPr>
          <a:xfrm>
            <a:off x="329745" y="1013715"/>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graphicFrame>
        <p:nvGraphicFramePr>
          <p:cNvPr id="2" name="表 2">
            <a:extLst>
              <a:ext uri="{FF2B5EF4-FFF2-40B4-BE49-F238E27FC236}">
                <a16:creationId xmlns:a16="http://schemas.microsoft.com/office/drawing/2014/main" id="{92E2A57E-EC2A-CC49-B5EB-63379FA964E8}"/>
              </a:ext>
            </a:extLst>
          </p:cNvPr>
          <p:cNvGraphicFramePr>
            <a:graphicFrameLocks noGrp="1"/>
          </p:cNvGraphicFramePr>
          <p:nvPr/>
        </p:nvGraphicFramePr>
        <p:xfrm>
          <a:off x="1524000" y="1556792"/>
          <a:ext cx="6096000" cy="4552276"/>
        </p:xfrm>
        <a:graphic>
          <a:graphicData uri="http://schemas.openxmlformats.org/drawingml/2006/table">
            <a:tbl>
              <a:tblPr firstRow="1" bandRow="1">
                <a:tableStyleId>{073A0DAA-6AF3-43AB-8588-CEC1D06C72B9}</a:tableStyleId>
              </a:tblPr>
              <a:tblGrid>
                <a:gridCol w="3048000">
                  <a:extLst>
                    <a:ext uri="{9D8B030D-6E8A-4147-A177-3AD203B41FA5}">
                      <a16:colId xmlns:a16="http://schemas.microsoft.com/office/drawing/2014/main" val="555301189"/>
                    </a:ext>
                  </a:extLst>
                </a:gridCol>
                <a:gridCol w="3048000">
                  <a:extLst>
                    <a:ext uri="{9D8B030D-6E8A-4147-A177-3AD203B41FA5}">
                      <a16:colId xmlns:a16="http://schemas.microsoft.com/office/drawing/2014/main" val="3453754144"/>
                    </a:ext>
                  </a:extLst>
                </a:gridCol>
              </a:tblGrid>
              <a:tr h="2276138">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5831364"/>
                  </a:ext>
                </a:extLst>
              </a:tr>
              <a:tr h="2276138">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6580360"/>
                  </a:ext>
                </a:extLst>
              </a:tr>
            </a:tbl>
          </a:graphicData>
        </a:graphic>
      </p:graphicFrame>
      <p:sp>
        <p:nvSpPr>
          <p:cNvPr id="3" name="テキスト ボックス 2">
            <a:extLst>
              <a:ext uri="{FF2B5EF4-FFF2-40B4-BE49-F238E27FC236}">
                <a16:creationId xmlns:a16="http://schemas.microsoft.com/office/drawing/2014/main" id="{E7B2B41B-E5EA-0E4F-8D4E-B230E780CA00}"/>
              </a:ext>
            </a:extLst>
          </p:cNvPr>
          <p:cNvSpPr txBox="1"/>
          <p:nvPr/>
        </p:nvSpPr>
        <p:spPr>
          <a:xfrm>
            <a:off x="2633007" y="384246"/>
            <a:ext cx="3877985" cy="523220"/>
          </a:xfrm>
          <a:prstGeom prst="rect">
            <a:avLst/>
          </a:prstGeom>
          <a:noFill/>
        </p:spPr>
        <p:txBody>
          <a:bodyPr wrap="none" rtlCol="0">
            <a:spAutoFit/>
          </a:bodyPr>
          <a:lstStyle/>
          <a:p>
            <a:r>
              <a:rPr lang="ja-JP" altLang="en-US" sz="2800"/>
              <a:t>見込客の４つのステージ</a:t>
            </a:r>
            <a:endParaRPr kumimoji="1" lang="ja-JP" altLang="en-US" sz="2800"/>
          </a:p>
        </p:txBody>
      </p:sp>
      <p:sp>
        <p:nvSpPr>
          <p:cNvPr id="5" name="テキスト ボックス 4">
            <a:extLst>
              <a:ext uri="{FF2B5EF4-FFF2-40B4-BE49-F238E27FC236}">
                <a16:creationId xmlns:a16="http://schemas.microsoft.com/office/drawing/2014/main" id="{436E0D86-4F6A-FE4F-A06B-E9962BD679BD}"/>
              </a:ext>
            </a:extLst>
          </p:cNvPr>
          <p:cNvSpPr txBox="1"/>
          <p:nvPr/>
        </p:nvSpPr>
        <p:spPr>
          <a:xfrm>
            <a:off x="112399" y="1058409"/>
            <a:ext cx="986167" cy="646331"/>
          </a:xfrm>
          <a:prstGeom prst="rect">
            <a:avLst/>
          </a:prstGeom>
          <a:noFill/>
        </p:spPr>
        <p:txBody>
          <a:bodyPr wrap="none" rtlCol="0">
            <a:spAutoFit/>
          </a:bodyPr>
          <a:lstStyle/>
          <a:p>
            <a:pPr algn="ctr"/>
            <a:r>
              <a:rPr kumimoji="1" lang="ja-JP" altLang="en-US" b="1"/>
              <a:t>ウォンツ</a:t>
            </a:r>
            <a:br>
              <a:rPr kumimoji="1" lang="en-US" altLang="ja-JP" b="1" dirty="0"/>
            </a:br>
            <a:r>
              <a:rPr kumimoji="1" lang="ja-JP" altLang="en-US" b="1"/>
              <a:t>（欲求）</a:t>
            </a:r>
          </a:p>
        </p:txBody>
      </p:sp>
      <p:sp>
        <p:nvSpPr>
          <p:cNvPr id="7" name="テキスト ボックス 6">
            <a:extLst>
              <a:ext uri="{FF2B5EF4-FFF2-40B4-BE49-F238E27FC236}">
                <a16:creationId xmlns:a16="http://schemas.microsoft.com/office/drawing/2014/main" id="{A7A8A99C-2F09-9F4E-AA48-EE6E12E77078}"/>
              </a:ext>
            </a:extLst>
          </p:cNvPr>
          <p:cNvSpPr txBox="1"/>
          <p:nvPr/>
        </p:nvSpPr>
        <p:spPr>
          <a:xfrm>
            <a:off x="7897866" y="6109068"/>
            <a:ext cx="1116011" cy="646331"/>
          </a:xfrm>
          <a:prstGeom prst="rect">
            <a:avLst/>
          </a:prstGeom>
          <a:noFill/>
        </p:spPr>
        <p:txBody>
          <a:bodyPr wrap="none" rtlCol="0">
            <a:spAutoFit/>
          </a:bodyPr>
          <a:lstStyle/>
          <a:p>
            <a:pPr algn="ctr"/>
            <a:r>
              <a:rPr kumimoji="1" lang="ja-JP" altLang="en-US" b="1"/>
              <a:t>ニーズ</a:t>
            </a:r>
            <a:br>
              <a:rPr kumimoji="1" lang="en-US" altLang="ja-JP" b="1" dirty="0"/>
            </a:br>
            <a:r>
              <a:rPr kumimoji="1" lang="ja-JP" altLang="en-US" b="1"/>
              <a:t>（必要性）</a:t>
            </a:r>
          </a:p>
        </p:txBody>
      </p:sp>
      <p:grpSp>
        <p:nvGrpSpPr>
          <p:cNvPr id="14" name="グループ化 13">
            <a:extLst>
              <a:ext uri="{FF2B5EF4-FFF2-40B4-BE49-F238E27FC236}">
                <a16:creationId xmlns:a16="http://schemas.microsoft.com/office/drawing/2014/main" id="{3347B89F-EBD5-FA4A-86B3-05534865DA1E}"/>
              </a:ext>
            </a:extLst>
          </p:cNvPr>
          <p:cNvGrpSpPr/>
          <p:nvPr/>
        </p:nvGrpSpPr>
        <p:grpSpPr>
          <a:xfrm>
            <a:off x="883347" y="1556792"/>
            <a:ext cx="493084" cy="4552276"/>
            <a:chOff x="883347" y="1556792"/>
            <a:chExt cx="493084" cy="4552276"/>
          </a:xfrm>
        </p:grpSpPr>
        <p:sp>
          <p:nvSpPr>
            <p:cNvPr id="6" name="下矢印 5">
              <a:extLst>
                <a:ext uri="{FF2B5EF4-FFF2-40B4-BE49-F238E27FC236}">
                  <a16:creationId xmlns:a16="http://schemas.microsoft.com/office/drawing/2014/main" id="{64C88556-564C-AD4A-AD7E-45CC4D8604E0}"/>
                </a:ext>
              </a:extLst>
            </p:cNvPr>
            <p:cNvSpPr/>
            <p:nvPr/>
          </p:nvSpPr>
          <p:spPr>
            <a:xfrm rot="10800000">
              <a:off x="883347" y="1556792"/>
              <a:ext cx="493084" cy="4552276"/>
            </a:xfrm>
            <a:prstGeom prst="downArrow">
              <a:avLst/>
            </a:prstGeom>
            <a:solidFill>
              <a:srgbClr val="FFFF00"/>
            </a:solidFill>
            <a:ln>
              <a:solidFill>
                <a:schemeClr val="tx1">
                  <a:lumMod val="50000"/>
                  <a:lumOff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52EBDF6-A489-5840-8D08-5711EAE3107A}"/>
                </a:ext>
              </a:extLst>
            </p:cNvPr>
            <p:cNvSpPr txBox="1"/>
            <p:nvPr/>
          </p:nvSpPr>
          <p:spPr>
            <a:xfrm>
              <a:off x="909602" y="4581128"/>
              <a:ext cx="442750" cy="400110"/>
            </a:xfrm>
            <a:prstGeom prst="rect">
              <a:avLst/>
            </a:prstGeom>
            <a:noFill/>
          </p:spPr>
          <p:txBody>
            <a:bodyPr wrap="none" rtlCol="0">
              <a:spAutoFit/>
            </a:bodyPr>
            <a:lstStyle/>
            <a:p>
              <a:r>
                <a:rPr kumimoji="1" lang="ja-JP" altLang="en-US" sz="2000" b="1"/>
                <a:t>低</a:t>
              </a:r>
              <a:endParaRPr kumimoji="1" lang="ja-JP" altLang="en-US" sz="2400" b="1"/>
            </a:p>
          </p:txBody>
        </p:sp>
        <p:sp>
          <p:nvSpPr>
            <p:cNvPr id="12" name="テキスト ボックス 11">
              <a:extLst>
                <a:ext uri="{FF2B5EF4-FFF2-40B4-BE49-F238E27FC236}">
                  <a16:creationId xmlns:a16="http://schemas.microsoft.com/office/drawing/2014/main" id="{B320C45D-FFC0-B445-AE4B-687FD610478C}"/>
                </a:ext>
              </a:extLst>
            </p:cNvPr>
            <p:cNvSpPr txBox="1"/>
            <p:nvPr/>
          </p:nvSpPr>
          <p:spPr>
            <a:xfrm>
              <a:off x="908514" y="2522170"/>
              <a:ext cx="442750" cy="400110"/>
            </a:xfrm>
            <a:prstGeom prst="rect">
              <a:avLst/>
            </a:prstGeom>
            <a:noFill/>
          </p:spPr>
          <p:txBody>
            <a:bodyPr wrap="none" rtlCol="0">
              <a:spAutoFit/>
            </a:bodyPr>
            <a:lstStyle/>
            <a:p>
              <a:r>
                <a:rPr kumimoji="1" lang="ja-JP" altLang="en-US" sz="2000" b="1"/>
                <a:t>高</a:t>
              </a:r>
              <a:endParaRPr kumimoji="1" lang="ja-JP" altLang="en-US" sz="2400" b="1"/>
            </a:p>
          </p:txBody>
        </p:sp>
      </p:grpSp>
      <p:grpSp>
        <p:nvGrpSpPr>
          <p:cNvPr id="15" name="グループ化 14">
            <a:extLst>
              <a:ext uri="{FF2B5EF4-FFF2-40B4-BE49-F238E27FC236}">
                <a16:creationId xmlns:a16="http://schemas.microsoft.com/office/drawing/2014/main" id="{BC41F2AC-C251-A247-89D7-860A27FD05C7}"/>
              </a:ext>
            </a:extLst>
          </p:cNvPr>
          <p:cNvGrpSpPr/>
          <p:nvPr/>
        </p:nvGrpSpPr>
        <p:grpSpPr>
          <a:xfrm>
            <a:off x="1524000" y="6284285"/>
            <a:ext cx="6096000" cy="493084"/>
            <a:chOff x="1524000" y="6284285"/>
            <a:chExt cx="6096000" cy="493084"/>
          </a:xfrm>
        </p:grpSpPr>
        <p:sp>
          <p:nvSpPr>
            <p:cNvPr id="9" name="下矢印 8">
              <a:extLst>
                <a:ext uri="{FF2B5EF4-FFF2-40B4-BE49-F238E27FC236}">
                  <a16:creationId xmlns:a16="http://schemas.microsoft.com/office/drawing/2014/main" id="{89F0DEBC-2D0F-4C49-B146-67BC72B3AADC}"/>
                </a:ext>
              </a:extLst>
            </p:cNvPr>
            <p:cNvSpPr/>
            <p:nvPr/>
          </p:nvSpPr>
          <p:spPr>
            <a:xfrm rot="16200000">
              <a:off x="4325458" y="3482827"/>
              <a:ext cx="493084" cy="6096000"/>
            </a:xfrm>
            <a:prstGeom prst="downArrow">
              <a:avLst/>
            </a:prstGeom>
            <a:solidFill>
              <a:srgbClr val="00B0F0"/>
            </a:solidFill>
            <a:ln>
              <a:solidFill>
                <a:schemeClr val="tx1">
                  <a:lumMod val="50000"/>
                  <a:lumOff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20832EE-A915-5A4C-B304-DE541C32C3E0}"/>
                </a:ext>
              </a:extLst>
            </p:cNvPr>
            <p:cNvSpPr txBox="1"/>
            <p:nvPr/>
          </p:nvSpPr>
          <p:spPr>
            <a:xfrm>
              <a:off x="2915816" y="6341258"/>
              <a:ext cx="442750" cy="400110"/>
            </a:xfrm>
            <a:prstGeom prst="rect">
              <a:avLst/>
            </a:prstGeom>
            <a:noFill/>
          </p:spPr>
          <p:txBody>
            <a:bodyPr wrap="none" rtlCol="0">
              <a:spAutoFit/>
            </a:bodyPr>
            <a:lstStyle/>
            <a:p>
              <a:r>
                <a:rPr kumimoji="1" lang="ja-JP" altLang="en-US" sz="2000" b="1"/>
                <a:t>低</a:t>
              </a:r>
              <a:endParaRPr kumimoji="1" lang="ja-JP" altLang="en-US" sz="2400" b="1"/>
            </a:p>
          </p:txBody>
        </p:sp>
        <p:sp>
          <p:nvSpPr>
            <p:cNvPr id="13" name="テキスト ボックス 12">
              <a:extLst>
                <a:ext uri="{FF2B5EF4-FFF2-40B4-BE49-F238E27FC236}">
                  <a16:creationId xmlns:a16="http://schemas.microsoft.com/office/drawing/2014/main" id="{08E5BC09-C21C-A444-BEED-DDE4D3F48533}"/>
                </a:ext>
              </a:extLst>
            </p:cNvPr>
            <p:cNvSpPr txBox="1"/>
            <p:nvPr/>
          </p:nvSpPr>
          <p:spPr>
            <a:xfrm>
              <a:off x="5772764" y="6341258"/>
              <a:ext cx="442750" cy="400110"/>
            </a:xfrm>
            <a:prstGeom prst="rect">
              <a:avLst/>
            </a:prstGeom>
            <a:noFill/>
          </p:spPr>
          <p:txBody>
            <a:bodyPr wrap="none" rtlCol="0">
              <a:spAutoFit/>
            </a:bodyPr>
            <a:lstStyle/>
            <a:p>
              <a:r>
                <a:rPr kumimoji="1" lang="ja-JP" altLang="en-US" sz="2000" b="1"/>
                <a:t>高</a:t>
              </a:r>
              <a:endParaRPr kumimoji="1" lang="ja-JP" altLang="en-US" sz="2400" b="1"/>
            </a:p>
          </p:txBody>
        </p:sp>
      </p:grpSp>
      <p:grpSp>
        <p:nvGrpSpPr>
          <p:cNvPr id="24" name="グループ化 23">
            <a:extLst>
              <a:ext uri="{FF2B5EF4-FFF2-40B4-BE49-F238E27FC236}">
                <a16:creationId xmlns:a16="http://schemas.microsoft.com/office/drawing/2014/main" id="{0AE04A46-098E-F141-960E-16E340AB24A5}"/>
              </a:ext>
            </a:extLst>
          </p:cNvPr>
          <p:cNvGrpSpPr/>
          <p:nvPr/>
        </p:nvGrpSpPr>
        <p:grpSpPr>
          <a:xfrm>
            <a:off x="1609537" y="1790096"/>
            <a:ext cx="2880320" cy="1858903"/>
            <a:chOff x="1609537" y="1790096"/>
            <a:chExt cx="2880320" cy="1858903"/>
          </a:xfrm>
        </p:grpSpPr>
        <p:sp>
          <p:nvSpPr>
            <p:cNvPr id="16" name="円/楕円 15">
              <a:extLst>
                <a:ext uri="{FF2B5EF4-FFF2-40B4-BE49-F238E27FC236}">
                  <a16:creationId xmlns:a16="http://schemas.microsoft.com/office/drawing/2014/main" id="{3D196D29-55E6-B54B-8A87-43232CA194C7}"/>
                </a:ext>
              </a:extLst>
            </p:cNvPr>
            <p:cNvSpPr/>
            <p:nvPr/>
          </p:nvSpPr>
          <p:spPr>
            <a:xfrm>
              <a:off x="1609537" y="1790096"/>
              <a:ext cx="2880320" cy="1858903"/>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DD0ADA97-D769-6347-89DD-BA317EF622F3}"/>
                </a:ext>
              </a:extLst>
            </p:cNvPr>
            <p:cNvSpPr txBox="1"/>
            <p:nvPr/>
          </p:nvSpPr>
          <p:spPr>
            <a:xfrm>
              <a:off x="2438791" y="1988840"/>
              <a:ext cx="1221809" cy="369332"/>
            </a:xfrm>
            <a:prstGeom prst="rect">
              <a:avLst/>
            </a:prstGeom>
            <a:noFill/>
          </p:spPr>
          <p:txBody>
            <a:bodyPr wrap="none" rtlCol="0">
              <a:spAutoFit/>
            </a:bodyPr>
            <a:lstStyle/>
            <a:p>
              <a:pPr algn="ctr"/>
              <a:r>
                <a:rPr kumimoji="1" lang="ja-JP" altLang="en-US"/>
                <a:t>そのうち</a:t>
              </a:r>
              <a:r>
                <a:rPr lang="ja-JP" altLang="en-US"/>
                <a:t>客</a:t>
              </a:r>
              <a:endParaRPr kumimoji="1" lang="ja-JP" altLang="en-US"/>
            </a:p>
          </p:txBody>
        </p:sp>
      </p:grpSp>
      <p:grpSp>
        <p:nvGrpSpPr>
          <p:cNvPr id="26" name="グループ化 25">
            <a:extLst>
              <a:ext uri="{FF2B5EF4-FFF2-40B4-BE49-F238E27FC236}">
                <a16:creationId xmlns:a16="http://schemas.microsoft.com/office/drawing/2014/main" id="{31F75597-A735-4C42-AB60-24EC619ACF60}"/>
              </a:ext>
            </a:extLst>
          </p:cNvPr>
          <p:cNvGrpSpPr/>
          <p:nvPr/>
        </p:nvGrpSpPr>
        <p:grpSpPr>
          <a:xfrm>
            <a:off x="1609537" y="4019938"/>
            <a:ext cx="2880320" cy="1858903"/>
            <a:chOff x="1609537" y="4019938"/>
            <a:chExt cx="2880320" cy="1858903"/>
          </a:xfrm>
        </p:grpSpPr>
        <p:sp>
          <p:nvSpPr>
            <p:cNvPr id="17" name="円/楕円 16">
              <a:extLst>
                <a:ext uri="{FF2B5EF4-FFF2-40B4-BE49-F238E27FC236}">
                  <a16:creationId xmlns:a16="http://schemas.microsoft.com/office/drawing/2014/main" id="{E39662EA-0632-FE4F-A2A0-F41A4861FE73}"/>
                </a:ext>
              </a:extLst>
            </p:cNvPr>
            <p:cNvSpPr/>
            <p:nvPr/>
          </p:nvSpPr>
          <p:spPr>
            <a:xfrm>
              <a:off x="1609537" y="4019938"/>
              <a:ext cx="2880320" cy="18589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487C0B1-629A-8545-9FF6-84179F81F972}"/>
                </a:ext>
              </a:extLst>
            </p:cNvPr>
            <p:cNvSpPr txBox="1"/>
            <p:nvPr/>
          </p:nvSpPr>
          <p:spPr>
            <a:xfrm>
              <a:off x="2427752" y="4221088"/>
              <a:ext cx="1252266" cy="369332"/>
            </a:xfrm>
            <a:prstGeom prst="rect">
              <a:avLst/>
            </a:prstGeom>
            <a:noFill/>
          </p:spPr>
          <p:txBody>
            <a:bodyPr wrap="none" rtlCol="0">
              <a:spAutoFit/>
            </a:bodyPr>
            <a:lstStyle/>
            <a:p>
              <a:pPr algn="ctr"/>
              <a:r>
                <a:rPr lang="ja-JP" altLang="en-US"/>
                <a:t>まだまだ客</a:t>
              </a:r>
              <a:endParaRPr kumimoji="1" lang="ja-JP" altLang="en-US"/>
            </a:p>
          </p:txBody>
        </p:sp>
      </p:grpSp>
      <p:grpSp>
        <p:nvGrpSpPr>
          <p:cNvPr id="25" name="グループ化 24">
            <a:extLst>
              <a:ext uri="{FF2B5EF4-FFF2-40B4-BE49-F238E27FC236}">
                <a16:creationId xmlns:a16="http://schemas.microsoft.com/office/drawing/2014/main" id="{2E0E9808-68EC-904F-A1B5-56D184138C2F}"/>
              </a:ext>
            </a:extLst>
          </p:cNvPr>
          <p:cNvGrpSpPr/>
          <p:nvPr/>
        </p:nvGrpSpPr>
        <p:grpSpPr>
          <a:xfrm>
            <a:off x="4644008" y="1790095"/>
            <a:ext cx="2880320" cy="1858903"/>
            <a:chOff x="4644008" y="1790095"/>
            <a:chExt cx="2880320" cy="1858903"/>
          </a:xfrm>
        </p:grpSpPr>
        <p:sp>
          <p:nvSpPr>
            <p:cNvPr id="18" name="円/楕円 17">
              <a:extLst>
                <a:ext uri="{FF2B5EF4-FFF2-40B4-BE49-F238E27FC236}">
                  <a16:creationId xmlns:a16="http://schemas.microsoft.com/office/drawing/2014/main" id="{2EF760CC-9532-2A46-B94A-5AEF06A2B72F}"/>
                </a:ext>
              </a:extLst>
            </p:cNvPr>
            <p:cNvSpPr/>
            <p:nvPr/>
          </p:nvSpPr>
          <p:spPr>
            <a:xfrm>
              <a:off x="4644008" y="1790095"/>
              <a:ext cx="2880320" cy="185890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763FDE90-C46F-4048-A143-3CDB3ABFA6BE}"/>
                </a:ext>
              </a:extLst>
            </p:cNvPr>
            <p:cNvSpPr txBox="1"/>
            <p:nvPr/>
          </p:nvSpPr>
          <p:spPr>
            <a:xfrm>
              <a:off x="5555816" y="1988840"/>
              <a:ext cx="1056700" cy="369332"/>
            </a:xfrm>
            <a:prstGeom prst="rect">
              <a:avLst/>
            </a:prstGeom>
            <a:noFill/>
          </p:spPr>
          <p:txBody>
            <a:bodyPr wrap="none" rtlCol="0">
              <a:spAutoFit/>
            </a:bodyPr>
            <a:lstStyle/>
            <a:p>
              <a:pPr algn="ctr"/>
              <a:r>
                <a:rPr lang="ja-JP" altLang="en-US">
                  <a:solidFill>
                    <a:schemeClr val="bg1"/>
                  </a:solidFill>
                </a:rPr>
                <a:t>今すぐ客</a:t>
              </a:r>
              <a:endParaRPr kumimoji="1" lang="ja-JP" altLang="en-US">
                <a:solidFill>
                  <a:schemeClr val="bg1"/>
                </a:solidFill>
              </a:endParaRPr>
            </a:p>
          </p:txBody>
        </p:sp>
      </p:grpSp>
      <p:grpSp>
        <p:nvGrpSpPr>
          <p:cNvPr id="27" name="グループ化 26">
            <a:extLst>
              <a:ext uri="{FF2B5EF4-FFF2-40B4-BE49-F238E27FC236}">
                <a16:creationId xmlns:a16="http://schemas.microsoft.com/office/drawing/2014/main" id="{A34CC8E7-0A3A-3940-853B-058E0E1D2401}"/>
              </a:ext>
            </a:extLst>
          </p:cNvPr>
          <p:cNvGrpSpPr/>
          <p:nvPr/>
        </p:nvGrpSpPr>
        <p:grpSpPr>
          <a:xfrm>
            <a:off x="4654145" y="4019938"/>
            <a:ext cx="2880320" cy="1858903"/>
            <a:chOff x="4654145" y="4019938"/>
            <a:chExt cx="2880320" cy="1858903"/>
          </a:xfrm>
        </p:grpSpPr>
        <p:sp>
          <p:nvSpPr>
            <p:cNvPr id="19" name="円/楕円 18">
              <a:extLst>
                <a:ext uri="{FF2B5EF4-FFF2-40B4-BE49-F238E27FC236}">
                  <a16:creationId xmlns:a16="http://schemas.microsoft.com/office/drawing/2014/main" id="{9DE54693-B769-4644-9034-8D027E472613}"/>
                </a:ext>
              </a:extLst>
            </p:cNvPr>
            <p:cNvSpPr/>
            <p:nvPr/>
          </p:nvSpPr>
          <p:spPr>
            <a:xfrm>
              <a:off x="4654145" y="4019938"/>
              <a:ext cx="2880320" cy="18589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CFCE1B4-4ABF-8D41-A6A8-DC75F28BFD76}"/>
                </a:ext>
              </a:extLst>
            </p:cNvPr>
            <p:cNvSpPr txBox="1"/>
            <p:nvPr/>
          </p:nvSpPr>
          <p:spPr>
            <a:xfrm>
              <a:off x="5546718" y="4149080"/>
              <a:ext cx="1095172" cy="369332"/>
            </a:xfrm>
            <a:prstGeom prst="rect">
              <a:avLst/>
            </a:prstGeom>
            <a:noFill/>
          </p:spPr>
          <p:txBody>
            <a:bodyPr wrap="none" rtlCol="0">
              <a:spAutoFit/>
            </a:bodyPr>
            <a:lstStyle/>
            <a:p>
              <a:pPr algn="ctr"/>
              <a:r>
                <a:rPr lang="ja-JP" altLang="en-US"/>
                <a:t>お悩み客</a:t>
              </a:r>
              <a:endParaRPr kumimoji="1" lang="ja-JP" altLang="en-US" sz="3200"/>
            </a:p>
          </p:txBody>
        </p:sp>
      </p:grpSp>
      <p:sp>
        <p:nvSpPr>
          <p:cNvPr id="28" name="テキスト ボックス 27">
            <a:extLst>
              <a:ext uri="{FF2B5EF4-FFF2-40B4-BE49-F238E27FC236}">
                <a16:creationId xmlns:a16="http://schemas.microsoft.com/office/drawing/2014/main" id="{CA1A301C-9F4B-F640-A74F-F18F68FF1124}"/>
              </a:ext>
            </a:extLst>
          </p:cNvPr>
          <p:cNvSpPr txBox="1"/>
          <p:nvPr/>
        </p:nvSpPr>
        <p:spPr>
          <a:xfrm>
            <a:off x="2445766" y="2369839"/>
            <a:ext cx="1406154" cy="830997"/>
          </a:xfrm>
          <a:prstGeom prst="rect">
            <a:avLst/>
          </a:prstGeom>
          <a:noFill/>
        </p:spPr>
        <p:txBody>
          <a:bodyPr wrap="none" rtlCol="0">
            <a:spAutoFit/>
          </a:bodyPr>
          <a:lstStyle/>
          <a:p>
            <a:r>
              <a:rPr kumimoji="1" lang="en-US" altLang="ja-JP" sz="4800" dirty="0"/>
              <a:t>9.5%</a:t>
            </a:r>
            <a:endParaRPr kumimoji="1" lang="ja-JP" altLang="en-US" sz="4800"/>
          </a:p>
        </p:txBody>
      </p:sp>
      <p:sp>
        <p:nvSpPr>
          <p:cNvPr id="29" name="テキスト ボックス 28">
            <a:extLst>
              <a:ext uri="{FF2B5EF4-FFF2-40B4-BE49-F238E27FC236}">
                <a16:creationId xmlns:a16="http://schemas.microsoft.com/office/drawing/2014/main" id="{BC8271C2-BFC8-6648-8879-CD41FD387246}"/>
              </a:ext>
            </a:extLst>
          </p:cNvPr>
          <p:cNvSpPr txBox="1"/>
          <p:nvPr/>
        </p:nvSpPr>
        <p:spPr>
          <a:xfrm>
            <a:off x="5468002" y="4533890"/>
            <a:ext cx="1406154" cy="830997"/>
          </a:xfrm>
          <a:prstGeom prst="rect">
            <a:avLst/>
          </a:prstGeom>
          <a:noFill/>
        </p:spPr>
        <p:txBody>
          <a:bodyPr wrap="none" rtlCol="0">
            <a:spAutoFit/>
          </a:bodyPr>
          <a:lstStyle/>
          <a:p>
            <a:r>
              <a:rPr kumimoji="1" lang="en-US" altLang="ja-JP" sz="4800" dirty="0"/>
              <a:t>9.5%</a:t>
            </a:r>
            <a:endParaRPr kumimoji="1" lang="ja-JP" altLang="en-US" sz="4800"/>
          </a:p>
        </p:txBody>
      </p:sp>
      <p:sp>
        <p:nvSpPr>
          <p:cNvPr id="30" name="テキスト ボックス 29">
            <a:extLst>
              <a:ext uri="{FF2B5EF4-FFF2-40B4-BE49-F238E27FC236}">
                <a16:creationId xmlns:a16="http://schemas.microsoft.com/office/drawing/2014/main" id="{B3FCC452-7B21-B54F-9D53-10467906D42A}"/>
              </a:ext>
            </a:extLst>
          </p:cNvPr>
          <p:cNvSpPr txBox="1"/>
          <p:nvPr/>
        </p:nvSpPr>
        <p:spPr>
          <a:xfrm>
            <a:off x="2529249" y="4647394"/>
            <a:ext cx="1250663" cy="830997"/>
          </a:xfrm>
          <a:prstGeom prst="rect">
            <a:avLst/>
          </a:prstGeom>
          <a:noFill/>
        </p:spPr>
        <p:txBody>
          <a:bodyPr wrap="none" rtlCol="0">
            <a:spAutoFit/>
          </a:bodyPr>
          <a:lstStyle/>
          <a:p>
            <a:r>
              <a:rPr lang="en-US" altLang="ja-JP" sz="4800" dirty="0"/>
              <a:t>80</a:t>
            </a:r>
            <a:r>
              <a:rPr kumimoji="1" lang="en-US" altLang="ja-JP" sz="4800" dirty="0"/>
              <a:t>%</a:t>
            </a:r>
            <a:endParaRPr kumimoji="1" lang="ja-JP" altLang="en-US" sz="4800"/>
          </a:p>
        </p:txBody>
      </p:sp>
      <p:sp>
        <p:nvSpPr>
          <p:cNvPr id="31" name="テキスト ボックス 30">
            <a:extLst>
              <a:ext uri="{FF2B5EF4-FFF2-40B4-BE49-F238E27FC236}">
                <a16:creationId xmlns:a16="http://schemas.microsoft.com/office/drawing/2014/main" id="{09E9626C-A30A-FE46-A603-A26E6F743467}"/>
              </a:ext>
            </a:extLst>
          </p:cNvPr>
          <p:cNvSpPr txBox="1"/>
          <p:nvPr/>
        </p:nvSpPr>
        <p:spPr>
          <a:xfrm>
            <a:off x="5650147" y="2380557"/>
            <a:ext cx="938077" cy="830997"/>
          </a:xfrm>
          <a:prstGeom prst="rect">
            <a:avLst/>
          </a:prstGeom>
          <a:noFill/>
        </p:spPr>
        <p:txBody>
          <a:bodyPr wrap="none" rtlCol="0">
            <a:spAutoFit/>
          </a:bodyPr>
          <a:lstStyle/>
          <a:p>
            <a:r>
              <a:rPr lang="en-US" altLang="ja-JP" sz="4800" dirty="0">
                <a:solidFill>
                  <a:schemeClr val="bg1"/>
                </a:solidFill>
              </a:rPr>
              <a:t>1</a:t>
            </a:r>
            <a:r>
              <a:rPr kumimoji="1" lang="en-US" altLang="ja-JP" sz="4800" dirty="0">
                <a:solidFill>
                  <a:schemeClr val="bg1"/>
                </a:solidFill>
              </a:rPr>
              <a:t>%</a:t>
            </a:r>
            <a:endParaRPr kumimoji="1" lang="ja-JP" altLang="en-US" sz="4800">
              <a:solidFill>
                <a:schemeClr val="bg1"/>
              </a:solidFill>
            </a:endParaRPr>
          </a:p>
        </p:txBody>
      </p:sp>
    </p:spTree>
    <p:extLst>
      <p:ext uri="{BB962C8B-B14F-4D97-AF65-F5344CB8AC3E}">
        <p14:creationId xmlns:p14="http://schemas.microsoft.com/office/powerpoint/2010/main" val="345145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dissolve">
                                      <p:cBhvr>
                                        <p:cTn id="12" dur="10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dissolve">
                                      <p:cBhvr>
                                        <p:cTn id="17" dur="10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dissolve">
                                      <p:cBhvr>
                                        <p:cTn id="22" dur="20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745" y="116632"/>
            <a:ext cx="1272928" cy="1265286"/>
          </a:xfrm>
        </p:spPr>
      </p:pic>
      <p:cxnSp>
        <p:nvCxnSpPr>
          <p:cNvPr id="8" name="直線コネクタ 7"/>
          <p:cNvCxnSpPr/>
          <p:nvPr/>
        </p:nvCxnSpPr>
        <p:spPr>
          <a:xfrm>
            <a:off x="329745" y="1013715"/>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graphicFrame>
        <p:nvGraphicFramePr>
          <p:cNvPr id="2" name="表 2">
            <a:extLst>
              <a:ext uri="{FF2B5EF4-FFF2-40B4-BE49-F238E27FC236}">
                <a16:creationId xmlns:a16="http://schemas.microsoft.com/office/drawing/2014/main" id="{92E2A57E-EC2A-CC49-B5EB-63379FA964E8}"/>
              </a:ext>
            </a:extLst>
          </p:cNvPr>
          <p:cNvGraphicFramePr>
            <a:graphicFrameLocks noGrp="1"/>
          </p:cNvGraphicFramePr>
          <p:nvPr/>
        </p:nvGraphicFramePr>
        <p:xfrm>
          <a:off x="1524000" y="1556792"/>
          <a:ext cx="6096000" cy="4552276"/>
        </p:xfrm>
        <a:graphic>
          <a:graphicData uri="http://schemas.openxmlformats.org/drawingml/2006/table">
            <a:tbl>
              <a:tblPr firstRow="1" bandRow="1">
                <a:tableStyleId>{073A0DAA-6AF3-43AB-8588-CEC1D06C72B9}</a:tableStyleId>
              </a:tblPr>
              <a:tblGrid>
                <a:gridCol w="3048000">
                  <a:extLst>
                    <a:ext uri="{9D8B030D-6E8A-4147-A177-3AD203B41FA5}">
                      <a16:colId xmlns:a16="http://schemas.microsoft.com/office/drawing/2014/main" val="555301189"/>
                    </a:ext>
                  </a:extLst>
                </a:gridCol>
                <a:gridCol w="3048000">
                  <a:extLst>
                    <a:ext uri="{9D8B030D-6E8A-4147-A177-3AD203B41FA5}">
                      <a16:colId xmlns:a16="http://schemas.microsoft.com/office/drawing/2014/main" val="3453754144"/>
                    </a:ext>
                  </a:extLst>
                </a:gridCol>
              </a:tblGrid>
              <a:tr h="2276138">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5831364"/>
                  </a:ext>
                </a:extLst>
              </a:tr>
              <a:tr h="2276138">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6580360"/>
                  </a:ext>
                </a:extLst>
              </a:tr>
            </a:tbl>
          </a:graphicData>
        </a:graphic>
      </p:graphicFrame>
      <p:sp>
        <p:nvSpPr>
          <p:cNvPr id="3" name="テキスト ボックス 2">
            <a:extLst>
              <a:ext uri="{FF2B5EF4-FFF2-40B4-BE49-F238E27FC236}">
                <a16:creationId xmlns:a16="http://schemas.microsoft.com/office/drawing/2014/main" id="{E7B2B41B-E5EA-0E4F-8D4E-B230E780CA00}"/>
              </a:ext>
            </a:extLst>
          </p:cNvPr>
          <p:cNvSpPr txBox="1"/>
          <p:nvPr/>
        </p:nvSpPr>
        <p:spPr>
          <a:xfrm>
            <a:off x="2633007" y="384246"/>
            <a:ext cx="3877985" cy="523220"/>
          </a:xfrm>
          <a:prstGeom prst="rect">
            <a:avLst/>
          </a:prstGeom>
          <a:noFill/>
        </p:spPr>
        <p:txBody>
          <a:bodyPr wrap="none" rtlCol="0">
            <a:spAutoFit/>
          </a:bodyPr>
          <a:lstStyle/>
          <a:p>
            <a:r>
              <a:rPr lang="ja-JP" altLang="en-US" sz="2800"/>
              <a:t>見込客の４つのステージ</a:t>
            </a:r>
            <a:endParaRPr kumimoji="1" lang="ja-JP" altLang="en-US" sz="2800"/>
          </a:p>
        </p:txBody>
      </p:sp>
      <p:grpSp>
        <p:nvGrpSpPr>
          <p:cNvPr id="28" name="グループ化 27">
            <a:extLst>
              <a:ext uri="{FF2B5EF4-FFF2-40B4-BE49-F238E27FC236}">
                <a16:creationId xmlns:a16="http://schemas.microsoft.com/office/drawing/2014/main" id="{434603EC-0F99-1B4F-8352-CDD3D02ACEF4}"/>
              </a:ext>
            </a:extLst>
          </p:cNvPr>
          <p:cNvGrpSpPr/>
          <p:nvPr/>
        </p:nvGrpSpPr>
        <p:grpSpPr>
          <a:xfrm>
            <a:off x="112399" y="1058409"/>
            <a:ext cx="1264032" cy="5050659"/>
            <a:chOff x="112399" y="1058409"/>
            <a:chExt cx="1264032" cy="5050659"/>
          </a:xfrm>
        </p:grpSpPr>
        <p:sp>
          <p:nvSpPr>
            <p:cNvPr id="5" name="テキスト ボックス 4">
              <a:extLst>
                <a:ext uri="{FF2B5EF4-FFF2-40B4-BE49-F238E27FC236}">
                  <a16:creationId xmlns:a16="http://schemas.microsoft.com/office/drawing/2014/main" id="{436E0D86-4F6A-FE4F-A06B-E9962BD679BD}"/>
                </a:ext>
              </a:extLst>
            </p:cNvPr>
            <p:cNvSpPr txBox="1"/>
            <p:nvPr/>
          </p:nvSpPr>
          <p:spPr>
            <a:xfrm>
              <a:off x="112399" y="1058409"/>
              <a:ext cx="986167" cy="646331"/>
            </a:xfrm>
            <a:prstGeom prst="rect">
              <a:avLst/>
            </a:prstGeom>
            <a:noFill/>
          </p:spPr>
          <p:txBody>
            <a:bodyPr wrap="none" rtlCol="0">
              <a:spAutoFit/>
            </a:bodyPr>
            <a:lstStyle/>
            <a:p>
              <a:pPr algn="ctr"/>
              <a:r>
                <a:rPr kumimoji="1" lang="ja-JP" altLang="en-US" b="1"/>
                <a:t>ウォンツ</a:t>
              </a:r>
              <a:br>
                <a:rPr kumimoji="1" lang="en-US" altLang="ja-JP" b="1" dirty="0"/>
              </a:br>
              <a:r>
                <a:rPr kumimoji="1" lang="ja-JP" altLang="en-US" b="1"/>
                <a:t>（欲求）</a:t>
              </a:r>
            </a:p>
          </p:txBody>
        </p:sp>
        <p:grpSp>
          <p:nvGrpSpPr>
            <p:cNvPr id="14" name="グループ化 13">
              <a:extLst>
                <a:ext uri="{FF2B5EF4-FFF2-40B4-BE49-F238E27FC236}">
                  <a16:creationId xmlns:a16="http://schemas.microsoft.com/office/drawing/2014/main" id="{3347B89F-EBD5-FA4A-86B3-05534865DA1E}"/>
                </a:ext>
              </a:extLst>
            </p:cNvPr>
            <p:cNvGrpSpPr/>
            <p:nvPr/>
          </p:nvGrpSpPr>
          <p:grpSpPr>
            <a:xfrm>
              <a:off x="883347" y="1556792"/>
              <a:ext cx="493084" cy="4552276"/>
              <a:chOff x="883347" y="1556792"/>
              <a:chExt cx="493084" cy="4552276"/>
            </a:xfrm>
          </p:grpSpPr>
          <p:sp>
            <p:nvSpPr>
              <p:cNvPr id="6" name="下矢印 5">
                <a:extLst>
                  <a:ext uri="{FF2B5EF4-FFF2-40B4-BE49-F238E27FC236}">
                    <a16:creationId xmlns:a16="http://schemas.microsoft.com/office/drawing/2014/main" id="{64C88556-564C-AD4A-AD7E-45CC4D8604E0}"/>
                  </a:ext>
                </a:extLst>
              </p:cNvPr>
              <p:cNvSpPr/>
              <p:nvPr/>
            </p:nvSpPr>
            <p:spPr>
              <a:xfrm rot="10800000">
                <a:off x="883347" y="1556792"/>
                <a:ext cx="493084" cy="4552276"/>
              </a:xfrm>
              <a:prstGeom prst="downArrow">
                <a:avLst/>
              </a:prstGeom>
              <a:solidFill>
                <a:srgbClr val="FFFF00"/>
              </a:solidFill>
              <a:ln>
                <a:solidFill>
                  <a:schemeClr val="tx1">
                    <a:lumMod val="50000"/>
                    <a:lumOff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52EBDF6-A489-5840-8D08-5711EAE3107A}"/>
                  </a:ext>
                </a:extLst>
              </p:cNvPr>
              <p:cNvSpPr txBox="1"/>
              <p:nvPr/>
            </p:nvSpPr>
            <p:spPr>
              <a:xfrm>
                <a:off x="909602" y="4581128"/>
                <a:ext cx="442750" cy="400110"/>
              </a:xfrm>
              <a:prstGeom prst="rect">
                <a:avLst/>
              </a:prstGeom>
              <a:noFill/>
            </p:spPr>
            <p:txBody>
              <a:bodyPr wrap="none" rtlCol="0">
                <a:spAutoFit/>
              </a:bodyPr>
              <a:lstStyle/>
              <a:p>
                <a:r>
                  <a:rPr kumimoji="1" lang="ja-JP" altLang="en-US" sz="2000" b="1"/>
                  <a:t>低</a:t>
                </a:r>
                <a:endParaRPr kumimoji="1" lang="ja-JP" altLang="en-US" sz="2400" b="1"/>
              </a:p>
            </p:txBody>
          </p:sp>
          <p:sp>
            <p:nvSpPr>
              <p:cNvPr id="12" name="テキスト ボックス 11">
                <a:extLst>
                  <a:ext uri="{FF2B5EF4-FFF2-40B4-BE49-F238E27FC236}">
                    <a16:creationId xmlns:a16="http://schemas.microsoft.com/office/drawing/2014/main" id="{B320C45D-FFC0-B445-AE4B-687FD610478C}"/>
                  </a:ext>
                </a:extLst>
              </p:cNvPr>
              <p:cNvSpPr txBox="1"/>
              <p:nvPr/>
            </p:nvSpPr>
            <p:spPr>
              <a:xfrm>
                <a:off x="908514" y="2522170"/>
                <a:ext cx="442750" cy="400110"/>
              </a:xfrm>
              <a:prstGeom prst="rect">
                <a:avLst/>
              </a:prstGeom>
              <a:noFill/>
            </p:spPr>
            <p:txBody>
              <a:bodyPr wrap="none" rtlCol="0">
                <a:spAutoFit/>
              </a:bodyPr>
              <a:lstStyle/>
              <a:p>
                <a:r>
                  <a:rPr kumimoji="1" lang="ja-JP" altLang="en-US" sz="2000" b="1"/>
                  <a:t>高</a:t>
                </a:r>
                <a:endParaRPr kumimoji="1" lang="ja-JP" altLang="en-US" sz="2400" b="1"/>
              </a:p>
            </p:txBody>
          </p:sp>
        </p:grpSp>
      </p:grpSp>
      <p:grpSp>
        <p:nvGrpSpPr>
          <p:cNvPr id="29" name="グループ化 28">
            <a:extLst>
              <a:ext uri="{FF2B5EF4-FFF2-40B4-BE49-F238E27FC236}">
                <a16:creationId xmlns:a16="http://schemas.microsoft.com/office/drawing/2014/main" id="{9132EFA5-BE05-0F40-BD48-82A774C19321}"/>
              </a:ext>
            </a:extLst>
          </p:cNvPr>
          <p:cNvGrpSpPr/>
          <p:nvPr/>
        </p:nvGrpSpPr>
        <p:grpSpPr>
          <a:xfrm>
            <a:off x="1524000" y="6109068"/>
            <a:ext cx="7489877" cy="668301"/>
            <a:chOff x="1524000" y="6109068"/>
            <a:chExt cx="7489877" cy="668301"/>
          </a:xfrm>
        </p:grpSpPr>
        <p:sp>
          <p:nvSpPr>
            <p:cNvPr id="7" name="テキスト ボックス 6">
              <a:extLst>
                <a:ext uri="{FF2B5EF4-FFF2-40B4-BE49-F238E27FC236}">
                  <a16:creationId xmlns:a16="http://schemas.microsoft.com/office/drawing/2014/main" id="{A7A8A99C-2F09-9F4E-AA48-EE6E12E77078}"/>
                </a:ext>
              </a:extLst>
            </p:cNvPr>
            <p:cNvSpPr txBox="1"/>
            <p:nvPr/>
          </p:nvSpPr>
          <p:spPr>
            <a:xfrm>
              <a:off x="7897866" y="6109068"/>
              <a:ext cx="1116011" cy="646331"/>
            </a:xfrm>
            <a:prstGeom prst="rect">
              <a:avLst/>
            </a:prstGeom>
            <a:noFill/>
          </p:spPr>
          <p:txBody>
            <a:bodyPr wrap="none" rtlCol="0">
              <a:spAutoFit/>
            </a:bodyPr>
            <a:lstStyle/>
            <a:p>
              <a:pPr algn="ctr"/>
              <a:r>
                <a:rPr kumimoji="1" lang="ja-JP" altLang="en-US" b="1"/>
                <a:t>ニーズ</a:t>
              </a:r>
              <a:br>
                <a:rPr kumimoji="1" lang="en-US" altLang="ja-JP" b="1" dirty="0"/>
              </a:br>
              <a:r>
                <a:rPr kumimoji="1" lang="ja-JP" altLang="en-US" b="1"/>
                <a:t>（必要性）</a:t>
              </a:r>
            </a:p>
          </p:txBody>
        </p:sp>
        <p:grpSp>
          <p:nvGrpSpPr>
            <p:cNvPr id="15" name="グループ化 14">
              <a:extLst>
                <a:ext uri="{FF2B5EF4-FFF2-40B4-BE49-F238E27FC236}">
                  <a16:creationId xmlns:a16="http://schemas.microsoft.com/office/drawing/2014/main" id="{BC41F2AC-C251-A247-89D7-860A27FD05C7}"/>
                </a:ext>
              </a:extLst>
            </p:cNvPr>
            <p:cNvGrpSpPr/>
            <p:nvPr/>
          </p:nvGrpSpPr>
          <p:grpSpPr>
            <a:xfrm>
              <a:off x="1524000" y="6284285"/>
              <a:ext cx="6096000" cy="493084"/>
              <a:chOff x="1524000" y="6284285"/>
              <a:chExt cx="6096000" cy="493084"/>
            </a:xfrm>
          </p:grpSpPr>
          <p:sp>
            <p:nvSpPr>
              <p:cNvPr id="9" name="下矢印 8">
                <a:extLst>
                  <a:ext uri="{FF2B5EF4-FFF2-40B4-BE49-F238E27FC236}">
                    <a16:creationId xmlns:a16="http://schemas.microsoft.com/office/drawing/2014/main" id="{89F0DEBC-2D0F-4C49-B146-67BC72B3AADC}"/>
                  </a:ext>
                </a:extLst>
              </p:cNvPr>
              <p:cNvSpPr/>
              <p:nvPr/>
            </p:nvSpPr>
            <p:spPr>
              <a:xfrm rot="16200000">
                <a:off x="4325458" y="3482827"/>
                <a:ext cx="493084" cy="6096000"/>
              </a:xfrm>
              <a:prstGeom prst="downArrow">
                <a:avLst/>
              </a:prstGeom>
              <a:solidFill>
                <a:srgbClr val="00B0F0"/>
              </a:solidFill>
              <a:ln>
                <a:solidFill>
                  <a:schemeClr val="tx1">
                    <a:lumMod val="50000"/>
                    <a:lumOff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20832EE-A915-5A4C-B304-DE541C32C3E0}"/>
                  </a:ext>
                </a:extLst>
              </p:cNvPr>
              <p:cNvSpPr txBox="1"/>
              <p:nvPr/>
            </p:nvSpPr>
            <p:spPr>
              <a:xfrm>
                <a:off x="2915816" y="6341258"/>
                <a:ext cx="442750" cy="400110"/>
              </a:xfrm>
              <a:prstGeom prst="rect">
                <a:avLst/>
              </a:prstGeom>
              <a:noFill/>
            </p:spPr>
            <p:txBody>
              <a:bodyPr wrap="none" rtlCol="0">
                <a:spAutoFit/>
              </a:bodyPr>
              <a:lstStyle/>
              <a:p>
                <a:r>
                  <a:rPr kumimoji="1" lang="ja-JP" altLang="en-US" sz="2000" b="1"/>
                  <a:t>低</a:t>
                </a:r>
                <a:endParaRPr kumimoji="1" lang="ja-JP" altLang="en-US" sz="2400" b="1"/>
              </a:p>
            </p:txBody>
          </p:sp>
          <p:sp>
            <p:nvSpPr>
              <p:cNvPr id="13" name="テキスト ボックス 12">
                <a:extLst>
                  <a:ext uri="{FF2B5EF4-FFF2-40B4-BE49-F238E27FC236}">
                    <a16:creationId xmlns:a16="http://schemas.microsoft.com/office/drawing/2014/main" id="{08E5BC09-C21C-A444-BEED-DDE4D3F48533}"/>
                  </a:ext>
                </a:extLst>
              </p:cNvPr>
              <p:cNvSpPr txBox="1"/>
              <p:nvPr/>
            </p:nvSpPr>
            <p:spPr>
              <a:xfrm>
                <a:off x="5772764" y="6341258"/>
                <a:ext cx="442750" cy="400110"/>
              </a:xfrm>
              <a:prstGeom prst="rect">
                <a:avLst/>
              </a:prstGeom>
              <a:noFill/>
            </p:spPr>
            <p:txBody>
              <a:bodyPr wrap="none" rtlCol="0">
                <a:spAutoFit/>
              </a:bodyPr>
              <a:lstStyle/>
              <a:p>
                <a:r>
                  <a:rPr kumimoji="1" lang="ja-JP" altLang="en-US" sz="2000" b="1"/>
                  <a:t>高</a:t>
                </a:r>
                <a:endParaRPr kumimoji="1" lang="ja-JP" altLang="en-US" sz="2400" b="1"/>
              </a:p>
            </p:txBody>
          </p:sp>
        </p:grpSp>
      </p:grpSp>
      <p:grpSp>
        <p:nvGrpSpPr>
          <p:cNvPr id="24" name="グループ化 23">
            <a:extLst>
              <a:ext uri="{FF2B5EF4-FFF2-40B4-BE49-F238E27FC236}">
                <a16:creationId xmlns:a16="http://schemas.microsoft.com/office/drawing/2014/main" id="{0AE04A46-098E-F141-960E-16E340AB24A5}"/>
              </a:ext>
            </a:extLst>
          </p:cNvPr>
          <p:cNvGrpSpPr/>
          <p:nvPr/>
        </p:nvGrpSpPr>
        <p:grpSpPr>
          <a:xfrm>
            <a:off x="1609537" y="1790096"/>
            <a:ext cx="2880320" cy="1858903"/>
            <a:chOff x="1609537" y="1790096"/>
            <a:chExt cx="2880320" cy="1858903"/>
          </a:xfrm>
        </p:grpSpPr>
        <p:sp>
          <p:nvSpPr>
            <p:cNvPr id="16" name="円/楕円 15">
              <a:extLst>
                <a:ext uri="{FF2B5EF4-FFF2-40B4-BE49-F238E27FC236}">
                  <a16:creationId xmlns:a16="http://schemas.microsoft.com/office/drawing/2014/main" id="{3D196D29-55E6-B54B-8A87-43232CA194C7}"/>
                </a:ext>
              </a:extLst>
            </p:cNvPr>
            <p:cNvSpPr/>
            <p:nvPr/>
          </p:nvSpPr>
          <p:spPr>
            <a:xfrm>
              <a:off x="1609537" y="1790096"/>
              <a:ext cx="2880320" cy="1858903"/>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DD0ADA97-D769-6347-89DD-BA317EF622F3}"/>
                </a:ext>
              </a:extLst>
            </p:cNvPr>
            <p:cNvSpPr txBox="1"/>
            <p:nvPr/>
          </p:nvSpPr>
          <p:spPr>
            <a:xfrm>
              <a:off x="2035637" y="2427158"/>
              <a:ext cx="2028119" cy="584775"/>
            </a:xfrm>
            <a:prstGeom prst="rect">
              <a:avLst/>
            </a:prstGeom>
            <a:noFill/>
          </p:spPr>
          <p:txBody>
            <a:bodyPr wrap="none" rtlCol="0">
              <a:spAutoFit/>
            </a:bodyPr>
            <a:lstStyle/>
            <a:p>
              <a:pPr algn="ctr"/>
              <a:r>
                <a:rPr kumimoji="1" lang="ja-JP" altLang="en-US" sz="3200"/>
                <a:t>そのうち</a:t>
              </a:r>
              <a:r>
                <a:rPr lang="ja-JP" altLang="en-US" sz="3200"/>
                <a:t>客</a:t>
              </a:r>
              <a:endParaRPr kumimoji="1" lang="ja-JP" altLang="en-US" sz="3200"/>
            </a:p>
          </p:txBody>
        </p:sp>
      </p:grpSp>
      <p:grpSp>
        <p:nvGrpSpPr>
          <p:cNvPr id="26" name="グループ化 25">
            <a:extLst>
              <a:ext uri="{FF2B5EF4-FFF2-40B4-BE49-F238E27FC236}">
                <a16:creationId xmlns:a16="http://schemas.microsoft.com/office/drawing/2014/main" id="{31F75597-A735-4C42-AB60-24EC619ACF60}"/>
              </a:ext>
            </a:extLst>
          </p:cNvPr>
          <p:cNvGrpSpPr/>
          <p:nvPr/>
        </p:nvGrpSpPr>
        <p:grpSpPr>
          <a:xfrm>
            <a:off x="1609537" y="4019938"/>
            <a:ext cx="2880320" cy="1858903"/>
            <a:chOff x="1609537" y="4019938"/>
            <a:chExt cx="2880320" cy="1858903"/>
          </a:xfrm>
        </p:grpSpPr>
        <p:sp>
          <p:nvSpPr>
            <p:cNvPr id="17" name="円/楕円 16">
              <a:extLst>
                <a:ext uri="{FF2B5EF4-FFF2-40B4-BE49-F238E27FC236}">
                  <a16:creationId xmlns:a16="http://schemas.microsoft.com/office/drawing/2014/main" id="{E39662EA-0632-FE4F-A2A0-F41A4861FE73}"/>
                </a:ext>
              </a:extLst>
            </p:cNvPr>
            <p:cNvSpPr/>
            <p:nvPr/>
          </p:nvSpPr>
          <p:spPr>
            <a:xfrm>
              <a:off x="1609537" y="4019938"/>
              <a:ext cx="2880320" cy="18589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487C0B1-629A-8545-9FF6-84179F81F972}"/>
                </a:ext>
              </a:extLst>
            </p:cNvPr>
            <p:cNvSpPr txBox="1"/>
            <p:nvPr/>
          </p:nvSpPr>
          <p:spPr>
            <a:xfrm>
              <a:off x="2012575" y="4657001"/>
              <a:ext cx="2082622" cy="584775"/>
            </a:xfrm>
            <a:prstGeom prst="rect">
              <a:avLst/>
            </a:prstGeom>
            <a:noFill/>
          </p:spPr>
          <p:txBody>
            <a:bodyPr wrap="none" rtlCol="0">
              <a:spAutoFit/>
            </a:bodyPr>
            <a:lstStyle/>
            <a:p>
              <a:pPr algn="ctr"/>
              <a:r>
                <a:rPr lang="ja-JP" altLang="en-US" sz="3200"/>
                <a:t>まだまだ客</a:t>
              </a:r>
              <a:endParaRPr kumimoji="1" lang="ja-JP" altLang="en-US" sz="3200"/>
            </a:p>
          </p:txBody>
        </p:sp>
      </p:grpSp>
      <p:grpSp>
        <p:nvGrpSpPr>
          <p:cNvPr id="25" name="グループ化 24">
            <a:extLst>
              <a:ext uri="{FF2B5EF4-FFF2-40B4-BE49-F238E27FC236}">
                <a16:creationId xmlns:a16="http://schemas.microsoft.com/office/drawing/2014/main" id="{2E0E9808-68EC-904F-A1B5-56D184138C2F}"/>
              </a:ext>
            </a:extLst>
          </p:cNvPr>
          <p:cNvGrpSpPr/>
          <p:nvPr/>
        </p:nvGrpSpPr>
        <p:grpSpPr>
          <a:xfrm>
            <a:off x="4644008" y="1790095"/>
            <a:ext cx="2880320" cy="1858903"/>
            <a:chOff x="4644008" y="1790095"/>
            <a:chExt cx="2880320" cy="1858903"/>
          </a:xfrm>
        </p:grpSpPr>
        <p:sp>
          <p:nvSpPr>
            <p:cNvPr id="18" name="円/楕円 17">
              <a:extLst>
                <a:ext uri="{FF2B5EF4-FFF2-40B4-BE49-F238E27FC236}">
                  <a16:creationId xmlns:a16="http://schemas.microsoft.com/office/drawing/2014/main" id="{2EF760CC-9532-2A46-B94A-5AEF06A2B72F}"/>
                </a:ext>
              </a:extLst>
            </p:cNvPr>
            <p:cNvSpPr/>
            <p:nvPr/>
          </p:nvSpPr>
          <p:spPr>
            <a:xfrm>
              <a:off x="4644008" y="1790095"/>
              <a:ext cx="2880320" cy="185890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763FDE90-C46F-4048-A143-3CDB3ABFA6BE}"/>
                </a:ext>
              </a:extLst>
            </p:cNvPr>
            <p:cNvSpPr txBox="1"/>
            <p:nvPr/>
          </p:nvSpPr>
          <p:spPr>
            <a:xfrm>
              <a:off x="5216782" y="2427157"/>
              <a:ext cx="1734770" cy="584775"/>
            </a:xfrm>
            <a:prstGeom prst="rect">
              <a:avLst/>
            </a:prstGeom>
            <a:noFill/>
          </p:spPr>
          <p:txBody>
            <a:bodyPr wrap="none" rtlCol="0">
              <a:spAutoFit/>
            </a:bodyPr>
            <a:lstStyle/>
            <a:p>
              <a:pPr algn="ctr"/>
              <a:r>
                <a:rPr lang="ja-JP" altLang="en-US" sz="3200">
                  <a:solidFill>
                    <a:schemeClr val="bg1"/>
                  </a:solidFill>
                </a:rPr>
                <a:t>今すぐ客</a:t>
              </a:r>
              <a:endParaRPr kumimoji="1" lang="ja-JP" altLang="en-US" sz="3200">
                <a:solidFill>
                  <a:schemeClr val="bg1"/>
                </a:solidFill>
              </a:endParaRPr>
            </a:p>
          </p:txBody>
        </p:sp>
      </p:grpSp>
      <p:grpSp>
        <p:nvGrpSpPr>
          <p:cNvPr id="27" name="グループ化 26">
            <a:extLst>
              <a:ext uri="{FF2B5EF4-FFF2-40B4-BE49-F238E27FC236}">
                <a16:creationId xmlns:a16="http://schemas.microsoft.com/office/drawing/2014/main" id="{A34CC8E7-0A3A-3940-853B-058E0E1D2401}"/>
              </a:ext>
            </a:extLst>
          </p:cNvPr>
          <p:cNvGrpSpPr/>
          <p:nvPr/>
        </p:nvGrpSpPr>
        <p:grpSpPr>
          <a:xfrm>
            <a:off x="4654145" y="4019938"/>
            <a:ext cx="2880320" cy="1858903"/>
            <a:chOff x="4654145" y="4019938"/>
            <a:chExt cx="2880320" cy="1858903"/>
          </a:xfrm>
        </p:grpSpPr>
        <p:sp>
          <p:nvSpPr>
            <p:cNvPr id="19" name="円/楕円 18">
              <a:extLst>
                <a:ext uri="{FF2B5EF4-FFF2-40B4-BE49-F238E27FC236}">
                  <a16:creationId xmlns:a16="http://schemas.microsoft.com/office/drawing/2014/main" id="{9DE54693-B769-4644-9034-8D027E472613}"/>
                </a:ext>
              </a:extLst>
            </p:cNvPr>
            <p:cNvSpPr/>
            <p:nvPr/>
          </p:nvSpPr>
          <p:spPr>
            <a:xfrm>
              <a:off x="4654145" y="4019938"/>
              <a:ext cx="2880320" cy="18589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CFCE1B4-4ABF-8D41-A6A8-DC75F28BFD76}"/>
                </a:ext>
              </a:extLst>
            </p:cNvPr>
            <p:cNvSpPr txBox="1"/>
            <p:nvPr/>
          </p:nvSpPr>
          <p:spPr>
            <a:xfrm>
              <a:off x="5192455" y="4686411"/>
              <a:ext cx="1803699" cy="584775"/>
            </a:xfrm>
            <a:prstGeom prst="rect">
              <a:avLst/>
            </a:prstGeom>
            <a:noFill/>
          </p:spPr>
          <p:txBody>
            <a:bodyPr wrap="none" rtlCol="0">
              <a:spAutoFit/>
            </a:bodyPr>
            <a:lstStyle/>
            <a:p>
              <a:pPr algn="ctr"/>
              <a:r>
                <a:rPr lang="ja-JP" altLang="en-US" sz="3200"/>
                <a:t>お悩み客</a:t>
              </a:r>
              <a:endParaRPr kumimoji="1" lang="ja-JP" altLang="en-US" sz="3200"/>
            </a:p>
          </p:txBody>
        </p:sp>
      </p:grpSp>
      <p:sp>
        <p:nvSpPr>
          <p:cNvPr id="30" name="上矢印 29">
            <a:extLst>
              <a:ext uri="{FF2B5EF4-FFF2-40B4-BE49-F238E27FC236}">
                <a16:creationId xmlns:a16="http://schemas.microsoft.com/office/drawing/2014/main" id="{9CBF0B95-2389-CE47-BA51-57ED57A921BA}"/>
              </a:ext>
            </a:extLst>
          </p:cNvPr>
          <p:cNvSpPr/>
          <p:nvPr/>
        </p:nvSpPr>
        <p:spPr>
          <a:xfrm>
            <a:off x="2843808" y="3284984"/>
            <a:ext cx="514758" cy="9361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上矢印 30">
            <a:extLst>
              <a:ext uri="{FF2B5EF4-FFF2-40B4-BE49-F238E27FC236}">
                <a16:creationId xmlns:a16="http://schemas.microsoft.com/office/drawing/2014/main" id="{D6E59D64-3D35-994B-A5EA-57A09534443B}"/>
              </a:ext>
            </a:extLst>
          </p:cNvPr>
          <p:cNvSpPr/>
          <p:nvPr/>
        </p:nvSpPr>
        <p:spPr>
          <a:xfrm>
            <a:off x="5848437" y="3284984"/>
            <a:ext cx="514758" cy="9361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上矢印 31">
            <a:extLst>
              <a:ext uri="{FF2B5EF4-FFF2-40B4-BE49-F238E27FC236}">
                <a16:creationId xmlns:a16="http://schemas.microsoft.com/office/drawing/2014/main" id="{EB0A07E3-0A66-CF42-ABFB-59040BAB9984}"/>
              </a:ext>
            </a:extLst>
          </p:cNvPr>
          <p:cNvSpPr/>
          <p:nvPr/>
        </p:nvSpPr>
        <p:spPr>
          <a:xfrm rot="5400000">
            <a:off x="4422633" y="4503769"/>
            <a:ext cx="514758" cy="9361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上矢印 32">
            <a:extLst>
              <a:ext uri="{FF2B5EF4-FFF2-40B4-BE49-F238E27FC236}">
                <a16:creationId xmlns:a16="http://schemas.microsoft.com/office/drawing/2014/main" id="{47D7B9E3-05C4-9946-B1D1-4B463D8CE73A}"/>
              </a:ext>
            </a:extLst>
          </p:cNvPr>
          <p:cNvSpPr/>
          <p:nvPr/>
        </p:nvSpPr>
        <p:spPr>
          <a:xfrm rot="5400000">
            <a:off x="4422633" y="2214593"/>
            <a:ext cx="514758" cy="9361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770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1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1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1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1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dissolv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dissolv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971600" y="581190"/>
            <a:ext cx="7329251" cy="523220"/>
          </a:xfrm>
          <a:prstGeom prst="rect">
            <a:avLst/>
          </a:prstGeom>
          <a:noFill/>
        </p:spPr>
        <p:txBody>
          <a:bodyPr wrap="none" rtlCol="0">
            <a:spAutoFit/>
          </a:bodyPr>
          <a:lstStyle/>
          <a:p>
            <a:r>
              <a:rPr lang="ja-JP" altLang="en-US" sz="2800"/>
              <a:t>３階層のブランディング</a:t>
            </a:r>
            <a:r>
              <a:rPr lang="en-US" altLang="ja-JP" sz="2800" dirty="0"/>
              <a:t>〜</a:t>
            </a:r>
            <a:r>
              <a:rPr lang="ja-JP" altLang="en-US" sz="2800"/>
              <a:t>どこに糸を垂らすか？</a:t>
            </a:r>
            <a:endParaRPr kumimoji="1" lang="ja-JP" altLang="en-US" sz="2800" dirty="0"/>
          </a:p>
        </p:txBody>
      </p:sp>
      <p:sp>
        <p:nvSpPr>
          <p:cNvPr id="2" name="円/楕円 1"/>
          <p:cNvSpPr/>
          <p:nvPr/>
        </p:nvSpPr>
        <p:spPr>
          <a:xfrm>
            <a:off x="3196471" y="2755593"/>
            <a:ext cx="2808312" cy="18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a:t>その</a:t>
            </a:r>
            <a:endParaRPr lang="en-US" altLang="ja-JP" sz="3200" dirty="0"/>
          </a:p>
          <a:p>
            <a:pPr algn="ctr"/>
            <a:r>
              <a:rPr lang="ja-JP" altLang="en-US" sz="3200"/>
              <a:t>知り合い</a:t>
            </a:r>
            <a:endParaRPr kumimoji="1" lang="ja-JP" altLang="en-US" sz="3200" dirty="0"/>
          </a:p>
        </p:txBody>
      </p:sp>
      <p:sp>
        <p:nvSpPr>
          <p:cNvPr id="6" name="円/楕円 5"/>
          <p:cNvSpPr/>
          <p:nvPr/>
        </p:nvSpPr>
        <p:spPr>
          <a:xfrm>
            <a:off x="674773" y="4365104"/>
            <a:ext cx="2889107" cy="18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a:t>既存顧客</a:t>
            </a:r>
            <a:br>
              <a:rPr kumimoji="1" lang="en-US" altLang="ja-JP" sz="3200" dirty="0"/>
            </a:br>
            <a:r>
              <a:rPr kumimoji="1" lang="ja-JP" altLang="en-US" sz="3200"/>
              <a:t>友人・知人</a:t>
            </a:r>
            <a:endParaRPr kumimoji="1" lang="ja-JP" altLang="en-US" sz="3200" dirty="0"/>
          </a:p>
        </p:txBody>
      </p:sp>
      <p:sp>
        <p:nvSpPr>
          <p:cNvPr id="7" name="円/楕円 6"/>
          <p:cNvSpPr/>
          <p:nvPr/>
        </p:nvSpPr>
        <p:spPr>
          <a:xfrm>
            <a:off x="5976156" y="1322139"/>
            <a:ext cx="2808312" cy="18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一般　マーケット</a:t>
            </a:r>
            <a:endParaRPr kumimoji="1" lang="ja-JP" altLang="en-US" sz="3200" dirty="0"/>
          </a:p>
        </p:txBody>
      </p:sp>
      <p:cxnSp>
        <p:nvCxnSpPr>
          <p:cNvPr id="9" name="直線矢印コネクタ 8"/>
          <p:cNvCxnSpPr/>
          <p:nvPr/>
        </p:nvCxnSpPr>
        <p:spPr>
          <a:xfrm>
            <a:off x="395536" y="6453336"/>
            <a:ext cx="8568952" cy="0"/>
          </a:xfrm>
          <a:prstGeom prst="straightConnector1">
            <a:avLst/>
          </a:prstGeom>
          <a:ln w="1270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V="1">
            <a:off x="395536" y="1268761"/>
            <a:ext cx="0" cy="5184575"/>
          </a:xfrm>
          <a:prstGeom prst="straightConnector1">
            <a:avLst/>
          </a:prstGeom>
          <a:ln w="1270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8116155" y="5642084"/>
            <a:ext cx="1027845" cy="523220"/>
          </a:xfrm>
          <a:prstGeom prst="rect">
            <a:avLst/>
          </a:prstGeom>
          <a:noFill/>
        </p:spPr>
        <p:txBody>
          <a:bodyPr wrap="none" rtlCol="0">
            <a:spAutoFit/>
          </a:bodyPr>
          <a:lstStyle/>
          <a:p>
            <a:r>
              <a:rPr lang="ja-JP" altLang="en-US" sz="2800"/>
              <a:t>コスト</a:t>
            </a:r>
            <a:endParaRPr kumimoji="1" lang="ja-JP" altLang="en-US" sz="2800" dirty="0"/>
          </a:p>
        </p:txBody>
      </p:sp>
      <p:sp>
        <p:nvSpPr>
          <p:cNvPr id="18" name="テキスト ボックス 17"/>
          <p:cNvSpPr txBox="1"/>
          <p:nvPr/>
        </p:nvSpPr>
        <p:spPr>
          <a:xfrm>
            <a:off x="674774" y="1356198"/>
            <a:ext cx="553998" cy="1015663"/>
          </a:xfrm>
          <a:prstGeom prst="rect">
            <a:avLst/>
          </a:prstGeom>
          <a:noFill/>
        </p:spPr>
        <p:txBody>
          <a:bodyPr vert="eaVert" wrap="none" rtlCol="0">
            <a:spAutoFit/>
          </a:bodyPr>
          <a:lstStyle/>
          <a:p>
            <a:r>
              <a:rPr kumimoji="1" lang="ja-JP" altLang="en-US" sz="2400"/>
              <a:t>難易度</a:t>
            </a:r>
            <a:endParaRPr kumimoji="1" lang="ja-JP" altLang="en-US" sz="2400" dirty="0"/>
          </a:p>
        </p:txBody>
      </p:sp>
      <p:sp>
        <p:nvSpPr>
          <p:cNvPr id="20" name="右矢印 19"/>
          <p:cNvSpPr/>
          <p:nvPr/>
        </p:nvSpPr>
        <p:spPr>
          <a:xfrm rot="19713226">
            <a:off x="2368378" y="4033610"/>
            <a:ext cx="1656184" cy="74629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p:cNvSpPr/>
          <p:nvPr/>
        </p:nvSpPr>
        <p:spPr>
          <a:xfrm rot="19713226">
            <a:off x="5005088" y="2489811"/>
            <a:ext cx="1656184" cy="74629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円/楕円 2">
            <a:extLst>
              <a:ext uri="{FF2B5EF4-FFF2-40B4-BE49-F238E27FC236}">
                <a16:creationId xmlns:a16="http://schemas.microsoft.com/office/drawing/2014/main" id="{320BCDCE-E21F-684B-939C-7ED5B5CDFED5}"/>
              </a:ext>
            </a:extLst>
          </p:cNvPr>
          <p:cNvSpPr/>
          <p:nvPr/>
        </p:nvSpPr>
        <p:spPr>
          <a:xfrm>
            <a:off x="1864328" y="1712471"/>
            <a:ext cx="5472597" cy="379209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a:t>理想の</a:t>
            </a:r>
            <a:br>
              <a:rPr lang="en-US" altLang="ja-JP" sz="4800" dirty="0"/>
            </a:br>
            <a:r>
              <a:rPr lang="ja-JP" altLang="en-US" sz="4800"/>
              <a:t>クライアントはここにいる</a:t>
            </a:r>
            <a:endParaRPr kumimoji="1" lang="ja-JP" altLang="en-US" sz="4800"/>
          </a:p>
        </p:txBody>
      </p:sp>
    </p:spTree>
    <p:extLst>
      <p:ext uri="{BB962C8B-B14F-4D97-AF65-F5344CB8AC3E}">
        <p14:creationId xmlns:p14="http://schemas.microsoft.com/office/powerpoint/2010/main" val="318042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dissolv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dissolv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dissolve">
                                      <p:cBhvr>
                                        <p:cTn id="5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17" grpId="0"/>
      <p:bldP spid="18" grpId="0"/>
      <p:bldP spid="20" grpId="0" animBg="1"/>
      <p:bldP spid="21"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385690" y="1916832"/>
            <a:ext cx="6655989" cy="3689536"/>
          </a:xfrm>
          <a:prstGeom prst="rect">
            <a:avLst/>
          </a:prstGeom>
          <a:solidFill>
            <a:srgbClr val="FFFF00"/>
          </a:solidFill>
        </p:spPr>
        <p:txBody>
          <a:bodyPr wrap="none" rtlCol="0">
            <a:spAutoFit/>
          </a:bodyPr>
          <a:lstStyle/>
          <a:p>
            <a:pPr algn="ctr">
              <a:lnSpc>
                <a:spcPct val="150000"/>
              </a:lnSpc>
            </a:pPr>
            <a:r>
              <a:rPr kumimoji="1" lang="ja-JP" altLang="en-US" sz="5400"/>
              <a:t>オウンドメディアによる</a:t>
            </a:r>
            <a:endParaRPr kumimoji="1" lang="en-US" altLang="ja-JP" sz="5400" dirty="0"/>
          </a:p>
          <a:p>
            <a:pPr algn="ctr">
              <a:lnSpc>
                <a:spcPct val="150000"/>
              </a:lnSpc>
            </a:pPr>
            <a:r>
              <a:rPr lang="ja-JP" altLang="en-US" sz="5400"/>
              <a:t>情報発信</a:t>
            </a:r>
            <a:r>
              <a:rPr kumimoji="1" lang="ja-JP" altLang="en-US" sz="5400"/>
              <a:t>が</a:t>
            </a:r>
            <a:endParaRPr kumimoji="1" lang="en-US" altLang="ja-JP" sz="5400" dirty="0"/>
          </a:p>
          <a:p>
            <a:pPr algn="ctr">
              <a:lnSpc>
                <a:spcPct val="150000"/>
              </a:lnSpc>
            </a:pPr>
            <a:r>
              <a:rPr kumimoji="1" lang="ja-JP" altLang="en-US" sz="5400"/>
              <a:t>起こした奇跡</a:t>
            </a:r>
            <a:endParaRPr kumimoji="1" lang="en-US" altLang="ja-JP" sz="5400" dirty="0"/>
          </a:p>
        </p:txBody>
      </p:sp>
    </p:spTree>
    <p:extLst>
      <p:ext uri="{BB962C8B-B14F-4D97-AF65-F5344CB8AC3E}">
        <p14:creationId xmlns:p14="http://schemas.microsoft.com/office/powerpoint/2010/main" val="3303811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21D24786-7742-40BB-9CBF-8CCC8DD599B9}"/>
              </a:ext>
            </a:extLst>
          </p:cNvPr>
          <p:cNvSpPr>
            <a:spLocks noGrp="1"/>
          </p:cNvSpPr>
          <p:nvPr>
            <p:ph type="sldNum" sz="quarter" idx="12"/>
          </p:nvPr>
        </p:nvSpPr>
        <p:spPr>
          <a:xfrm>
            <a:off x="6785826" y="6492875"/>
            <a:ext cx="2228850" cy="317585"/>
          </a:xfrm>
        </p:spPr>
        <p:txBody>
          <a:bodyPr/>
          <a:lstStyle/>
          <a:p>
            <a:fld id="{EA5E466B-C367-40C3-9595-D4C9264D4DDD}" type="slidenum">
              <a:rPr kumimoji="1" lang="ja-JP" altLang="en-US" smtClean="0"/>
              <a:t>37</a:t>
            </a:fld>
            <a:endParaRPr kumimoji="1" lang="ja-JP" altLang="en-US"/>
          </a:p>
        </p:txBody>
      </p:sp>
      <p:sp>
        <p:nvSpPr>
          <p:cNvPr id="3" name="テキスト ボックス 2">
            <a:extLst>
              <a:ext uri="{FF2B5EF4-FFF2-40B4-BE49-F238E27FC236}">
                <a16:creationId xmlns:a16="http://schemas.microsoft.com/office/drawing/2014/main" id="{27BAC873-1B11-694A-A1DF-76F5547B776F}"/>
              </a:ext>
            </a:extLst>
          </p:cNvPr>
          <p:cNvSpPr txBox="1"/>
          <p:nvPr/>
        </p:nvSpPr>
        <p:spPr>
          <a:xfrm>
            <a:off x="244277" y="1340768"/>
            <a:ext cx="8655446" cy="48320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800"/>
              <a:t>＜相談者＞</a:t>
            </a:r>
            <a:endParaRPr kumimoji="1" lang="en-US" altLang="ja-JP" sz="2800" dirty="0"/>
          </a:p>
          <a:p>
            <a:pPr algn="ctr"/>
            <a:r>
              <a:rPr kumimoji="1" lang="en-US" altLang="ja-JP" sz="2800" dirty="0"/>
              <a:t>62</a:t>
            </a:r>
            <a:r>
              <a:rPr kumimoji="1" lang="ja-JP" altLang="en-US" sz="2800"/>
              <a:t>歳医療法人理事長</a:t>
            </a:r>
            <a:endParaRPr kumimoji="1" lang="en-US" altLang="ja-JP" sz="2800" dirty="0"/>
          </a:p>
          <a:p>
            <a:pPr algn="ctr"/>
            <a:r>
              <a:rPr lang="ja-JP" altLang="en-US" sz="2800"/>
              <a:t>独身</a:t>
            </a:r>
            <a:endParaRPr lang="en-US" altLang="ja-JP" sz="2800" dirty="0"/>
          </a:p>
          <a:p>
            <a:pPr algn="ctr"/>
            <a:r>
              <a:rPr lang="ja-JP" altLang="en-US" sz="2800"/>
              <a:t>一人暮らし</a:t>
            </a:r>
            <a:endParaRPr kumimoji="1" lang="en-US" altLang="ja-JP" sz="2800" dirty="0"/>
          </a:p>
          <a:p>
            <a:pPr algn="ctr"/>
            <a:endParaRPr kumimoji="1" lang="en-US" altLang="ja-JP" sz="2800" dirty="0"/>
          </a:p>
          <a:p>
            <a:pPr algn="ctr"/>
            <a:r>
              <a:rPr lang="ja-JP" altLang="en-US" sz="2800"/>
              <a:t>＜相談内容＞</a:t>
            </a:r>
            <a:endParaRPr lang="en-US" altLang="ja-JP" sz="2800" dirty="0"/>
          </a:p>
          <a:p>
            <a:pPr algn="ctr"/>
            <a:r>
              <a:rPr lang="ja-JP" altLang="en-US" sz="2800"/>
              <a:t>子供がいない自分だが、</a:t>
            </a:r>
            <a:endParaRPr lang="en-US" altLang="ja-JP" sz="2800" dirty="0"/>
          </a:p>
          <a:p>
            <a:pPr algn="ctr"/>
            <a:r>
              <a:rPr lang="ja-JP" altLang="en-US" sz="2800"/>
              <a:t>そろそろ事業の承継について考えている。</a:t>
            </a:r>
            <a:endParaRPr lang="en-US" altLang="ja-JP" sz="2800" dirty="0"/>
          </a:p>
          <a:p>
            <a:pPr algn="ctr"/>
            <a:r>
              <a:rPr lang="ja-JP" altLang="en-US" sz="2800"/>
              <a:t>事業承継だけでなく、個人の相続のことも心配。</a:t>
            </a:r>
            <a:endParaRPr lang="en-US" altLang="ja-JP" sz="2800" dirty="0"/>
          </a:p>
          <a:p>
            <a:pPr algn="ctr"/>
            <a:r>
              <a:rPr lang="ja-JP" altLang="en-US" sz="2800"/>
              <a:t>生命保険も沢山入りすぎてて・・・</a:t>
            </a:r>
            <a:endParaRPr lang="en-US" altLang="ja-JP" sz="2800" dirty="0"/>
          </a:p>
          <a:p>
            <a:pPr algn="ctr"/>
            <a:r>
              <a:rPr lang="ja-JP" altLang="en-US" sz="2800"/>
              <a:t>諸々きちんと準備してかなければと考えている。</a:t>
            </a:r>
            <a:endParaRPr lang="en-US" altLang="ja-JP" sz="2800" dirty="0"/>
          </a:p>
        </p:txBody>
      </p:sp>
      <p:sp>
        <p:nvSpPr>
          <p:cNvPr id="6" name="テキスト ボックス 5">
            <a:extLst>
              <a:ext uri="{FF2B5EF4-FFF2-40B4-BE49-F238E27FC236}">
                <a16:creationId xmlns:a16="http://schemas.microsoft.com/office/drawing/2014/main" id="{B57B74D7-0C69-104B-8240-06F2BB1A702B}"/>
              </a:ext>
            </a:extLst>
          </p:cNvPr>
          <p:cNvSpPr txBox="1"/>
          <p:nvPr/>
        </p:nvSpPr>
        <p:spPr>
          <a:xfrm>
            <a:off x="1982989" y="496533"/>
            <a:ext cx="5178021" cy="523220"/>
          </a:xfrm>
          <a:prstGeom prst="rect">
            <a:avLst/>
          </a:prstGeom>
          <a:noFill/>
        </p:spPr>
        <p:txBody>
          <a:bodyPr wrap="none" rtlCol="0">
            <a:spAutoFit/>
          </a:bodyPr>
          <a:lstStyle/>
          <a:p>
            <a:r>
              <a:rPr lang="en-US" altLang="ja-JP" sz="2800" dirty="0"/>
              <a:t>2017</a:t>
            </a:r>
            <a:r>
              <a:rPr lang="ja-JP" altLang="en-US" sz="2800"/>
              <a:t>年、むねお所長に起きたこと</a:t>
            </a:r>
            <a:endParaRPr kumimoji="1" lang="ja-JP" altLang="en-US" sz="2800"/>
          </a:p>
        </p:txBody>
      </p:sp>
    </p:spTree>
    <p:extLst>
      <p:ext uri="{BB962C8B-B14F-4D97-AF65-F5344CB8AC3E}">
        <p14:creationId xmlns:p14="http://schemas.microsoft.com/office/powerpoint/2010/main" val="1473667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9D3BE4-8881-4547-ACBB-71046FA32555}"/>
              </a:ext>
            </a:extLst>
          </p:cNvPr>
          <p:cNvSpPr>
            <a:spLocks noGrp="1"/>
          </p:cNvSpPr>
          <p:nvPr>
            <p:ph type="ctrTitle"/>
          </p:nvPr>
        </p:nvSpPr>
        <p:spPr>
          <a:xfrm>
            <a:off x="334483" y="404664"/>
            <a:ext cx="8277769" cy="408849"/>
          </a:xfrm>
        </p:spPr>
        <p:txBody>
          <a:bodyPr>
            <a:noAutofit/>
          </a:bodyPr>
          <a:lstStyle/>
          <a:p>
            <a:r>
              <a:rPr lang="ja-JP" altLang="en-US" sz="3600"/>
              <a:t>事業承継コンサルティング契約締結</a:t>
            </a:r>
            <a:endParaRPr lang="ja-JP" altLang="en-US" sz="3600" dirty="0"/>
          </a:p>
        </p:txBody>
      </p:sp>
      <p:sp>
        <p:nvSpPr>
          <p:cNvPr id="5" name="スライド番号プレースホルダー 4">
            <a:extLst>
              <a:ext uri="{FF2B5EF4-FFF2-40B4-BE49-F238E27FC236}">
                <a16:creationId xmlns:a16="http://schemas.microsoft.com/office/drawing/2014/main" id="{21D24786-7742-40BB-9CBF-8CCC8DD599B9}"/>
              </a:ext>
            </a:extLst>
          </p:cNvPr>
          <p:cNvSpPr>
            <a:spLocks noGrp="1"/>
          </p:cNvSpPr>
          <p:nvPr>
            <p:ph type="sldNum" sz="quarter" idx="12"/>
          </p:nvPr>
        </p:nvSpPr>
        <p:spPr>
          <a:xfrm>
            <a:off x="6785826" y="6492875"/>
            <a:ext cx="2228850" cy="317585"/>
          </a:xfrm>
        </p:spPr>
        <p:txBody>
          <a:bodyPr/>
          <a:lstStyle/>
          <a:p>
            <a:fld id="{EA5E466B-C367-40C3-9595-D4C9264D4DDD}" type="slidenum">
              <a:rPr kumimoji="1" lang="ja-JP" altLang="en-US" smtClean="0"/>
              <a:t>38</a:t>
            </a:fld>
            <a:endParaRPr kumimoji="1" lang="ja-JP" altLang="en-US"/>
          </a:p>
        </p:txBody>
      </p:sp>
      <p:sp>
        <p:nvSpPr>
          <p:cNvPr id="3" name="テキスト ボックス 2">
            <a:extLst>
              <a:ext uri="{FF2B5EF4-FFF2-40B4-BE49-F238E27FC236}">
                <a16:creationId xmlns:a16="http://schemas.microsoft.com/office/drawing/2014/main" id="{DC409709-5E1D-B54D-8799-D07CE8BCB072}"/>
              </a:ext>
            </a:extLst>
          </p:cNvPr>
          <p:cNvSpPr txBox="1"/>
          <p:nvPr/>
        </p:nvSpPr>
        <p:spPr>
          <a:xfrm>
            <a:off x="497808" y="1178149"/>
            <a:ext cx="8148384" cy="5632311"/>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kumimoji="1" lang="ja-JP" altLang="en-US" sz="2000"/>
              <a:t>詳細なヒアリング</a:t>
            </a:r>
            <a:endParaRPr kumimoji="1" lang="en-US" altLang="ja-JP" sz="2000" dirty="0"/>
          </a:p>
          <a:p>
            <a:pPr algn="ctr"/>
            <a:r>
              <a:rPr lang="ja-JP" altLang="en-US" sz="2000"/>
              <a:t>↓</a:t>
            </a:r>
            <a:endParaRPr lang="en-US" altLang="ja-JP" sz="2000" dirty="0"/>
          </a:p>
          <a:p>
            <a:pPr algn="ctr"/>
            <a:r>
              <a:rPr kumimoji="1" lang="ja-JP" altLang="en-US" sz="2000"/>
              <a:t>相続対策・事業承継対策案の提示</a:t>
            </a:r>
            <a:endParaRPr kumimoji="1" lang="en-US" altLang="ja-JP" sz="2000" dirty="0"/>
          </a:p>
          <a:p>
            <a:pPr algn="ctr"/>
            <a:r>
              <a:rPr lang="ja-JP" altLang="en-US" sz="2000"/>
              <a:t>↓</a:t>
            </a:r>
            <a:endParaRPr lang="en-US" altLang="ja-JP" sz="2000" dirty="0"/>
          </a:p>
          <a:p>
            <a:pPr algn="ctr"/>
            <a:r>
              <a:rPr kumimoji="1" lang="ja-JP" altLang="en-US" sz="2000"/>
              <a:t>事業承継コンサルティング顧問契約（初年度着手金</a:t>
            </a:r>
            <a:r>
              <a:rPr kumimoji="1" lang="en-US" altLang="ja-JP" sz="2000" dirty="0"/>
              <a:t>30</a:t>
            </a:r>
            <a:r>
              <a:rPr kumimoji="1" lang="ja-JP" altLang="en-US" sz="2000"/>
              <a:t>万円＋年間</a:t>
            </a:r>
            <a:r>
              <a:rPr kumimoji="1" lang="en-US" altLang="ja-JP" sz="2000" dirty="0"/>
              <a:t>36</a:t>
            </a:r>
            <a:r>
              <a:rPr kumimoji="1" lang="ja-JP" altLang="en-US" sz="2000"/>
              <a:t>万円）</a:t>
            </a:r>
            <a:endParaRPr kumimoji="1" lang="en-US" altLang="ja-JP" sz="2000" dirty="0"/>
          </a:p>
          <a:p>
            <a:pPr algn="ctr"/>
            <a:r>
              <a:rPr lang="ja-JP" altLang="en-US" sz="2000">
                <a:solidFill>
                  <a:srgbClr val="FF0000"/>
                </a:solidFill>
              </a:rPr>
              <a:t>→相続コンサルタントのキャッシュポイント（現在顧問契約</a:t>
            </a:r>
            <a:r>
              <a:rPr lang="en-US" altLang="ja-JP" sz="2000" dirty="0">
                <a:solidFill>
                  <a:srgbClr val="FF0000"/>
                </a:solidFill>
              </a:rPr>
              <a:t>4</a:t>
            </a:r>
            <a:r>
              <a:rPr lang="ja-JP" altLang="en-US" sz="2000">
                <a:solidFill>
                  <a:srgbClr val="FF0000"/>
                </a:solidFill>
              </a:rPr>
              <a:t>年目）</a:t>
            </a:r>
            <a:endParaRPr lang="en-US" altLang="ja-JP" sz="2000" dirty="0">
              <a:solidFill>
                <a:srgbClr val="FF0000"/>
              </a:solidFill>
            </a:endParaRPr>
          </a:p>
          <a:p>
            <a:pPr algn="ctr"/>
            <a:r>
              <a:rPr lang="ja-JP" altLang="en-US" sz="2000"/>
              <a:t>↓</a:t>
            </a:r>
            <a:endParaRPr lang="en-US" altLang="ja-JP" sz="2000" dirty="0"/>
          </a:p>
          <a:p>
            <a:pPr algn="ctr"/>
            <a:r>
              <a:rPr kumimoji="1" lang="ja-JP" altLang="en-US" sz="2000"/>
              <a:t>相続税の試算・甥の養子縁組検討</a:t>
            </a:r>
            <a:r>
              <a:rPr kumimoji="1" lang="ja-JP" altLang="en-US" sz="2000">
                <a:solidFill>
                  <a:schemeClr val="tx1"/>
                </a:solidFill>
                <a:highlight>
                  <a:srgbClr val="FFFF00"/>
                </a:highlight>
              </a:rPr>
              <a:t>（税理士とコラボ）</a:t>
            </a:r>
            <a:endParaRPr kumimoji="1" lang="en-US" altLang="ja-JP" sz="2000" dirty="0">
              <a:solidFill>
                <a:schemeClr val="tx1"/>
              </a:solidFill>
              <a:highlight>
                <a:srgbClr val="FFFF00"/>
              </a:highlight>
            </a:endParaRPr>
          </a:p>
          <a:p>
            <a:pPr algn="ctr"/>
            <a:r>
              <a:rPr lang="ja-JP" altLang="en-US" sz="2000"/>
              <a:t>↓</a:t>
            </a:r>
            <a:endParaRPr lang="en-US" altLang="ja-JP" sz="2000" dirty="0"/>
          </a:p>
          <a:p>
            <a:pPr algn="ctr"/>
            <a:r>
              <a:rPr lang="ja-JP" altLang="en-US" sz="2000"/>
              <a:t>役員・従業員退職金規定改定</a:t>
            </a:r>
            <a:r>
              <a:rPr lang="ja-JP" altLang="en-US" sz="2000">
                <a:highlight>
                  <a:srgbClr val="FFFF00"/>
                </a:highlight>
              </a:rPr>
              <a:t>（社会保険労務士とコラボ）</a:t>
            </a:r>
            <a:endParaRPr lang="en-US" altLang="ja-JP" sz="2000" dirty="0">
              <a:highlight>
                <a:srgbClr val="FFFF00"/>
              </a:highlight>
            </a:endParaRPr>
          </a:p>
          <a:p>
            <a:pPr algn="ctr"/>
            <a:r>
              <a:rPr lang="ja-JP" altLang="en-US" sz="2000"/>
              <a:t>↓</a:t>
            </a:r>
            <a:endParaRPr lang="en-US" altLang="ja-JP" sz="2000" dirty="0"/>
          </a:p>
          <a:p>
            <a:pPr algn="ctr"/>
            <a:r>
              <a:rPr kumimoji="1" lang="ja-JP" altLang="en-US" sz="2000"/>
              <a:t>家族会議の開催（資料作成、司会進行など支援）</a:t>
            </a:r>
            <a:endParaRPr kumimoji="1" lang="en-US" altLang="ja-JP" sz="2000" dirty="0"/>
          </a:p>
          <a:p>
            <a:pPr algn="ctr"/>
            <a:r>
              <a:rPr lang="ja-JP" altLang="en-US" sz="2000"/>
              <a:t>↓</a:t>
            </a:r>
            <a:endParaRPr lang="en-US" altLang="ja-JP" sz="2000" dirty="0"/>
          </a:p>
          <a:p>
            <a:pPr algn="ctr"/>
            <a:r>
              <a:rPr kumimoji="1" lang="ja-JP" altLang="en-US" sz="2000"/>
              <a:t>生命保険最適化サポート</a:t>
            </a:r>
            <a:endParaRPr kumimoji="1" lang="en-US" altLang="ja-JP" sz="2000" dirty="0"/>
          </a:p>
          <a:p>
            <a:pPr algn="ctr"/>
            <a:r>
              <a:rPr kumimoji="1" lang="ja-JP" altLang="en-US" sz="2000">
                <a:solidFill>
                  <a:srgbClr val="FF0000"/>
                </a:solidFill>
              </a:rPr>
              <a:t>→</a:t>
            </a:r>
            <a:r>
              <a:rPr lang="en-US" altLang="ja-JP" sz="2000" dirty="0">
                <a:solidFill>
                  <a:srgbClr val="FF0000"/>
                </a:solidFill>
              </a:rPr>
              <a:t>FP</a:t>
            </a:r>
            <a:r>
              <a:rPr lang="ja-JP" altLang="en-US" sz="2000">
                <a:solidFill>
                  <a:srgbClr val="FF0000"/>
                </a:solidFill>
              </a:rPr>
              <a:t>のキャッシュポイント</a:t>
            </a:r>
            <a:endParaRPr kumimoji="1" lang="en-US" altLang="ja-JP" sz="2000" dirty="0">
              <a:solidFill>
                <a:srgbClr val="FF0000"/>
              </a:solidFill>
            </a:endParaRPr>
          </a:p>
          <a:p>
            <a:pPr algn="ctr"/>
            <a:r>
              <a:rPr lang="ja-JP" altLang="en-US" sz="2000"/>
              <a:t>↓</a:t>
            </a:r>
            <a:endParaRPr lang="en-US" altLang="ja-JP" sz="2000" dirty="0"/>
          </a:p>
          <a:p>
            <a:pPr algn="ctr"/>
            <a:r>
              <a:rPr kumimoji="1" lang="ja-JP" altLang="en-US" sz="2000"/>
              <a:t>財産管理委任契約＋任意後見契約＋遺言書＋死後事務委任契約</a:t>
            </a:r>
            <a:endParaRPr kumimoji="1" lang="en-US" altLang="ja-JP" sz="2000" dirty="0"/>
          </a:p>
          <a:p>
            <a:pPr algn="ctr"/>
            <a:r>
              <a:rPr lang="ja-JP" altLang="en-US" sz="2000">
                <a:highlight>
                  <a:srgbClr val="FFFF00"/>
                </a:highlight>
              </a:rPr>
              <a:t>（行政書士とコラボ）</a:t>
            </a:r>
            <a:endParaRPr lang="en-US" altLang="ja-JP" sz="2000" dirty="0">
              <a:highlight>
                <a:srgbClr val="FFFF00"/>
              </a:highlight>
            </a:endParaRPr>
          </a:p>
        </p:txBody>
      </p:sp>
    </p:spTree>
    <p:extLst>
      <p:ext uri="{BB962C8B-B14F-4D97-AF65-F5344CB8AC3E}">
        <p14:creationId xmlns:p14="http://schemas.microsoft.com/office/powerpoint/2010/main" val="1466283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5476179" cy="523220"/>
          </a:xfrm>
          <a:prstGeom prst="rect">
            <a:avLst/>
          </a:prstGeom>
          <a:noFill/>
        </p:spPr>
        <p:txBody>
          <a:bodyPr wrap="none" rtlCol="0">
            <a:spAutoFit/>
          </a:bodyPr>
          <a:lstStyle/>
          <a:p>
            <a:r>
              <a:rPr lang="ja-JP" altLang="en-US" sz="2800" dirty="0"/>
              <a:t>我々が効果的に取るべきアクション</a:t>
            </a:r>
            <a:endParaRPr kumimoji="1" lang="ja-JP" altLang="en-US" sz="2800" dirty="0"/>
          </a:p>
        </p:txBody>
      </p:sp>
      <p:sp>
        <p:nvSpPr>
          <p:cNvPr id="2" name="正方形/長方形 1"/>
          <p:cNvSpPr/>
          <p:nvPr/>
        </p:nvSpPr>
        <p:spPr>
          <a:xfrm>
            <a:off x="107504" y="1037307"/>
            <a:ext cx="8928992" cy="5755422"/>
          </a:xfrm>
          <a:prstGeom prst="rect">
            <a:avLst/>
          </a:prstGeom>
        </p:spPr>
        <p:txBody>
          <a:bodyPr wrap="square">
            <a:spAutoFit/>
          </a:bodyPr>
          <a:lstStyle/>
          <a:p>
            <a:pPr algn="ctr">
              <a:lnSpc>
                <a:spcPct val="200000"/>
              </a:lnSpc>
            </a:pPr>
            <a:r>
              <a:rPr lang="en-US" altLang="ja-JP" sz="6000" dirty="0">
                <a:solidFill>
                  <a:srgbClr val="000000"/>
                </a:solidFill>
                <a:latin typeface="Helvetica" charset="0"/>
              </a:rPr>
              <a:t>【</a:t>
            </a:r>
            <a:r>
              <a:rPr lang="ja-JP" altLang="en-US" sz="6000">
                <a:solidFill>
                  <a:srgbClr val="000000"/>
                </a:solidFill>
                <a:latin typeface="Helvetica" charset="0"/>
              </a:rPr>
              <a:t>既存顧客</a:t>
            </a:r>
            <a:r>
              <a:rPr lang="en-US" altLang="ja-JP" sz="6000" dirty="0">
                <a:solidFill>
                  <a:srgbClr val="000000"/>
                </a:solidFill>
                <a:latin typeface="Helvetica" charset="0"/>
              </a:rPr>
              <a:t>or</a:t>
            </a:r>
            <a:r>
              <a:rPr lang="ja-JP" altLang="en-US" sz="6000">
                <a:solidFill>
                  <a:srgbClr val="000000"/>
                </a:solidFill>
                <a:latin typeface="Helvetica" charset="0"/>
              </a:rPr>
              <a:t>友人知人</a:t>
            </a:r>
            <a:r>
              <a:rPr lang="en-US" altLang="ja-JP" sz="6000" dirty="0">
                <a:solidFill>
                  <a:srgbClr val="000000"/>
                </a:solidFill>
                <a:latin typeface="Helvetica" charset="0"/>
              </a:rPr>
              <a:t>】</a:t>
            </a:r>
            <a:r>
              <a:rPr lang="ja-JP" altLang="en-US" sz="6000">
                <a:solidFill>
                  <a:srgbClr val="000000"/>
                </a:solidFill>
                <a:latin typeface="Helvetica" charset="0"/>
              </a:rPr>
              <a:t>　</a:t>
            </a:r>
            <a:r>
              <a:rPr lang="ja-JP" altLang="en-US" dirty="0">
                <a:solidFill>
                  <a:srgbClr val="000000"/>
                </a:solidFill>
                <a:latin typeface="Helvetica" charset="0"/>
              </a:rPr>
              <a:t>　</a:t>
            </a:r>
            <a:br>
              <a:rPr lang="ja-JP" altLang="en-US" dirty="0"/>
            </a:br>
            <a:r>
              <a:rPr lang="ja-JP" altLang="en-US" sz="2800" dirty="0">
                <a:solidFill>
                  <a:srgbClr val="000000"/>
                </a:solidFill>
                <a:latin typeface="Helvetica" charset="0"/>
              </a:rPr>
              <a:t>との関係を強化する。ここに対して情報発信。</a:t>
            </a:r>
            <a:endParaRPr lang="en-US" altLang="ja-JP" sz="2800" dirty="0">
              <a:solidFill>
                <a:srgbClr val="000000"/>
              </a:solidFill>
              <a:latin typeface="Helvetica" charset="0"/>
            </a:endParaRPr>
          </a:p>
          <a:p>
            <a:pPr algn="ctr">
              <a:lnSpc>
                <a:spcPct val="200000"/>
              </a:lnSpc>
            </a:pPr>
            <a:r>
              <a:rPr lang="ja-JP" altLang="en-US" sz="2800" dirty="0"/>
              <a:t>限りある「時間」「お金」「エネルギー」を集中投下。</a:t>
            </a:r>
            <a:br>
              <a:rPr lang="ja-JP" altLang="en-US" sz="2800" dirty="0"/>
            </a:br>
            <a:r>
              <a:rPr lang="ja-JP" altLang="en-US" sz="2800" dirty="0">
                <a:solidFill>
                  <a:srgbClr val="000000"/>
                </a:solidFill>
                <a:latin typeface="Helvetica" charset="0"/>
              </a:rPr>
              <a:t>メルマガ、ニュースレター、ブログ、</a:t>
            </a:r>
            <a:endParaRPr lang="en-US" altLang="ja-JP" sz="2800" dirty="0">
              <a:solidFill>
                <a:srgbClr val="000000"/>
              </a:solidFill>
              <a:latin typeface="Helvetica" charset="0"/>
            </a:endParaRPr>
          </a:p>
          <a:p>
            <a:pPr algn="ctr">
              <a:lnSpc>
                <a:spcPct val="200000"/>
              </a:lnSpc>
            </a:pPr>
            <a:r>
              <a:rPr lang="en-US" altLang="ja-JP" sz="2800" dirty="0">
                <a:solidFill>
                  <a:srgbClr val="000000"/>
                </a:solidFill>
                <a:latin typeface="Helvetica" charset="0"/>
              </a:rPr>
              <a:t>Facebook</a:t>
            </a:r>
            <a:r>
              <a:rPr lang="ja-JP" altLang="en-US" sz="2800" dirty="0">
                <a:solidFill>
                  <a:srgbClr val="000000"/>
                </a:solidFill>
                <a:latin typeface="Helvetica" charset="0"/>
              </a:rPr>
              <a:t>、</a:t>
            </a:r>
            <a:r>
              <a:rPr lang="ja-JP" altLang="en-US" sz="4000" dirty="0">
                <a:solidFill>
                  <a:srgbClr val="FF0000"/>
                </a:solidFill>
                <a:latin typeface="Helvetica" charset="0"/>
              </a:rPr>
              <a:t>セミナー</a:t>
            </a:r>
            <a:r>
              <a:rPr lang="ja-JP" altLang="en-US" sz="2800" dirty="0">
                <a:solidFill>
                  <a:srgbClr val="000000"/>
                </a:solidFill>
                <a:latin typeface="Helvetica" charset="0"/>
              </a:rPr>
              <a:t>、リアルで面談、など。</a:t>
            </a:r>
            <a:endParaRPr lang="ja-JP" altLang="en-US" sz="2800" dirty="0"/>
          </a:p>
        </p:txBody>
      </p:sp>
    </p:spTree>
    <p:extLst>
      <p:ext uri="{BB962C8B-B14F-4D97-AF65-F5344CB8AC3E}">
        <p14:creationId xmlns:p14="http://schemas.microsoft.com/office/powerpoint/2010/main" val="22577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235296" y="2045419"/>
            <a:ext cx="6736139" cy="3785652"/>
          </a:xfrm>
          <a:prstGeom prst="rect">
            <a:avLst/>
          </a:prstGeom>
          <a:noFill/>
        </p:spPr>
        <p:txBody>
          <a:bodyPr wrap="none" rtlCol="0">
            <a:spAutoFit/>
          </a:bodyPr>
          <a:lstStyle/>
          <a:p>
            <a:pPr algn="ctr"/>
            <a:r>
              <a:rPr kumimoji="1" lang="ja-JP" altLang="en-US" sz="3600" dirty="0"/>
              <a:t>自分のビジネス</a:t>
            </a:r>
            <a:r>
              <a:rPr lang="ja-JP" altLang="en-US" sz="3600" dirty="0"/>
              <a:t>・商品を</a:t>
            </a:r>
            <a:endParaRPr lang="en-US" altLang="ja-JP" sz="3600" dirty="0"/>
          </a:p>
          <a:p>
            <a:pPr algn="ctr"/>
            <a:endParaRPr kumimoji="1" lang="en-US" altLang="ja-JP" sz="3600" dirty="0"/>
          </a:p>
          <a:p>
            <a:pPr algn="ctr"/>
            <a:r>
              <a:rPr lang="ja-JP" altLang="en-US" sz="8800" dirty="0">
                <a:solidFill>
                  <a:srgbClr val="FF0000"/>
                </a:solidFill>
              </a:rPr>
              <a:t>「自らの</a:t>
            </a:r>
            <a:r>
              <a:rPr lang="ja-JP" altLang="en-US" sz="8800">
                <a:solidFill>
                  <a:srgbClr val="FF0000"/>
                </a:solidFill>
              </a:rPr>
              <a:t>言葉」</a:t>
            </a:r>
            <a:endParaRPr lang="en-US" altLang="ja-JP" sz="8800" dirty="0">
              <a:solidFill>
                <a:srgbClr val="FF0000"/>
              </a:solidFill>
            </a:endParaRPr>
          </a:p>
          <a:p>
            <a:pPr algn="ctr"/>
            <a:endParaRPr lang="en-US" altLang="ja-JP" sz="4400" dirty="0">
              <a:solidFill>
                <a:srgbClr val="FF0000"/>
              </a:solidFill>
            </a:endParaRPr>
          </a:p>
          <a:p>
            <a:pPr algn="ctr"/>
            <a:r>
              <a:rPr lang="ja-JP" altLang="en-US" sz="3600"/>
              <a:t>で定義づけることが必要</a:t>
            </a:r>
            <a:endParaRPr kumimoji="1" lang="en-US" altLang="ja-JP" sz="3600" dirty="0"/>
          </a:p>
        </p:txBody>
      </p:sp>
      <p:sp>
        <p:nvSpPr>
          <p:cNvPr id="5" name="テキスト ボックス 4"/>
          <p:cNvSpPr txBox="1"/>
          <p:nvPr/>
        </p:nvSpPr>
        <p:spPr>
          <a:xfrm>
            <a:off x="1810775" y="658103"/>
            <a:ext cx="5585183" cy="523220"/>
          </a:xfrm>
          <a:prstGeom prst="rect">
            <a:avLst/>
          </a:prstGeom>
          <a:noFill/>
        </p:spPr>
        <p:txBody>
          <a:bodyPr wrap="none" rtlCol="0">
            <a:spAutoFit/>
          </a:bodyPr>
          <a:lstStyle/>
          <a:p>
            <a:r>
              <a:rPr kumimoji="1" lang="ja-JP" altLang="en-US" sz="2800" dirty="0"/>
              <a:t>相続ビジネスで</a:t>
            </a:r>
            <a:r>
              <a:rPr kumimoji="1" lang="ja-JP" altLang="en-US" sz="2800"/>
              <a:t>結果を上げるため</a:t>
            </a:r>
            <a:r>
              <a:rPr kumimoji="1" lang="ja-JP" altLang="en-US" sz="2800" dirty="0"/>
              <a:t>に</a:t>
            </a:r>
          </a:p>
        </p:txBody>
      </p:sp>
    </p:spTree>
    <p:extLst>
      <p:ext uri="{BB962C8B-B14F-4D97-AF65-F5344CB8AC3E}">
        <p14:creationId xmlns:p14="http://schemas.microsoft.com/office/powerpoint/2010/main" val="290307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770592" y="1844824"/>
            <a:ext cx="5602816" cy="3689536"/>
          </a:xfrm>
          <a:prstGeom prst="rect">
            <a:avLst/>
          </a:prstGeom>
          <a:noFill/>
        </p:spPr>
        <p:txBody>
          <a:bodyPr wrap="none" rtlCol="0">
            <a:spAutoFit/>
          </a:bodyPr>
          <a:lstStyle/>
          <a:p>
            <a:pPr algn="ctr">
              <a:lnSpc>
                <a:spcPct val="150000"/>
              </a:lnSpc>
            </a:pPr>
            <a:r>
              <a:rPr lang="ja-JP" altLang="en-US" sz="5400" dirty="0"/>
              <a:t>相続セミナーを</a:t>
            </a:r>
            <a:endParaRPr lang="en-US" altLang="ja-JP" sz="5400" dirty="0"/>
          </a:p>
          <a:p>
            <a:pPr algn="ctr">
              <a:lnSpc>
                <a:spcPct val="150000"/>
              </a:lnSpc>
            </a:pPr>
            <a:r>
              <a:rPr kumimoji="1" lang="ja-JP" altLang="en-US" sz="5400" dirty="0"/>
              <a:t>継続的に</a:t>
            </a:r>
            <a:endParaRPr kumimoji="1" lang="en-US" altLang="ja-JP" sz="5400" dirty="0"/>
          </a:p>
          <a:p>
            <a:pPr algn="ctr">
              <a:lnSpc>
                <a:spcPct val="150000"/>
              </a:lnSpc>
            </a:pPr>
            <a:r>
              <a:rPr lang="ja-JP" altLang="en-US" sz="5400" dirty="0"/>
              <a:t>自主開催する方法</a:t>
            </a:r>
            <a:endParaRPr kumimoji="1" lang="ja-JP" altLang="en-US" sz="5400" dirty="0"/>
          </a:p>
        </p:txBody>
      </p:sp>
    </p:spTree>
    <p:extLst>
      <p:ext uri="{BB962C8B-B14F-4D97-AF65-F5344CB8AC3E}">
        <p14:creationId xmlns:p14="http://schemas.microsoft.com/office/powerpoint/2010/main" val="3371699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795287" y="3953469"/>
            <a:ext cx="5519460" cy="584775"/>
          </a:xfrm>
          <a:prstGeom prst="rect">
            <a:avLst/>
          </a:prstGeom>
          <a:solidFill>
            <a:srgbClr val="FFFF00"/>
          </a:solidFill>
        </p:spPr>
        <p:txBody>
          <a:bodyPr wrap="none" rtlCol="0">
            <a:spAutoFit/>
          </a:bodyPr>
          <a:lstStyle/>
          <a:p>
            <a:pPr algn="ctr"/>
            <a:r>
              <a:rPr lang="ja-JP" altLang="en-US" sz="3200" dirty="0"/>
              <a:t>相続セミナー・相談会の開催</a:t>
            </a:r>
            <a:endParaRPr kumimoji="1" lang="en-US" altLang="ja-JP" sz="3200" dirty="0"/>
          </a:p>
        </p:txBody>
      </p:sp>
      <p:sp>
        <p:nvSpPr>
          <p:cNvPr id="3" name="テキスト ボックス 2"/>
          <p:cNvSpPr txBox="1"/>
          <p:nvPr/>
        </p:nvSpPr>
        <p:spPr>
          <a:xfrm>
            <a:off x="766961" y="3087586"/>
            <a:ext cx="7576112" cy="400110"/>
          </a:xfrm>
          <a:prstGeom prst="rect">
            <a:avLst/>
          </a:prstGeom>
          <a:noFill/>
        </p:spPr>
        <p:txBody>
          <a:bodyPr wrap="none" rtlCol="0">
            <a:spAutoFit/>
          </a:bodyPr>
          <a:lstStyle/>
          <a:p>
            <a:pPr algn="ctr"/>
            <a:r>
              <a:rPr lang="ja-JP" altLang="en-US" sz="2000" dirty="0"/>
              <a:t>「相続の相談相手」として認識してもらうためにあなたが行うことは・・・</a:t>
            </a:r>
            <a:endParaRPr lang="en-US" altLang="ja-JP" sz="2000" dirty="0"/>
          </a:p>
        </p:txBody>
      </p:sp>
      <p:sp>
        <p:nvSpPr>
          <p:cNvPr id="7" name="テキスト ボックス 6"/>
          <p:cNvSpPr txBox="1"/>
          <p:nvPr/>
        </p:nvSpPr>
        <p:spPr>
          <a:xfrm>
            <a:off x="879363" y="1628800"/>
            <a:ext cx="6955750" cy="1569660"/>
          </a:xfrm>
          <a:prstGeom prst="rect">
            <a:avLst/>
          </a:prstGeom>
          <a:noFill/>
        </p:spPr>
        <p:txBody>
          <a:bodyPr wrap="none" rtlCol="0">
            <a:spAutoFit/>
          </a:bodyPr>
          <a:lstStyle/>
          <a:p>
            <a:pPr algn="ctr"/>
            <a:r>
              <a:rPr lang="ja-JP" altLang="en-US" sz="2400" dirty="0"/>
              <a:t>「ウチの保険担当の人、相続のプロなんだよね」</a:t>
            </a:r>
            <a:endParaRPr lang="en-US" altLang="ja-JP" sz="2400" dirty="0"/>
          </a:p>
          <a:p>
            <a:pPr algn="ctr"/>
            <a:endParaRPr kumimoji="1" lang="en-US" altLang="ja-JP" sz="2400" dirty="0"/>
          </a:p>
          <a:p>
            <a:pPr algn="ctr"/>
            <a:r>
              <a:rPr lang="ja-JP" altLang="en-US" sz="2400" dirty="0"/>
              <a:t>「相続といえば○○さん！」</a:t>
            </a:r>
            <a:endParaRPr lang="en-US" altLang="ja-JP" sz="2400" dirty="0"/>
          </a:p>
          <a:p>
            <a:pPr algn="ctr"/>
            <a:endParaRPr kumimoji="1" lang="ja-JP" altLang="en-US" sz="2400" dirty="0"/>
          </a:p>
        </p:txBody>
      </p:sp>
      <p:sp>
        <p:nvSpPr>
          <p:cNvPr id="9" name="テキスト ボックス 8"/>
          <p:cNvSpPr txBox="1"/>
          <p:nvPr/>
        </p:nvSpPr>
        <p:spPr>
          <a:xfrm>
            <a:off x="126637" y="5854044"/>
            <a:ext cx="8802410" cy="584775"/>
          </a:xfrm>
          <a:prstGeom prst="rect">
            <a:avLst/>
          </a:prstGeom>
          <a:solidFill>
            <a:srgbClr val="FFFF00"/>
          </a:solidFill>
        </p:spPr>
        <p:txBody>
          <a:bodyPr wrap="none" rtlCol="0">
            <a:spAutoFit/>
          </a:bodyPr>
          <a:lstStyle/>
          <a:p>
            <a:pPr algn="ctr"/>
            <a:r>
              <a:rPr kumimoji="1" lang="ja-JP" altLang="en-US" sz="3200" dirty="0"/>
              <a:t>ブログ・ＳＮＳ</a:t>
            </a:r>
            <a:r>
              <a:rPr kumimoji="1" lang="ja-JP" altLang="en-US" sz="3200"/>
              <a:t>・ニュースレター</a:t>
            </a:r>
            <a:r>
              <a:rPr lang="ja-JP" altLang="en-US" sz="3200"/>
              <a:t>等の</a:t>
            </a:r>
            <a:r>
              <a:rPr kumimoji="1" lang="ja-JP" altLang="en-US" sz="3200"/>
              <a:t>情報</a:t>
            </a:r>
            <a:r>
              <a:rPr kumimoji="1" lang="ja-JP" altLang="en-US" sz="3200" dirty="0"/>
              <a:t>発信</a:t>
            </a:r>
            <a:endParaRPr kumimoji="1" lang="en-US" altLang="ja-JP" sz="3200" dirty="0"/>
          </a:p>
        </p:txBody>
      </p:sp>
      <p:sp>
        <p:nvSpPr>
          <p:cNvPr id="10" name="左カーブ矢印 9"/>
          <p:cNvSpPr/>
          <p:nvPr/>
        </p:nvSpPr>
        <p:spPr>
          <a:xfrm>
            <a:off x="6228184" y="4713176"/>
            <a:ext cx="576064" cy="10624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左カーブ矢印 10"/>
          <p:cNvSpPr/>
          <p:nvPr/>
        </p:nvSpPr>
        <p:spPr>
          <a:xfrm rot="10800000">
            <a:off x="2699792" y="4668023"/>
            <a:ext cx="576064" cy="10624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5" name="図 4">
            <a:extLst>
              <a:ext uri="{FF2B5EF4-FFF2-40B4-BE49-F238E27FC236}">
                <a16:creationId xmlns:a16="http://schemas.microsoft.com/office/drawing/2014/main" id="{AE4693F9-03F5-8C49-A7ED-930DFEB10E2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7221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p:cTn id="20"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p:cTn id="3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7" presetClass="emph" presetSubtype="0" fill="remove" grpId="0" nodeType="clickEffect">
                                  <p:stCondLst>
                                    <p:cond delay="0"/>
                                  </p:stCondLst>
                                  <p:childTnLst>
                                    <p:animClr clrSpc="rgb" dir="cw">
                                      <p:cBhvr override="childStyle">
                                        <p:cTn id="43" dur="250" autoRev="1" fill="remove"/>
                                        <p:tgtEl>
                                          <p:spTgt spid="2">
                                            <p:bg/>
                                          </p:spTgt>
                                        </p:tgtEl>
                                        <p:attrNameLst>
                                          <p:attrName>style.color</p:attrName>
                                        </p:attrNameLst>
                                      </p:cBhvr>
                                      <p:to>
                                        <a:schemeClr val="bg1"/>
                                      </p:to>
                                    </p:animClr>
                                    <p:animClr clrSpc="rgb" dir="cw">
                                      <p:cBhvr>
                                        <p:cTn id="44" dur="250" autoRev="1" fill="remove"/>
                                        <p:tgtEl>
                                          <p:spTgt spid="2">
                                            <p:bg/>
                                          </p:spTgt>
                                        </p:tgtEl>
                                        <p:attrNameLst>
                                          <p:attrName>fillcolor</p:attrName>
                                        </p:attrNameLst>
                                      </p:cBhvr>
                                      <p:to>
                                        <a:schemeClr val="bg1"/>
                                      </p:to>
                                    </p:animClr>
                                    <p:set>
                                      <p:cBhvr>
                                        <p:cTn id="45" dur="250" autoRev="1" fill="remove"/>
                                        <p:tgtEl>
                                          <p:spTgt spid="2">
                                            <p:bg/>
                                          </p:spTgt>
                                        </p:tgtEl>
                                        <p:attrNameLst>
                                          <p:attrName>fill.type</p:attrName>
                                        </p:attrNameLst>
                                      </p:cBhvr>
                                      <p:to>
                                        <p:strVal val="solid"/>
                                      </p:to>
                                    </p:set>
                                    <p:set>
                                      <p:cBhvr>
                                        <p:cTn id="46" dur="250" autoRev="1" fill="remove"/>
                                        <p:tgtEl>
                                          <p:spTgt spid="2">
                                            <p:bg/>
                                          </p:spTgt>
                                        </p:tgtEl>
                                        <p:attrNameLst>
                                          <p:attrName>fill.on</p:attrName>
                                        </p:attrNameLst>
                                      </p:cBhvr>
                                      <p:to>
                                        <p:strVal val="true"/>
                                      </p:to>
                                    </p:set>
                                  </p:childTnLst>
                                </p:cTn>
                              </p:par>
                              <p:par>
                                <p:cTn id="47" presetID="27" presetClass="emph" presetSubtype="0" fill="remove" grpId="0" nodeType="withEffect">
                                  <p:stCondLst>
                                    <p:cond delay="0"/>
                                  </p:stCondLst>
                                  <p:childTnLst>
                                    <p:animClr clrSpc="rgb" dir="cw">
                                      <p:cBhvr override="childStyle">
                                        <p:cTn id="48" dur="250" autoRev="1" fill="remove"/>
                                        <p:tgtEl>
                                          <p:spTgt spid="2">
                                            <p:txEl>
                                              <p:pRg st="0" end="0"/>
                                            </p:txEl>
                                          </p:spTgt>
                                        </p:tgtEl>
                                        <p:attrNameLst>
                                          <p:attrName>style.color</p:attrName>
                                        </p:attrNameLst>
                                      </p:cBhvr>
                                      <p:to>
                                        <a:schemeClr val="bg1"/>
                                      </p:to>
                                    </p:animClr>
                                    <p:animClr clrSpc="rgb" dir="cw">
                                      <p:cBhvr>
                                        <p:cTn id="49" dur="250" autoRev="1" fill="remove"/>
                                        <p:tgtEl>
                                          <p:spTgt spid="2">
                                            <p:txEl>
                                              <p:pRg st="0" end="0"/>
                                            </p:txEl>
                                          </p:spTgt>
                                        </p:tgtEl>
                                        <p:attrNameLst>
                                          <p:attrName>fillcolor</p:attrName>
                                        </p:attrNameLst>
                                      </p:cBhvr>
                                      <p:to>
                                        <a:schemeClr val="bg1"/>
                                      </p:to>
                                    </p:animClr>
                                    <p:set>
                                      <p:cBhvr>
                                        <p:cTn id="50" dur="250" autoRev="1" fill="remove"/>
                                        <p:tgtEl>
                                          <p:spTgt spid="2">
                                            <p:txEl>
                                              <p:pRg st="0" end="0"/>
                                            </p:txEl>
                                          </p:spTgt>
                                        </p:tgtEl>
                                        <p:attrNameLst>
                                          <p:attrName>fill.type</p:attrName>
                                        </p:attrNameLst>
                                      </p:cBhvr>
                                      <p:to>
                                        <p:strVal val="solid"/>
                                      </p:to>
                                    </p:set>
                                    <p:set>
                                      <p:cBhvr>
                                        <p:cTn id="51" dur="250" autoRev="1" fill="remove"/>
                                        <p:tgtEl>
                                          <p:spTgt spid="2">
                                            <p:txEl>
                                              <p:pRg st="0" end="0"/>
                                            </p:txEl>
                                          </p:spTgt>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27" presetClass="emph" presetSubtype="0" fill="remove" grpId="0" nodeType="clickEffect">
                                  <p:stCondLst>
                                    <p:cond delay="0"/>
                                  </p:stCondLst>
                                  <p:childTnLst>
                                    <p:animClr clrSpc="rgb" dir="cw">
                                      <p:cBhvr override="childStyle">
                                        <p:cTn id="55" dur="250" autoRev="1" fill="remove"/>
                                        <p:tgtEl>
                                          <p:spTgt spid="9">
                                            <p:bg/>
                                          </p:spTgt>
                                        </p:tgtEl>
                                        <p:attrNameLst>
                                          <p:attrName>style.color</p:attrName>
                                        </p:attrNameLst>
                                      </p:cBhvr>
                                      <p:to>
                                        <a:schemeClr val="bg1"/>
                                      </p:to>
                                    </p:animClr>
                                    <p:animClr clrSpc="rgb" dir="cw">
                                      <p:cBhvr>
                                        <p:cTn id="56" dur="250" autoRev="1" fill="remove"/>
                                        <p:tgtEl>
                                          <p:spTgt spid="9">
                                            <p:bg/>
                                          </p:spTgt>
                                        </p:tgtEl>
                                        <p:attrNameLst>
                                          <p:attrName>fillcolor</p:attrName>
                                        </p:attrNameLst>
                                      </p:cBhvr>
                                      <p:to>
                                        <a:schemeClr val="bg1"/>
                                      </p:to>
                                    </p:animClr>
                                    <p:set>
                                      <p:cBhvr>
                                        <p:cTn id="57" dur="250" autoRev="1" fill="remove"/>
                                        <p:tgtEl>
                                          <p:spTgt spid="9">
                                            <p:bg/>
                                          </p:spTgt>
                                        </p:tgtEl>
                                        <p:attrNameLst>
                                          <p:attrName>fill.type</p:attrName>
                                        </p:attrNameLst>
                                      </p:cBhvr>
                                      <p:to>
                                        <p:strVal val="solid"/>
                                      </p:to>
                                    </p:set>
                                    <p:set>
                                      <p:cBhvr>
                                        <p:cTn id="58" dur="250" autoRev="1" fill="remove"/>
                                        <p:tgtEl>
                                          <p:spTgt spid="9">
                                            <p:bg/>
                                          </p:spTgt>
                                        </p:tgtEl>
                                        <p:attrNameLst>
                                          <p:attrName>fill.on</p:attrName>
                                        </p:attrNameLst>
                                      </p:cBhvr>
                                      <p:to>
                                        <p:strVal val="true"/>
                                      </p:to>
                                    </p:set>
                                  </p:childTnLst>
                                </p:cTn>
                              </p:par>
                              <p:par>
                                <p:cTn id="59" presetID="27" presetClass="emph" presetSubtype="0" fill="remove" grpId="0" nodeType="withEffect">
                                  <p:stCondLst>
                                    <p:cond delay="0"/>
                                  </p:stCondLst>
                                  <p:childTnLst>
                                    <p:animClr clrSpc="rgb" dir="cw">
                                      <p:cBhvr override="childStyle">
                                        <p:cTn id="60" dur="250" autoRev="1" fill="remove"/>
                                        <p:tgtEl>
                                          <p:spTgt spid="9">
                                            <p:txEl>
                                              <p:pRg st="0" end="0"/>
                                            </p:txEl>
                                          </p:spTgt>
                                        </p:tgtEl>
                                        <p:attrNameLst>
                                          <p:attrName>style.color</p:attrName>
                                        </p:attrNameLst>
                                      </p:cBhvr>
                                      <p:to>
                                        <a:schemeClr val="bg1"/>
                                      </p:to>
                                    </p:animClr>
                                    <p:animClr clrSpc="rgb" dir="cw">
                                      <p:cBhvr>
                                        <p:cTn id="61" dur="250" autoRev="1" fill="remove"/>
                                        <p:tgtEl>
                                          <p:spTgt spid="9">
                                            <p:txEl>
                                              <p:pRg st="0" end="0"/>
                                            </p:txEl>
                                          </p:spTgt>
                                        </p:tgtEl>
                                        <p:attrNameLst>
                                          <p:attrName>fillcolor</p:attrName>
                                        </p:attrNameLst>
                                      </p:cBhvr>
                                      <p:to>
                                        <a:schemeClr val="bg1"/>
                                      </p:to>
                                    </p:animClr>
                                    <p:set>
                                      <p:cBhvr>
                                        <p:cTn id="62" dur="250" autoRev="1" fill="remove"/>
                                        <p:tgtEl>
                                          <p:spTgt spid="9">
                                            <p:txEl>
                                              <p:pRg st="0" end="0"/>
                                            </p:txEl>
                                          </p:spTgt>
                                        </p:tgtEl>
                                        <p:attrNameLst>
                                          <p:attrName>fill.type</p:attrName>
                                        </p:attrNameLst>
                                      </p:cBhvr>
                                      <p:to>
                                        <p:strVal val="solid"/>
                                      </p:to>
                                    </p:set>
                                    <p:set>
                                      <p:cBhvr>
                                        <p:cTn id="63" dur="250" autoRev="1" fill="remove"/>
                                        <p:tgtEl>
                                          <p:spTgt spid="9">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3" grpId="0"/>
      <p:bldP spid="9" grpId="0" build="allAtOnce"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107504" y="1268760"/>
            <a:ext cx="8856984" cy="5355312"/>
          </a:xfrm>
          <a:prstGeom prst="rect">
            <a:avLst/>
          </a:prstGeom>
        </p:spPr>
        <p:txBody>
          <a:bodyPr wrap="square">
            <a:spAutoFit/>
          </a:bodyPr>
          <a:lstStyle/>
          <a:p>
            <a:pPr algn="ctr"/>
            <a:endParaRPr lang="en-US" altLang="ja-JP" sz="3600" dirty="0">
              <a:latin typeface="+mn-ea"/>
            </a:endParaRPr>
          </a:p>
          <a:p>
            <a:pPr algn="ctr"/>
            <a:r>
              <a:rPr lang="ja-JP" altLang="en-US" sz="6000" dirty="0">
                <a:solidFill>
                  <a:srgbClr val="FF0000"/>
                </a:solidFill>
              </a:rPr>
              <a:t>セミナー開催！</a:t>
            </a:r>
            <a:endParaRPr lang="en-US" altLang="ja-JP" sz="6000" dirty="0">
              <a:solidFill>
                <a:srgbClr val="FF0000"/>
              </a:solidFill>
            </a:endParaRPr>
          </a:p>
          <a:p>
            <a:pPr algn="ctr"/>
            <a:r>
              <a:rPr lang="ja-JP" altLang="en-US" sz="3600" dirty="0">
                <a:solidFill>
                  <a:srgbClr val="FF0000"/>
                </a:solidFill>
              </a:rPr>
              <a:t>＋</a:t>
            </a:r>
            <a:endParaRPr lang="en-US" altLang="ja-JP" sz="3600" dirty="0">
              <a:solidFill>
                <a:srgbClr val="FF0000"/>
              </a:solidFill>
            </a:endParaRPr>
          </a:p>
          <a:p>
            <a:pPr algn="ctr"/>
            <a:r>
              <a:rPr lang="ja-JP" altLang="en-US" sz="6600" dirty="0">
                <a:solidFill>
                  <a:srgbClr val="FF0000"/>
                </a:solidFill>
              </a:rPr>
              <a:t>情報発信！</a:t>
            </a:r>
            <a:endParaRPr lang="en-US" altLang="ja-JP" sz="6600" dirty="0">
              <a:solidFill>
                <a:srgbClr val="FF0000"/>
              </a:solidFill>
            </a:endParaRPr>
          </a:p>
          <a:p>
            <a:pPr algn="ctr"/>
            <a:endParaRPr lang="en-US" altLang="ja-JP" sz="3600" dirty="0">
              <a:latin typeface="+mn-ea"/>
            </a:endParaRPr>
          </a:p>
          <a:p>
            <a:pPr algn="ctr"/>
            <a:r>
              <a:rPr lang="ja-JP" altLang="en-US" sz="3600" u="sng" dirty="0">
                <a:solidFill>
                  <a:srgbClr val="0070C0"/>
                </a:solidFill>
                <a:latin typeface="+mn-ea"/>
              </a:rPr>
              <a:t>自分が認知してもらいたい市場</a:t>
            </a:r>
            <a:r>
              <a:rPr lang="ja-JP" altLang="en-US" sz="3600" dirty="0">
                <a:latin typeface="+mn-ea"/>
              </a:rPr>
              <a:t>に向けて</a:t>
            </a:r>
            <a:endParaRPr lang="en-US" altLang="ja-JP" sz="3600" dirty="0">
              <a:latin typeface="+mn-ea"/>
            </a:endParaRPr>
          </a:p>
          <a:p>
            <a:pPr algn="ctr"/>
            <a:r>
              <a:rPr lang="ja-JP" altLang="en-US" sz="3600" dirty="0">
                <a:latin typeface="+mn-ea"/>
              </a:rPr>
              <a:t>情報発信を繰り返す！</a:t>
            </a:r>
            <a:endParaRPr lang="en-US" altLang="ja-JP" sz="3600" dirty="0">
              <a:latin typeface="+mn-ea"/>
            </a:endParaRPr>
          </a:p>
          <a:p>
            <a:pPr algn="ctr"/>
            <a:r>
              <a:rPr lang="ja-JP" altLang="en-US" sz="3600" dirty="0">
                <a:latin typeface="+mn-ea"/>
              </a:rPr>
              <a:t>質より量！</a:t>
            </a:r>
            <a:endParaRPr lang="en-US" altLang="ja-JP" sz="3600" dirty="0">
              <a:latin typeface="+mn-ea"/>
            </a:endParaRPr>
          </a:p>
        </p:txBody>
      </p:sp>
      <p:sp>
        <p:nvSpPr>
          <p:cNvPr id="3" name="テキスト ボックス 2"/>
          <p:cNvSpPr txBox="1"/>
          <p:nvPr/>
        </p:nvSpPr>
        <p:spPr>
          <a:xfrm>
            <a:off x="2007098" y="714235"/>
            <a:ext cx="3751348" cy="400110"/>
          </a:xfrm>
          <a:prstGeom prst="rect">
            <a:avLst/>
          </a:prstGeom>
          <a:noFill/>
        </p:spPr>
        <p:txBody>
          <a:bodyPr wrap="none" rtlCol="0">
            <a:spAutoFit/>
          </a:bodyPr>
          <a:lstStyle/>
          <a:p>
            <a:r>
              <a:rPr lang="ja-JP" altLang="en-US" sz="2000" dirty="0"/>
              <a:t>ブランディングの第一歩として・・・</a:t>
            </a:r>
            <a:endParaRPr kumimoji="1" lang="ja-JP" altLang="en-US" sz="2000" dirty="0"/>
          </a:p>
        </p:txBody>
      </p:sp>
    </p:spTree>
    <p:extLst>
      <p:ext uri="{BB962C8B-B14F-4D97-AF65-F5344CB8AC3E}">
        <p14:creationId xmlns:p14="http://schemas.microsoft.com/office/powerpoint/2010/main" val="424162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25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125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125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500"/>
                                        <p:tgtEl>
                                          <p:spTgt spid="2">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Effect transition="in" filter="fade">
                                      <p:cBhvr>
                                        <p:cTn id="2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485056" y="2132856"/>
            <a:ext cx="8335416" cy="3416320"/>
          </a:xfrm>
          <a:prstGeom prst="rect">
            <a:avLst/>
          </a:prstGeom>
          <a:solidFill>
            <a:srgbClr val="FFFF00"/>
          </a:solidFill>
        </p:spPr>
        <p:txBody>
          <a:bodyPr wrap="square">
            <a:spAutoFit/>
          </a:bodyPr>
          <a:lstStyle/>
          <a:p>
            <a:pPr algn="ctr">
              <a:lnSpc>
                <a:spcPct val="150000"/>
              </a:lnSpc>
            </a:pPr>
            <a:r>
              <a:rPr lang="ja-JP" altLang="en-US" sz="4800" dirty="0">
                <a:latin typeface="+mn-ea"/>
              </a:rPr>
              <a:t>今日から即実行！</a:t>
            </a:r>
            <a:br>
              <a:rPr lang="en-US" altLang="ja-JP" sz="4800" dirty="0">
                <a:latin typeface="+mn-ea"/>
              </a:rPr>
            </a:br>
            <a:r>
              <a:rPr lang="ja-JP" altLang="en-US" sz="4800" dirty="0">
                <a:latin typeface="+mn-ea"/>
              </a:rPr>
              <a:t>実践的ブランディングメソッドと</a:t>
            </a:r>
            <a:endParaRPr lang="en-US" altLang="ja-JP" sz="4800" dirty="0">
              <a:latin typeface="+mn-ea"/>
            </a:endParaRPr>
          </a:p>
          <a:p>
            <a:pPr algn="ctr">
              <a:lnSpc>
                <a:spcPct val="150000"/>
              </a:lnSpc>
            </a:pPr>
            <a:r>
              <a:rPr lang="ja-JP" altLang="en-US" sz="4800" u="sng" dirty="0">
                <a:solidFill>
                  <a:srgbClr val="FF0000"/>
                </a:solidFill>
                <a:latin typeface="+mn-ea"/>
              </a:rPr>
              <a:t>相続セミナー開催</a:t>
            </a:r>
            <a:r>
              <a:rPr lang="ja-JP" altLang="en-US" sz="4800" u="sng" dirty="0">
                <a:latin typeface="+mn-ea"/>
              </a:rPr>
              <a:t>ノウハウ</a:t>
            </a:r>
            <a:endParaRPr lang="ja-JP" altLang="en-US" sz="4800" u="sng" dirty="0"/>
          </a:p>
        </p:txBody>
      </p:sp>
    </p:spTree>
    <p:extLst>
      <p:ext uri="{BB962C8B-B14F-4D97-AF65-F5344CB8AC3E}">
        <p14:creationId xmlns:p14="http://schemas.microsoft.com/office/powerpoint/2010/main" val="2917619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611560" y="1484784"/>
            <a:ext cx="8299067" cy="4832092"/>
          </a:xfrm>
          <a:prstGeom prst="rect">
            <a:avLst/>
          </a:prstGeom>
          <a:noFill/>
        </p:spPr>
        <p:txBody>
          <a:bodyPr wrap="none" rtlCol="0">
            <a:spAutoFit/>
          </a:bodyPr>
          <a:lstStyle/>
          <a:p>
            <a:pPr algn="ctr"/>
            <a:r>
              <a:rPr kumimoji="1" lang="ja-JP" altLang="en-US" sz="4400" dirty="0"/>
              <a:t>もし・・・</a:t>
            </a:r>
            <a:endParaRPr kumimoji="1" lang="en-US" altLang="ja-JP" sz="4400" dirty="0"/>
          </a:p>
          <a:p>
            <a:pPr algn="ctr"/>
            <a:endParaRPr kumimoji="1" lang="en-US" altLang="ja-JP" sz="4400" dirty="0"/>
          </a:p>
          <a:p>
            <a:pPr algn="ctr"/>
            <a:r>
              <a:rPr lang="ja-JP" altLang="en-US" sz="4400" u="sng" dirty="0"/>
              <a:t>「安定してセミナー開催するための</a:t>
            </a:r>
            <a:endParaRPr lang="en-US" altLang="ja-JP" sz="4400" u="sng" dirty="0"/>
          </a:p>
          <a:p>
            <a:pPr algn="ctr"/>
            <a:endParaRPr lang="en-US" altLang="ja-JP" sz="4400" u="sng" dirty="0"/>
          </a:p>
          <a:p>
            <a:pPr algn="ctr"/>
            <a:r>
              <a:rPr lang="ja-JP" altLang="en-US" sz="4400" u="sng" dirty="0"/>
              <a:t>集客方法をひとつ教えて！」</a:t>
            </a:r>
            <a:endParaRPr lang="en-US" altLang="ja-JP" sz="4400" u="sng" dirty="0"/>
          </a:p>
          <a:p>
            <a:pPr algn="ctr"/>
            <a:endParaRPr lang="en-US" altLang="ja-JP" sz="4400" dirty="0"/>
          </a:p>
          <a:p>
            <a:pPr algn="ctr"/>
            <a:r>
              <a:rPr lang="ja-JP" altLang="en-US" sz="4400" dirty="0"/>
              <a:t>と言われたら？？？</a:t>
            </a:r>
            <a:endParaRPr lang="en-US" altLang="ja-JP" sz="4400" dirty="0"/>
          </a:p>
        </p:txBody>
      </p:sp>
    </p:spTree>
    <p:extLst>
      <p:ext uri="{BB962C8B-B14F-4D97-AF65-F5344CB8AC3E}">
        <p14:creationId xmlns:p14="http://schemas.microsoft.com/office/powerpoint/2010/main" val="143546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1000"/>
                                        <p:tgtEl>
                                          <p:spTgt spid="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fade">
                                      <p:cBhvr>
                                        <p:cTn id="13"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753417" y="1628800"/>
            <a:ext cx="7879080" cy="4708981"/>
          </a:xfrm>
          <a:prstGeom prst="rect">
            <a:avLst/>
          </a:prstGeom>
          <a:noFill/>
        </p:spPr>
        <p:txBody>
          <a:bodyPr wrap="none" rtlCol="0">
            <a:spAutoFit/>
          </a:bodyPr>
          <a:lstStyle/>
          <a:p>
            <a:pPr algn="ctr"/>
            <a:r>
              <a:rPr kumimoji="1" lang="ja-JP" altLang="en-US" sz="6000" dirty="0">
                <a:solidFill>
                  <a:srgbClr val="FF0000"/>
                </a:solidFill>
              </a:rPr>
              <a:t>ＤＭ</a:t>
            </a:r>
            <a:endParaRPr kumimoji="1" lang="en-US" altLang="ja-JP" sz="6000" dirty="0">
              <a:solidFill>
                <a:srgbClr val="FF0000"/>
              </a:solidFill>
            </a:endParaRPr>
          </a:p>
          <a:p>
            <a:pPr algn="ctr"/>
            <a:r>
              <a:rPr kumimoji="1" lang="ja-JP" altLang="en-US" sz="6000" dirty="0">
                <a:solidFill>
                  <a:srgbClr val="FF0000"/>
                </a:solidFill>
              </a:rPr>
              <a:t>（ダイレクトメール）</a:t>
            </a:r>
            <a:endParaRPr kumimoji="1" lang="en-US" altLang="ja-JP" sz="6000" dirty="0">
              <a:solidFill>
                <a:srgbClr val="FF0000"/>
              </a:solidFill>
            </a:endParaRPr>
          </a:p>
          <a:p>
            <a:pPr algn="ctr"/>
            <a:r>
              <a:rPr lang="ja-JP" altLang="en-US" sz="6000" dirty="0">
                <a:solidFill>
                  <a:srgbClr val="FF0000"/>
                </a:solidFill>
              </a:rPr>
              <a:t>＋</a:t>
            </a:r>
            <a:endParaRPr lang="en-US" altLang="ja-JP" sz="6000" dirty="0">
              <a:solidFill>
                <a:srgbClr val="FF0000"/>
              </a:solidFill>
            </a:endParaRPr>
          </a:p>
          <a:p>
            <a:pPr algn="ctr"/>
            <a:r>
              <a:rPr lang="ja-JP" altLang="en-US" sz="6000" dirty="0">
                <a:solidFill>
                  <a:srgbClr val="FF0000"/>
                </a:solidFill>
              </a:rPr>
              <a:t>テレマーケティング</a:t>
            </a:r>
            <a:endParaRPr kumimoji="1" lang="en-US" altLang="ja-JP" sz="6000" dirty="0">
              <a:solidFill>
                <a:srgbClr val="FF0000"/>
              </a:solidFill>
            </a:endParaRPr>
          </a:p>
          <a:p>
            <a:pPr algn="ctr"/>
            <a:r>
              <a:rPr lang="ja-JP" altLang="en-US" sz="6000" dirty="0">
                <a:solidFill>
                  <a:srgbClr val="FF0000"/>
                </a:solidFill>
              </a:rPr>
              <a:t>（ＴＥＬフォロー）</a:t>
            </a:r>
            <a:endParaRPr kumimoji="1" lang="ja-JP" altLang="en-US" sz="6000" dirty="0">
              <a:solidFill>
                <a:srgbClr val="FF0000"/>
              </a:solidFill>
            </a:endParaRPr>
          </a:p>
        </p:txBody>
      </p:sp>
    </p:spTree>
    <p:extLst>
      <p:ext uri="{BB962C8B-B14F-4D97-AF65-F5344CB8AC3E}">
        <p14:creationId xmlns:p14="http://schemas.microsoft.com/office/powerpoint/2010/main" val="125431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500"/>
                                        <p:tgtEl>
                                          <p:spTgt spid="2">
                                            <p:txEl>
                                              <p:pRg st="0" end="0"/>
                                            </p:txEl>
                                          </p:spTgt>
                                        </p:tgtEl>
                                      </p:cBhvr>
                                    </p:animEffect>
                                    <p:anim calcmode="lin" valueType="num">
                                      <p:cBhvr>
                                        <p:cTn id="8" dur="1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500"/>
                                        <p:tgtEl>
                                          <p:spTgt spid="2">
                                            <p:txEl>
                                              <p:pRg st="1" end="1"/>
                                            </p:txEl>
                                          </p:spTgt>
                                        </p:tgtEl>
                                      </p:cBhvr>
                                    </p:animEffect>
                                    <p:anim calcmode="lin" valueType="num">
                                      <p:cBhvr>
                                        <p:cTn id="13" dur="1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5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500"/>
                                        <p:tgtEl>
                                          <p:spTgt spid="2">
                                            <p:txEl>
                                              <p:pRg st="2" end="2"/>
                                            </p:txEl>
                                          </p:spTgt>
                                        </p:tgtEl>
                                      </p:cBhvr>
                                    </p:animEffect>
                                    <p:anim calcmode="lin" valueType="num">
                                      <p:cBhvr>
                                        <p:cTn id="18" dur="1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5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500"/>
                                        <p:tgtEl>
                                          <p:spTgt spid="2">
                                            <p:txEl>
                                              <p:pRg st="3" end="3"/>
                                            </p:txEl>
                                          </p:spTgt>
                                        </p:tgtEl>
                                      </p:cBhvr>
                                    </p:animEffect>
                                    <p:anim calcmode="lin" valueType="num">
                                      <p:cBhvr>
                                        <p:cTn id="23" dur="1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5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500"/>
                                        <p:tgtEl>
                                          <p:spTgt spid="2">
                                            <p:txEl>
                                              <p:pRg st="4" end="4"/>
                                            </p:txEl>
                                          </p:spTgt>
                                        </p:tgtEl>
                                      </p:cBhvr>
                                    </p:animEffect>
                                    <p:anim calcmode="lin" valueType="num">
                                      <p:cBhvr>
                                        <p:cTn id="28" dur="1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238684" y="1412776"/>
            <a:ext cx="6694461" cy="830997"/>
          </a:xfrm>
          <a:prstGeom prst="rect">
            <a:avLst/>
          </a:prstGeom>
          <a:noFill/>
        </p:spPr>
        <p:txBody>
          <a:bodyPr wrap="none" rtlCol="0">
            <a:spAutoFit/>
          </a:bodyPr>
          <a:lstStyle/>
          <a:p>
            <a:pPr algn="ctr"/>
            <a:r>
              <a:rPr kumimoji="1" lang="ja-JP" altLang="en-US" sz="4800" dirty="0">
                <a:latin typeface="+mn-ea"/>
              </a:rPr>
              <a:t>ＤＭ＋テレマーケティング</a:t>
            </a:r>
          </a:p>
        </p:txBody>
      </p:sp>
      <p:sp>
        <p:nvSpPr>
          <p:cNvPr id="3" name="テキスト ボックス 2"/>
          <p:cNvSpPr txBox="1"/>
          <p:nvPr/>
        </p:nvSpPr>
        <p:spPr>
          <a:xfrm>
            <a:off x="1855038" y="2348880"/>
            <a:ext cx="6647974" cy="3108543"/>
          </a:xfrm>
          <a:prstGeom prst="rect">
            <a:avLst/>
          </a:prstGeom>
          <a:noFill/>
        </p:spPr>
        <p:txBody>
          <a:bodyPr wrap="none" rtlCol="0">
            <a:spAutoFit/>
          </a:bodyPr>
          <a:lstStyle/>
          <a:p>
            <a:r>
              <a:rPr kumimoji="1" lang="ja-JP" altLang="en-US" sz="2800" dirty="0"/>
              <a:t>やることはたったの３つ。</a:t>
            </a:r>
            <a:endParaRPr kumimoji="1" lang="en-US" altLang="ja-JP" sz="2800" dirty="0"/>
          </a:p>
          <a:p>
            <a:endParaRPr lang="en-US" altLang="ja-JP" sz="2800" dirty="0"/>
          </a:p>
          <a:p>
            <a:r>
              <a:rPr kumimoji="1" lang="ja-JP" altLang="en-US" sz="2800" dirty="0"/>
              <a:t>①「</a:t>
            </a:r>
            <a:r>
              <a:rPr lang="ja-JP" altLang="en-US" sz="2800" dirty="0"/>
              <a:t>相続セミナーや相談会</a:t>
            </a:r>
            <a:r>
              <a:rPr kumimoji="1" lang="ja-JP" altLang="en-US" sz="2800" dirty="0"/>
              <a:t>」を企画して</a:t>
            </a:r>
            <a:endParaRPr kumimoji="1" lang="en-US" altLang="ja-JP" sz="2800" dirty="0"/>
          </a:p>
          <a:p>
            <a:endParaRPr lang="en-US" altLang="ja-JP" sz="2800" dirty="0"/>
          </a:p>
          <a:p>
            <a:r>
              <a:rPr lang="ja-JP" altLang="en-US" sz="2800" dirty="0"/>
              <a:t>②</a:t>
            </a:r>
            <a:r>
              <a:rPr kumimoji="1" lang="ja-JP" altLang="en-US" sz="2800" dirty="0"/>
              <a:t>効果的なダイレクトメールを送って</a:t>
            </a:r>
            <a:endParaRPr lang="en-US" altLang="ja-JP" sz="2800" dirty="0"/>
          </a:p>
          <a:p>
            <a:endParaRPr kumimoji="1" lang="en-US" altLang="ja-JP" sz="2800" dirty="0"/>
          </a:p>
          <a:p>
            <a:r>
              <a:rPr lang="ja-JP" altLang="en-US" sz="2800" dirty="0"/>
              <a:t>③電話でフォローアップをかける</a:t>
            </a:r>
            <a:endParaRPr kumimoji="1" lang="ja-JP" altLang="en-US" sz="2800" dirty="0"/>
          </a:p>
        </p:txBody>
      </p:sp>
      <p:sp>
        <p:nvSpPr>
          <p:cNvPr id="6" name="テキスト ボックス 5">
            <a:extLst>
              <a:ext uri="{FF2B5EF4-FFF2-40B4-BE49-F238E27FC236}">
                <a16:creationId xmlns:a16="http://schemas.microsoft.com/office/drawing/2014/main" id="{79EB43AB-0662-2345-BEAA-8526085A40DE}"/>
              </a:ext>
            </a:extLst>
          </p:cNvPr>
          <p:cNvSpPr txBox="1"/>
          <p:nvPr/>
        </p:nvSpPr>
        <p:spPr>
          <a:xfrm>
            <a:off x="1018896" y="2641808"/>
            <a:ext cx="6896440" cy="2800767"/>
          </a:xfrm>
          <a:prstGeom prst="rect">
            <a:avLst/>
          </a:prstGeom>
          <a:solidFill>
            <a:srgbClr val="FF0000"/>
          </a:solidFill>
        </p:spPr>
        <p:txBody>
          <a:bodyPr wrap="none" rtlCol="0">
            <a:spAutoFit/>
          </a:bodyPr>
          <a:lstStyle/>
          <a:p>
            <a:r>
              <a:rPr kumimoji="1" lang="ja-JP" altLang="en-US" sz="8800">
                <a:solidFill>
                  <a:schemeClr val="bg1"/>
                </a:solidFill>
              </a:rPr>
              <a:t>毎月</a:t>
            </a:r>
            <a:r>
              <a:rPr kumimoji="1" lang="en-US" altLang="ja-JP" sz="8800" dirty="0">
                <a:solidFill>
                  <a:schemeClr val="bg1"/>
                </a:solidFill>
              </a:rPr>
              <a:t>10</a:t>
            </a:r>
            <a:r>
              <a:rPr kumimoji="1" lang="ja-JP" altLang="en-US" sz="8800">
                <a:solidFill>
                  <a:schemeClr val="bg1"/>
                </a:solidFill>
              </a:rPr>
              <a:t>人ずつ</a:t>
            </a:r>
            <a:endParaRPr kumimoji="1" lang="en-US" altLang="ja-JP" sz="8800" dirty="0">
              <a:solidFill>
                <a:schemeClr val="bg1"/>
              </a:solidFill>
            </a:endParaRPr>
          </a:p>
          <a:p>
            <a:r>
              <a:rPr lang="ja-JP" altLang="en-US" sz="8800">
                <a:solidFill>
                  <a:schemeClr val="bg1"/>
                </a:solidFill>
              </a:rPr>
              <a:t>毎月同じ内容</a:t>
            </a:r>
            <a:endParaRPr kumimoji="1" lang="ja-JP" altLang="en-US" sz="8800">
              <a:solidFill>
                <a:schemeClr val="bg1"/>
              </a:solidFill>
            </a:endParaRPr>
          </a:p>
        </p:txBody>
      </p:sp>
    </p:spTree>
    <p:extLst>
      <p:ext uri="{BB962C8B-B14F-4D97-AF65-F5344CB8AC3E}">
        <p14:creationId xmlns:p14="http://schemas.microsoft.com/office/powerpoint/2010/main" val="125211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537644" y="1844824"/>
            <a:ext cx="6096542" cy="830997"/>
          </a:xfrm>
          <a:prstGeom prst="rect">
            <a:avLst/>
          </a:prstGeom>
          <a:noFill/>
        </p:spPr>
        <p:txBody>
          <a:bodyPr wrap="none" rtlCol="0">
            <a:spAutoFit/>
          </a:bodyPr>
          <a:lstStyle/>
          <a:p>
            <a:pPr algn="ctr"/>
            <a:r>
              <a:rPr lang="ja-JP" altLang="en-US" sz="4800" dirty="0">
                <a:latin typeface="+mn-ea"/>
              </a:rPr>
              <a:t>なぜこの方法なのか？</a:t>
            </a:r>
            <a:endParaRPr kumimoji="1" lang="ja-JP" altLang="en-US" sz="4800" dirty="0">
              <a:latin typeface="+mn-ea"/>
            </a:endParaRPr>
          </a:p>
        </p:txBody>
      </p:sp>
      <p:sp>
        <p:nvSpPr>
          <p:cNvPr id="3" name="テキスト ボックス 2"/>
          <p:cNvSpPr txBox="1"/>
          <p:nvPr/>
        </p:nvSpPr>
        <p:spPr>
          <a:xfrm>
            <a:off x="2023865" y="3140968"/>
            <a:ext cx="5211683" cy="1384995"/>
          </a:xfrm>
          <a:prstGeom prst="rect">
            <a:avLst/>
          </a:prstGeom>
          <a:noFill/>
        </p:spPr>
        <p:txBody>
          <a:bodyPr wrap="none" rtlCol="0">
            <a:spAutoFit/>
          </a:bodyPr>
          <a:lstStyle/>
          <a:p>
            <a:r>
              <a:rPr kumimoji="1" lang="ja-JP" altLang="en-US" sz="2800" dirty="0"/>
              <a:t>・早い、安い、効果が出やすい</a:t>
            </a:r>
            <a:endParaRPr kumimoji="1" lang="en-US" altLang="ja-JP" sz="2800" dirty="0"/>
          </a:p>
          <a:p>
            <a:endParaRPr lang="en-US" altLang="ja-JP" sz="2800" dirty="0"/>
          </a:p>
          <a:p>
            <a:r>
              <a:rPr kumimoji="1" lang="ja-JP" altLang="en-US" sz="2800" dirty="0">
                <a:solidFill>
                  <a:srgbClr val="FF0000"/>
                </a:solidFill>
              </a:rPr>
              <a:t>・反応率が劇的に高い</a:t>
            </a:r>
          </a:p>
        </p:txBody>
      </p:sp>
    </p:spTree>
    <p:extLst>
      <p:ext uri="{BB962C8B-B14F-4D97-AF65-F5344CB8AC3E}">
        <p14:creationId xmlns:p14="http://schemas.microsoft.com/office/powerpoint/2010/main" val="117452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733737" y="1844824"/>
            <a:ext cx="7704353" cy="830997"/>
          </a:xfrm>
          <a:prstGeom prst="rect">
            <a:avLst/>
          </a:prstGeom>
          <a:noFill/>
        </p:spPr>
        <p:txBody>
          <a:bodyPr wrap="none" rtlCol="0">
            <a:spAutoFit/>
          </a:bodyPr>
          <a:lstStyle/>
          <a:p>
            <a:pPr algn="ctr"/>
            <a:r>
              <a:rPr lang="ja-JP" altLang="en-US" sz="4800" dirty="0">
                <a:latin typeface="+mn-ea"/>
              </a:rPr>
              <a:t>ＤＭのパッケージの構成要素</a:t>
            </a:r>
            <a:endParaRPr kumimoji="1" lang="ja-JP" altLang="en-US" sz="4800" dirty="0">
              <a:latin typeface="+mn-ea"/>
            </a:endParaRPr>
          </a:p>
        </p:txBody>
      </p:sp>
      <p:sp>
        <p:nvSpPr>
          <p:cNvPr id="3" name="テキスト ボックス 2"/>
          <p:cNvSpPr txBox="1"/>
          <p:nvPr/>
        </p:nvSpPr>
        <p:spPr>
          <a:xfrm>
            <a:off x="1441462" y="2780928"/>
            <a:ext cx="6288901" cy="3108543"/>
          </a:xfrm>
          <a:prstGeom prst="rect">
            <a:avLst/>
          </a:prstGeom>
          <a:noFill/>
        </p:spPr>
        <p:txBody>
          <a:bodyPr wrap="none" rtlCol="0">
            <a:spAutoFit/>
          </a:bodyPr>
          <a:lstStyle/>
          <a:p>
            <a:r>
              <a:rPr kumimoji="1" lang="ja-JP" altLang="en-US" sz="2800" dirty="0"/>
              <a:t>・封筒</a:t>
            </a:r>
            <a:endParaRPr lang="en-US" altLang="ja-JP" sz="2800" dirty="0"/>
          </a:p>
          <a:p>
            <a:endParaRPr kumimoji="1" lang="en-US" altLang="ja-JP" sz="2800" dirty="0"/>
          </a:p>
          <a:p>
            <a:r>
              <a:rPr lang="ja-JP" altLang="en-US" sz="2800" dirty="0"/>
              <a:t>・あいさつ文（</a:t>
            </a:r>
            <a:r>
              <a:rPr lang="en-US" altLang="ja-JP" sz="2800" dirty="0"/>
              <a:t>A</a:t>
            </a:r>
            <a:r>
              <a:rPr lang="ja-JP" altLang="en-US" sz="2800" dirty="0"/>
              <a:t>４一枚）</a:t>
            </a:r>
            <a:endParaRPr lang="en-US" altLang="ja-JP" sz="2800" dirty="0"/>
          </a:p>
          <a:p>
            <a:endParaRPr kumimoji="1" lang="en-US" altLang="ja-JP" sz="2800" dirty="0"/>
          </a:p>
          <a:p>
            <a:r>
              <a:rPr lang="ja-JP" altLang="en-US" sz="2800" dirty="0"/>
              <a:t>・相続税改正レポートや事例レポート</a:t>
            </a:r>
            <a:endParaRPr lang="en-US" altLang="ja-JP" sz="2800" dirty="0"/>
          </a:p>
          <a:p>
            <a:endParaRPr kumimoji="1" lang="en-US" altLang="ja-JP" sz="2800" dirty="0"/>
          </a:p>
          <a:p>
            <a:r>
              <a:rPr lang="ja-JP" altLang="en-US" sz="2800" dirty="0"/>
              <a:t>・相談用紙または申込用紙</a:t>
            </a:r>
            <a:endParaRPr lang="en-US" altLang="ja-JP" sz="2800" dirty="0"/>
          </a:p>
        </p:txBody>
      </p:sp>
    </p:spTree>
    <p:extLst>
      <p:ext uri="{BB962C8B-B14F-4D97-AF65-F5344CB8AC3E}">
        <p14:creationId xmlns:p14="http://schemas.microsoft.com/office/powerpoint/2010/main" val="386012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144108" y="1844824"/>
            <a:ext cx="6883616" cy="830997"/>
          </a:xfrm>
          <a:prstGeom prst="rect">
            <a:avLst/>
          </a:prstGeom>
          <a:noFill/>
        </p:spPr>
        <p:txBody>
          <a:bodyPr wrap="none" rtlCol="0">
            <a:spAutoFit/>
          </a:bodyPr>
          <a:lstStyle/>
          <a:p>
            <a:pPr algn="ctr"/>
            <a:r>
              <a:rPr kumimoji="1" lang="ja-JP" altLang="en-US" sz="4800" dirty="0">
                <a:latin typeface="+mn-ea"/>
              </a:rPr>
              <a:t>テレマーケティングの活用</a:t>
            </a:r>
          </a:p>
        </p:txBody>
      </p:sp>
      <p:sp>
        <p:nvSpPr>
          <p:cNvPr id="3" name="テキスト ボックス 2"/>
          <p:cNvSpPr txBox="1"/>
          <p:nvPr/>
        </p:nvSpPr>
        <p:spPr>
          <a:xfrm>
            <a:off x="1056997" y="2996952"/>
            <a:ext cx="7725192" cy="2246769"/>
          </a:xfrm>
          <a:prstGeom prst="rect">
            <a:avLst/>
          </a:prstGeom>
          <a:noFill/>
        </p:spPr>
        <p:txBody>
          <a:bodyPr wrap="none" rtlCol="0">
            <a:spAutoFit/>
          </a:bodyPr>
          <a:lstStyle/>
          <a:p>
            <a:r>
              <a:rPr kumimoji="1" lang="ja-JP" altLang="en-US" sz="2800" dirty="0"/>
              <a:t>・関係ができている</a:t>
            </a:r>
            <a:r>
              <a:rPr lang="ja-JP" altLang="en-US" sz="2800" dirty="0"/>
              <a:t>既契約者に送るので</a:t>
            </a:r>
            <a:r>
              <a:rPr kumimoji="1" lang="ja-JP" altLang="en-US" sz="2800" dirty="0"/>
              <a:t>、</a:t>
            </a:r>
            <a:endParaRPr kumimoji="1" lang="en-US" altLang="ja-JP" sz="2800" dirty="0"/>
          </a:p>
          <a:p>
            <a:r>
              <a:rPr lang="ja-JP" altLang="en-US" sz="2800" dirty="0"/>
              <a:t>その人に関する話題・世間話から入る。</a:t>
            </a:r>
            <a:endParaRPr lang="en-US" altLang="ja-JP" sz="2800" dirty="0"/>
          </a:p>
          <a:p>
            <a:endParaRPr kumimoji="1" lang="en-US" altLang="ja-JP" sz="2800" dirty="0"/>
          </a:p>
          <a:p>
            <a:r>
              <a:rPr lang="ja-JP" altLang="en-US" sz="2800" dirty="0"/>
              <a:t>・「先日、相続に関するレポート</a:t>
            </a:r>
            <a:endParaRPr lang="en-US" altLang="ja-JP" sz="2800" dirty="0"/>
          </a:p>
          <a:p>
            <a:r>
              <a:rPr kumimoji="1" lang="ja-JP" altLang="en-US" sz="2800" dirty="0"/>
              <a:t>を送ったのですが、ご覧いただけましたか？」</a:t>
            </a:r>
          </a:p>
        </p:txBody>
      </p:sp>
    </p:spTree>
    <p:extLst>
      <p:ext uri="{BB962C8B-B14F-4D97-AF65-F5344CB8AC3E}">
        <p14:creationId xmlns:p14="http://schemas.microsoft.com/office/powerpoint/2010/main" val="1189372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4458" y="1295105"/>
            <a:ext cx="9144000" cy="5373330"/>
          </a:xfrm>
          <a:prstGeom prst="rect">
            <a:avLst/>
          </a:prstGeom>
        </p:spPr>
        <p:txBody>
          <a:bodyPr wrap="square">
            <a:spAutoFit/>
          </a:bodyPr>
          <a:lstStyle/>
          <a:p>
            <a:pPr algn="ctr">
              <a:lnSpc>
                <a:spcPct val="150000"/>
              </a:lnSpc>
            </a:pPr>
            <a:r>
              <a:rPr lang="ja-JP" altLang="en-US" sz="5400">
                <a:latin typeface="Helvetica" charset="0"/>
              </a:rPr>
              <a:t>私たちが提供する</a:t>
            </a:r>
            <a:endParaRPr lang="en-US" altLang="ja-JP" sz="5400" dirty="0">
              <a:latin typeface="Helvetica" charset="0"/>
            </a:endParaRPr>
          </a:p>
          <a:p>
            <a:pPr algn="ctr">
              <a:lnSpc>
                <a:spcPct val="150000"/>
              </a:lnSpc>
            </a:pPr>
            <a:r>
              <a:rPr lang="ja-JP" altLang="en-US" sz="7200">
                <a:solidFill>
                  <a:srgbClr val="FF0000"/>
                </a:solidFill>
                <a:latin typeface="Helvetica" charset="0"/>
              </a:rPr>
              <a:t>相続コンサルティング</a:t>
            </a:r>
            <a:endParaRPr lang="en-US" altLang="ja-JP" sz="7200" dirty="0">
              <a:solidFill>
                <a:srgbClr val="FF0000"/>
              </a:solidFill>
              <a:latin typeface="Helvetica" charset="0"/>
            </a:endParaRPr>
          </a:p>
          <a:p>
            <a:pPr algn="ctr">
              <a:lnSpc>
                <a:spcPct val="150000"/>
              </a:lnSpc>
            </a:pPr>
            <a:r>
              <a:rPr lang="ja-JP" altLang="en-US" sz="5400">
                <a:solidFill>
                  <a:srgbClr val="000000"/>
                </a:solidFill>
                <a:latin typeface="Helvetica" charset="0"/>
              </a:rPr>
              <a:t>の真の価値を</a:t>
            </a:r>
            <a:br>
              <a:rPr lang="en-US" altLang="ja-JP" sz="5400" dirty="0">
                <a:solidFill>
                  <a:srgbClr val="000000"/>
                </a:solidFill>
                <a:latin typeface="Helvetica" charset="0"/>
              </a:rPr>
            </a:br>
            <a:r>
              <a:rPr lang="ja-JP" altLang="en-US" sz="5400">
                <a:solidFill>
                  <a:srgbClr val="000000"/>
                </a:solidFill>
                <a:latin typeface="Helvetica" charset="0"/>
              </a:rPr>
              <a:t>徹底的に考える</a:t>
            </a:r>
            <a:endParaRPr lang="en-US" altLang="ja-JP" sz="5400" b="0" i="0" dirty="0">
              <a:solidFill>
                <a:srgbClr val="000000"/>
              </a:solidFill>
              <a:effectLst/>
              <a:latin typeface="Helvetica" charset="0"/>
            </a:endParaRPr>
          </a:p>
        </p:txBody>
      </p:sp>
    </p:spTree>
    <p:extLst>
      <p:ext uri="{BB962C8B-B14F-4D97-AF65-F5344CB8AC3E}">
        <p14:creationId xmlns:p14="http://schemas.microsoft.com/office/powerpoint/2010/main" val="1313191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770354" y="1844824"/>
            <a:ext cx="3631122" cy="830997"/>
          </a:xfrm>
          <a:prstGeom prst="rect">
            <a:avLst/>
          </a:prstGeom>
          <a:noFill/>
        </p:spPr>
        <p:txBody>
          <a:bodyPr wrap="none" rtlCol="0">
            <a:spAutoFit/>
          </a:bodyPr>
          <a:lstStyle/>
          <a:p>
            <a:pPr algn="ctr"/>
            <a:r>
              <a:rPr kumimoji="1" lang="ja-JP" altLang="en-US" sz="4800" dirty="0">
                <a:latin typeface="+mn-ea"/>
              </a:rPr>
              <a:t>マインドセット</a:t>
            </a:r>
          </a:p>
        </p:txBody>
      </p:sp>
      <p:sp>
        <p:nvSpPr>
          <p:cNvPr id="3" name="テキスト ボックス 2"/>
          <p:cNvSpPr txBox="1"/>
          <p:nvPr/>
        </p:nvSpPr>
        <p:spPr>
          <a:xfrm>
            <a:off x="965884" y="3212976"/>
            <a:ext cx="7366119" cy="1815882"/>
          </a:xfrm>
          <a:prstGeom prst="rect">
            <a:avLst/>
          </a:prstGeom>
          <a:noFill/>
        </p:spPr>
        <p:txBody>
          <a:bodyPr wrap="none" rtlCol="0">
            <a:spAutoFit/>
          </a:bodyPr>
          <a:lstStyle/>
          <a:p>
            <a:r>
              <a:rPr kumimoji="1" lang="ja-JP" altLang="en-US" sz="2800" dirty="0"/>
              <a:t>・売込みではなく、</a:t>
            </a:r>
            <a:r>
              <a:rPr kumimoji="1" lang="ja-JP" altLang="en-US" sz="2800" dirty="0">
                <a:solidFill>
                  <a:srgbClr val="FF0000"/>
                </a:solidFill>
              </a:rPr>
              <a:t>お客様に対する気遣い</a:t>
            </a:r>
            <a:endParaRPr kumimoji="1" lang="en-US" altLang="ja-JP" sz="2800" dirty="0">
              <a:solidFill>
                <a:srgbClr val="FF0000"/>
              </a:solidFill>
            </a:endParaRPr>
          </a:p>
          <a:p>
            <a:endParaRPr lang="en-US" altLang="ja-JP" sz="2800" dirty="0"/>
          </a:p>
          <a:p>
            <a:r>
              <a:rPr kumimoji="1" lang="ja-JP" altLang="en-US" sz="2800" dirty="0"/>
              <a:t>・電話をしてあげることで、</a:t>
            </a:r>
            <a:endParaRPr kumimoji="1" lang="en-US" altLang="ja-JP" sz="2800" dirty="0"/>
          </a:p>
          <a:p>
            <a:r>
              <a:rPr lang="ja-JP" altLang="en-US" sz="2800" dirty="0"/>
              <a:t>お客様は</a:t>
            </a:r>
            <a:r>
              <a:rPr lang="ja-JP" altLang="en-US" sz="2800" dirty="0">
                <a:solidFill>
                  <a:srgbClr val="FF0000"/>
                </a:solidFill>
              </a:rPr>
              <a:t>「大事にされている」</a:t>
            </a:r>
            <a:r>
              <a:rPr lang="ja-JP" altLang="en-US" sz="2800" dirty="0"/>
              <a:t>と感じます！</a:t>
            </a:r>
            <a:endParaRPr kumimoji="1" lang="ja-JP" altLang="en-US" sz="2800" dirty="0"/>
          </a:p>
        </p:txBody>
      </p:sp>
    </p:spTree>
    <p:extLst>
      <p:ext uri="{BB962C8B-B14F-4D97-AF65-F5344CB8AC3E}">
        <p14:creationId xmlns:p14="http://schemas.microsoft.com/office/powerpoint/2010/main" val="2024773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267DEBB8-2FE4-664F-8BB7-7366B34DF5C2}"/>
              </a:ext>
            </a:extLst>
          </p:cNvPr>
          <p:cNvSpPr txBox="1"/>
          <p:nvPr/>
        </p:nvSpPr>
        <p:spPr>
          <a:xfrm>
            <a:off x="368991" y="1268760"/>
            <a:ext cx="8444941" cy="5632311"/>
          </a:xfrm>
          <a:prstGeom prst="rect">
            <a:avLst/>
          </a:prstGeom>
          <a:noFill/>
        </p:spPr>
        <p:txBody>
          <a:bodyPr wrap="none" rtlCol="0">
            <a:spAutoFit/>
          </a:bodyPr>
          <a:lstStyle/>
          <a:p>
            <a:pPr algn="ctr"/>
            <a:r>
              <a:rPr kumimoji="1" lang="en-US" altLang="ja-JP" sz="2400" dirty="0"/>
              <a:t>【</a:t>
            </a:r>
            <a:r>
              <a:rPr kumimoji="1" lang="ja-JP" altLang="en-US" sz="2400"/>
              <a:t>宿題</a:t>
            </a:r>
            <a:r>
              <a:rPr kumimoji="1" lang="en-US" altLang="ja-JP" sz="2400" dirty="0"/>
              <a:t>①】</a:t>
            </a:r>
          </a:p>
          <a:p>
            <a:pPr algn="ctr"/>
            <a:r>
              <a:rPr lang="ja-JP" altLang="en-US" sz="2400"/>
              <a:t>本日の講義を受講した感想・気付き・意見などを</a:t>
            </a:r>
            <a:endParaRPr lang="en-US" altLang="ja-JP" sz="2400" dirty="0"/>
          </a:p>
          <a:p>
            <a:pPr algn="ctr"/>
            <a:r>
              <a:rPr kumimoji="1" lang="en-US" altLang="ja-JP" sz="2400" dirty="0"/>
              <a:t>Facebook</a:t>
            </a:r>
            <a:r>
              <a:rPr kumimoji="1" lang="ja-JP" altLang="en-US" sz="2400"/>
              <a:t>グループなどに記入</a:t>
            </a:r>
            <a:endParaRPr kumimoji="1" lang="en-US" altLang="ja-JP" sz="2400" dirty="0"/>
          </a:p>
          <a:p>
            <a:pPr algn="ctr"/>
            <a:r>
              <a:rPr lang="ja-JP" altLang="en-US" sz="2400" u="sng">
                <a:solidFill>
                  <a:srgbClr val="FF0000"/>
                </a:solidFill>
              </a:rPr>
              <a:t>→締切：明日の</a:t>
            </a:r>
            <a:r>
              <a:rPr lang="en-US" altLang="ja-JP" sz="2400" u="sng" dirty="0">
                <a:solidFill>
                  <a:srgbClr val="FF0000"/>
                </a:solidFill>
              </a:rPr>
              <a:t>13:00</a:t>
            </a:r>
          </a:p>
          <a:p>
            <a:pPr algn="ctr"/>
            <a:endParaRPr lang="en-US" altLang="ja-JP" sz="2400" u="sng" dirty="0">
              <a:solidFill>
                <a:srgbClr val="FF0000"/>
              </a:solidFill>
            </a:endParaRPr>
          </a:p>
          <a:p>
            <a:pPr algn="ctr"/>
            <a:r>
              <a:rPr lang="en-US" altLang="ja-JP" sz="2400" dirty="0"/>
              <a:t>【</a:t>
            </a:r>
            <a:r>
              <a:rPr lang="ja-JP" altLang="en-US" sz="2400"/>
              <a:t>宿題</a:t>
            </a:r>
            <a:r>
              <a:rPr lang="en-US" altLang="ja-JP" sz="2400" dirty="0"/>
              <a:t>②】</a:t>
            </a:r>
          </a:p>
          <a:p>
            <a:pPr algn="ctr"/>
            <a:r>
              <a:rPr lang="ja-JP" altLang="en-US" sz="2400"/>
              <a:t>「相続コンサルティング」定義づけ</a:t>
            </a:r>
            <a:endParaRPr lang="en-US" altLang="ja-JP" sz="2400" dirty="0"/>
          </a:p>
          <a:p>
            <a:pPr algn="ctr"/>
            <a:r>
              <a:rPr lang="ja-JP" altLang="en-US" sz="2400"/>
              <a:t>自分なりの言葉で言語化して</a:t>
            </a:r>
            <a:r>
              <a:rPr lang="en-US" altLang="ja-JP" sz="2400" dirty="0"/>
              <a:t>Facebook</a:t>
            </a:r>
            <a:r>
              <a:rPr lang="ja-JP" altLang="en-US" sz="2400"/>
              <a:t>グループなどに記入</a:t>
            </a:r>
            <a:br>
              <a:rPr lang="en-US" altLang="ja-JP" sz="2400" dirty="0"/>
            </a:br>
            <a:r>
              <a:rPr lang="ja-JP" altLang="en-US" sz="2400" u="sng">
                <a:solidFill>
                  <a:srgbClr val="FF0000"/>
                </a:solidFill>
              </a:rPr>
              <a:t>→締切：明日の</a:t>
            </a:r>
            <a:r>
              <a:rPr lang="en-US" altLang="ja-JP" sz="2400" u="sng" dirty="0">
                <a:solidFill>
                  <a:srgbClr val="FF0000"/>
                </a:solidFill>
              </a:rPr>
              <a:t>13:00</a:t>
            </a:r>
            <a:endParaRPr lang="en-US" altLang="ja-JP" sz="2400" dirty="0"/>
          </a:p>
          <a:p>
            <a:pPr algn="ctr"/>
            <a:endParaRPr kumimoji="1" lang="en-US" altLang="ja-JP" sz="2400" dirty="0"/>
          </a:p>
          <a:p>
            <a:pPr algn="ctr"/>
            <a:r>
              <a:rPr lang="en-US" altLang="ja-JP" sz="2400" dirty="0"/>
              <a:t>【</a:t>
            </a:r>
            <a:r>
              <a:rPr kumimoji="1" lang="ja-JP" altLang="en-US" sz="2400"/>
              <a:t>宿題</a:t>
            </a:r>
            <a:r>
              <a:rPr kumimoji="1" lang="en-US" altLang="ja-JP" sz="2400" dirty="0"/>
              <a:t>③</a:t>
            </a:r>
            <a:r>
              <a:rPr lang="en-US" altLang="ja-JP" sz="2400" dirty="0"/>
              <a:t>】</a:t>
            </a:r>
          </a:p>
          <a:p>
            <a:pPr algn="ctr"/>
            <a:r>
              <a:rPr lang="ja-JP" altLang="en-US" sz="2400">
                <a:solidFill>
                  <a:srgbClr val="000000"/>
                </a:solidFill>
                <a:latin typeface="Helvetica" charset="0"/>
              </a:rPr>
              <a:t>・自分のブランディングを強化するためにできることをリストアップ</a:t>
            </a:r>
            <a:br>
              <a:rPr lang="ja-JP" altLang="en-US" sz="2400"/>
            </a:br>
            <a:r>
              <a:rPr lang="ja-JP" altLang="en-US" sz="2400"/>
              <a:t>・</a:t>
            </a:r>
            <a:r>
              <a:rPr lang="ja-JP" altLang="en-US" sz="2400">
                <a:solidFill>
                  <a:srgbClr val="000000"/>
                </a:solidFill>
                <a:latin typeface="Helvetica" charset="0"/>
              </a:rPr>
              <a:t>その中で、自分は何をやっていくかを決める</a:t>
            </a:r>
            <a:endParaRPr lang="en-US" altLang="ja-JP" sz="2400" dirty="0">
              <a:solidFill>
                <a:srgbClr val="000000"/>
              </a:solidFill>
              <a:latin typeface="Helvetica" charset="0"/>
            </a:endParaRPr>
          </a:p>
          <a:p>
            <a:pPr algn="ctr"/>
            <a:r>
              <a:rPr lang="ja-JP" altLang="en-US" sz="2400" u="sng">
                <a:solidFill>
                  <a:srgbClr val="FF0000"/>
                </a:solidFill>
              </a:rPr>
              <a:t>→締切：次回の講義まで</a:t>
            </a:r>
            <a:endParaRPr lang="en-US" altLang="ja-JP" sz="2400" u="sng" dirty="0">
              <a:solidFill>
                <a:srgbClr val="FF0000"/>
              </a:solidFill>
            </a:endParaRPr>
          </a:p>
          <a:p>
            <a:pPr algn="ctr"/>
            <a:endParaRPr kumimoji="1" lang="ja-JP" altLang="en-US" sz="2400"/>
          </a:p>
        </p:txBody>
      </p:sp>
    </p:spTree>
    <p:extLst>
      <p:ext uri="{BB962C8B-B14F-4D97-AF65-F5344CB8AC3E}">
        <p14:creationId xmlns:p14="http://schemas.microsoft.com/office/powerpoint/2010/main" val="949448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503507" y="1916832"/>
            <a:ext cx="6420347" cy="3910751"/>
          </a:xfrm>
          <a:prstGeom prst="rect">
            <a:avLst/>
          </a:prstGeom>
          <a:solidFill>
            <a:srgbClr val="FFFF00"/>
          </a:solidFill>
        </p:spPr>
        <p:txBody>
          <a:bodyPr wrap="none" rtlCol="0">
            <a:spAutoFit/>
          </a:bodyPr>
          <a:lstStyle/>
          <a:p>
            <a:pPr algn="ctr">
              <a:lnSpc>
                <a:spcPct val="250000"/>
              </a:lnSpc>
            </a:pPr>
            <a:r>
              <a:rPr kumimoji="1" lang="ja-JP" altLang="en-US" sz="5400"/>
              <a:t>相続コンサルティング</a:t>
            </a:r>
            <a:br>
              <a:rPr kumimoji="1" lang="en-US" altLang="ja-JP" sz="5400" dirty="0"/>
            </a:br>
            <a:r>
              <a:rPr kumimoji="1" lang="ja-JP" altLang="en-US" sz="5400"/>
              <a:t>とは何か？</a:t>
            </a:r>
            <a:endParaRPr kumimoji="1" lang="en-US" altLang="ja-JP" sz="5400" dirty="0"/>
          </a:p>
        </p:txBody>
      </p:sp>
    </p:spTree>
    <p:extLst>
      <p:ext uri="{BB962C8B-B14F-4D97-AF65-F5344CB8AC3E}">
        <p14:creationId xmlns:p14="http://schemas.microsoft.com/office/powerpoint/2010/main" val="23827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5129930" cy="523220"/>
          </a:xfrm>
          <a:prstGeom prst="rect">
            <a:avLst/>
          </a:prstGeom>
          <a:noFill/>
        </p:spPr>
        <p:txBody>
          <a:bodyPr wrap="none" rtlCol="0">
            <a:spAutoFit/>
          </a:bodyPr>
          <a:lstStyle/>
          <a:p>
            <a:r>
              <a:rPr kumimoji="1" lang="ja-JP" altLang="en-US" sz="2800" dirty="0"/>
              <a:t>相続コンサルティングとは何か？</a:t>
            </a:r>
          </a:p>
        </p:txBody>
      </p:sp>
      <p:sp>
        <p:nvSpPr>
          <p:cNvPr id="2" name="テキスト ボックス 1"/>
          <p:cNvSpPr txBox="1"/>
          <p:nvPr/>
        </p:nvSpPr>
        <p:spPr>
          <a:xfrm>
            <a:off x="938067" y="1420161"/>
            <a:ext cx="5158785" cy="646331"/>
          </a:xfrm>
          <a:prstGeom prst="rect">
            <a:avLst/>
          </a:prstGeom>
          <a:noFill/>
        </p:spPr>
        <p:txBody>
          <a:bodyPr wrap="none" rtlCol="0">
            <a:spAutoFit/>
          </a:bodyPr>
          <a:lstStyle/>
          <a:p>
            <a:r>
              <a:rPr kumimoji="1" lang="ja-JP" altLang="en-US" sz="3600"/>
              <a:t>相続コンサルティングとは</a:t>
            </a:r>
            <a:endParaRPr kumimoji="1" lang="ja-JP" altLang="en-US" sz="3600" dirty="0"/>
          </a:p>
        </p:txBody>
      </p:sp>
      <p:sp>
        <p:nvSpPr>
          <p:cNvPr id="6" name="正方形/長方形 5"/>
          <p:cNvSpPr/>
          <p:nvPr/>
        </p:nvSpPr>
        <p:spPr>
          <a:xfrm>
            <a:off x="959992" y="2066492"/>
            <a:ext cx="7284416" cy="314329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200" b="1" dirty="0">
                <a:solidFill>
                  <a:schemeClr val="tx1"/>
                </a:solidFill>
              </a:rPr>
              <a:t>◯◯◯◯◯◯◯◯◯◯◯◯◯◯◯◯◯◯◯◯◯◯◯◯◯◯◯◯◯◯◯◯◯◯</a:t>
            </a:r>
            <a:endParaRPr lang="en-US" altLang="ja-JP" sz="3200" b="1" dirty="0">
              <a:solidFill>
                <a:schemeClr val="tx1"/>
              </a:solidFill>
            </a:endParaRPr>
          </a:p>
          <a:p>
            <a:pPr algn="ctr">
              <a:lnSpc>
                <a:spcPct val="150000"/>
              </a:lnSpc>
            </a:pPr>
            <a:r>
              <a:rPr lang="ja-JP" altLang="en-US" sz="3200" b="1" dirty="0">
                <a:solidFill>
                  <a:schemeClr val="tx1"/>
                </a:solidFill>
              </a:rPr>
              <a:t>◯◯◯◯◯◯◯◯◯◯◯◯◯◯◯◯◯◯◯◯◯◯◯◯◯◯◯◯◯◯◯◯◯◯</a:t>
            </a:r>
            <a:endParaRPr lang="ja-JP" altLang="en-US" sz="3200" dirty="0">
              <a:solidFill>
                <a:schemeClr val="tx1"/>
              </a:solidFill>
            </a:endParaRPr>
          </a:p>
          <a:p>
            <a:pPr algn="ctr"/>
            <a:endParaRPr lang="ja-JP" altLang="en-US" dirty="0">
              <a:solidFill>
                <a:schemeClr val="tx1"/>
              </a:solidFill>
            </a:endParaRPr>
          </a:p>
        </p:txBody>
      </p:sp>
      <p:sp>
        <p:nvSpPr>
          <p:cNvPr id="7" name="テキスト ボックス 6"/>
          <p:cNvSpPr txBox="1"/>
          <p:nvPr/>
        </p:nvSpPr>
        <p:spPr>
          <a:xfrm>
            <a:off x="6999010" y="5168592"/>
            <a:ext cx="1568058" cy="584775"/>
          </a:xfrm>
          <a:prstGeom prst="rect">
            <a:avLst/>
          </a:prstGeom>
          <a:noFill/>
        </p:spPr>
        <p:txBody>
          <a:bodyPr wrap="none" rtlCol="0">
            <a:spAutoFit/>
          </a:bodyPr>
          <a:lstStyle/>
          <a:p>
            <a:r>
              <a:rPr lang="ja-JP" altLang="en-US" sz="3200" dirty="0"/>
              <a:t>である。</a:t>
            </a:r>
            <a:endParaRPr kumimoji="1" lang="ja-JP" altLang="en-US" sz="3200" dirty="0"/>
          </a:p>
        </p:txBody>
      </p:sp>
      <p:sp>
        <p:nvSpPr>
          <p:cNvPr id="10" name="テキスト ボックス 9"/>
          <p:cNvSpPr txBox="1"/>
          <p:nvPr/>
        </p:nvSpPr>
        <p:spPr>
          <a:xfrm>
            <a:off x="1580655" y="5938287"/>
            <a:ext cx="5775940" cy="523220"/>
          </a:xfrm>
          <a:prstGeom prst="rect">
            <a:avLst/>
          </a:prstGeom>
          <a:noFill/>
        </p:spPr>
        <p:txBody>
          <a:bodyPr wrap="none" rtlCol="0">
            <a:spAutoFit/>
          </a:bodyPr>
          <a:lstStyle/>
          <a:p>
            <a:r>
              <a:rPr lang="ja-JP" altLang="en-US" sz="2800">
                <a:solidFill>
                  <a:srgbClr val="00B050"/>
                </a:solidFill>
              </a:rPr>
              <a:t>自分なりに考えて文字にしてみよう！</a:t>
            </a:r>
            <a:endParaRPr kumimoji="1" lang="en-US" altLang="ja-JP" sz="2800" dirty="0">
              <a:solidFill>
                <a:srgbClr val="00B050"/>
              </a:solidFill>
            </a:endParaRPr>
          </a:p>
        </p:txBody>
      </p:sp>
    </p:spTree>
    <p:extLst>
      <p:ext uri="{BB962C8B-B14F-4D97-AF65-F5344CB8AC3E}">
        <p14:creationId xmlns:p14="http://schemas.microsoft.com/office/powerpoint/2010/main" val="420130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anim calcmode="lin" valueType="num">
                                      <p:cBhvr>
                                        <p:cTn id="13" dur="1500" fill="hold"/>
                                        <p:tgtEl>
                                          <p:spTgt spid="6"/>
                                        </p:tgtEl>
                                        <p:attrNameLst>
                                          <p:attrName>ppt_x</p:attrName>
                                        </p:attrNameLst>
                                      </p:cBhvr>
                                      <p:tavLst>
                                        <p:tav tm="0">
                                          <p:val>
                                            <p:strVal val="#ppt_x"/>
                                          </p:val>
                                        </p:tav>
                                        <p:tav tm="100000">
                                          <p:val>
                                            <p:strVal val="#ppt_x"/>
                                          </p:val>
                                        </p:tav>
                                      </p:tavLst>
                                    </p:anim>
                                    <p:anim calcmode="lin" valueType="num">
                                      <p:cBhvr>
                                        <p:cTn id="14" dur="1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500"/>
                                        <p:tgtEl>
                                          <p:spTgt spid="7"/>
                                        </p:tgtEl>
                                      </p:cBhvr>
                                    </p:animEffect>
                                    <p:anim calcmode="lin" valueType="num">
                                      <p:cBhvr>
                                        <p:cTn id="18" dur="1500" fill="hold"/>
                                        <p:tgtEl>
                                          <p:spTgt spid="7"/>
                                        </p:tgtEl>
                                        <p:attrNameLst>
                                          <p:attrName>ppt_x</p:attrName>
                                        </p:attrNameLst>
                                      </p:cBhvr>
                                      <p:tavLst>
                                        <p:tav tm="0">
                                          <p:val>
                                            <p:strVal val="#ppt_x"/>
                                          </p:val>
                                        </p:tav>
                                        <p:tav tm="100000">
                                          <p:val>
                                            <p:strVal val="#ppt_x"/>
                                          </p:val>
                                        </p:tav>
                                      </p:tavLst>
                                    </p:anim>
                                    <p:anim calcmode="lin" valueType="num">
                                      <p:cBhvr>
                                        <p:cTn id="1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grpSp>
        <p:nvGrpSpPr>
          <p:cNvPr id="10" name="図形グループ 9"/>
          <p:cNvGrpSpPr/>
          <p:nvPr/>
        </p:nvGrpSpPr>
        <p:grpSpPr>
          <a:xfrm>
            <a:off x="30871" y="2004707"/>
            <a:ext cx="2123357" cy="3697691"/>
            <a:chOff x="30871" y="2004707"/>
            <a:chExt cx="2123357" cy="3697691"/>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1" y="2004707"/>
              <a:ext cx="2123357" cy="3047329"/>
            </a:xfrm>
            <a:prstGeom prst="rect">
              <a:avLst/>
            </a:prstGeom>
          </p:spPr>
        </p:pic>
        <p:sp>
          <p:nvSpPr>
            <p:cNvPr id="3" name="テキスト ボックス 2"/>
            <p:cNvSpPr txBox="1"/>
            <p:nvPr/>
          </p:nvSpPr>
          <p:spPr>
            <a:xfrm>
              <a:off x="653967" y="5333066"/>
              <a:ext cx="877163" cy="369332"/>
            </a:xfrm>
            <a:prstGeom prst="rect">
              <a:avLst/>
            </a:prstGeom>
            <a:noFill/>
          </p:spPr>
          <p:txBody>
            <a:bodyPr wrap="none" rtlCol="0">
              <a:spAutoFit/>
            </a:bodyPr>
            <a:lstStyle/>
            <a:p>
              <a:r>
                <a:rPr kumimoji="1" lang="ja-JP" altLang="en-US"/>
                <a:t>相談者</a:t>
              </a:r>
              <a:endParaRPr kumimoji="1" lang="ja-JP" altLang="en-US" dirty="0"/>
            </a:p>
          </p:txBody>
        </p:sp>
      </p:grpSp>
      <p:grpSp>
        <p:nvGrpSpPr>
          <p:cNvPr id="11" name="図形グループ 10"/>
          <p:cNvGrpSpPr/>
          <p:nvPr/>
        </p:nvGrpSpPr>
        <p:grpSpPr>
          <a:xfrm>
            <a:off x="6216614" y="1810499"/>
            <a:ext cx="3131171" cy="3891899"/>
            <a:chOff x="6216614" y="1810499"/>
            <a:chExt cx="3131171" cy="3891899"/>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614" y="1810499"/>
              <a:ext cx="3131171" cy="3522567"/>
            </a:xfrm>
            <a:prstGeom prst="rect">
              <a:avLst/>
            </a:prstGeom>
          </p:spPr>
        </p:pic>
        <p:sp>
          <p:nvSpPr>
            <p:cNvPr id="9" name="テキスト ボックス 8"/>
            <p:cNvSpPr txBox="1"/>
            <p:nvPr/>
          </p:nvSpPr>
          <p:spPr>
            <a:xfrm>
              <a:off x="7112785" y="5333066"/>
              <a:ext cx="1338828" cy="369332"/>
            </a:xfrm>
            <a:prstGeom prst="rect">
              <a:avLst/>
            </a:prstGeom>
            <a:noFill/>
          </p:spPr>
          <p:txBody>
            <a:bodyPr wrap="none" rtlCol="0">
              <a:spAutoFit/>
            </a:bodyPr>
            <a:lstStyle/>
            <a:p>
              <a:r>
                <a:rPr kumimoji="1" lang="ja-JP" altLang="en-US"/>
                <a:t>相談者一家</a:t>
              </a:r>
              <a:endParaRPr kumimoji="1" lang="ja-JP" altLang="en-US" dirty="0"/>
            </a:p>
          </p:txBody>
        </p:sp>
      </p:grpSp>
      <p:sp>
        <p:nvSpPr>
          <p:cNvPr id="7" name="ストライプ矢印 6"/>
          <p:cNvSpPr/>
          <p:nvPr/>
        </p:nvSpPr>
        <p:spPr>
          <a:xfrm>
            <a:off x="1868678" y="1268760"/>
            <a:ext cx="5256584" cy="5185810"/>
          </a:xfrm>
          <a:prstGeom prst="stripedRightArrow">
            <a:avLst>
              <a:gd name="adj1" fmla="val 66517"/>
              <a:gd name="adj2" fmla="val 3058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rPr>
              <a:t>相続</a:t>
            </a:r>
            <a:endParaRPr kumimoji="1" lang="en-US" altLang="ja-JP" sz="5400" dirty="0">
              <a:solidFill>
                <a:schemeClr val="tx1"/>
              </a:solidFill>
            </a:endParaRPr>
          </a:p>
          <a:p>
            <a:pPr algn="ctr"/>
            <a:r>
              <a:rPr kumimoji="1" lang="ja-JP" altLang="en-US" sz="5400" dirty="0">
                <a:solidFill>
                  <a:schemeClr val="tx1"/>
                </a:solidFill>
              </a:rPr>
              <a:t>コンサルティング</a:t>
            </a:r>
          </a:p>
        </p:txBody>
      </p:sp>
      <p:sp>
        <p:nvSpPr>
          <p:cNvPr id="12" name="テキスト ボックス 11"/>
          <p:cNvSpPr txBox="1"/>
          <p:nvPr/>
        </p:nvSpPr>
        <p:spPr>
          <a:xfrm>
            <a:off x="1810775" y="658103"/>
            <a:ext cx="5931432" cy="523220"/>
          </a:xfrm>
          <a:prstGeom prst="rect">
            <a:avLst/>
          </a:prstGeom>
          <a:noFill/>
        </p:spPr>
        <p:txBody>
          <a:bodyPr wrap="none" rtlCol="0">
            <a:spAutoFit/>
          </a:bodyPr>
          <a:lstStyle/>
          <a:p>
            <a:r>
              <a:rPr kumimoji="1" lang="ja-JP" altLang="en-US" sz="2800" dirty="0"/>
              <a:t>川口式「相続コンサルティングの定義」</a:t>
            </a:r>
          </a:p>
        </p:txBody>
      </p:sp>
    </p:spTree>
    <p:extLst>
      <p:ext uri="{BB962C8B-B14F-4D97-AF65-F5344CB8AC3E}">
        <p14:creationId xmlns:p14="http://schemas.microsoft.com/office/powerpoint/2010/main" val="152091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500" fill="hold"/>
                                        <p:tgtEl>
                                          <p:spTgt spid="7"/>
                                        </p:tgtEl>
                                        <p:attrNameLst>
                                          <p:attrName>ppt_x</p:attrName>
                                        </p:attrNameLst>
                                      </p:cBhvr>
                                      <p:tavLst>
                                        <p:tav tm="0">
                                          <p:val>
                                            <p:strVal val="0-#ppt_w/2"/>
                                          </p:val>
                                        </p:tav>
                                        <p:tav tm="100000">
                                          <p:val>
                                            <p:strVal val="#ppt_x"/>
                                          </p:val>
                                        </p:tav>
                                      </p:tavLst>
                                    </p:anim>
                                    <p:anim calcmode="lin" valueType="num">
                                      <p:cBhvr additive="base">
                                        <p:cTn id="18"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円/楕円 4"/>
          <p:cNvSpPr/>
          <p:nvPr/>
        </p:nvSpPr>
        <p:spPr>
          <a:xfrm>
            <a:off x="444932" y="954754"/>
            <a:ext cx="3395696" cy="5736924"/>
          </a:xfrm>
          <a:prstGeom prst="ellipse">
            <a:avLst/>
          </a:prstGeom>
          <a:solidFill>
            <a:srgbClr val="FF5635">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000">
                <a:solidFill>
                  <a:schemeClr val="tx1"/>
                </a:solidFill>
              </a:rPr>
              <a:t>　相談者</a:t>
            </a:r>
            <a:r>
              <a:rPr lang="en-US" altLang="ja-JP" sz="4000" dirty="0">
                <a:solidFill>
                  <a:schemeClr val="tx1"/>
                </a:solidFill>
              </a:rPr>
              <a:t>K</a:t>
            </a:r>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ja-JP" altLang="en-US" dirty="0"/>
          </a:p>
        </p:txBody>
      </p:sp>
      <p:sp>
        <p:nvSpPr>
          <p:cNvPr id="6" name="円/楕円 5"/>
          <p:cNvSpPr/>
          <p:nvPr/>
        </p:nvSpPr>
        <p:spPr>
          <a:xfrm>
            <a:off x="1379252" y="2624629"/>
            <a:ext cx="1272928" cy="1061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相談者の家族</a:t>
            </a:r>
            <a:r>
              <a:rPr lang="en-US" altLang="ja-JP" dirty="0"/>
              <a:t>A</a:t>
            </a:r>
            <a:endParaRPr kumimoji="1" lang="ja-JP" altLang="en-US" dirty="0"/>
          </a:p>
        </p:txBody>
      </p:sp>
      <p:sp>
        <p:nvSpPr>
          <p:cNvPr id="7" name="円/楕円 6"/>
          <p:cNvSpPr/>
          <p:nvPr/>
        </p:nvSpPr>
        <p:spPr>
          <a:xfrm>
            <a:off x="1379252" y="3984449"/>
            <a:ext cx="1272928" cy="1061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相談者の家族</a:t>
            </a:r>
            <a:r>
              <a:rPr lang="en-US" altLang="ja-JP" dirty="0"/>
              <a:t>B</a:t>
            </a:r>
            <a:endParaRPr kumimoji="1" lang="ja-JP" altLang="en-US" dirty="0"/>
          </a:p>
        </p:txBody>
      </p:sp>
      <p:sp>
        <p:nvSpPr>
          <p:cNvPr id="9" name="円/楕円 8"/>
          <p:cNvSpPr/>
          <p:nvPr/>
        </p:nvSpPr>
        <p:spPr>
          <a:xfrm>
            <a:off x="1379252" y="5284238"/>
            <a:ext cx="1272928" cy="1061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相談者の家族</a:t>
            </a:r>
            <a:r>
              <a:rPr lang="en-US" altLang="ja-JP" dirty="0"/>
              <a:t>C</a:t>
            </a:r>
            <a:endParaRPr kumimoji="1" lang="ja-JP" altLang="en-US" dirty="0"/>
          </a:p>
        </p:txBody>
      </p:sp>
      <p:sp>
        <p:nvSpPr>
          <p:cNvPr id="3" name="正方形/長方形 2"/>
          <p:cNvSpPr/>
          <p:nvPr/>
        </p:nvSpPr>
        <p:spPr>
          <a:xfrm>
            <a:off x="7522442" y="75555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専門家</a:t>
            </a:r>
            <a:r>
              <a:rPr lang="en-US" altLang="ja-JP" dirty="0"/>
              <a:t>A</a:t>
            </a:r>
            <a:endParaRPr kumimoji="1" lang="ja-JP" altLang="en-US" dirty="0"/>
          </a:p>
        </p:txBody>
      </p:sp>
      <p:sp>
        <p:nvSpPr>
          <p:cNvPr id="10" name="正方形/長方形 9"/>
          <p:cNvSpPr/>
          <p:nvPr/>
        </p:nvSpPr>
        <p:spPr>
          <a:xfrm>
            <a:off x="7522442" y="2041971"/>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専門家</a:t>
            </a:r>
            <a:r>
              <a:rPr lang="en-US" altLang="ja-JP" dirty="0"/>
              <a:t>B</a:t>
            </a:r>
            <a:endParaRPr kumimoji="1" lang="ja-JP" altLang="en-US" dirty="0"/>
          </a:p>
        </p:txBody>
      </p:sp>
      <p:sp>
        <p:nvSpPr>
          <p:cNvPr id="11" name="正方形/長方形 10"/>
          <p:cNvSpPr/>
          <p:nvPr/>
        </p:nvSpPr>
        <p:spPr>
          <a:xfrm>
            <a:off x="7522442" y="3228627"/>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専門家</a:t>
            </a:r>
            <a:r>
              <a:rPr lang="en-US" altLang="ja-JP" dirty="0"/>
              <a:t>C</a:t>
            </a:r>
            <a:endParaRPr kumimoji="1" lang="ja-JP" altLang="en-US" dirty="0"/>
          </a:p>
        </p:txBody>
      </p:sp>
      <p:sp>
        <p:nvSpPr>
          <p:cNvPr id="12" name="正方形/長方形 11"/>
          <p:cNvSpPr/>
          <p:nvPr/>
        </p:nvSpPr>
        <p:spPr>
          <a:xfrm>
            <a:off x="7522442" y="451504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専門家</a:t>
            </a:r>
            <a:r>
              <a:rPr lang="en-US" altLang="ja-JP" dirty="0"/>
              <a:t>D</a:t>
            </a:r>
            <a:endParaRPr kumimoji="1" lang="ja-JP" altLang="en-US" dirty="0"/>
          </a:p>
        </p:txBody>
      </p:sp>
      <p:sp>
        <p:nvSpPr>
          <p:cNvPr id="13" name="正方形/長方形 12"/>
          <p:cNvSpPr/>
          <p:nvPr/>
        </p:nvSpPr>
        <p:spPr>
          <a:xfrm>
            <a:off x="7522442" y="5801469"/>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専門家</a:t>
            </a:r>
            <a:r>
              <a:rPr lang="en-US" altLang="ja-JP" dirty="0"/>
              <a:t>E</a:t>
            </a:r>
            <a:endParaRPr kumimoji="1" lang="ja-JP" altLang="en-US" dirty="0"/>
          </a:p>
        </p:txBody>
      </p:sp>
      <p:cxnSp>
        <p:nvCxnSpPr>
          <p:cNvPr id="16" name="直線コネクタ 15"/>
          <p:cNvCxnSpPr>
            <a:cxnSpLocks/>
            <a:stCxn id="2" idx="2"/>
          </p:cNvCxnSpPr>
          <p:nvPr/>
        </p:nvCxnSpPr>
        <p:spPr>
          <a:xfrm flipH="1" flipV="1">
            <a:off x="3124138" y="2030772"/>
            <a:ext cx="953240" cy="1656184"/>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7" name="直線コネクタ 16"/>
          <p:cNvCxnSpPr>
            <a:cxnSpLocks/>
            <a:stCxn id="2" idx="2"/>
          </p:cNvCxnSpPr>
          <p:nvPr/>
        </p:nvCxnSpPr>
        <p:spPr>
          <a:xfrm flipH="1" flipV="1">
            <a:off x="2619400" y="3169834"/>
            <a:ext cx="1457978" cy="51712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9" name="直線コネクタ 18"/>
          <p:cNvCxnSpPr>
            <a:cxnSpLocks/>
            <a:stCxn id="2" idx="2"/>
            <a:endCxn id="7" idx="6"/>
          </p:cNvCxnSpPr>
          <p:nvPr/>
        </p:nvCxnSpPr>
        <p:spPr>
          <a:xfrm flipH="1">
            <a:off x="2652180" y="3686956"/>
            <a:ext cx="1425198" cy="82809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1" name="直線コネクタ 20"/>
          <p:cNvCxnSpPr>
            <a:cxnSpLocks/>
            <a:stCxn id="2" idx="2"/>
            <a:endCxn id="9" idx="6"/>
          </p:cNvCxnSpPr>
          <p:nvPr/>
        </p:nvCxnSpPr>
        <p:spPr>
          <a:xfrm flipH="1">
            <a:off x="2652180" y="3686956"/>
            <a:ext cx="1425198" cy="2127881"/>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2" name="円/楕円 1"/>
          <p:cNvSpPr/>
          <p:nvPr/>
        </p:nvSpPr>
        <p:spPr>
          <a:xfrm>
            <a:off x="4077378" y="2858864"/>
            <a:ext cx="1286710"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あなた</a:t>
            </a:r>
            <a:endParaRPr lang="en-US" altLang="ja-JP" dirty="0"/>
          </a:p>
        </p:txBody>
      </p:sp>
      <p:cxnSp>
        <p:nvCxnSpPr>
          <p:cNvPr id="26" name="直線コネクタ 25"/>
          <p:cNvCxnSpPr>
            <a:cxnSpLocks/>
            <a:stCxn id="2" idx="6"/>
            <a:endCxn id="3" idx="1"/>
          </p:cNvCxnSpPr>
          <p:nvPr/>
        </p:nvCxnSpPr>
        <p:spPr>
          <a:xfrm flipV="1">
            <a:off x="5364088" y="1212750"/>
            <a:ext cx="2158354" cy="247420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9" name="直線コネクタ 28"/>
          <p:cNvCxnSpPr>
            <a:cxnSpLocks/>
            <a:stCxn id="2" idx="6"/>
            <a:endCxn id="10" idx="1"/>
          </p:cNvCxnSpPr>
          <p:nvPr/>
        </p:nvCxnSpPr>
        <p:spPr>
          <a:xfrm flipV="1">
            <a:off x="5364088" y="2499171"/>
            <a:ext cx="2158354" cy="118778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2" name="直線コネクタ 31"/>
          <p:cNvCxnSpPr>
            <a:cxnSpLocks/>
            <a:stCxn id="2" idx="6"/>
          </p:cNvCxnSpPr>
          <p:nvPr/>
        </p:nvCxnSpPr>
        <p:spPr>
          <a:xfrm flipV="1">
            <a:off x="5364088" y="3685828"/>
            <a:ext cx="2088232" cy="1128"/>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5" name="直線コネクタ 34"/>
          <p:cNvCxnSpPr>
            <a:cxnSpLocks/>
            <a:stCxn id="2" idx="6"/>
          </p:cNvCxnSpPr>
          <p:nvPr/>
        </p:nvCxnSpPr>
        <p:spPr>
          <a:xfrm>
            <a:off x="5364088" y="3686956"/>
            <a:ext cx="2088232" cy="125421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8" name="直線コネクタ 37"/>
          <p:cNvCxnSpPr>
            <a:cxnSpLocks/>
            <a:stCxn id="2" idx="6"/>
            <a:endCxn id="13" idx="1"/>
          </p:cNvCxnSpPr>
          <p:nvPr/>
        </p:nvCxnSpPr>
        <p:spPr>
          <a:xfrm>
            <a:off x="5364088" y="3686956"/>
            <a:ext cx="2158354" cy="2571713"/>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2029428" y="540736"/>
            <a:ext cx="5368777" cy="523220"/>
          </a:xfrm>
          <a:prstGeom prst="rect">
            <a:avLst/>
          </a:prstGeom>
          <a:noFill/>
        </p:spPr>
        <p:txBody>
          <a:bodyPr wrap="none" rtlCol="0">
            <a:spAutoFit/>
          </a:bodyPr>
          <a:lstStyle/>
          <a:p>
            <a:r>
              <a:rPr kumimoji="1" lang="ja-JP" altLang="en-US" sz="2800"/>
              <a:t>相続コンサルタント</a:t>
            </a:r>
            <a:r>
              <a:rPr lang="ja-JP" altLang="en-US" sz="2800"/>
              <a:t>の役割・</a:t>
            </a:r>
            <a:r>
              <a:rPr kumimoji="1" lang="ja-JP" altLang="en-US" sz="2800"/>
              <a:t>概念図</a:t>
            </a:r>
            <a:endParaRPr kumimoji="1" lang="ja-JP" altLang="en-US" sz="2800" dirty="0"/>
          </a:p>
        </p:txBody>
      </p:sp>
      <p:sp>
        <p:nvSpPr>
          <p:cNvPr id="14" name="テキスト ボックス 13">
            <a:extLst>
              <a:ext uri="{FF2B5EF4-FFF2-40B4-BE49-F238E27FC236}">
                <a16:creationId xmlns:a16="http://schemas.microsoft.com/office/drawing/2014/main" id="{041CAAA7-7B95-4940-9438-C8D96937A4B4}"/>
              </a:ext>
            </a:extLst>
          </p:cNvPr>
          <p:cNvSpPr txBox="1"/>
          <p:nvPr/>
        </p:nvSpPr>
        <p:spPr>
          <a:xfrm>
            <a:off x="1481013" y="1988709"/>
            <a:ext cx="1457450" cy="369332"/>
          </a:xfrm>
          <a:prstGeom prst="rect">
            <a:avLst/>
          </a:prstGeom>
          <a:noFill/>
        </p:spPr>
        <p:txBody>
          <a:bodyPr wrap="none" rtlCol="0">
            <a:spAutoFit/>
          </a:bodyPr>
          <a:lstStyle/>
          <a:p>
            <a:r>
              <a:rPr kumimoji="1" lang="ja-JP" altLang="en-US"/>
              <a:t>例）長男</a:t>
            </a:r>
            <a:r>
              <a:rPr kumimoji="1" lang="en-US" altLang="ja-JP" dirty="0"/>
              <a:t>40</a:t>
            </a:r>
            <a:r>
              <a:rPr kumimoji="1" lang="ja-JP" altLang="en-US"/>
              <a:t>代</a:t>
            </a:r>
          </a:p>
        </p:txBody>
      </p:sp>
      <p:sp>
        <p:nvSpPr>
          <p:cNvPr id="25" name="テキスト ボックス 24">
            <a:extLst>
              <a:ext uri="{FF2B5EF4-FFF2-40B4-BE49-F238E27FC236}">
                <a16:creationId xmlns:a16="http://schemas.microsoft.com/office/drawing/2014/main" id="{17D80D15-5B0C-9047-B43F-6607FA5B064D}"/>
              </a:ext>
            </a:extLst>
          </p:cNvPr>
          <p:cNvSpPr txBox="1"/>
          <p:nvPr/>
        </p:nvSpPr>
        <p:spPr>
          <a:xfrm>
            <a:off x="1375349" y="3662869"/>
            <a:ext cx="1226618" cy="369332"/>
          </a:xfrm>
          <a:prstGeom prst="rect">
            <a:avLst/>
          </a:prstGeom>
          <a:noFill/>
        </p:spPr>
        <p:txBody>
          <a:bodyPr wrap="none" rtlCol="0">
            <a:spAutoFit/>
          </a:bodyPr>
          <a:lstStyle/>
          <a:p>
            <a:r>
              <a:rPr kumimoji="1" lang="ja-JP" altLang="en-US"/>
              <a:t>例）父</a:t>
            </a:r>
            <a:r>
              <a:rPr kumimoji="1" lang="en-US" altLang="ja-JP" dirty="0"/>
              <a:t>70</a:t>
            </a:r>
            <a:r>
              <a:rPr kumimoji="1" lang="ja-JP" altLang="en-US"/>
              <a:t>代</a:t>
            </a:r>
          </a:p>
        </p:txBody>
      </p:sp>
      <p:sp>
        <p:nvSpPr>
          <p:cNvPr id="27" name="テキスト ボックス 26">
            <a:extLst>
              <a:ext uri="{FF2B5EF4-FFF2-40B4-BE49-F238E27FC236}">
                <a16:creationId xmlns:a16="http://schemas.microsoft.com/office/drawing/2014/main" id="{77F21A0F-9934-344A-92AD-B2FC364E581D}"/>
              </a:ext>
            </a:extLst>
          </p:cNvPr>
          <p:cNvSpPr txBox="1"/>
          <p:nvPr/>
        </p:nvSpPr>
        <p:spPr>
          <a:xfrm>
            <a:off x="1286991" y="4980276"/>
            <a:ext cx="1457450" cy="369332"/>
          </a:xfrm>
          <a:prstGeom prst="rect">
            <a:avLst/>
          </a:prstGeom>
          <a:noFill/>
        </p:spPr>
        <p:txBody>
          <a:bodyPr wrap="none" rtlCol="0">
            <a:spAutoFit/>
          </a:bodyPr>
          <a:lstStyle/>
          <a:p>
            <a:r>
              <a:rPr kumimoji="1" lang="ja-JP" altLang="en-US"/>
              <a:t>例）次男</a:t>
            </a:r>
            <a:r>
              <a:rPr kumimoji="1" lang="en-US" altLang="ja-JP" dirty="0"/>
              <a:t>40</a:t>
            </a:r>
            <a:r>
              <a:rPr kumimoji="1" lang="ja-JP" altLang="en-US"/>
              <a:t>代</a:t>
            </a:r>
          </a:p>
        </p:txBody>
      </p:sp>
      <p:sp>
        <p:nvSpPr>
          <p:cNvPr id="28" name="テキスト ボックス 27">
            <a:extLst>
              <a:ext uri="{FF2B5EF4-FFF2-40B4-BE49-F238E27FC236}">
                <a16:creationId xmlns:a16="http://schemas.microsoft.com/office/drawing/2014/main" id="{266561FE-0A60-A040-A372-D79CA676F394}"/>
              </a:ext>
            </a:extLst>
          </p:cNvPr>
          <p:cNvSpPr txBox="1"/>
          <p:nvPr/>
        </p:nvSpPr>
        <p:spPr>
          <a:xfrm>
            <a:off x="1286991" y="6322346"/>
            <a:ext cx="1457450" cy="369332"/>
          </a:xfrm>
          <a:prstGeom prst="rect">
            <a:avLst/>
          </a:prstGeom>
          <a:noFill/>
        </p:spPr>
        <p:txBody>
          <a:bodyPr wrap="none" rtlCol="0">
            <a:spAutoFit/>
          </a:bodyPr>
          <a:lstStyle/>
          <a:p>
            <a:r>
              <a:rPr kumimoji="1" lang="ja-JP" altLang="en-US"/>
              <a:t>例）長女</a:t>
            </a:r>
            <a:r>
              <a:rPr lang="en-US" altLang="ja-JP" dirty="0"/>
              <a:t>3</a:t>
            </a:r>
            <a:r>
              <a:rPr kumimoji="1" lang="en-US" altLang="ja-JP" dirty="0"/>
              <a:t>0</a:t>
            </a:r>
            <a:r>
              <a:rPr kumimoji="1" lang="ja-JP" altLang="en-US"/>
              <a:t>代</a:t>
            </a:r>
          </a:p>
        </p:txBody>
      </p:sp>
    </p:spTree>
    <p:extLst>
      <p:ext uri="{BB962C8B-B14F-4D97-AF65-F5344CB8AC3E}">
        <p14:creationId xmlns:p14="http://schemas.microsoft.com/office/powerpoint/2010/main" val="314689767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275137</TotalTime>
  <Words>1598</Words>
  <Application>Microsoft Macintosh PowerPoint</Application>
  <PresentationFormat>画面に合わせる (4:3)</PresentationFormat>
  <Paragraphs>349</Paragraphs>
  <Slides>51</Slides>
  <Notes>6</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51</vt:i4>
      </vt:variant>
    </vt:vector>
  </HeadingPairs>
  <TitlesOfParts>
    <vt:vector size="57" baseType="lpstr">
      <vt:lpstr>ＭＳ Ｐゴシック</vt:lpstr>
      <vt:lpstr>Yu Gothic</vt:lpstr>
      <vt:lpstr>Arial</vt:lpstr>
      <vt:lpstr>Calibri</vt:lpstr>
      <vt:lpstr>Helvetica</vt:lpstr>
      <vt:lpstr>Office ​​テーマ</vt:lpstr>
      <vt:lpstr>選ばれる相続コンサルタント養成講座  ＜第２講＞  相続コンサルティングの価値を言語化  ブランディング確立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事業承継コンサルティング契約締結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川口宗治</dc:creator>
  <cp:lastModifiedBy>川口 宗治</cp:lastModifiedBy>
  <cp:revision>407</cp:revision>
  <cp:lastPrinted>2018-02-20T03:04:15Z</cp:lastPrinted>
  <dcterms:created xsi:type="dcterms:W3CDTF">2015-03-17T12:38:35Z</dcterms:created>
  <dcterms:modified xsi:type="dcterms:W3CDTF">2022-06-24T06:33:57Z</dcterms:modified>
</cp:coreProperties>
</file>