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861" r:id="rId2"/>
    <p:sldId id="581" r:id="rId3"/>
    <p:sldId id="461" r:id="rId4"/>
    <p:sldId id="863" r:id="rId5"/>
    <p:sldId id="864" r:id="rId6"/>
    <p:sldId id="593" r:id="rId7"/>
    <p:sldId id="586" r:id="rId8"/>
    <p:sldId id="594" r:id="rId9"/>
    <p:sldId id="595" r:id="rId10"/>
    <p:sldId id="596" r:id="rId11"/>
    <p:sldId id="597" r:id="rId12"/>
    <p:sldId id="598" r:id="rId13"/>
    <p:sldId id="599" r:id="rId14"/>
    <p:sldId id="600" r:id="rId15"/>
    <p:sldId id="673" r:id="rId16"/>
    <p:sldId id="601" r:id="rId17"/>
    <p:sldId id="667" r:id="rId18"/>
    <p:sldId id="672" r:id="rId19"/>
    <p:sldId id="318" r:id="rId20"/>
    <p:sldId id="324" r:id="rId21"/>
    <p:sldId id="326" r:id="rId22"/>
    <p:sldId id="327" r:id="rId23"/>
    <p:sldId id="865" r:id="rId24"/>
    <p:sldId id="866" r:id="rId25"/>
    <p:sldId id="1092" r:id="rId26"/>
    <p:sldId id="1093" r:id="rId27"/>
    <p:sldId id="1094" r:id="rId28"/>
    <p:sldId id="1095" r:id="rId29"/>
    <p:sldId id="1096" r:id="rId30"/>
    <p:sldId id="514" r:id="rId31"/>
    <p:sldId id="859" r:id="rId32"/>
  </p:sldIdLst>
  <p:sldSz cx="9144000" cy="6858000" type="screen4x3"/>
  <p:notesSz cx="6794500" cy="99187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4">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5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6"/>
    <p:restoredTop sz="94016"/>
  </p:normalViewPr>
  <p:slideViewPr>
    <p:cSldViewPr>
      <p:cViewPr varScale="1">
        <p:scale>
          <a:sx n="98" d="100"/>
          <a:sy n="98" d="100"/>
        </p:scale>
        <p:origin x="1576" y="192"/>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2790" y="-102"/>
      </p:cViewPr>
      <p:guideLst>
        <p:guide orient="horz" pos="3124"/>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8645" y="0"/>
            <a:ext cx="2944283" cy="495935"/>
          </a:xfrm>
          <a:prstGeom prst="rect">
            <a:avLst/>
          </a:prstGeom>
        </p:spPr>
        <p:txBody>
          <a:bodyPr vert="horz" lIns="91440" tIns="45720" rIns="91440" bIns="45720" rtlCol="0"/>
          <a:lstStyle>
            <a:lvl1pPr algn="r">
              <a:defRPr sz="1200"/>
            </a:lvl1pPr>
          </a:lstStyle>
          <a:p>
            <a:fld id="{6388F734-D72B-4208-9BBF-EB072C114684}" type="datetimeFigureOut">
              <a:rPr kumimoji="1" lang="ja-JP" altLang="en-US" smtClean="0"/>
              <a:t>2022/2/21</a:t>
            </a:fld>
            <a:endParaRPr kumimoji="1" lang="ja-JP" altLang="en-US"/>
          </a:p>
        </p:txBody>
      </p:sp>
      <p:sp>
        <p:nvSpPr>
          <p:cNvPr id="4" name="フッター プレースホルダー 3"/>
          <p:cNvSpPr>
            <a:spLocks noGrp="1"/>
          </p:cNvSpPr>
          <p:nvPr>
            <p:ph type="ftr" sz="quarter" idx="2"/>
          </p:nvPr>
        </p:nvSpPr>
        <p:spPr>
          <a:xfrm>
            <a:off x="0" y="9421044"/>
            <a:ext cx="2944283" cy="495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8645" y="9421044"/>
            <a:ext cx="2944283" cy="495935"/>
          </a:xfrm>
          <a:prstGeom prst="rect">
            <a:avLst/>
          </a:prstGeom>
        </p:spPr>
        <p:txBody>
          <a:bodyPr vert="horz" lIns="91440" tIns="45720" rIns="91440" bIns="45720" rtlCol="0" anchor="b"/>
          <a:lstStyle>
            <a:lvl1pPr algn="r">
              <a:defRPr sz="1200"/>
            </a:lvl1pPr>
          </a:lstStyle>
          <a:p>
            <a:fld id="{00DAB767-B943-42CA-98AB-4DEA59C68B0B}" type="slidenum">
              <a:rPr kumimoji="1" lang="ja-JP" altLang="en-US" smtClean="0"/>
              <a:t>‹#›</a:t>
            </a:fld>
            <a:endParaRPr kumimoji="1" lang="ja-JP" altLang="en-US"/>
          </a:p>
        </p:txBody>
      </p:sp>
    </p:spTree>
    <p:extLst>
      <p:ext uri="{BB962C8B-B14F-4D97-AF65-F5344CB8AC3E}">
        <p14:creationId xmlns:p14="http://schemas.microsoft.com/office/powerpoint/2010/main" val="1283175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645" y="0"/>
            <a:ext cx="2944283" cy="495935"/>
          </a:xfrm>
          <a:prstGeom prst="rect">
            <a:avLst/>
          </a:prstGeom>
        </p:spPr>
        <p:txBody>
          <a:bodyPr vert="horz" lIns="91440" tIns="45720" rIns="91440" bIns="45720" rtlCol="0"/>
          <a:lstStyle>
            <a:lvl1pPr algn="r">
              <a:defRPr sz="1200"/>
            </a:lvl1pPr>
          </a:lstStyle>
          <a:p>
            <a:fld id="{B5B2F129-6DDE-4FFB-94A4-21EE48D1308A}"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59350" cy="37195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1383"/>
            <a:ext cx="5435600" cy="44634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1044"/>
            <a:ext cx="2944283" cy="49593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645" y="9421044"/>
            <a:ext cx="2944283" cy="495935"/>
          </a:xfrm>
          <a:prstGeom prst="rect">
            <a:avLst/>
          </a:prstGeom>
        </p:spPr>
        <p:txBody>
          <a:bodyPr vert="horz" lIns="91440" tIns="45720" rIns="91440" bIns="45720" rtlCol="0" anchor="b"/>
          <a:lstStyle>
            <a:lvl1pPr algn="r">
              <a:defRPr sz="1200"/>
            </a:lvl1pPr>
          </a:lstStyle>
          <a:p>
            <a:fld id="{196FA686-0643-4935-86A0-41523BD3114B}" type="slidenum">
              <a:rPr kumimoji="1" lang="ja-JP" altLang="en-US" smtClean="0"/>
              <a:t>‹#›</a:t>
            </a:fld>
            <a:endParaRPr kumimoji="1" lang="ja-JP" altLang="en-US"/>
          </a:p>
        </p:txBody>
      </p:sp>
    </p:spTree>
    <p:extLst>
      <p:ext uri="{BB962C8B-B14F-4D97-AF65-F5344CB8AC3E}">
        <p14:creationId xmlns:p14="http://schemas.microsoft.com/office/powerpoint/2010/main" val="11470190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7</a:t>
            </a:fld>
            <a:endParaRPr kumimoji="1" lang="ja-JP" altLang="en-US"/>
          </a:p>
        </p:txBody>
      </p:sp>
    </p:spTree>
    <p:extLst>
      <p:ext uri="{BB962C8B-B14F-4D97-AF65-F5344CB8AC3E}">
        <p14:creationId xmlns:p14="http://schemas.microsoft.com/office/powerpoint/2010/main" val="694539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29</a:t>
            </a:fld>
            <a:endParaRPr kumimoji="1" lang="ja-JP" altLang="en-US"/>
          </a:p>
        </p:txBody>
      </p:sp>
    </p:spTree>
    <p:extLst>
      <p:ext uri="{BB962C8B-B14F-4D97-AF65-F5344CB8AC3E}">
        <p14:creationId xmlns:p14="http://schemas.microsoft.com/office/powerpoint/2010/main" val="671718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20</a:t>
            </a:fld>
            <a:endParaRPr kumimoji="1" lang="ja-JP" altLang="en-US"/>
          </a:p>
        </p:txBody>
      </p:sp>
    </p:spTree>
    <p:extLst>
      <p:ext uri="{BB962C8B-B14F-4D97-AF65-F5344CB8AC3E}">
        <p14:creationId xmlns:p14="http://schemas.microsoft.com/office/powerpoint/2010/main" val="115760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21</a:t>
            </a:fld>
            <a:endParaRPr kumimoji="1" lang="ja-JP" altLang="en-US"/>
          </a:p>
        </p:txBody>
      </p:sp>
    </p:spTree>
    <p:extLst>
      <p:ext uri="{BB962C8B-B14F-4D97-AF65-F5344CB8AC3E}">
        <p14:creationId xmlns:p14="http://schemas.microsoft.com/office/powerpoint/2010/main" val="1917134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22</a:t>
            </a:fld>
            <a:endParaRPr kumimoji="1" lang="ja-JP" altLang="en-US"/>
          </a:p>
        </p:txBody>
      </p:sp>
    </p:spTree>
    <p:extLst>
      <p:ext uri="{BB962C8B-B14F-4D97-AF65-F5344CB8AC3E}">
        <p14:creationId xmlns:p14="http://schemas.microsoft.com/office/powerpoint/2010/main" val="764037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23</a:t>
            </a:fld>
            <a:endParaRPr kumimoji="1" lang="ja-JP" altLang="en-US"/>
          </a:p>
        </p:txBody>
      </p:sp>
    </p:spTree>
    <p:extLst>
      <p:ext uri="{BB962C8B-B14F-4D97-AF65-F5344CB8AC3E}">
        <p14:creationId xmlns:p14="http://schemas.microsoft.com/office/powerpoint/2010/main" val="3632910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24</a:t>
            </a:fld>
            <a:endParaRPr kumimoji="1" lang="ja-JP" altLang="en-US"/>
          </a:p>
        </p:txBody>
      </p:sp>
    </p:spTree>
    <p:extLst>
      <p:ext uri="{BB962C8B-B14F-4D97-AF65-F5344CB8AC3E}">
        <p14:creationId xmlns:p14="http://schemas.microsoft.com/office/powerpoint/2010/main" val="3284697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26</a:t>
            </a:fld>
            <a:endParaRPr kumimoji="1" lang="ja-JP" altLang="en-US"/>
          </a:p>
        </p:txBody>
      </p:sp>
    </p:spTree>
    <p:extLst>
      <p:ext uri="{BB962C8B-B14F-4D97-AF65-F5344CB8AC3E}">
        <p14:creationId xmlns:p14="http://schemas.microsoft.com/office/powerpoint/2010/main" val="2413404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27</a:t>
            </a:fld>
            <a:endParaRPr kumimoji="1" lang="ja-JP" altLang="en-US"/>
          </a:p>
        </p:txBody>
      </p:sp>
    </p:spTree>
    <p:extLst>
      <p:ext uri="{BB962C8B-B14F-4D97-AF65-F5344CB8AC3E}">
        <p14:creationId xmlns:p14="http://schemas.microsoft.com/office/powerpoint/2010/main" val="1781521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8AF32A-6E7C-DB4D-84B2-CD03F1981541}" type="slidenum">
              <a:rPr kumimoji="1" lang="ja-JP" altLang="en-US" smtClean="0"/>
              <a:t>28</a:t>
            </a:fld>
            <a:endParaRPr kumimoji="1" lang="ja-JP" altLang="en-US"/>
          </a:p>
        </p:txBody>
      </p:sp>
    </p:spTree>
    <p:extLst>
      <p:ext uri="{BB962C8B-B14F-4D97-AF65-F5344CB8AC3E}">
        <p14:creationId xmlns:p14="http://schemas.microsoft.com/office/powerpoint/2010/main" val="382488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2173318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300948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100268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27904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264526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4837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113919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3894666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312065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3759840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B74C1D5-C9B8-40F8-8018-D723FC3FF12C}" type="datetimeFigureOut">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313518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4C1D5-C9B8-40F8-8018-D723FC3FF12C}" type="datetimeFigureOut">
              <a:rPr kumimoji="1" lang="ja-JP" altLang="en-US" smtClean="0"/>
              <a:t>2022/2/21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76DF6-F0CC-4D6B-B338-0AF3C5C58D51}" type="slidenum">
              <a:rPr kumimoji="1" lang="ja-JP" altLang="en-US" smtClean="0"/>
              <a:t>‹#›</a:t>
            </a:fld>
            <a:endParaRPr kumimoji="1" lang="ja-JP" altLang="en-US"/>
          </a:p>
        </p:txBody>
      </p:sp>
    </p:spTree>
    <p:extLst>
      <p:ext uri="{BB962C8B-B14F-4D97-AF65-F5344CB8AC3E}">
        <p14:creationId xmlns:p14="http://schemas.microsoft.com/office/powerpoint/2010/main" val="2202562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7763" y="476672"/>
            <a:ext cx="2664296" cy="2792317"/>
          </a:xfrm>
          <a:prstGeom prst="rect">
            <a:avLst/>
          </a:prstGeom>
        </p:spPr>
      </p:pic>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852" y="116632"/>
            <a:ext cx="2664296" cy="2792317"/>
          </a:xfrm>
          <a:prstGeom prst="rect">
            <a:avLst/>
          </a:prstGeom>
        </p:spPr>
      </p:pic>
      <p:sp>
        <p:nvSpPr>
          <p:cNvPr id="3" name="タイトル 2"/>
          <p:cNvSpPr>
            <a:spLocks noGrp="1"/>
          </p:cNvSpPr>
          <p:nvPr>
            <p:ph type="ctrTitle"/>
          </p:nvPr>
        </p:nvSpPr>
        <p:spPr>
          <a:xfrm>
            <a:off x="411358" y="4134954"/>
            <a:ext cx="8321283" cy="687713"/>
          </a:xfrm>
        </p:spPr>
        <p:txBody>
          <a:bodyPr>
            <a:noAutofit/>
          </a:bodyPr>
          <a:lstStyle/>
          <a:p>
            <a:r>
              <a:rPr lang="ja-JP" altLang="en-US" sz="2800">
                <a:effectLst>
                  <a:outerShdw blurRad="38100" dist="38100" dir="2700000" algn="tl">
                    <a:srgbClr val="000000">
                      <a:alpha val="43137"/>
                    </a:srgbClr>
                  </a:outerShdw>
                </a:effectLst>
              </a:rPr>
              <a:t>選ばれる相続</a:t>
            </a:r>
            <a:r>
              <a:rPr lang="ja-JP" altLang="en-US" sz="2800" dirty="0">
                <a:effectLst>
                  <a:outerShdw blurRad="38100" dist="38100" dir="2700000" algn="tl">
                    <a:srgbClr val="000000">
                      <a:alpha val="43137"/>
                    </a:srgbClr>
                  </a:outerShdw>
                </a:effectLst>
              </a:rPr>
              <a:t>コンサルタント養成講座</a:t>
            </a:r>
            <a:br>
              <a:rPr lang="en-US" altLang="ja-JP" sz="2800" dirty="0">
                <a:effectLst>
                  <a:outerShdw blurRad="38100" dist="38100" dir="2700000" algn="tl">
                    <a:srgbClr val="000000">
                      <a:alpha val="43137"/>
                    </a:srgbClr>
                  </a:outerShdw>
                </a:effectLst>
              </a:rPr>
            </a:br>
            <a:br>
              <a:rPr lang="en-US" altLang="ja-JP" sz="2800" dirty="0">
                <a:effectLst>
                  <a:outerShdw blurRad="38100" dist="38100" dir="2700000" algn="tl">
                    <a:srgbClr val="000000">
                      <a:alpha val="43137"/>
                    </a:srgbClr>
                  </a:outerShdw>
                </a:effectLst>
              </a:rPr>
            </a:br>
            <a:r>
              <a:rPr lang="ja-JP" altLang="en-US" sz="2800">
                <a:effectLst>
                  <a:outerShdw blurRad="38100" dist="38100" dir="2700000" algn="tl">
                    <a:srgbClr val="000000">
                      <a:alpha val="43137"/>
                    </a:srgbClr>
                  </a:outerShdw>
                </a:effectLst>
              </a:rPr>
              <a:t>＜第４講＞</a:t>
            </a:r>
            <a:br>
              <a:rPr lang="en-US" altLang="ja-JP" sz="3200" dirty="0">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相続ビジネス・価格決定の考え方と事例</a:t>
            </a:r>
            <a:br>
              <a:rPr lang="en-US" altLang="ja-JP" sz="3600" dirty="0">
                <a:solidFill>
                  <a:srgbClr val="FF0000"/>
                </a:solidFill>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あなたにふさわしい見込客</a:t>
            </a:r>
            <a:br>
              <a:rPr lang="en-US" altLang="ja-JP" sz="3600" dirty="0">
                <a:solidFill>
                  <a:srgbClr val="FF0000"/>
                </a:solidFill>
                <a:effectLst>
                  <a:outerShdw blurRad="38100" dist="38100" dir="2700000" algn="tl">
                    <a:srgbClr val="000000">
                      <a:alpha val="43137"/>
                    </a:srgbClr>
                  </a:outerShdw>
                </a:effectLst>
              </a:rPr>
            </a:br>
            <a:r>
              <a:rPr lang="ja-JP" altLang="en-US" sz="2800">
                <a:solidFill>
                  <a:srgbClr val="FF0000"/>
                </a:solidFill>
                <a:effectLst>
                  <a:outerShdw blurRad="38100" dist="38100" dir="2700000" algn="tl">
                    <a:srgbClr val="000000">
                      <a:alpha val="43137"/>
                    </a:srgbClr>
                  </a:outerShdw>
                </a:effectLst>
              </a:rPr>
              <a:t>（パーフェクトカスタマー）</a:t>
            </a:r>
            <a:br>
              <a:rPr lang="en-US" altLang="ja-JP" dirty="0">
                <a:solidFill>
                  <a:srgbClr val="FF0000"/>
                </a:solidFill>
                <a:effectLst>
                  <a:outerShdw blurRad="38100" dist="38100" dir="2700000" algn="tl">
                    <a:srgbClr val="000000">
                      <a:alpha val="43137"/>
                    </a:srgbClr>
                  </a:outerShdw>
                </a:effectLst>
              </a:rPr>
            </a:br>
            <a:br>
              <a:rPr lang="en-US" altLang="ja-JP" sz="5400" dirty="0">
                <a:effectLst>
                  <a:outerShdw blurRad="38100" dist="38100" dir="2700000" algn="tl">
                    <a:srgbClr val="000000">
                      <a:alpha val="43137"/>
                    </a:srgbClr>
                  </a:outerShdw>
                </a:effectLst>
              </a:rPr>
            </a:br>
            <a:endParaRPr kumimoji="1" lang="ja-JP" alt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853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55576" y="1380529"/>
            <a:ext cx="8064896" cy="5189177"/>
          </a:xfrm>
          <a:prstGeom prst="rect">
            <a:avLst/>
          </a:prstGeom>
          <a:noFill/>
        </p:spPr>
        <p:txBody>
          <a:bodyPr wrap="square" rtlCol="0">
            <a:spAutoFit/>
          </a:bodyPr>
          <a:lstStyle/>
          <a:p>
            <a:pPr>
              <a:lnSpc>
                <a:spcPct val="150000"/>
              </a:lnSpc>
            </a:pPr>
            <a:r>
              <a:rPr kumimoji="1" lang="ja-JP" altLang="en-US" sz="2800" dirty="0"/>
              <a:t>・相談者：４０歳</a:t>
            </a:r>
            <a:r>
              <a:rPr lang="ja-JP" altLang="en-US" sz="2800" dirty="0"/>
              <a:t>女</a:t>
            </a:r>
            <a:r>
              <a:rPr kumimoji="1" lang="ja-JP" altLang="en-US" sz="2800" dirty="0"/>
              <a:t>性</a:t>
            </a:r>
            <a:endParaRPr kumimoji="1" lang="en-US" altLang="ja-JP" sz="2800" dirty="0"/>
          </a:p>
          <a:p>
            <a:pPr>
              <a:lnSpc>
                <a:spcPct val="150000"/>
              </a:lnSpc>
            </a:pPr>
            <a:r>
              <a:rPr kumimoji="1" lang="ja-JP" altLang="en-US" sz="2800" dirty="0"/>
              <a:t>・ファーストコンタクト：２０１５年</a:t>
            </a:r>
            <a:r>
              <a:rPr lang="ja-JP" altLang="en-US" sz="2800" dirty="0"/>
              <a:t>７</a:t>
            </a:r>
            <a:r>
              <a:rPr kumimoji="1" lang="ja-JP" altLang="en-US" sz="2800" dirty="0"/>
              <a:t>月１１日</a:t>
            </a:r>
            <a:endParaRPr kumimoji="1" lang="en-US" altLang="ja-JP" sz="2800" dirty="0"/>
          </a:p>
          <a:p>
            <a:pPr>
              <a:lnSpc>
                <a:spcPct val="150000"/>
              </a:lnSpc>
            </a:pPr>
            <a:r>
              <a:rPr lang="ja-JP" altLang="en-US" sz="2800" dirty="0"/>
              <a:t>・受任日：２０１５年</a:t>
            </a:r>
            <a:r>
              <a:rPr lang="ja-JP" altLang="en-US" sz="2800"/>
              <a:t>７月１５日</a:t>
            </a:r>
            <a:br>
              <a:rPr lang="en-US" altLang="ja-JP" sz="2800" dirty="0"/>
            </a:br>
            <a:r>
              <a:rPr lang="ja-JP" altLang="en-US" sz="2800"/>
              <a:t>・受任までの面談回数：２回</a:t>
            </a:r>
            <a:endParaRPr kumimoji="1" lang="en-US" altLang="ja-JP" sz="2800" dirty="0"/>
          </a:p>
          <a:p>
            <a:pPr>
              <a:lnSpc>
                <a:spcPct val="150000"/>
              </a:lnSpc>
            </a:pPr>
            <a:r>
              <a:rPr lang="ja-JP" altLang="en-US" sz="2800" dirty="0"/>
              <a:t>・ソース：以前からの知り合い（</a:t>
            </a:r>
            <a:r>
              <a:rPr lang="en-US" altLang="ja-JP" sz="2800" dirty="0"/>
              <a:t>Facebook</a:t>
            </a:r>
            <a:r>
              <a:rPr lang="ja-JP" altLang="en-US" sz="2800" dirty="0"/>
              <a:t>でも友達）</a:t>
            </a:r>
            <a:endParaRPr lang="en-US" altLang="ja-JP" sz="2800" dirty="0"/>
          </a:p>
          <a:p>
            <a:pPr>
              <a:lnSpc>
                <a:spcPct val="150000"/>
              </a:lnSpc>
            </a:pPr>
            <a:r>
              <a:rPr kumimoji="1" lang="ja-JP" altLang="en-US" sz="2800"/>
              <a:t>・</a:t>
            </a:r>
            <a:r>
              <a:rPr kumimoji="1" lang="ja-JP" altLang="en-US" sz="2800" dirty="0"/>
              <a:t>相談内容</a:t>
            </a:r>
            <a:r>
              <a:rPr lang="ja-JP" altLang="en-US" sz="2800" dirty="0"/>
              <a:t>：祖母が３ヶ月前に亡くなり、母が唯一の相続人だが、相続税について何も分からないので教えて欲しい。</a:t>
            </a:r>
            <a:endParaRPr lang="en-US" altLang="ja-JP" sz="2800" dirty="0"/>
          </a:p>
        </p:txBody>
      </p:sp>
      <p:sp>
        <p:nvSpPr>
          <p:cNvPr id="6" name="テキスト ボックス 5"/>
          <p:cNvSpPr txBox="1"/>
          <p:nvPr/>
        </p:nvSpPr>
        <p:spPr>
          <a:xfrm>
            <a:off x="1939454" y="633772"/>
            <a:ext cx="4705134" cy="523220"/>
          </a:xfrm>
          <a:prstGeom prst="rect">
            <a:avLst/>
          </a:prstGeom>
          <a:noFill/>
        </p:spPr>
        <p:txBody>
          <a:bodyPr wrap="none" rtlCol="0">
            <a:spAutoFit/>
          </a:bodyPr>
          <a:lstStyle/>
          <a:p>
            <a:r>
              <a:rPr lang="ja-JP" altLang="en-US" sz="2800" dirty="0"/>
              <a:t>③</a:t>
            </a:r>
            <a:r>
              <a:rPr lang="en-US" altLang="ja-JP" sz="2800" dirty="0"/>
              <a:t>【</a:t>
            </a:r>
            <a:r>
              <a:rPr lang="ja-JP" altLang="en-US" sz="2800" dirty="0"/>
              <a:t>相続税申告中心パターン</a:t>
            </a:r>
            <a:r>
              <a:rPr lang="en-US" altLang="ja-JP" sz="2800" dirty="0"/>
              <a:t>】</a:t>
            </a:r>
            <a:endParaRPr kumimoji="1" lang="ja-JP" altLang="en-US" sz="2800" dirty="0"/>
          </a:p>
        </p:txBody>
      </p:sp>
    </p:spTree>
    <p:extLst>
      <p:ext uri="{BB962C8B-B14F-4D97-AF65-F5344CB8AC3E}">
        <p14:creationId xmlns:p14="http://schemas.microsoft.com/office/powerpoint/2010/main" val="2853667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64195" y="1608439"/>
            <a:ext cx="9015610" cy="5016758"/>
          </a:xfrm>
          <a:prstGeom prst="rect">
            <a:avLst/>
          </a:prstGeom>
          <a:noFill/>
        </p:spPr>
        <p:txBody>
          <a:bodyPr wrap="none" rtlCol="0">
            <a:spAutoFit/>
          </a:bodyPr>
          <a:lstStyle/>
          <a:p>
            <a:pPr algn="ctr"/>
            <a:r>
              <a:rPr lang="ja-JP" altLang="en-US" sz="3200" dirty="0"/>
              <a:t>・詳細なヒアリング</a:t>
            </a:r>
            <a:endParaRPr lang="en-US" altLang="ja-JP" sz="3200" dirty="0"/>
          </a:p>
          <a:p>
            <a:pPr algn="ctr"/>
            <a:r>
              <a:rPr lang="ja-JP" altLang="en-US" sz="3200" dirty="0"/>
              <a:t>・問題点を整理して抽出</a:t>
            </a:r>
            <a:endParaRPr lang="en-US" altLang="ja-JP" sz="3200" dirty="0"/>
          </a:p>
          <a:p>
            <a:pPr algn="ctr"/>
            <a:r>
              <a:rPr lang="ja-JP" altLang="en-US" sz="3200" dirty="0"/>
              <a:t>・今回は相続税の申告が必要ということを伝える</a:t>
            </a:r>
            <a:endParaRPr lang="en-US" altLang="ja-JP" sz="3200" dirty="0"/>
          </a:p>
          <a:p>
            <a:pPr algn="ctr"/>
            <a:r>
              <a:rPr kumimoji="1" lang="ja-JP" altLang="en-US" sz="3200" dirty="0"/>
              <a:t>・速やかに税理士へ繋ぎ、協業</a:t>
            </a:r>
            <a:endParaRPr kumimoji="1" lang="en-US" altLang="ja-JP" sz="3200" dirty="0"/>
          </a:p>
          <a:p>
            <a:pPr algn="ctr"/>
            <a:r>
              <a:rPr lang="ja-JP" altLang="en-US" sz="3200" dirty="0"/>
              <a:t>・税理士のサポート（財産目録の整理）</a:t>
            </a:r>
            <a:endParaRPr kumimoji="1" lang="en-US" altLang="ja-JP" sz="3200" dirty="0"/>
          </a:p>
          <a:p>
            <a:pPr algn="ctr"/>
            <a:r>
              <a:rPr lang="ja-JP" altLang="en-US" sz="3200" dirty="0"/>
              <a:t>・クライアントからの質問や相談を無制限に受ける</a:t>
            </a:r>
            <a:endParaRPr lang="en-US" altLang="ja-JP" sz="3200" dirty="0"/>
          </a:p>
          <a:p>
            <a:pPr algn="ctr"/>
            <a:r>
              <a:rPr kumimoji="1" lang="ja-JP" altLang="en-US" sz="3200" dirty="0"/>
              <a:t>・クライアントの不安を聞く</a:t>
            </a:r>
            <a:endParaRPr kumimoji="1" lang="en-US" altLang="ja-JP" sz="3200" dirty="0"/>
          </a:p>
          <a:p>
            <a:pPr algn="ctr"/>
            <a:r>
              <a:rPr lang="ja-JP" altLang="en-US" sz="3200" dirty="0"/>
              <a:t>・必要に応じてクライアントの現状を税理士に伝える</a:t>
            </a:r>
            <a:endParaRPr lang="en-US" altLang="ja-JP" sz="3200" dirty="0"/>
          </a:p>
          <a:p>
            <a:pPr algn="ctr"/>
            <a:endParaRPr lang="en-US" altLang="ja-JP" sz="3200" dirty="0"/>
          </a:p>
          <a:p>
            <a:pPr algn="ctr"/>
            <a:r>
              <a:rPr kumimoji="1" lang="ja-JP" altLang="en-US" sz="3200" dirty="0"/>
              <a:t>受任金額：相続税申告サポート契約　１０万円</a:t>
            </a:r>
            <a:endParaRPr kumimoji="1" lang="en-US" altLang="ja-JP" sz="3200" dirty="0"/>
          </a:p>
        </p:txBody>
      </p:sp>
      <p:sp>
        <p:nvSpPr>
          <p:cNvPr id="6" name="テキスト ボックス 5"/>
          <p:cNvSpPr txBox="1"/>
          <p:nvPr/>
        </p:nvSpPr>
        <p:spPr>
          <a:xfrm rot="20229544">
            <a:off x="372659" y="1346829"/>
            <a:ext cx="1620957" cy="523220"/>
          </a:xfrm>
          <a:prstGeom prst="rect">
            <a:avLst/>
          </a:prstGeom>
          <a:solidFill>
            <a:schemeClr val="accent2"/>
          </a:solidFill>
        </p:spPr>
        <p:txBody>
          <a:bodyPr wrap="none" rtlCol="0">
            <a:spAutoFit/>
          </a:bodyPr>
          <a:lstStyle/>
          <a:p>
            <a:r>
              <a:rPr kumimoji="1" lang="ja-JP" altLang="en-US" sz="2800">
                <a:solidFill>
                  <a:schemeClr val="bg1"/>
                </a:solidFill>
              </a:rPr>
              <a:t>受任内容</a:t>
            </a:r>
          </a:p>
        </p:txBody>
      </p:sp>
      <p:sp>
        <p:nvSpPr>
          <p:cNvPr id="9" name="テキスト ボックス 8"/>
          <p:cNvSpPr txBox="1"/>
          <p:nvPr/>
        </p:nvSpPr>
        <p:spPr>
          <a:xfrm>
            <a:off x="1939454" y="633772"/>
            <a:ext cx="4705134" cy="523220"/>
          </a:xfrm>
          <a:prstGeom prst="rect">
            <a:avLst/>
          </a:prstGeom>
          <a:noFill/>
        </p:spPr>
        <p:txBody>
          <a:bodyPr wrap="none" rtlCol="0">
            <a:spAutoFit/>
          </a:bodyPr>
          <a:lstStyle/>
          <a:p>
            <a:r>
              <a:rPr lang="ja-JP" altLang="en-US" sz="2800" dirty="0"/>
              <a:t>③</a:t>
            </a:r>
            <a:r>
              <a:rPr lang="en-US" altLang="ja-JP" sz="2800" dirty="0"/>
              <a:t>【</a:t>
            </a:r>
            <a:r>
              <a:rPr lang="ja-JP" altLang="en-US" sz="2800" dirty="0"/>
              <a:t>相続税申告中心パターン</a:t>
            </a:r>
            <a:r>
              <a:rPr lang="en-US" altLang="ja-JP" sz="2800" dirty="0"/>
              <a:t>】</a:t>
            </a:r>
            <a:endParaRPr kumimoji="1" lang="ja-JP" altLang="en-US" sz="2800" dirty="0"/>
          </a:p>
        </p:txBody>
      </p:sp>
    </p:spTree>
    <p:extLst>
      <p:ext uri="{BB962C8B-B14F-4D97-AF65-F5344CB8AC3E}">
        <p14:creationId xmlns:p14="http://schemas.microsoft.com/office/powerpoint/2010/main" val="4090206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55576" y="1380529"/>
            <a:ext cx="8064896" cy="5189177"/>
          </a:xfrm>
          <a:prstGeom prst="rect">
            <a:avLst/>
          </a:prstGeom>
          <a:noFill/>
        </p:spPr>
        <p:txBody>
          <a:bodyPr wrap="square" rtlCol="0">
            <a:spAutoFit/>
          </a:bodyPr>
          <a:lstStyle/>
          <a:p>
            <a:pPr>
              <a:lnSpc>
                <a:spcPct val="150000"/>
              </a:lnSpc>
            </a:pPr>
            <a:r>
              <a:rPr kumimoji="1" lang="ja-JP" altLang="en-US" sz="2800" dirty="0"/>
              <a:t>・相談者：７６歳</a:t>
            </a:r>
            <a:r>
              <a:rPr lang="ja-JP" altLang="en-US" sz="2800" dirty="0"/>
              <a:t>男</a:t>
            </a:r>
            <a:r>
              <a:rPr kumimoji="1" lang="ja-JP" altLang="en-US" sz="2800" dirty="0"/>
              <a:t>性</a:t>
            </a:r>
            <a:endParaRPr kumimoji="1" lang="en-US" altLang="ja-JP" sz="2800" dirty="0"/>
          </a:p>
          <a:p>
            <a:pPr>
              <a:lnSpc>
                <a:spcPct val="150000"/>
              </a:lnSpc>
            </a:pPr>
            <a:r>
              <a:rPr kumimoji="1" lang="ja-JP" altLang="en-US" sz="2800" dirty="0"/>
              <a:t>・ファーストコンタクト：２０１７年</a:t>
            </a:r>
            <a:r>
              <a:rPr lang="ja-JP" altLang="en-US" sz="2800" dirty="0"/>
              <a:t>３</a:t>
            </a:r>
            <a:r>
              <a:rPr kumimoji="1" lang="ja-JP" altLang="en-US" sz="2800" dirty="0"/>
              <a:t>月２５日</a:t>
            </a:r>
            <a:endParaRPr kumimoji="1" lang="en-US" altLang="ja-JP" sz="2800" dirty="0"/>
          </a:p>
          <a:p>
            <a:pPr>
              <a:lnSpc>
                <a:spcPct val="150000"/>
              </a:lnSpc>
            </a:pPr>
            <a:r>
              <a:rPr lang="ja-JP" altLang="en-US" sz="2800" dirty="0"/>
              <a:t>・受任日：２０１７年</a:t>
            </a:r>
            <a:r>
              <a:rPr lang="ja-JP" altLang="en-US" sz="2800"/>
              <a:t>５月２日</a:t>
            </a:r>
            <a:br>
              <a:rPr lang="en-US" altLang="ja-JP" sz="2800" dirty="0"/>
            </a:br>
            <a:r>
              <a:rPr lang="ja-JP" altLang="en-US" sz="2800"/>
              <a:t>・受任までの面談回数：３回</a:t>
            </a:r>
            <a:endParaRPr kumimoji="1" lang="en-US" altLang="ja-JP" sz="2800" dirty="0"/>
          </a:p>
          <a:p>
            <a:pPr>
              <a:lnSpc>
                <a:spcPct val="150000"/>
              </a:lnSpc>
            </a:pPr>
            <a:r>
              <a:rPr lang="ja-JP" altLang="en-US" sz="2800" dirty="0"/>
              <a:t>・ソース：出演したラジオを聞いて</a:t>
            </a:r>
            <a:endParaRPr lang="en-US" altLang="ja-JP" sz="2800" dirty="0"/>
          </a:p>
          <a:p>
            <a:pPr>
              <a:lnSpc>
                <a:spcPct val="150000"/>
              </a:lnSpc>
            </a:pPr>
            <a:r>
              <a:rPr kumimoji="1" lang="ja-JP" altLang="en-US" sz="2800"/>
              <a:t>・</a:t>
            </a:r>
            <a:r>
              <a:rPr kumimoji="1" lang="ja-JP" altLang="en-US" sz="2800" dirty="0"/>
              <a:t>相談内容</a:t>
            </a:r>
            <a:r>
              <a:rPr lang="ja-JP" altLang="en-US" sz="2800" dirty="0"/>
              <a:t>：自分の相続の時に相続税がどのくらいかかるか心配。不動産を多数所有しており、これをどのように引き継いでいくのがいいか分からない。</a:t>
            </a:r>
            <a:endParaRPr lang="en-US" altLang="ja-JP" sz="2800" dirty="0"/>
          </a:p>
        </p:txBody>
      </p:sp>
      <p:sp>
        <p:nvSpPr>
          <p:cNvPr id="6" name="テキスト ボックス 5"/>
          <p:cNvSpPr txBox="1"/>
          <p:nvPr/>
        </p:nvSpPr>
        <p:spPr>
          <a:xfrm>
            <a:off x="1939454" y="633772"/>
            <a:ext cx="4153701" cy="523220"/>
          </a:xfrm>
          <a:prstGeom prst="rect">
            <a:avLst/>
          </a:prstGeom>
          <a:noFill/>
        </p:spPr>
        <p:txBody>
          <a:bodyPr wrap="none" rtlCol="0">
            <a:spAutoFit/>
          </a:bodyPr>
          <a:lstStyle/>
          <a:p>
            <a:r>
              <a:rPr lang="ja-JP" altLang="en-US" sz="2800" dirty="0"/>
              <a:t>④</a:t>
            </a:r>
            <a:r>
              <a:rPr lang="en-US" altLang="ja-JP" sz="2800" dirty="0"/>
              <a:t>【</a:t>
            </a:r>
            <a:r>
              <a:rPr lang="ja-JP" altLang="en-US" sz="2800" dirty="0"/>
              <a:t>フルコンサルパターン</a:t>
            </a:r>
            <a:r>
              <a:rPr lang="en-US" altLang="ja-JP" sz="2800" dirty="0"/>
              <a:t>】</a:t>
            </a:r>
            <a:endParaRPr kumimoji="1" lang="ja-JP" altLang="en-US" sz="2800" dirty="0"/>
          </a:p>
        </p:txBody>
      </p:sp>
    </p:spTree>
    <p:extLst>
      <p:ext uri="{BB962C8B-B14F-4D97-AF65-F5344CB8AC3E}">
        <p14:creationId xmlns:p14="http://schemas.microsoft.com/office/powerpoint/2010/main" val="3502566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55576" y="1388658"/>
            <a:ext cx="7261923" cy="5262979"/>
          </a:xfrm>
          <a:prstGeom prst="rect">
            <a:avLst/>
          </a:prstGeom>
          <a:noFill/>
        </p:spPr>
        <p:txBody>
          <a:bodyPr wrap="none" rtlCol="0">
            <a:spAutoFit/>
          </a:bodyPr>
          <a:lstStyle/>
          <a:p>
            <a:pPr algn="ctr"/>
            <a:r>
              <a:rPr lang="ja-JP" altLang="en-US" sz="2400" dirty="0"/>
              <a:t>・詳細なヒアリング</a:t>
            </a:r>
            <a:endParaRPr lang="en-US" altLang="ja-JP" sz="2400" dirty="0"/>
          </a:p>
          <a:p>
            <a:pPr algn="ctr"/>
            <a:r>
              <a:rPr lang="ja-JP" altLang="en-US" sz="2400" dirty="0"/>
              <a:t>・問題点を整理して抽出</a:t>
            </a:r>
            <a:endParaRPr lang="en-US" altLang="ja-JP" sz="2400" dirty="0"/>
          </a:p>
          <a:p>
            <a:pPr algn="ctr"/>
            <a:r>
              <a:rPr lang="ja-JP" altLang="en-US" sz="2400" dirty="0"/>
              <a:t>・フルコンサルティングの提案</a:t>
            </a:r>
            <a:endParaRPr lang="en-US" altLang="ja-JP" sz="2400" dirty="0"/>
          </a:p>
          <a:p>
            <a:pPr algn="ctr"/>
            <a:r>
              <a:rPr lang="ja-JP" altLang="en-US" sz="2400" dirty="0"/>
              <a:t>・</a:t>
            </a:r>
            <a:r>
              <a:rPr lang="ja-JP" altLang="en-US" sz="2400"/>
              <a:t>相続対策のロードマップ作成</a:t>
            </a:r>
            <a:endParaRPr lang="en-US" altLang="ja-JP" sz="2400" dirty="0"/>
          </a:p>
          <a:p>
            <a:pPr algn="ctr"/>
            <a:r>
              <a:rPr kumimoji="1" lang="ja-JP" altLang="en-US" sz="2400" dirty="0"/>
              <a:t>・相続税事前調査→税理士と協業</a:t>
            </a:r>
            <a:endParaRPr kumimoji="1" lang="en-US" altLang="ja-JP" sz="2400" dirty="0"/>
          </a:p>
          <a:p>
            <a:pPr algn="ctr"/>
            <a:r>
              <a:rPr lang="ja-JP" altLang="en-US" sz="2400" dirty="0"/>
              <a:t>・生前贈与サポート</a:t>
            </a:r>
            <a:endParaRPr lang="en-US" altLang="ja-JP" sz="2400" dirty="0"/>
          </a:p>
          <a:p>
            <a:pPr algn="ctr"/>
            <a:r>
              <a:rPr kumimoji="1" lang="ja-JP" altLang="en-US" sz="2400" dirty="0"/>
              <a:t>・生命保険最適化サポート</a:t>
            </a:r>
            <a:endParaRPr kumimoji="1" lang="en-US" altLang="ja-JP" sz="2400" dirty="0"/>
          </a:p>
          <a:p>
            <a:pPr algn="ctr"/>
            <a:r>
              <a:rPr lang="ja-JP" altLang="en-US" sz="2400" dirty="0"/>
              <a:t>・家族会議支援</a:t>
            </a:r>
            <a:endParaRPr lang="en-US" altLang="ja-JP" sz="2400" dirty="0"/>
          </a:p>
          <a:p>
            <a:pPr algn="ctr"/>
            <a:r>
              <a:rPr kumimoji="1" lang="ja-JP" altLang="en-US" sz="2400" dirty="0"/>
              <a:t>・遺言書作成サポート</a:t>
            </a:r>
            <a:endParaRPr kumimoji="1" lang="en-US" altLang="ja-JP" sz="2400" dirty="0"/>
          </a:p>
          <a:p>
            <a:pPr algn="ctr"/>
            <a:r>
              <a:rPr lang="ja-JP" altLang="en-US" sz="2400" dirty="0"/>
              <a:t>・クライアントからの質問や相談を無制限に受ける</a:t>
            </a:r>
            <a:endParaRPr lang="en-US" altLang="ja-JP" sz="2400" dirty="0"/>
          </a:p>
          <a:p>
            <a:pPr algn="ctr"/>
            <a:r>
              <a:rPr kumimoji="1" lang="ja-JP" altLang="en-US" sz="2400" dirty="0"/>
              <a:t>・クライアントの不安を聞く</a:t>
            </a:r>
            <a:endParaRPr kumimoji="1" lang="en-US" altLang="ja-JP" sz="2400" dirty="0"/>
          </a:p>
          <a:p>
            <a:pPr algn="ctr"/>
            <a:r>
              <a:rPr lang="ja-JP" altLang="en-US" sz="2400" dirty="0"/>
              <a:t>・必要に応じてクライアントの現状を士業に伝える</a:t>
            </a:r>
            <a:endParaRPr lang="en-US" altLang="ja-JP" sz="2400" dirty="0"/>
          </a:p>
          <a:p>
            <a:pPr algn="ctr"/>
            <a:endParaRPr lang="en-US" altLang="ja-JP" sz="2400" dirty="0"/>
          </a:p>
          <a:p>
            <a:pPr algn="ctr"/>
            <a:r>
              <a:rPr kumimoji="1" lang="ja-JP" altLang="en-US" sz="2400" dirty="0"/>
              <a:t>受任金額：相続コンサルティング契約　３０万円（６ヶ月）</a:t>
            </a:r>
            <a:endParaRPr kumimoji="1" lang="en-US" altLang="ja-JP" sz="2400" dirty="0"/>
          </a:p>
        </p:txBody>
      </p:sp>
      <p:sp>
        <p:nvSpPr>
          <p:cNvPr id="6" name="テキスト ボックス 5"/>
          <p:cNvSpPr txBox="1"/>
          <p:nvPr/>
        </p:nvSpPr>
        <p:spPr>
          <a:xfrm rot="20229544">
            <a:off x="372659" y="1331187"/>
            <a:ext cx="1620957" cy="523220"/>
          </a:xfrm>
          <a:prstGeom prst="rect">
            <a:avLst/>
          </a:prstGeom>
          <a:solidFill>
            <a:schemeClr val="accent2"/>
          </a:solidFill>
        </p:spPr>
        <p:txBody>
          <a:bodyPr wrap="none" rtlCol="0">
            <a:spAutoFit/>
          </a:bodyPr>
          <a:lstStyle/>
          <a:p>
            <a:r>
              <a:rPr kumimoji="1" lang="ja-JP" altLang="en-US" sz="2800" dirty="0">
                <a:solidFill>
                  <a:schemeClr val="bg1"/>
                </a:solidFill>
              </a:rPr>
              <a:t>受任内容</a:t>
            </a:r>
          </a:p>
        </p:txBody>
      </p:sp>
      <p:sp>
        <p:nvSpPr>
          <p:cNvPr id="9" name="テキスト ボックス 8"/>
          <p:cNvSpPr txBox="1"/>
          <p:nvPr/>
        </p:nvSpPr>
        <p:spPr>
          <a:xfrm>
            <a:off x="1939454" y="633772"/>
            <a:ext cx="4153701" cy="523220"/>
          </a:xfrm>
          <a:prstGeom prst="rect">
            <a:avLst/>
          </a:prstGeom>
          <a:noFill/>
        </p:spPr>
        <p:txBody>
          <a:bodyPr wrap="none" rtlCol="0">
            <a:spAutoFit/>
          </a:bodyPr>
          <a:lstStyle/>
          <a:p>
            <a:r>
              <a:rPr lang="ja-JP" altLang="en-US" sz="2800" dirty="0"/>
              <a:t>④</a:t>
            </a:r>
            <a:r>
              <a:rPr lang="en-US" altLang="ja-JP" sz="2800" dirty="0"/>
              <a:t>【</a:t>
            </a:r>
            <a:r>
              <a:rPr lang="ja-JP" altLang="en-US" sz="2800"/>
              <a:t>フルコンサルパターン</a:t>
            </a:r>
            <a:r>
              <a:rPr lang="en-US" altLang="ja-JP" sz="2800" dirty="0"/>
              <a:t>】</a:t>
            </a:r>
            <a:endParaRPr kumimoji="1" lang="ja-JP" altLang="en-US" sz="2800" dirty="0"/>
          </a:p>
        </p:txBody>
      </p:sp>
    </p:spTree>
    <p:extLst>
      <p:ext uri="{BB962C8B-B14F-4D97-AF65-F5344CB8AC3E}">
        <p14:creationId xmlns:p14="http://schemas.microsoft.com/office/powerpoint/2010/main" val="140343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55576" y="1380529"/>
            <a:ext cx="8064896" cy="5189177"/>
          </a:xfrm>
          <a:prstGeom prst="rect">
            <a:avLst/>
          </a:prstGeom>
          <a:noFill/>
        </p:spPr>
        <p:txBody>
          <a:bodyPr wrap="square" rtlCol="0">
            <a:spAutoFit/>
          </a:bodyPr>
          <a:lstStyle/>
          <a:p>
            <a:pPr>
              <a:lnSpc>
                <a:spcPct val="150000"/>
              </a:lnSpc>
            </a:pPr>
            <a:r>
              <a:rPr kumimoji="1" lang="ja-JP" altLang="en-US" sz="2800" dirty="0"/>
              <a:t>・相談者：６２歳</a:t>
            </a:r>
            <a:r>
              <a:rPr lang="ja-JP" altLang="en-US" sz="2800" dirty="0"/>
              <a:t>女性（医療法人理事長）</a:t>
            </a:r>
            <a:endParaRPr kumimoji="1" lang="en-US" altLang="ja-JP" sz="2800" dirty="0"/>
          </a:p>
          <a:p>
            <a:pPr>
              <a:lnSpc>
                <a:spcPct val="150000"/>
              </a:lnSpc>
            </a:pPr>
            <a:r>
              <a:rPr kumimoji="1" lang="ja-JP" altLang="en-US" sz="2800" dirty="0"/>
              <a:t>・ファーストコンタクト：２０１７年</a:t>
            </a:r>
            <a:r>
              <a:rPr lang="ja-JP" altLang="en-US" sz="2800" dirty="0"/>
              <a:t>９</a:t>
            </a:r>
            <a:r>
              <a:rPr kumimoji="1" lang="ja-JP" altLang="en-US" sz="2800" dirty="0"/>
              <a:t>月１日</a:t>
            </a:r>
            <a:endParaRPr kumimoji="1" lang="en-US" altLang="ja-JP" sz="2800" dirty="0"/>
          </a:p>
          <a:p>
            <a:pPr>
              <a:lnSpc>
                <a:spcPct val="150000"/>
              </a:lnSpc>
            </a:pPr>
            <a:r>
              <a:rPr lang="ja-JP" altLang="en-US" sz="2800" dirty="0"/>
              <a:t>・受任日：２０１７年</a:t>
            </a:r>
            <a:r>
              <a:rPr lang="ja-JP" altLang="en-US" sz="2800"/>
              <a:t>９月１４日</a:t>
            </a:r>
            <a:br>
              <a:rPr lang="en-US" altLang="ja-JP" sz="2800" dirty="0"/>
            </a:br>
            <a:r>
              <a:rPr lang="ja-JP" altLang="en-US" sz="2800"/>
              <a:t>・受任までの面談回数：２回</a:t>
            </a:r>
            <a:endParaRPr kumimoji="1" lang="en-US" altLang="ja-JP" sz="2800" dirty="0"/>
          </a:p>
          <a:p>
            <a:pPr>
              <a:lnSpc>
                <a:spcPct val="150000"/>
              </a:lnSpc>
            </a:pPr>
            <a:r>
              <a:rPr lang="ja-JP" altLang="en-US" sz="2800" dirty="0"/>
              <a:t>・ソース：同じ経営者団体に所属</a:t>
            </a:r>
            <a:endParaRPr lang="en-US" altLang="ja-JP" sz="2800" dirty="0"/>
          </a:p>
          <a:p>
            <a:pPr>
              <a:lnSpc>
                <a:spcPct val="150000"/>
              </a:lnSpc>
            </a:pPr>
            <a:r>
              <a:rPr kumimoji="1" lang="ja-JP" altLang="en-US" sz="2800"/>
              <a:t>・</a:t>
            </a:r>
            <a:r>
              <a:rPr kumimoji="1" lang="ja-JP" altLang="en-US" sz="2800" dirty="0"/>
              <a:t>相談内容</a:t>
            </a:r>
            <a:r>
              <a:rPr lang="ja-JP" altLang="en-US" sz="2800" dirty="0"/>
              <a:t>：子供がいない自分だが、そろそろ事業の承継について考えている。事業承継だけでなく、相続のことも心配。生命保険も沢山入りすぎてて・・・</a:t>
            </a:r>
            <a:endParaRPr lang="en-US" altLang="ja-JP" sz="2800" dirty="0"/>
          </a:p>
        </p:txBody>
      </p:sp>
      <p:sp>
        <p:nvSpPr>
          <p:cNvPr id="6" name="テキスト ボックス 5"/>
          <p:cNvSpPr txBox="1"/>
          <p:nvPr/>
        </p:nvSpPr>
        <p:spPr>
          <a:xfrm>
            <a:off x="1939454" y="633772"/>
            <a:ext cx="6141425" cy="523220"/>
          </a:xfrm>
          <a:prstGeom prst="rect">
            <a:avLst/>
          </a:prstGeom>
          <a:noFill/>
        </p:spPr>
        <p:txBody>
          <a:bodyPr wrap="none" rtlCol="0">
            <a:spAutoFit/>
          </a:bodyPr>
          <a:lstStyle/>
          <a:p>
            <a:r>
              <a:rPr lang="ja-JP" altLang="en-US" sz="2800" dirty="0"/>
              <a:t>⑤</a:t>
            </a:r>
            <a:r>
              <a:rPr lang="en-US" altLang="ja-JP" sz="2800" dirty="0"/>
              <a:t>【</a:t>
            </a:r>
            <a:r>
              <a:rPr lang="ja-JP" altLang="en-US" sz="2800" dirty="0"/>
              <a:t>経営者の「事業承継顧問」パターン</a:t>
            </a:r>
            <a:r>
              <a:rPr lang="en-US" altLang="ja-JP" sz="2800" dirty="0"/>
              <a:t>】</a:t>
            </a:r>
            <a:endParaRPr kumimoji="1" lang="ja-JP" altLang="en-US" sz="2800" dirty="0"/>
          </a:p>
        </p:txBody>
      </p:sp>
    </p:spTree>
    <p:extLst>
      <p:ext uri="{BB962C8B-B14F-4D97-AF65-F5344CB8AC3E}">
        <p14:creationId xmlns:p14="http://schemas.microsoft.com/office/powerpoint/2010/main" val="166055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115616" y="2367171"/>
            <a:ext cx="7192996" cy="2123658"/>
          </a:xfrm>
          <a:prstGeom prst="rect">
            <a:avLst/>
          </a:prstGeom>
          <a:solidFill>
            <a:srgbClr val="FFFF00"/>
          </a:solidFill>
        </p:spPr>
        <p:txBody>
          <a:bodyPr wrap="none" rtlCol="0">
            <a:spAutoFit/>
          </a:bodyPr>
          <a:lstStyle/>
          <a:p>
            <a:pPr algn="ctr"/>
            <a:endParaRPr lang="en-US" altLang="ja-JP" sz="4400" dirty="0"/>
          </a:p>
          <a:p>
            <a:pPr algn="ctr"/>
            <a:r>
              <a:rPr lang="ja-JP" altLang="en-US" sz="4400" dirty="0"/>
              <a:t>「相続顧問契約」という可能性</a:t>
            </a:r>
            <a:endParaRPr lang="en-US" altLang="ja-JP" sz="4400" dirty="0"/>
          </a:p>
          <a:p>
            <a:pPr algn="ctr"/>
            <a:endParaRPr kumimoji="1" lang="ja-JP" altLang="en-US" sz="4400" dirty="0"/>
          </a:p>
        </p:txBody>
      </p:sp>
    </p:spTree>
    <p:extLst>
      <p:ext uri="{BB962C8B-B14F-4D97-AF65-F5344CB8AC3E}">
        <p14:creationId xmlns:p14="http://schemas.microsoft.com/office/powerpoint/2010/main" val="365652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402219" y="1380529"/>
            <a:ext cx="6588663" cy="5262979"/>
          </a:xfrm>
          <a:prstGeom prst="rect">
            <a:avLst/>
          </a:prstGeom>
          <a:noFill/>
        </p:spPr>
        <p:txBody>
          <a:bodyPr wrap="none" rtlCol="0">
            <a:spAutoFit/>
          </a:bodyPr>
          <a:lstStyle/>
          <a:p>
            <a:pPr algn="ctr"/>
            <a:r>
              <a:rPr lang="ja-JP" altLang="en-US" sz="2400" dirty="0"/>
              <a:t>・詳細なヒアリング</a:t>
            </a:r>
            <a:endParaRPr lang="en-US" altLang="ja-JP" sz="2400" dirty="0"/>
          </a:p>
          <a:p>
            <a:pPr algn="ctr"/>
            <a:r>
              <a:rPr lang="ja-JP" altLang="en-US" sz="2400" dirty="0"/>
              <a:t>・問題点を整理して抽出</a:t>
            </a:r>
            <a:endParaRPr lang="en-US" altLang="ja-JP" sz="2400" dirty="0"/>
          </a:p>
          <a:p>
            <a:pPr algn="ctr"/>
            <a:r>
              <a:rPr lang="ja-JP" altLang="en-US" sz="2400" dirty="0"/>
              <a:t>・「相続・事業承継顧問契約」の提案</a:t>
            </a:r>
            <a:endParaRPr lang="en-US" altLang="ja-JP" sz="2400" dirty="0"/>
          </a:p>
          <a:p>
            <a:pPr algn="ctr"/>
            <a:r>
              <a:rPr lang="ja-JP" altLang="en-US" sz="2400" dirty="0"/>
              <a:t>・</a:t>
            </a:r>
            <a:r>
              <a:rPr lang="ja-JP" altLang="en-US" sz="2400"/>
              <a:t>相続対策のロードマップ作成</a:t>
            </a:r>
            <a:endParaRPr lang="en-US" altLang="ja-JP" sz="2400" dirty="0"/>
          </a:p>
          <a:p>
            <a:pPr algn="ctr"/>
            <a:r>
              <a:rPr kumimoji="1" lang="ja-JP" altLang="en-US" sz="2400" dirty="0"/>
              <a:t>・相続税事前調査→税理士と協業</a:t>
            </a:r>
            <a:endParaRPr kumimoji="1" lang="en-US" altLang="ja-JP" sz="2400" dirty="0"/>
          </a:p>
          <a:p>
            <a:pPr algn="ctr"/>
            <a:r>
              <a:rPr lang="ja-JP" altLang="en-US" sz="2400" dirty="0"/>
              <a:t>・生前贈与サポート</a:t>
            </a:r>
            <a:endParaRPr lang="en-US" altLang="ja-JP" sz="2400" dirty="0"/>
          </a:p>
          <a:p>
            <a:pPr algn="ctr"/>
            <a:r>
              <a:rPr kumimoji="1" lang="ja-JP" altLang="en-US" sz="2400" dirty="0"/>
              <a:t>・生命保険最適化サポート</a:t>
            </a:r>
            <a:endParaRPr kumimoji="1" lang="en-US" altLang="ja-JP" sz="2400" dirty="0"/>
          </a:p>
          <a:p>
            <a:pPr algn="ctr"/>
            <a:r>
              <a:rPr lang="ja-JP" altLang="en-US" sz="2400" dirty="0"/>
              <a:t>・家族会議支援</a:t>
            </a:r>
            <a:endParaRPr lang="en-US" altLang="ja-JP" sz="2400" dirty="0"/>
          </a:p>
          <a:p>
            <a:pPr algn="ctr"/>
            <a:r>
              <a:rPr kumimoji="1" lang="ja-JP" altLang="en-US" sz="2400" dirty="0"/>
              <a:t>・遺言書作成サポート</a:t>
            </a:r>
            <a:endParaRPr kumimoji="1" lang="en-US" altLang="ja-JP" sz="2400" dirty="0"/>
          </a:p>
          <a:p>
            <a:pPr algn="ctr"/>
            <a:r>
              <a:rPr lang="ja-JP" altLang="en-US" sz="2400" dirty="0"/>
              <a:t>・クライアントからの質問や相談を無制限に受ける</a:t>
            </a:r>
            <a:endParaRPr lang="en-US" altLang="ja-JP" sz="2400" dirty="0"/>
          </a:p>
          <a:p>
            <a:pPr algn="ctr"/>
            <a:r>
              <a:rPr kumimoji="1" lang="ja-JP" altLang="en-US" sz="2400" dirty="0"/>
              <a:t>・クライアントの不安を聞く</a:t>
            </a:r>
            <a:endParaRPr kumimoji="1" lang="en-US" altLang="ja-JP" sz="2400" dirty="0"/>
          </a:p>
          <a:p>
            <a:pPr algn="ctr"/>
            <a:r>
              <a:rPr lang="ja-JP" altLang="en-US" sz="2400" dirty="0"/>
              <a:t>・必要に応じてクライアントの現状を士業に伝える</a:t>
            </a:r>
            <a:endParaRPr lang="en-US" altLang="ja-JP" sz="2400" dirty="0"/>
          </a:p>
          <a:p>
            <a:pPr algn="ctr"/>
            <a:endParaRPr lang="en-US" altLang="ja-JP" sz="2400" dirty="0"/>
          </a:p>
          <a:p>
            <a:pPr algn="ctr"/>
            <a:r>
              <a:rPr kumimoji="1" lang="ja-JP" altLang="en-US" sz="2400" dirty="0"/>
              <a:t>受任金額：相続・事業承継顧問契約　１ヶ月３万円</a:t>
            </a:r>
            <a:endParaRPr kumimoji="1" lang="en-US" altLang="ja-JP" sz="2400" dirty="0"/>
          </a:p>
        </p:txBody>
      </p:sp>
      <p:sp>
        <p:nvSpPr>
          <p:cNvPr id="6" name="テキスト ボックス 5"/>
          <p:cNvSpPr txBox="1"/>
          <p:nvPr/>
        </p:nvSpPr>
        <p:spPr>
          <a:xfrm rot="20229544">
            <a:off x="372659" y="1331187"/>
            <a:ext cx="1620957" cy="523220"/>
          </a:xfrm>
          <a:prstGeom prst="rect">
            <a:avLst/>
          </a:prstGeom>
          <a:solidFill>
            <a:schemeClr val="accent2"/>
          </a:solidFill>
        </p:spPr>
        <p:txBody>
          <a:bodyPr wrap="none" rtlCol="0">
            <a:spAutoFit/>
          </a:bodyPr>
          <a:lstStyle/>
          <a:p>
            <a:r>
              <a:rPr kumimoji="1" lang="ja-JP" altLang="en-US" sz="2800">
                <a:solidFill>
                  <a:schemeClr val="bg1"/>
                </a:solidFill>
              </a:rPr>
              <a:t>受任内容</a:t>
            </a:r>
          </a:p>
        </p:txBody>
      </p:sp>
      <p:sp>
        <p:nvSpPr>
          <p:cNvPr id="10" name="テキスト ボックス 9"/>
          <p:cNvSpPr txBox="1"/>
          <p:nvPr/>
        </p:nvSpPr>
        <p:spPr>
          <a:xfrm>
            <a:off x="1939454" y="633772"/>
            <a:ext cx="4346062" cy="523220"/>
          </a:xfrm>
          <a:prstGeom prst="rect">
            <a:avLst/>
          </a:prstGeom>
          <a:noFill/>
        </p:spPr>
        <p:txBody>
          <a:bodyPr wrap="none" rtlCol="0">
            <a:spAutoFit/>
          </a:bodyPr>
          <a:lstStyle/>
          <a:p>
            <a:r>
              <a:rPr lang="ja-JP" altLang="en-US" sz="2800" dirty="0"/>
              <a:t>⑤</a:t>
            </a:r>
            <a:r>
              <a:rPr lang="en-US" altLang="ja-JP" sz="2800" dirty="0"/>
              <a:t>【</a:t>
            </a:r>
            <a:r>
              <a:rPr lang="ja-JP" altLang="en-US" sz="2800"/>
              <a:t>経営者の顧問パターン</a:t>
            </a:r>
            <a:r>
              <a:rPr lang="en-US" altLang="ja-JP" sz="2800" dirty="0"/>
              <a:t>】</a:t>
            </a:r>
            <a:endParaRPr kumimoji="1" lang="ja-JP" altLang="en-US" sz="2800" dirty="0"/>
          </a:p>
        </p:txBody>
      </p:sp>
    </p:spTree>
    <p:extLst>
      <p:ext uri="{BB962C8B-B14F-4D97-AF65-F5344CB8AC3E}">
        <p14:creationId xmlns:p14="http://schemas.microsoft.com/office/powerpoint/2010/main" val="3404976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517319" y="1844824"/>
            <a:ext cx="6109365" cy="4154984"/>
          </a:xfrm>
          <a:prstGeom prst="rect">
            <a:avLst/>
          </a:prstGeom>
          <a:solidFill>
            <a:srgbClr val="FFFF00"/>
          </a:solidFill>
        </p:spPr>
        <p:txBody>
          <a:bodyPr wrap="none" rtlCol="0">
            <a:spAutoFit/>
          </a:bodyPr>
          <a:lstStyle/>
          <a:p>
            <a:pPr algn="ctr"/>
            <a:r>
              <a:rPr lang="ja-JP" altLang="en-US" sz="4400" dirty="0"/>
              <a:t>川口式</a:t>
            </a:r>
            <a:endParaRPr lang="en-US" altLang="ja-JP" sz="4400" dirty="0"/>
          </a:p>
          <a:p>
            <a:pPr algn="ctr"/>
            <a:endParaRPr lang="en-US" altLang="ja-JP" sz="4400" dirty="0"/>
          </a:p>
          <a:p>
            <a:pPr algn="ctr"/>
            <a:r>
              <a:rPr lang="ja-JP" altLang="en-US" sz="4400" dirty="0"/>
              <a:t>相続・事業承継顧問契約</a:t>
            </a:r>
            <a:endParaRPr lang="en-US" altLang="ja-JP" sz="4400" dirty="0"/>
          </a:p>
          <a:p>
            <a:pPr algn="ctr"/>
            <a:endParaRPr lang="en-US" altLang="ja-JP" sz="4400" dirty="0"/>
          </a:p>
          <a:p>
            <a:pPr algn="ctr"/>
            <a:r>
              <a:rPr lang="ja-JP" altLang="en-US" sz="4400" dirty="0"/>
              <a:t>フィー設定の考え方</a:t>
            </a:r>
          </a:p>
          <a:p>
            <a:pPr algn="ctr"/>
            <a:endParaRPr kumimoji="1" lang="ja-JP" altLang="en-US" sz="4400" dirty="0"/>
          </a:p>
        </p:txBody>
      </p:sp>
    </p:spTree>
    <p:extLst>
      <p:ext uri="{BB962C8B-B14F-4D97-AF65-F5344CB8AC3E}">
        <p14:creationId xmlns:p14="http://schemas.microsoft.com/office/powerpoint/2010/main" val="1956621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1979712" y="1518553"/>
            <a:ext cx="4935967" cy="4647426"/>
          </a:xfrm>
          <a:prstGeom prst="rect">
            <a:avLst/>
          </a:prstGeom>
          <a:noFill/>
        </p:spPr>
        <p:txBody>
          <a:bodyPr wrap="none" rtlCol="0">
            <a:spAutoFit/>
          </a:bodyPr>
          <a:lstStyle/>
          <a:p>
            <a:pPr algn="ctr"/>
            <a:r>
              <a:rPr kumimoji="1" lang="ja-JP" altLang="en-US" sz="3200" dirty="0"/>
              <a:t>顧問料の設定（例）</a:t>
            </a:r>
            <a:endParaRPr kumimoji="1" lang="en-US" altLang="ja-JP" sz="3200" dirty="0"/>
          </a:p>
          <a:p>
            <a:pPr algn="ctr"/>
            <a:endParaRPr kumimoji="1" lang="en-US" altLang="ja-JP" sz="2400" dirty="0"/>
          </a:p>
          <a:p>
            <a:pPr algn="ctr"/>
            <a:r>
              <a:rPr kumimoji="1" lang="ja-JP" altLang="en-US" sz="4800" dirty="0"/>
              <a:t>個人＝１万円／月</a:t>
            </a:r>
            <a:endParaRPr kumimoji="1" lang="en-US" altLang="ja-JP" sz="4800" dirty="0"/>
          </a:p>
          <a:p>
            <a:pPr algn="ctr"/>
            <a:endParaRPr lang="en-US" altLang="ja-JP" sz="4800" dirty="0"/>
          </a:p>
          <a:p>
            <a:pPr algn="ctr"/>
            <a:r>
              <a:rPr kumimoji="1" lang="ja-JP" altLang="en-US" sz="4800" dirty="0"/>
              <a:t>法人＝</a:t>
            </a:r>
            <a:r>
              <a:rPr lang="ja-JP" altLang="en-US" sz="4800" dirty="0"/>
              <a:t>３万円／月</a:t>
            </a:r>
            <a:endParaRPr lang="en-US" altLang="ja-JP" sz="4800" dirty="0"/>
          </a:p>
          <a:p>
            <a:pPr algn="ctr"/>
            <a:endParaRPr kumimoji="1" lang="en-US" altLang="ja-JP" sz="2400" dirty="0"/>
          </a:p>
          <a:p>
            <a:pPr algn="ctr"/>
            <a:r>
              <a:rPr lang="en-US" altLang="ja-JP" sz="2400" dirty="0"/>
              <a:t>※</a:t>
            </a:r>
            <a:r>
              <a:rPr lang="ja-JP" altLang="en-US" sz="2400" dirty="0"/>
              <a:t>初年度のみ着手金を別途チャージ</a:t>
            </a:r>
            <a:br>
              <a:rPr lang="en-US" altLang="ja-JP" sz="2400" dirty="0"/>
            </a:br>
            <a:endParaRPr lang="en-US" altLang="ja-JP" sz="2400" dirty="0"/>
          </a:p>
          <a:p>
            <a:pPr algn="ctr"/>
            <a:r>
              <a:rPr lang="ja-JP" altLang="en-US" sz="2400" dirty="0"/>
              <a:t>（着手金：１０万円</a:t>
            </a:r>
            <a:r>
              <a:rPr lang="en-US" altLang="ja-JP" sz="2400" dirty="0"/>
              <a:t>〜</a:t>
            </a:r>
            <a:r>
              <a:rPr lang="ja-JP" altLang="en-US" sz="2400" dirty="0"/>
              <a:t>３０万円）</a:t>
            </a:r>
            <a:endParaRPr lang="en-US" altLang="ja-JP" sz="2400" dirty="0"/>
          </a:p>
        </p:txBody>
      </p:sp>
    </p:spTree>
    <p:extLst>
      <p:ext uri="{BB962C8B-B14F-4D97-AF65-F5344CB8AC3E}">
        <p14:creationId xmlns:p14="http://schemas.microsoft.com/office/powerpoint/2010/main" val="2879571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28646" y="2132856"/>
            <a:ext cx="7686721" cy="3046988"/>
          </a:xfrm>
          <a:prstGeom prst="rect">
            <a:avLst/>
          </a:prstGeom>
          <a:solidFill>
            <a:srgbClr val="FFFF00"/>
          </a:solidFill>
        </p:spPr>
        <p:txBody>
          <a:bodyPr wrap="none" rtlCol="0">
            <a:spAutoFit/>
          </a:bodyPr>
          <a:lstStyle/>
          <a:p>
            <a:pPr algn="ctr"/>
            <a:endParaRPr lang="en-US" altLang="ja-JP" sz="4800" dirty="0"/>
          </a:p>
          <a:p>
            <a:pPr algn="ctr"/>
            <a:r>
              <a:rPr lang="ja-JP" altLang="en-US" sz="4800"/>
              <a:t>あなたにふさわしい見込み客</a:t>
            </a:r>
            <a:br>
              <a:rPr lang="en-US" altLang="ja-JP" sz="4800" dirty="0"/>
            </a:br>
            <a:endParaRPr lang="en-US" altLang="ja-JP" sz="4800" dirty="0"/>
          </a:p>
          <a:p>
            <a:pPr algn="ctr"/>
            <a:r>
              <a:rPr kumimoji="1" lang="ja-JP" altLang="en-US" sz="4800"/>
              <a:t>（パーフェクトカスタマー</a:t>
            </a:r>
            <a:r>
              <a:rPr lang="ja-JP" altLang="en-US" sz="4800"/>
              <a:t>）</a:t>
            </a:r>
            <a:endParaRPr kumimoji="1" lang="ja-JP" altLang="en-US" sz="4800" dirty="0"/>
          </a:p>
        </p:txBody>
      </p:sp>
    </p:spTree>
    <p:extLst>
      <p:ext uri="{BB962C8B-B14F-4D97-AF65-F5344CB8AC3E}">
        <p14:creationId xmlns:p14="http://schemas.microsoft.com/office/powerpoint/2010/main" val="3731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888141" y="2114699"/>
            <a:ext cx="7367723" cy="3474541"/>
          </a:xfrm>
          <a:prstGeom prst="rect">
            <a:avLst/>
          </a:prstGeom>
          <a:solidFill>
            <a:srgbClr val="FFFF00"/>
          </a:solidFill>
        </p:spPr>
        <p:txBody>
          <a:bodyPr wrap="none" rtlCol="0">
            <a:spAutoFit/>
          </a:bodyPr>
          <a:lstStyle/>
          <a:p>
            <a:pPr algn="ctr">
              <a:lnSpc>
                <a:spcPct val="250000"/>
              </a:lnSpc>
            </a:pPr>
            <a:r>
              <a:rPr lang="ja-JP" altLang="en-US" sz="4800"/>
              <a:t>相続ビジネスにおける</a:t>
            </a:r>
            <a:endParaRPr lang="en-US" altLang="ja-JP" sz="4800" dirty="0"/>
          </a:p>
          <a:p>
            <a:pPr algn="ctr">
              <a:lnSpc>
                <a:spcPct val="250000"/>
              </a:lnSpc>
            </a:pPr>
            <a:r>
              <a:rPr lang="ja-JP" altLang="en-US" sz="4800"/>
              <a:t>価格設定の考え方と事例集</a:t>
            </a:r>
            <a:endParaRPr lang="en-US" altLang="ja-JP" sz="4800" dirty="0"/>
          </a:p>
        </p:txBody>
      </p:sp>
    </p:spTree>
    <p:extLst>
      <p:ext uri="{BB962C8B-B14F-4D97-AF65-F5344CB8AC3E}">
        <p14:creationId xmlns:p14="http://schemas.microsoft.com/office/powerpoint/2010/main" val="3842886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123728" y="605961"/>
            <a:ext cx="4052713" cy="523220"/>
          </a:xfrm>
          <a:prstGeom prst="rect">
            <a:avLst/>
          </a:prstGeom>
          <a:noFill/>
        </p:spPr>
        <p:txBody>
          <a:bodyPr wrap="none" rtlCol="0">
            <a:spAutoFit/>
          </a:bodyPr>
          <a:lstStyle/>
          <a:p>
            <a:r>
              <a:rPr lang="ja-JP" altLang="en-US" sz="2800" dirty="0"/>
              <a:t>２つのマーケティング戦略</a:t>
            </a:r>
            <a:endParaRPr kumimoji="1" lang="ja-JP" altLang="en-US" sz="2800" dirty="0"/>
          </a:p>
        </p:txBody>
      </p:sp>
      <p:sp>
        <p:nvSpPr>
          <p:cNvPr id="2" name="テキスト ボックス 1"/>
          <p:cNvSpPr txBox="1"/>
          <p:nvPr/>
        </p:nvSpPr>
        <p:spPr>
          <a:xfrm>
            <a:off x="1218258" y="1770768"/>
            <a:ext cx="7069564" cy="3252237"/>
          </a:xfrm>
          <a:prstGeom prst="rect">
            <a:avLst/>
          </a:prstGeom>
          <a:noFill/>
        </p:spPr>
        <p:txBody>
          <a:bodyPr wrap="none" rtlCol="0">
            <a:spAutoFit/>
          </a:bodyPr>
          <a:lstStyle/>
          <a:p>
            <a:pPr algn="ctr">
              <a:lnSpc>
                <a:spcPct val="200000"/>
              </a:lnSpc>
            </a:pPr>
            <a:r>
              <a:rPr lang="en-US" altLang="ja-JP" sz="3600" dirty="0">
                <a:solidFill>
                  <a:srgbClr val="FF0000"/>
                </a:solidFill>
              </a:rPr>
              <a:t>A)</a:t>
            </a:r>
            <a:r>
              <a:rPr lang="ja-JP" altLang="en-US" sz="3600" dirty="0">
                <a:solidFill>
                  <a:srgbClr val="FF0000"/>
                </a:solidFill>
              </a:rPr>
              <a:t>プロダクトアウト（＝大企業）</a:t>
            </a:r>
            <a:endParaRPr lang="en-US" altLang="ja-JP" sz="3600" dirty="0">
              <a:solidFill>
                <a:srgbClr val="FF0000"/>
              </a:solidFill>
            </a:endParaRPr>
          </a:p>
          <a:p>
            <a:pPr algn="ctr">
              <a:lnSpc>
                <a:spcPct val="200000"/>
              </a:lnSpc>
            </a:pPr>
            <a:endParaRPr lang="en-US" altLang="ja-JP" sz="3600" dirty="0">
              <a:solidFill>
                <a:srgbClr val="FF0000"/>
              </a:solidFill>
            </a:endParaRPr>
          </a:p>
          <a:p>
            <a:pPr algn="ctr">
              <a:lnSpc>
                <a:spcPct val="200000"/>
              </a:lnSpc>
            </a:pPr>
            <a:r>
              <a:rPr lang="en-US" altLang="ja-JP" sz="3600" dirty="0">
                <a:solidFill>
                  <a:srgbClr val="0070C0"/>
                </a:solidFill>
              </a:rPr>
              <a:t>B</a:t>
            </a:r>
            <a:r>
              <a:rPr lang="ja-JP" altLang="en-US" sz="3600" dirty="0">
                <a:solidFill>
                  <a:srgbClr val="0070C0"/>
                </a:solidFill>
              </a:rPr>
              <a:t>）マーケットイン（</a:t>
            </a:r>
            <a:r>
              <a:rPr lang="ja-JP" altLang="en-US" sz="3600">
                <a:solidFill>
                  <a:srgbClr val="0070C0"/>
                </a:solidFill>
              </a:rPr>
              <a:t>＝小規模事業者）</a:t>
            </a:r>
            <a:endParaRPr lang="en-US" altLang="ja-JP" sz="3600" dirty="0">
              <a:solidFill>
                <a:srgbClr val="0070C0"/>
              </a:solidFill>
            </a:endParaRPr>
          </a:p>
        </p:txBody>
      </p:sp>
    </p:spTree>
    <p:extLst>
      <p:ext uri="{BB962C8B-B14F-4D97-AF65-F5344CB8AC3E}">
        <p14:creationId xmlns:p14="http://schemas.microsoft.com/office/powerpoint/2010/main" val="1171529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913030" y="280097"/>
            <a:ext cx="4669868" cy="826445"/>
          </a:xfrm>
          <a:prstGeom prst="rect">
            <a:avLst/>
          </a:prstGeom>
          <a:noFill/>
        </p:spPr>
        <p:txBody>
          <a:bodyPr wrap="none" rtlCol="0">
            <a:spAutoFit/>
          </a:bodyPr>
          <a:lstStyle/>
          <a:p>
            <a:pPr algn="ctr">
              <a:lnSpc>
                <a:spcPct val="200000"/>
              </a:lnSpc>
            </a:pPr>
            <a:r>
              <a:rPr lang="en-US" altLang="ja-JP" sz="2800" dirty="0">
                <a:solidFill>
                  <a:srgbClr val="FF0000"/>
                </a:solidFill>
              </a:rPr>
              <a:t>A)</a:t>
            </a:r>
            <a:r>
              <a:rPr lang="ja-JP" altLang="en-US" sz="2800" dirty="0">
                <a:solidFill>
                  <a:srgbClr val="FF0000"/>
                </a:solidFill>
              </a:rPr>
              <a:t>プロダクトアウト（＝大企業）</a:t>
            </a:r>
            <a:endParaRPr lang="en-US" altLang="ja-JP" sz="2800" dirty="0">
              <a:solidFill>
                <a:srgbClr val="FF0000"/>
              </a:solidFill>
            </a:endParaRPr>
          </a:p>
        </p:txBody>
      </p:sp>
      <p:sp>
        <p:nvSpPr>
          <p:cNvPr id="2" name="テキスト ボックス 1"/>
          <p:cNvSpPr txBox="1"/>
          <p:nvPr/>
        </p:nvSpPr>
        <p:spPr>
          <a:xfrm>
            <a:off x="1763688" y="1662508"/>
            <a:ext cx="4288353" cy="4031873"/>
          </a:xfrm>
          <a:prstGeom prst="rect">
            <a:avLst/>
          </a:prstGeom>
          <a:noFill/>
        </p:spPr>
        <p:txBody>
          <a:bodyPr wrap="none" rtlCol="0">
            <a:spAutoFit/>
          </a:bodyPr>
          <a:lstStyle/>
          <a:p>
            <a:r>
              <a:rPr lang="ja-JP" altLang="en-US" sz="3200" dirty="0"/>
              <a:t>①商品企画立案（仮説）</a:t>
            </a:r>
            <a:endParaRPr lang="en-US" altLang="ja-JP" sz="3200" dirty="0"/>
          </a:p>
          <a:p>
            <a:r>
              <a:rPr lang="ja-JP" altLang="en-US" sz="3200" dirty="0"/>
              <a:t>②マーケット・リサーチ</a:t>
            </a:r>
            <a:endParaRPr lang="en-US" altLang="ja-JP" sz="3200" dirty="0"/>
          </a:p>
          <a:p>
            <a:r>
              <a:rPr lang="ja-JP" altLang="en-US" sz="3200" dirty="0"/>
              <a:t>③商品企画</a:t>
            </a:r>
            <a:endParaRPr lang="en-US" altLang="ja-JP" sz="3200" dirty="0"/>
          </a:p>
          <a:p>
            <a:r>
              <a:rPr lang="ja-JP" altLang="en-US" sz="3200" dirty="0"/>
              <a:t>④商品作成</a:t>
            </a:r>
            <a:endParaRPr lang="en-US" altLang="ja-JP" sz="3200" dirty="0"/>
          </a:p>
          <a:p>
            <a:r>
              <a:rPr lang="ja-JP" altLang="en-US" sz="3200" dirty="0"/>
              <a:t>⑤モニターテスト</a:t>
            </a:r>
            <a:endParaRPr lang="en-US" altLang="ja-JP" sz="3200" dirty="0"/>
          </a:p>
          <a:p>
            <a:r>
              <a:rPr lang="ja-JP" altLang="en-US" sz="3200" dirty="0"/>
              <a:t>⑥商品手直し</a:t>
            </a:r>
            <a:endParaRPr lang="en-US" altLang="ja-JP" sz="3200" dirty="0"/>
          </a:p>
          <a:p>
            <a:r>
              <a:rPr lang="ja-JP" altLang="en-US" sz="3200" dirty="0"/>
              <a:t>⑦</a:t>
            </a:r>
            <a:r>
              <a:rPr lang="en-US" altLang="ja-JP" sz="3200" dirty="0"/>
              <a:t>CM</a:t>
            </a:r>
            <a:r>
              <a:rPr lang="ja-JP" altLang="en-US" sz="3200" dirty="0"/>
              <a:t>・プロモーション</a:t>
            </a:r>
            <a:endParaRPr lang="en-US" altLang="ja-JP" sz="3200" dirty="0"/>
          </a:p>
          <a:p>
            <a:r>
              <a:rPr lang="ja-JP" altLang="en-US" sz="3200" dirty="0"/>
              <a:t>⑧セールス</a:t>
            </a:r>
            <a:endParaRPr lang="en-US" altLang="ja-JP" sz="3200" dirty="0"/>
          </a:p>
        </p:txBody>
      </p:sp>
      <p:sp>
        <p:nvSpPr>
          <p:cNvPr id="3" name="テキスト ボックス 2"/>
          <p:cNvSpPr txBox="1"/>
          <p:nvPr/>
        </p:nvSpPr>
        <p:spPr>
          <a:xfrm>
            <a:off x="2123728" y="5726337"/>
            <a:ext cx="4801314" cy="830997"/>
          </a:xfrm>
          <a:prstGeom prst="rect">
            <a:avLst/>
          </a:prstGeom>
          <a:noFill/>
        </p:spPr>
        <p:txBody>
          <a:bodyPr wrap="none" rtlCol="0">
            <a:spAutoFit/>
          </a:bodyPr>
          <a:lstStyle/>
          <a:p>
            <a:r>
              <a:rPr kumimoji="1" lang="ja-JP" altLang="en-US" sz="4800" u="sng" dirty="0">
                <a:solidFill>
                  <a:srgbClr val="FF0000"/>
                </a:solidFill>
              </a:rPr>
              <a:t>低単価・大量販売</a:t>
            </a:r>
          </a:p>
        </p:txBody>
      </p:sp>
    </p:spTree>
    <p:extLst>
      <p:ext uri="{BB962C8B-B14F-4D97-AF65-F5344CB8AC3E}">
        <p14:creationId xmlns:p14="http://schemas.microsoft.com/office/powerpoint/2010/main" val="348277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4155599" y="280097"/>
            <a:ext cx="184730" cy="833433"/>
          </a:xfrm>
          <a:prstGeom prst="rect">
            <a:avLst/>
          </a:prstGeom>
          <a:noFill/>
        </p:spPr>
        <p:txBody>
          <a:bodyPr wrap="none" rtlCol="0">
            <a:spAutoFit/>
          </a:bodyPr>
          <a:lstStyle/>
          <a:p>
            <a:pPr algn="ctr">
              <a:lnSpc>
                <a:spcPct val="200000"/>
              </a:lnSpc>
            </a:pPr>
            <a:endParaRPr lang="en-US" altLang="ja-JP" sz="2800" dirty="0">
              <a:solidFill>
                <a:srgbClr val="FF0000"/>
              </a:solidFill>
            </a:endParaRPr>
          </a:p>
        </p:txBody>
      </p:sp>
      <p:sp>
        <p:nvSpPr>
          <p:cNvPr id="2" name="テキスト ボックス 1"/>
          <p:cNvSpPr txBox="1"/>
          <p:nvPr/>
        </p:nvSpPr>
        <p:spPr>
          <a:xfrm>
            <a:off x="288140" y="1479335"/>
            <a:ext cx="9002786" cy="4031873"/>
          </a:xfrm>
          <a:prstGeom prst="rect">
            <a:avLst/>
          </a:prstGeom>
          <a:noFill/>
        </p:spPr>
        <p:txBody>
          <a:bodyPr wrap="none" rtlCol="0">
            <a:spAutoFit/>
          </a:bodyPr>
          <a:lstStyle/>
          <a:p>
            <a:r>
              <a:rPr lang="ja-JP" altLang="en-US" sz="3200" dirty="0">
                <a:solidFill>
                  <a:srgbClr val="FF0000"/>
                </a:solidFill>
              </a:rPr>
              <a:t>①パーフェクトカスタマー（</a:t>
            </a:r>
            <a:r>
              <a:rPr lang="en-US" altLang="ja-JP" sz="3200" dirty="0">
                <a:solidFill>
                  <a:srgbClr val="FF0000"/>
                </a:solidFill>
              </a:rPr>
              <a:t>PC</a:t>
            </a:r>
            <a:r>
              <a:rPr lang="ja-JP" altLang="en-US" sz="3200" dirty="0">
                <a:solidFill>
                  <a:srgbClr val="FF0000"/>
                </a:solidFill>
              </a:rPr>
              <a:t>）のペルソナ設定</a:t>
            </a:r>
            <a:endParaRPr lang="en-US" altLang="ja-JP" sz="3200" dirty="0">
              <a:solidFill>
                <a:srgbClr val="FF0000"/>
              </a:solidFill>
            </a:endParaRPr>
          </a:p>
          <a:p>
            <a:r>
              <a:rPr lang="ja-JP" altLang="en-US" sz="3200" dirty="0"/>
              <a:t>②</a:t>
            </a:r>
            <a:r>
              <a:rPr lang="en-US" altLang="ja-JP" sz="3200" dirty="0"/>
              <a:t>PC</a:t>
            </a:r>
            <a:r>
              <a:rPr lang="ja-JP" altLang="en-US" sz="3200" dirty="0"/>
              <a:t>のニーズ（需要）＆ウォンツ（欲求）のリサーチ</a:t>
            </a:r>
            <a:endParaRPr lang="en-US" altLang="ja-JP" sz="3200" dirty="0"/>
          </a:p>
          <a:p>
            <a:r>
              <a:rPr lang="ja-JP" altLang="en-US" sz="3200" dirty="0"/>
              <a:t>③ニーズ＆ウォンツの解決策のリサーチ</a:t>
            </a:r>
            <a:endParaRPr lang="en-US" altLang="ja-JP" sz="3200" dirty="0"/>
          </a:p>
          <a:p>
            <a:r>
              <a:rPr lang="ja-JP" altLang="en-US" sz="3200" dirty="0"/>
              <a:t>④解決策を商品としてパッケージ化（見える化）</a:t>
            </a:r>
            <a:endParaRPr lang="en-US" altLang="ja-JP" sz="3200" dirty="0"/>
          </a:p>
          <a:p>
            <a:r>
              <a:rPr lang="ja-JP" altLang="en-US" sz="3200" dirty="0"/>
              <a:t>⑤モニターテスト</a:t>
            </a:r>
            <a:endParaRPr lang="en-US" altLang="ja-JP" sz="3200" dirty="0"/>
          </a:p>
          <a:p>
            <a:r>
              <a:rPr lang="ja-JP" altLang="en-US" sz="3200" dirty="0"/>
              <a:t>⑥商品手直し</a:t>
            </a:r>
            <a:endParaRPr lang="en-US" altLang="ja-JP" sz="3200" dirty="0"/>
          </a:p>
          <a:p>
            <a:r>
              <a:rPr lang="ja-JP" altLang="en-US" sz="3200" dirty="0"/>
              <a:t>⑦プロモーション</a:t>
            </a:r>
            <a:endParaRPr lang="en-US" altLang="ja-JP" sz="3200" dirty="0"/>
          </a:p>
          <a:p>
            <a:r>
              <a:rPr lang="ja-JP" altLang="en-US" sz="3200" dirty="0"/>
              <a:t>⑧プラットフォーム・セリング（セミナー、</a:t>
            </a:r>
            <a:r>
              <a:rPr lang="en-US" altLang="ja-JP" sz="3200" dirty="0"/>
              <a:t>LP</a:t>
            </a:r>
            <a:r>
              <a:rPr lang="ja-JP" altLang="en-US" sz="3200" dirty="0"/>
              <a:t>など）</a:t>
            </a:r>
            <a:endParaRPr lang="en-US" altLang="ja-JP" sz="3200" dirty="0"/>
          </a:p>
        </p:txBody>
      </p:sp>
      <p:sp>
        <p:nvSpPr>
          <p:cNvPr id="3" name="テキスト ボックス 2"/>
          <p:cNvSpPr txBox="1"/>
          <p:nvPr/>
        </p:nvSpPr>
        <p:spPr>
          <a:xfrm>
            <a:off x="2123728" y="5726337"/>
            <a:ext cx="4801314" cy="830997"/>
          </a:xfrm>
          <a:prstGeom prst="rect">
            <a:avLst/>
          </a:prstGeom>
          <a:noFill/>
        </p:spPr>
        <p:txBody>
          <a:bodyPr wrap="none" rtlCol="0">
            <a:spAutoFit/>
          </a:bodyPr>
          <a:lstStyle/>
          <a:p>
            <a:r>
              <a:rPr lang="ja-JP" altLang="en-US" sz="4800" u="sng" dirty="0">
                <a:solidFill>
                  <a:srgbClr val="0070C0"/>
                </a:solidFill>
              </a:rPr>
              <a:t>高</a:t>
            </a:r>
            <a:r>
              <a:rPr kumimoji="1" lang="ja-JP" altLang="en-US" sz="4800" u="sng" dirty="0">
                <a:solidFill>
                  <a:srgbClr val="0070C0"/>
                </a:solidFill>
              </a:rPr>
              <a:t>単価・少量販売</a:t>
            </a:r>
          </a:p>
        </p:txBody>
      </p:sp>
      <p:sp>
        <p:nvSpPr>
          <p:cNvPr id="6" name="正方形/長方形 5"/>
          <p:cNvSpPr/>
          <p:nvPr/>
        </p:nvSpPr>
        <p:spPr>
          <a:xfrm>
            <a:off x="1475656" y="402351"/>
            <a:ext cx="7368386" cy="826445"/>
          </a:xfrm>
          <a:prstGeom prst="rect">
            <a:avLst/>
          </a:prstGeom>
        </p:spPr>
        <p:txBody>
          <a:bodyPr wrap="square">
            <a:spAutoFit/>
          </a:bodyPr>
          <a:lstStyle/>
          <a:p>
            <a:pPr algn="ctr">
              <a:lnSpc>
                <a:spcPct val="200000"/>
              </a:lnSpc>
            </a:pPr>
            <a:r>
              <a:rPr lang="en-US" altLang="ja-JP" sz="2800" dirty="0">
                <a:solidFill>
                  <a:srgbClr val="0070C0"/>
                </a:solidFill>
              </a:rPr>
              <a:t>B</a:t>
            </a:r>
            <a:r>
              <a:rPr lang="ja-JP" altLang="en-US" sz="2800" dirty="0">
                <a:solidFill>
                  <a:srgbClr val="0070C0"/>
                </a:solidFill>
              </a:rPr>
              <a:t>）マーケットイン（</a:t>
            </a:r>
            <a:r>
              <a:rPr lang="ja-JP" altLang="en-US" sz="2800">
                <a:solidFill>
                  <a:srgbClr val="0070C0"/>
                </a:solidFill>
              </a:rPr>
              <a:t>＝小規模事業者）</a:t>
            </a:r>
            <a:endParaRPr lang="en-US" altLang="ja-JP" sz="2800" dirty="0">
              <a:solidFill>
                <a:srgbClr val="0070C0"/>
              </a:solidFill>
            </a:endParaRPr>
          </a:p>
        </p:txBody>
      </p:sp>
    </p:spTree>
    <p:extLst>
      <p:ext uri="{BB962C8B-B14F-4D97-AF65-F5344CB8AC3E}">
        <p14:creationId xmlns:p14="http://schemas.microsoft.com/office/powerpoint/2010/main" val="105500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123728" y="605961"/>
            <a:ext cx="5862502" cy="523220"/>
          </a:xfrm>
          <a:prstGeom prst="rect">
            <a:avLst/>
          </a:prstGeom>
          <a:noFill/>
        </p:spPr>
        <p:txBody>
          <a:bodyPr wrap="none" rtlCol="0">
            <a:spAutoFit/>
          </a:bodyPr>
          <a:lstStyle/>
          <a:p>
            <a:r>
              <a:rPr lang="ja-JP" altLang="en-US" sz="2800" dirty="0"/>
              <a:t>パーフェクト・カスタマー（理想の顧客）</a:t>
            </a:r>
            <a:endParaRPr kumimoji="1" lang="ja-JP" altLang="en-US" sz="2800" dirty="0"/>
          </a:p>
        </p:txBody>
      </p:sp>
      <p:sp>
        <p:nvSpPr>
          <p:cNvPr id="2" name="テキスト ボックス 1"/>
          <p:cNvSpPr txBox="1"/>
          <p:nvPr/>
        </p:nvSpPr>
        <p:spPr>
          <a:xfrm>
            <a:off x="-49618" y="1288801"/>
            <a:ext cx="9243236" cy="2585323"/>
          </a:xfrm>
          <a:prstGeom prst="rect">
            <a:avLst/>
          </a:prstGeom>
          <a:noFill/>
        </p:spPr>
        <p:txBody>
          <a:bodyPr wrap="none" rtlCol="0">
            <a:spAutoFit/>
          </a:bodyPr>
          <a:lstStyle/>
          <a:p>
            <a:pPr algn="ctr">
              <a:lnSpc>
                <a:spcPct val="150000"/>
              </a:lnSpc>
            </a:pPr>
            <a:r>
              <a:rPr lang="en-US" altLang="ja-JP" sz="3600" dirty="0">
                <a:solidFill>
                  <a:srgbClr val="0070C0"/>
                </a:solidFill>
              </a:rPr>
              <a:t>【</a:t>
            </a:r>
            <a:r>
              <a:rPr lang="ja-JP" altLang="en-US" sz="3600" dirty="0">
                <a:solidFill>
                  <a:srgbClr val="0070C0"/>
                </a:solidFill>
              </a:rPr>
              <a:t>顧客戦略の基本</a:t>
            </a:r>
            <a:r>
              <a:rPr lang="en-US" altLang="ja-JP" sz="3600" dirty="0">
                <a:solidFill>
                  <a:srgbClr val="0070C0"/>
                </a:solidFill>
              </a:rPr>
              <a:t>】</a:t>
            </a:r>
          </a:p>
          <a:p>
            <a:pPr algn="ctr">
              <a:lnSpc>
                <a:spcPct val="150000"/>
              </a:lnSpc>
            </a:pPr>
            <a:r>
              <a:rPr lang="ja-JP" altLang="en-US" sz="3600" dirty="0">
                <a:solidFill>
                  <a:srgbClr val="FF0000"/>
                </a:solidFill>
              </a:rPr>
              <a:t>顧客を選ぶ会社は、顧客に選ばれる。</a:t>
            </a:r>
            <a:endParaRPr lang="en-US" altLang="ja-JP" sz="3600" dirty="0">
              <a:solidFill>
                <a:srgbClr val="FF0000"/>
              </a:solidFill>
            </a:endParaRPr>
          </a:p>
          <a:p>
            <a:pPr algn="ctr">
              <a:lnSpc>
                <a:spcPct val="150000"/>
              </a:lnSpc>
            </a:pPr>
            <a:r>
              <a:rPr lang="ja-JP" altLang="en-US" sz="3600" dirty="0">
                <a:solidFill>
                  <a:srgbClr val="FF0000"/>
                </a:solidFill>
              </a:rPr>
              <a:t>顧客を選ばない会社は、顧客にも選ばれない。</a:t>
            </a:r>
            <a:endParaRPr lang="en-US" altLang="ja-JP" sz="3600" dirty="0">
              <a:solidFill>
                <a:srgbClr val="FF0000"/>
              </a:solidFill>
            </a:endParaRPr>
          </a:p>
        </p:txBody>
      </p:sp>
      <p:sp>
        <p:nvSpPr>
          <p:cNvPr id="3" name="テキスト ボックス 2"/>
          <p:cNvSpPr txBox="1"/>
          <p:nvPr/>
        </p:nvSpPr>
        <p:spPr>
          <a:xfrm>
            <a:off x="1202096" y="4293096"/>
            <a:ext cx="7042312" cy="1706878"/>
          </a:xfrm>
          <a:prstGeom prst="rect">
            <a:avLst/>
          </a:prstGeom>
          <a:noFill/>
        </p:spPr>
        <p:txBody>
          <a:bodyPr wrap="none" rtlCol="0">
            <a:spAutoFit/>
          </a:bodyPr>
          <a:lstStyle/>
          <a:p>
            <a:pPr>
              <a:lnSpc>
                <a:spcPct val="150000"/>
              </a:lnSpc>
            </a:pPr>
            <a:r>
              <a:rPr kumimoji="1" lang="ja-JP" altLang="en-US" dirty="0"/>
              <a:t>例）</a:t>
            </a:r>
            <a:endParaRPr kumimoji="1" lang="en-US" altLang="ja-JP" dirty="0"/>
          </a:p>
          <a:p>
            <a:pPr>
              <a:lnSpc>
                <a:spcPct val="150000"/>
              </a:lnSpc>
            </a:pPr>
            <a:r>
              <a:rPr lang="en-US" altLang="ja-JP" dirty="0"/>
              <a:t>A</a:t>
            </a:r>
            <a:r>
              <a:rPr lang="ja-JP" altLang="en-US" dirty="0"/>
              <a:t>：みなさんに、耳寄りなお知らせがあります。</a:t>
            </a:r>
            <a:endParaRPr lang="en-US" altLang="ja-JP" dirty="0"/>
          </a:p>
          <a:p>
            <a:pPr>
              <a:lnSpc>
                <a:spcPct val="150000"/>
              </a:lnSpc>
            </a:pPr>
            <a:r>
              <a:rPr lang="en-US" altLang="ja-JP" dirty="0"/>
              <a:t>B</a:t>
            </a:r>
            <a:r>
              <a:rPr lang="ja-JP" altLang="en-US" dirty="0"/>
              <a:t>：</a:t>
            </a:r>
            <a:r>
              <a:rPr lang="ja-JP" altLang="en-US" u="sng" dirty="0"/>
              <a:t>小学生のお子さん</a:t>
            </a:r>
            <a:r>
              <a:rPr lang="ja-JP" altLang="en-US" dirty="0"/>
              <a:t>　がいらっしゃる　</a:t>
            </a:r>
            <a:r>
              <a:rPr lang="ja-JP" altLang="en-US" u="sng" dirty="0"/>
              <a:t>教育に関心</a:t>
            </a:r>
            <a:r>
              <a:rPr lang="ja-JP" altLang="en-US" dirty="0"/>
              <a:t>　のある　</a:t>
            </a:r>
            <a:r>
              <a:rPr lang="ja-JP" altLang="en-US" u="sng" dirty="0"/>
              <a:t>お母様</a:t>
            </a:r>
            <a:r>
              <a:rPr lang="ja-JP" altLang="en-US" dirty="0"/>
              <a:t>　に</a:t>
            </a:r>
            <a:endParaRPr lang="en-US" altLang="ja-JP" dirty="0"/>
          </a:p>
          <a:p>
            <a:pPr>
              <a:lnSpc>
                <a:spcPct val="150000"/>
              </a:lnSpc>
            </a:pPr>
            <a:r>
              <a:rPr lang="ja-JP" altLang="en-US" dirty="0"/>
              <a:t>耳寄りなお知らせが</a:t>
            </a:r>
            <a:r>
              <a:rPr lang="ja-JP" altLang="en-US"/>
              <a:t>あります。</a:t>
            </a:r>
            <a:endParaRPr lang="en-US" altLang="ja-JP" dirty="0"/>
          </a:p>
        </p:txBody>
      </p:sp>
      <p:sp>
        <p:nvSpPr>
          <p:cNvPr id="6" name="テキスト ボックス 5">
            <a:extLst>
              <a:ext uri="{FF2B5EF4-FFF2-40B4-BE49-F238E27FC236}">
                <a16:creationId xmlns:a16="http://schemas.microsoft.com/office/drawing/2014/main" id="{40C6A702-7A66-364B-B5CD-097411EB8F47}"/>
              </a:ext>
            </a:extLst>
          </p:cNvPr>
          <p:cNvSpPr txBox="1"/>
          <p:nvPr/>
        </p:nvSpPr>
        <p:spPr>
          <a:xfrm rot="21116814">
            <a:off x="768783" y="4778811"/>
            <a:ext cx="7377596" cy="707886"/>
          </a:xfrm>
          <a:prstGeom prst="rect">
            <a:avLst/>
          </a:prstGeom>
          <a:solidFill>
            <a:srgbClr val="00B050"/>
          </a:solidFill>
        </p:spPr>
        <p:txBody>
          <a:bodyPr wrap="square" rtlCol="0">
            <a:spAutoFit/>
          </a:bodyPr>
          <a:lstStyle/>
          <a:p>
            <a:pPr algn="ctr"/>
            <a:r>
              <a:rPr kumimoji="1" lang="ja-JP" altLang="en-US" sz="4000">
                <a:solidFill>
                  <a:schemeClr val="bg1"/>
                </a:solidFill>
              </a:rPr>
              <a:t>条件をつける方が届きやすい！</a:t>
            </a:r>
          </a:p>
        </p:txBody>
      </p:sp>
    </p:spTree>
    <p:extLst>
      <p:ext uri="{BB962C8B-B14F-4D97-AF65-F5344CB8AC3E}">
        <p14:creationId xmlns:p14="http://schemas.microsoft.com/office/powerpoint/2010/main" val="162295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2000"/>
                                        <p:tgtEl>
                                          <p:spTgt spid="2">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ssolve">
                                      <p:cBhvr>
                                        <p:cTn id="10" dur="20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683568" y="1298432"/>
            <a:ext cx="8063426" cy="5189177"/>
          </a:xfrm>
          <a:prstGeom prst="rect">
            <a:avLst/>
          </a:prstGeom>
          <a:noFill/>
        </p:spPr>
        <p:txBody>
          <a:bodyPr wrap="none" rtlCol="0">
            <a:spAutoFit/>
          </a:bodyPr>
          <a:lstStyle/>
          <a:p>
            <a:pPr algn="ctr">
              <a:lnSpc>
                <a:spcPct val="150000"/>
              </a:lnSpc>
            </a:pPr>
            <a:r>
              <a:rPr lang="ja-JP" altLang="en-US" sz="2800">
                <a:solidFill>
                  <a:srgbClr val="0070C0"/>
                </a:solidFill>
              </a:rPr>
              <a:t>パーフェクトカスタマー像を</a:t>
            </a:r>
            <a:r>
              <a:rPr lang="ja-JP" altLang="en-US" sz="2800" dirty="0">
                <a:solidFill>
                  <a:srgbClr val="0070C0"/>
                </a:solidFill>
              </a:rPr>
              <a:t>明確</a:t>
            </a:r>
            <a:r>
              <a:rPr lang="ja-JP" altLang="en-US" sz="2800">
                <a:solidFill>
                  <a:srgbClr val="0070C0"/>
                </a:solidFill>
              </a:rPr>
              <a:t>に設定しないと、</a:t>
            </a:r>
            <a:endParaRPr lang="en-US" altLang="ja-JP" sz="2800" dirty="0">
              <a:solidFill>
                <a:srgbClr val="0070C0"/>
              </a:solidFill>
            </a:endParaRPr>
          </a:p>
          <a:p>
            <a:pPr algn="ctr">
              <a:lnSpc>
                <a:spcPct val="150000"/>
              </a:lnSpc>
            </a:pPr>
            <a:r>
              <a:rPr lang="ja-JP" altLang="en-US" sz="2800" dirty="0">
                <a:solidFill>
                  <a:srgbClr val="0070C0"/>
                </a:solidFill>
              </a:rPr>
              <a:t>顧客と</a:t>
            </a:r>
            <a:r>
              <a:rPr lang="ja-JP" altLang="en-US" sz="2800" u="sng" dirty="0">
                <a:solidFill>
                  <a:srgbClr val="FF0000"/>
                </a:solidFill>
              </a:rPr>
              <a:t>感情的なつながり</a:t>
            </a:r>
            <a:r>
              <a:rPr lang="ja-JP" altLang="en-US" sz="2800">
                <a:solidFill>
                  <a:srgbClr val="0070C0"/>
                </a:solidFill>
              </a:rPr>
              <a:t>が持てない。</a:t>
            </a:r>
            <a:endParaRPr lang="en-US" altLang="ja-JP" sz="2800" dirty="0">
              <a:solidFill>
                <a:srgbClr val="0070C0"/>
              </a:solidFill>
            </a:endParaRPr>
          </a:p>
          <a:p>
            <a:pPr algn="ctr">
              <a:lnSpc>
                <a:spcPct val="150000"/>
              </a:lnSpc>
            </a:pPr>
            <a:r>
              <a:rPr lang="ja-JP" altLang="en-US" sz="2800" dirty="0">
                <a:solidFill>
                  <a:srgbClr val="0070C0"/>
                </a:solidFill>
              </a:rPr>
              <a:t>この会社は自分にぴったりの会社だ、</a:t>
            </a:r>
            <a:endParaRPr lang="en-US" altLang="ja-JP" sz="2800" dirty="0">
              <a:solidFill>
                <a:srgbClr val="0070C0"/>
              </a:solidFill>
            </a:endParaRPr>
          </a:p>
          <a:p>
            <a:pPr algn="ctr">
              <a:lnSpc>
                <a:spcPct val="150000"/>
              </a:lnSpc>
            </a:pPr>
            <a:r>
              <a:rPr lang="ja-JP" altLang="en-US" sz="2800" dirty="0">
                <a:solidFill>
                  <a:srgbClr val="0070C0"/>
                </a:solidFill>
              </a:rPr>
              <a:t>という</a:t>
            </a:r>
            <a:r>
              <a:rPr lang="ja-JP" altLang="en-US" sz="2800">
                <a:solidFill>
                  <a:srgbClr val="0070C0"/>
                </a:solidFill>
              </a:rPr>
              <a:t>コミュニティ意識を持ってもらえない。</a:t>
            </a:r>
            <a:endParaRPr lang="en-US" altLang="ja-JP" sz="2800" dirty="0">
              <a:solidFill>
                <a:srgbClr val="0070C0"/>
              </a:solidFill>
            </a:endParaRPr>
          </a:p>
          <a:p>
            <a:pPr algn="ctr">
              <a:lnSpc>
                <a:spcPct val="150000"/>
              </a:lnSpc>
            </a:pPr>
            <a:endParaRPr lang="en-US" altLang="ja-JP" sz="2800" dirty="0">
              <a:solidFill>
                <a:srgbClr val="0070C0"/>
              </a:solidFill>
            </a:endParaRPr>
          </a:p>
          <a:p>
            <a:pPr algn="ctr">
              <a:lnSpc>
                <a:spcPct val="150000"/>
              </a:lnSpc>
            </a:pPr>
            <a:r>
              <a:rPr lang="ja-JP" altLang="en-US" sz="2800" dirty="0">
                <a:solidFill>
                  <a:srgbClr val="0070C0"/>
                </a:solidFill>
              </a:rPr>
              <a:t>説得しないでも買ってくれる理想の顧客は？</a:t>
            </a:r>
            <a:endParaRPr lang="en-US" altLang="ja-JP" sz="2800" dirty="0">
              <a:solidFill>
                <a:srgbClr val="0070C0"/>
              </a:solidFill>
            </a:endParaRPr>
          </a:p>
          <a:p>
            <a:pPr algn="ctr">
              <a:lnSpc>
                <a:spcPct val="150000"/>
              </a:lnSpc>
            </a:pPr>
            <a:r>
              <a:rPr lang="ja-JP" altLang="en-US" sz="2800" dirty="0">
                <a:solidFill>
                  <a:srgbClr val="0070C0"/>
                </a:solidFill>
              </a:rPr>
              <a:t>「理想の顧客像」というヴィジョンを明確に描くことで、</a:t>
            </a:r>
            <a:endParaRPr lang="en-US" altLang="ja-JP" sz="2800" dirty="0">
              <a:solidFill>
                <a:srgbClr val="0070C0"/>
              </a:solidFill>
            </a:endParaRPr>
          </a:p>
          <a:p>
            <a:pPr algn="ctr">
              <a:lnSpc>
                <a:spcPct val="150000"/>
              </a:lnSpc>
            </a:pPr>
            <a:r>
              <a:rPr lang="ja-JP" altLang="en-US" sz="2800" dirty="0">
                <a:solidFill>
                  <a:srgbClr val="0070C0"/>
                </a:solidFill>
              </a:rPr>
              <a:t>それに近い人が引き寄せられてくる。</a:t>
            </a:r>
            <a:endParaRPr lang="en-US" altLang="ja-JP" sz="2800" dirty="0">
              <a:solidFill>
                <a:srgbClr val="0070C0"/>
              </a:solidFill>
            </a:endParaRPr>
          </a:p>
        </p:txBody>
      </p:sp>
      <p:sp>
        <p:nvSpPr>
          <p:cNvPr id="6" name="テキスト ボックス 5"/>
          <p:cNvSpPr txBox="1"/>
          <p:nvPr/>
        </p:nvSpPr>
        <p:spPr>
          <a:xfrm>
            <a:off x="2123728" y="605961"/>
            <a:ext cx="5862502" cy="523220"/>
          </a:xfrm>
          <a:prstGeom prst="rect">
            <a:avLst/>
          </a:prstGeom>
          <a:noFill/>
        </p:spPr>
        <p:txBody>
          <a:bodyPr wrap="none" rtlCol="0">
            <a:spAutoFit/>
          </a:bodyPr>
          <a:lstStyle/>
          <a:p>
            <a:r>
              <a:rPr lang="ja-JP" altLang="en-US" sz="2800" dirty="0"/>
              <a:t>パーフェクト・カスタマー（理想の顧客）</a:t>
            </a:r>
            <a:endParaRPr kumimoji="1" lang="ja-JP" altLang="en-US" sz="2800" dirty="0"/>
          </a:p>
        </p:txBody>
      </p:sp>
    </p:spTree>
    <p:extLst>
      <p:ext uri="{BB962C8B-B14F-4D97-AF65-F5344CB8AC3E}">
        <p14:creationId xmlns:p14="http://schemas.microsoft.com/office/powerpoint/2010/main" val="1607884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B4AD73D-D7F9-7B45-8634-A622F14BC1C4}"/>
              </a:ext>
            </a:extLst>
          </p:cNvPr>
          <p:cNvSpPr txBox="1"/>
          <p:nvPr/>
        </p:nvSpPr>
        <p:spPr>
          <a:xfrm>
            <a:off x="770318" y="1268760"/>
            <a:ext cx="7603363" cy="5940088"/>
          </a:xfrm>
          <a:prstGeom prst="rect">
            <a:avLst/>
          </a:prstGeom>
          <a:noFill/>
        </p:spPr>
        <p:txBody>
          <a:bodyPr wrap="none" rtlCol="0">
            <a:spAutoFit/>
          </a:bodyPr>
          <a:lstStyle/>
          <a:p>
            <a:pPr algn="ctr"/>
            <a:r>
              <a:rPr kumimoji="1" lang="ja-JP" altLang="en-US" sz="2000"/>
              <a:t>ペルソナはあなたのサービスを</a:t>
            </a:r>
            <a:endParaRPr kumimoji="1" lang="en-US" altLang="ja-JP" sz="2000" dirty="0"/>
          </a:p>
          <a:p>
            <a:pPr algn="ctr"/>
            <a:r>
              <a:rPr lang="ja-JP" altLang="en-US" sz="2000"/>
              <a:t>いかにも買ってくれそうな人ではありません。</a:t>
            </a:r>
            <a:endParaRPr lang="en-US" altLang="ja-JP" sz="2000" dirty="0"/>
          </a:p>
          <a:p>
            <a:pPr algn="ctr"/>
            <a:endParaRPr kumimoji="1" lang="en-US" altLang="ja-JP" sz="2000" dirty="0"/>
          </a:p>
          <a:p>
            <a:pPr algn="ctr"/>
            <a:r>
              <a:rPr lang="ja-JP" altLang="en-US" sz="2000"/>
              <a:t>あなたがたった</a:t>
            </a:r>
            <a:r>
              <a:rPr lang="en-US" altLang="ja-JP" sz="2000" dirty="0"/>
              <a:t>1</a:t>
            </a:r>
            <a:r>
              <a:rPr lang="ja-JP" altLang="en-US" sz="2000"/>
              <a:t>回の人生を賭けてやっている相続ビジネスを通して、</a:t>
            </a:r>
            <a:endParaRPr lang="en-US" altLang="ja-JP" sz="2000" dirty="0"/>
          </a:p>
          <a:p>
            <a:pPr algn="ctr"/>
            <a:endParaRPr lang="en-US" altLang="ja-JP" sz="2000" dirty="0"/>
          </a:p>
          <a:p>
            <a:pPr algn="ctr"/>
            <a:r>
              <a:rPr lang="ja-JP" altLang="en-US" sz="2000">
                <a:solidFill>
                  <a:srgbClr val="FF0000"/>
                </a:solidFill>
              </a:rPr>
              <a:t>「この人の助けになりたい！」</a:t>
            </a:r>
            <a:endParaRPr lang="en-US" altLang="ja-JP" sz="2000" dirty="0">
              <a:solidFill>
                <a:srgbClr val="FF0000"/>
              </a:solidFill>
            </a:endParaRPr>
          </a:p>
          <a:p>
            <a:pPr algn="ctr"/>
            <a:r>
              <a:rPr lang="ja-JP" altLang="en-US" sz="2000">
                <a:solidFill>
                  <a:srgbClr val="FF0000"/>
                </a:solidFill>
              </a:rPr>
              <a:t>「この人の悩みを私が救ってあげるんだ！」</a:t>
            </a:r>
            <a:endParaRPr lang="en-US" altLang="ja-JP" sz="2000" dirty="0">
              <a:solidFill>
                <a:srgbClr val="FF0000"/>
              </a:solidFill>
            </a:endParaRPr>
          </a:p>
          <a:p>
            <a:pPr algn="ctr"/>
            <a:r>
              <a:rPr lang="ja-JP" altLang="en-US" sz="2000">
                <a:solidFill>
                  <a:srgbClr val="FF0000"/>
                </a:solidFill>
              </a:rPr>
              <a:t>「こんな悩みを持っている人は私を見つけて！」</a:t>
            </a:r>
            <a:endParaRPr lang="en-US" altLang="ja-JP" sz="2000" dirty="0">
              <a:solidFill>
                <a:srgbClr val="FF0000"/>
              </a:solidFill>
            </a:endParaRPr>
          </a:p>
          <a:p>
            <a:pPr algn="ctr"/>
            <a:r>
              <a:rPr lang="ja-JP" altLang="en-US" sz="2000">
                <a:solidFill>
                  <a:srgbClr val="FF0000"/>
                </a:solidFill>
              </a:rPr>
              <a:t>「私にはそれができるんだから！」</a:t>
            </a:r>
            <a:endParaRPr lang="en-US" altLang="ja-JP" sz="2000" dirty="0">
              <a:solidFill>
                <a:srgbClr val="FF0000"/>
              </a:solidFill>
            </a:endParaRPr>
          </a:p>
          <a:p>
            <a:pPr algn="ctr"/>
            <a:endParaRPr lang="en-US" altLang="ja-JP" sz="2000" dirty="0"/>
          </a:p>
          <a:p>
            <a:pPr algn="ctr"/>
            <a:r>
              <a:rPr lang="ja-JP" altLang="en-US" sz="2000"/>
              <a:t>そんな人を定義づけるのが「ペルソナ設定」です。</a:t>
            </a:r>
            <a:endParaRPr lang="en-US" altLang="ja-JP" sz="2000" dirty="0"/>
          </a:p>
          <a:p>
            <a:pPr algn="ctr"/>
            <a:endParaRPr lang="en-US" altLang="ja-JP" sz="2000" dirty="0"/>
          </a:p>
          <a:p>
            <a:pPr algn="ctr"/>
            <a:r>
              <a:rPr lang="ja-JP" altLang="en-US" sz="2000"/>
              <a:t>あなたのことを</a:t>
            </a:r>
            <a:endParaRPr lang="en-US" altLang="ja-JP" sz="2000" dirty="0"/>
          </a:p>
          <a:p>
            <a:pPr algn="ctr"/>
            <a:endParaRPr lang="en-US" altLang="ja-JP" sz="2000" dirty="0"/>
          </a:p>
          <a:p>
            <a:pPr algn="ctr"/>
            <a:r>
              <a:rPr lang="ja-JP" altLang="en-US" sz="4000">
                <a:solidFill>
                  <a:srgbClr val="FF0000"/>
                </a:solidFill>
              </a:rPr>
              <a:t>「世界でたった一人の特別な人」</a:t>
            </a:r>
            <a:endParaRPr lang="en-US" altLang="ja-JP" sz="4000" dirty="0">
              <a:solidFill>
                <a:srgbClr val="FF0000"/>
              </a:solidFill>
            </a:endParaRPr>
          </a:p>
          <a:p>
            <a:pPr algn="ctr"/>
            <a:endParaRPr lang="en-US" altLang="ja-JP" sz="2000" dirty="0"/>
          </a:p>
          <a:p>
            <a:pPr algn="ctr"/>
            <a:r>
              <a:rPr lang="ja-JP" altLang="en-US" sz="2000"/>
              <a:t>と認めてくれる人、それがペルソナです。</a:t>
            </a:r>
            <a:endParaRPr lang="en-US" altLang="ja-JP" sz="2000" dirty="0"/>
          </a:p>
          <a:p>
            <a:pPr algn="ctr"/>
            <a:endParaRPr lang="en-US" altLang="ja-JP" sz="2000" dirty="0"/>
          </a:p>
        </p:txBody>
      </p:sp>
      <p:sp>
        <p:nvSpPr>
          <p:cNvPr id="5" name="テキスト ボックス 4">
            <a:extLst>
              <a:ext uri="{FF2B5EF4-FFF2-40B4-BE49-F238E27FC236}">
                <a16:creationId xmlns:a16="http://schemas.microsoft.com/office/drawing/2014/main" id="{9B4A9D5C-CD6E-F740-9D60-004F356F038D}"/>
              </a:ext>
            </a:extLst>
          </p:cNvPr>
          <p:cNvSpPr txBox="1"/>
          <p:nvPr/>
        </p:nvSpPr>
        <p:spPr>
          <a:xfrm>
            <a:off x="3160967" y="636738"/>
            <a:ext cx="2173993" cy="461665"/>
          </a:xfrm>
          <a:prstGeom prst="rect">
            <a:avLst/>
          </a:prstGeom>
          <a:noFill/>
        </p:spPr>
        <p:txBody>
          <a:bodyPr wrap="none" rtlCol="0">
            <a:spAutoFit/>
          </a:bodyPr>
          <a:lstStyle/>
          <a:p>
            <a:r>
              <a:rPr kumimoji="1" lang="ja-JP" altLang="en-US" sz="2400"/>
              <a:t>「ペルソナ」とは</a:t>
            </a:r>
            <a:endParaRPr kumimoji="1" lang="ja-JP" altLang="en-US" sz="2400" dirty="0"/>
          </a:p>
        </p:txBody>
      </p:sp>
    </p:spTree>
    <p:extLst>
      <p:ext uri="{BB962C8B-B14F-4D97-AF65-F5344CB8AC3E}">
        <p14:creationId xmlns:p14="http://schemas.microsoft.com/office/powerpoint/2010/main" val="407178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dissolve">
                                      <p:cBhvr>
                                        <p:cTn id="15" dur="1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1000"/>
                                        <p:tgtEl>
                                          <p:spTgt spid="2">
                                            <p:txEl>
                                              <p:pRg st="5" end="5"/>
                                            </p:txEl>
                                          </p:spTgt>
                                        </p:tgtEl>
                                      </p:cBhvr>
                                    </p:animEffect>
                                    <p:anim calcmode="lin" valueType="num">
                                      <p:cBhvr>
                                        <p:cTn id="2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1000"/>
                                        <p:tgtEl>
                                          <p:spTgt spid="2">
                                            <p:txEl>
                                              <p:pRg st="6" end="6"/>
                                            </p:txEl>
                                          </p:spTgt>
                                        </p:tgtEl>
                                      </p:cBhvr>
                                    </p:animEffect>
                                    <p:anim calcmode="lin" valueType="num">
                                      <p:cBhvr>
                                        <p:cTn id="2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fade">
                                      <p:cBhvr>
                                        <p:cTn id="30" dur="1000"/>
                                        <p:tgtEl>
                                          <p:spTgt spid="2">
                                            <p:txEl>
                                              <p:pRg st="7" end="7"/>
                                            </p:txEl>
                                          </p:spTgt>
                                        </p:tgtEl>
                                      </p:cBhvr>
                                    </p:animEffect>
                                    <p:anim calcmode="lin" valueType="num">
                                      <p:cBhvr>
                                        <p:cTn id="3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3" presetID="47" presetClass="entr" presetSubtype="0"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fade">
                                      <p:cBhvr>
                                        <p:cTn id="35" dur="1000"/>
                                        <p:tgtEl>
                                          <p:spTgt spid="2">
                                            <p:txEl>
                                              <p:pRg st="8" end="8"/>
                                            </p:txEl>
                                          </p:spTgt>
                                        </p:tgtEl>
                                      </p:cBhvr>
                                    </p:animEffect>
                                    <p:anim calcmode="lin" valueType="num">
                                      <p:cBhvr>
                                        <p:cTn id="36"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dissolve">
                                      <p:cBhvr>
                                        <p:cTn id="42" dur="1000"/>
                                        <p:tgtEl>
                                          <p:spTgt spid="2">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anim calcmode="lin" valueType="num">
                                      <p:cBhvr>
                                        <p:cTn id="47" dur="15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48" dur="15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49" dur="1500"/>
                                        <p:tgtEl>
                                          <p:spTgt spid="2">
                                            <p:txEl>
                                              <p:pRg st="12" end="12"/>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2">
                                            <p:txEl>
                                              <p:pRg st="14" end="14"/>
                                            </p:txEl>
                                          </p:spTgt>
                                        </p:tgtEl>
                                        <p:attrNameLst>
                                          <p:attrName>style.visibility</p:attrName>
                                        </p:attrNameLst>
                                      </p:cBhvr>
                                      <p:to>
                                        <p:strVal val="visible"/>
                                      </p:to>
                                    </p:set>
                                    <p:anim calcmode="lin" valueType="num">
                                      <p:cBhvr>
                                        <p:cTn id="52" dur="1500" fill="hold"/>
                                        <p:tgtEl>
                                          <p:spTgt spid="2">
                                            <p:txEl>
                                              <p:pRg st="14" end="14"/>
                                            </p:txEl>
                                          </p:spTgt>
                                        </p:tgtEl>
                                        <p:attrNameLst>
                                          <p:attrName>ppt_w</p:attrName>
                                        </p:attrNameLst>
                                      </p:cBhvr>
                                      <p:tavLst>
                                        <p:tav tm="0">
                                          <p:val>
                                            <p:strVal val="#ppt_w*0.70"/>
                                          </p:val>
                                        </p:tav>
                                        <p:tav tm="100000">
                                          <p:val>
                                            <p:strVal val="#ppt_w"/>
                                          </p:val>
                                        </p:tav>
                                      </p:tavLst>
                                    </p:anim>
                                    <p:anim calcmode="lin" valueType="num">
                                      <p:cBhvr>
                                        <p:cTn id="53" dur="1500" fill="hold"/>
                                        <p:tgtEl>
                                          <p:spTgt spid="2">
                                            <p:txEl>
                                              <p:pRg st="14" end="14"/>
                                            </p:txEl>
                                          </p:spTgt>
                                        </p:tgtEl>
                                        <p:attrNameLst>
                                          <p:attrName>ppt_h</p:attrName>
                                        </p:attrNameLst>
                                      </p:cBhvr>
                                      <p:tavLst>
                                        <p:tav tm="0">
                                          <p:val>
                                            <p:strVal val="#ppt_h"/>
                                          </p:val>
                                        </p:tav>
                                        <p:tav tm="100000">
                                          <p:val>
                                            <p:strVal val="#ppt_h"/>
                                          </p:val>
                                        </p:tav>
                                      </p:tavLst>
                                    </p:anim>
                                    <p:animEffect transition="in" filter="fade">
                                      <p:cBhvr>
                                        <p:cTn id="54" dur="1500"/>
                                        <p:tgtEl>
                                          <p:spTgt spid="2">
                                            <p:txEl>
                                              <p:pRg st="14" end="14"/>
                                            </p:txEl>
                                          </p:spTgt>
                                        </p:tgtEl>
                                      </p:cBhvr>
                                    </p:animEffect>
                                  </p:childTnLst>
                                </p:cTn>
                              </p:par>
                              <p:par>
                                <p:cTn id="55" presetID="55" presetClass="entr" presetSubtype="0" fill="hold" nodeType="withEffect">
                                  <p:stCondLst>
                                    <p:cond delay="0"/>
                                  </p:stCondLst>
                                  <p:childTnLst>
                                    <p:set>
                                      <p:cBhvr>
                                        <p:cTn id="56" dur="1" fill="hold">
                                          <p:stCondLst>
                                            <p:cond delay="0"/>
                                          </p:stCondLst>
                                        </p:cTn>
                                        <p:tgtEl>
                                          <p:spTgt spid="2">
                                            <p:txEl>
                                              <p:pRg st="16" end="16"/>
                                            </p:txEl>
                                          </p:spTgt>
                                        </p:tgtEl>
                                        <p:attrNameLst>
                                          <p:attrName>style.visibility</p:attrName>
                                        </p:attrNameLst>
                                      </p:cBhvr>
                                      <p:to>
                                        <p:strVal val="visible"/>
                                      </p:to>
                                    </p:set>
                                    <p:anim calcmode="lin" valueType="num">
                                      <p:cBhvr>
                                        <p:cTn id="57" dur="1500" fill="hold"/>
                                        <p:tgtEl>
                                          <p:spTgt spid="2">
                                            <p:txEl>
                                              <p:pRg st="16" end="16"/>
                                            </p:txEl>
                                          </p:spTgt>
                                        </p:tgtEl>
                                        <p:attrNameLst>
                                          <p:attrName>ppt_w</p:attrName>
                                        </p:attrNameLst>
                                      </p:cBhvr>
                                      <p:tavLst>
                                        <p:tav tm="0">
                                          <p:val>
                                            <p:strVal val="#ppt_w*0.70"/>
                                          </p:val>
                                        </p:tav>
                                        <p:tav tm="100000">
                                          <p:val>
                                            <p:strVal val="#ppt_w"/>
                                          </p:val>
                                        </p:tav>
                                      </p:tavLst>
                                    </p:anim>
                                    <p:anim calcmode="lin" valueType="num">
                                      <p:cBhvr>
                                        <p:cTn id="58" dur="1500" fill="hold"/>
                                        <p:tgtEl>
                                          <p:spTgt spid="2">
                                            <p:txEl>
                                              <p:pRg st="16" end="16"/>
                                            </p:txEl>
                                          </p:spTgt>
                                        </p:tgtEl>
                                        <p:attrNameLst>
                                          <p:attrName>ppt_h</p:attrName>
                                        </p:attrNameLst>
                                      </p:cBhvr>
                                      <p:tavLst>
                                        <p:tav tm="0">
                                          <p:val>
                                            <p:strVal val="#ppt_h"/>
                                          </p:val>
                                        </p:tav>
                                        <p:tav tm="100000">
                                          <p:val>
                                            <p:strVal val="#ppt_h"/>
                                          </p:val>
                                        </p:tav>
                                      </p:tavLst>
                                    </p:anim>
                                    <p:animEffect transition="in" filter="fade">
                                      <p:cBhvr>
                                        <p:cTn id="59" dur="15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09145" y="1408340"/>
            <a:ext cx="4756430" cy="2862322"/>
          </a:xfrm>
          <a:prstGeom prst="rect">
            <a:avLst/>
          </a:prstGeom>
          <a:noFill/>
        </p:spPr>
        <p:txBody>
          <a:bodyPr wrap="none" rtlCol="0">
            <a:spAutoFit/>
          </a:bodyPr>
          <a:lstStyle/>
          <a:p>
            <a:r>
              <a:rPr lang="ja-JP" altLang="en-US" sz="2000" b="1" u="sng" dirty="0">
                <a:solidFill>
                  <a:srgbClr val="FF0000"/>
                </a:solidFill>
              </a:rPr>
              <a:t>①基本情報</a:t>
            </a:r>
            <a:endParaRPr lang="en-US" altLang="ja-JP" sz="2000" b="1" u="sng" dirty="0">
              <a:solidFill>
                <a:srgbClr val="FF0000"/>
              </a:solidFill>
            </a:endParaRPr>
          </a:p>
          <a:p>
            <a:pPr lvl="1"/>
            <a:r>
              <a:rPr lang="ja-JP" altLang="en-US" sz="1600" b="1" dirty="0"/>
              <a:t>・氏名</a:t>
            </a:r>
            <a:endParaRPr lang="en-US" altLang="ja-JP" sz="1600" b="1" dirty="0"/>
          </a:p>
          <a:p>
            <a:pPr lvl="1"/>
            <a:r>
              <a:rPr lang="ja-JP" altLang="en-US" sz="1600" b="1" dirty="0"/>
              <a:t>・年齢</a:t>
            </a:r>
            <a:endParaRPr lang="en-US" altLang="ja-JP" sz="1600" b="1" dirty="0"/>
          </a:p>
          <a:p>
            <a:pPr lvl="1"/>
            <a:r>
              <a:rPr lang="ja-JP" altLang="en-US" sz="1600" b="1" dirty="0"/>
              <a:t>・性別</a:t>
            </a:r>
            <a:endParaRPr lang="en-US" altLang="ja-JP" sz="1600" b="1" dirty="0"/>
          </a:p>
          <a:p>
            <a:pPr lvl="1"/>
            <a:r>
              <a:rPr lang="ja-JP" altLang="en-US" sz="1600" b="1" dirty="0"/>
              <a:t>・職業</a:t>
            </a:r>
            <a:endParaRPr lang="en-US" altLang="ja-JP" sz="1600" b="1" dirty="0"/>
          </a:p>
          <a:p>
            <a:pPr lvl="1"/>
            <a:r>
              <a:rPr lang="ja-JP" altLang="en-US" sz="1600" b="1" dirty="0"/>
              <a:t>・年収</a:t>
            </a:r>
            <a:endParaRPr lang="en-US" altLang="ja-JP" sz="1600" b="1" dirty="0"/>
          </a:p>
          <a:p>
            <a:pPr lvl="1"/>
            <a:r>
              <a:rPr lang="ja-JP" altLang="en-US" sz="1600" b="1" dirty="0"/>
              <a:t>・キャリア</a:t>
            </a:r>
            <a:endParaRPr lang="en-US" altLang="ja-JP" sz="1600" b="1" dirty="0"/>
          </a:p>
          <a:p>
            <a:pPr lvl="1"/>
            <a:r>
              <a:rPr lang="ja-JP" altLang="en-US" sz="1600" b="1" dirty="0"/>
              <a:t>・現住所</a:t>
            </a:r>
            <a:endParaRPr lang="en-US" altLang="ja-JP" sz="1600" b="1" dirty="0"/>
          </a:p>
          <a:p>
            <a:pPr lvl="1"/>
            <a:r>
              <a:rPr lang="ja-JP" altLang="en-US" sz="1600" b="1" dirty="0"/>
              <a:t>・性格</a:t>
            </a:r>
            <a:endParaRPr lang="en-US" altLang="ja-JP" sz="1600" b="1" dirty="0"/>
          </a:p>
          <a:p>
            <a:pPr lvl="1"/>
            <a:r>
              <a:rPr lang="ja-JP" altLang="en-US" sz="1600" b="1" dirty="0"/>
              <a:t>・仕事面の境遇</a:t>
            </a:r>
            <a:endParaRPr lang="en-US" altLang="ja-JP" sz="1600" b="1" dirty="0"/>
          </a:p>
          <a:p>
            <a:pPr lvl="1"/>
            <a:r>
              <a:rPr lang="ja-JP" altLang="en-US" sz="1600" b="1" dirty="0"/>
              <a:t>・プライベート（家庭・趣味・休日の過ごし方など）</a:t>
            </a:r>
            <a:endParaRPr lang="en-US" altLang="ja-JP" sz="1600" b="1" dirty="0"/>
          </a:p>
        </p:txBody>
      </p:sp>
      <p:sp>
        <p:nvSpPr>
          <p:cNvPr id="6" name="テキスト ボックス 5"/>
          <p:cNvSpPr txBox="1"/>
          <p:nvPr/>
        </p:nvSpPr>
        <p:spPr>
          <a:xfrm>
            <a:off x="2123728" y="605961"/>
            <a:ext cx="6110968" cy="523220"/>
          </a:xfrm>
          <a:prstGeom prst="rect">
            <a:avLst/>
          </a:prstGeom>
          <a:noFill/>
        </p:spPr>
        <p:txBody>
          <a:bodyPr wrap="none" rtlCol="0">
            <a:spAutoFit/>
          </a:bodyPr>
          <a:lstStyle/>
          <a:p>
            <a:r>
              <a:rPr lang="ja-JP" altLang="en-US" sz="2800" dirty="0"/>
              <a:t>パーフェクト・カスタマーのペルソナ設定</a:t>
            </a:r>
            <a:endParaRPr kumimoji="1" lang="ja-JP" altLang="en-US" sz="2800" dirty="0"/>
          </a:p>
        </p:txBody>
      </p:sp>
      <p:sp>
        <p:nvSpPr>
          <p:cNvPr id="7" name="テキスト ボックス 6"/>
          <p:cNvSpPr txBox="1"/>
          <p:nvPr/>
        </p:nvSpPr>
        <p:spPr>
          <a:xfrm>
            <a:off x="409145" y="4382895"/>
            <a:ext cx="6476453" cy="1138773"/>
          </a:xfrm>
          <a:prstGeom prst="rect">
            <a:avLst/>
          </a:prstGeom>
          <a:noFill/>
        </p:spPr>
        <p:txBody>
          <a:bodyPr wrap="none" rtlCol="0">
            <a:spAutoFit/>
          </a:bodyPr>
          <a:lstStyle/>
          <a:p>
            <a:r>
              <a:rPr lang="ja-JP" altLang="en-US" sz="2000" b="1" u="sng" dirty="0">
                <a:solidFill>
                  <a:srgbClr val="FF0000"/>
                </a:solidFill>
              </a:rPr>
              <a:t>②抱えている悩み・問題</a:t>
            </a:r>
            <a:endParaRPr lang="en-US" altLang="ja-JP" sz="2000" b="1" u="sng" dirty="0">
              <a:solidFill>
                <a:srgbClr val="FF0000"/>
              </a:solidFill>
            </a:endParaRPr>
          </a:p>
          <a:p>
            <a:pPr lvl="1"/>
            <a:r>
              <a:rPr lang="ja-JP" altLang="en-US" sz="1600" b="1" dirty="0"/>
              <a:t>・不安、焦り、怒りなど、どんな感情を抱いているか？</a:t>
            </a:r>
            <a:endParaRPr lang="en-US" altLang="ja-JP" sz="1600" b="1" dirty="0"/>
          </a:p>
          <a:p>
            <a:pPr lvl="1"/>
            <a:r>
              <a:rPr lang="ja-JP" altLang="en-US" sz="1600" b="1" dirty="0"/>
              <a:t>・その感情が顕著に現れた時の具体的な「行動」を描写する。</a:t>
            </a:r>
            <a:endParaRPr lang="en-US" altLang="ja-JP" sz="1600" b="1" dirty="0"/>
          </a:p>
          <a:p>
            <a:pPr lvl="1"/>
            <a:r>
              <a:rPr lang="ja-JP" altLang="en-US" sz="1600" b="1" dirty="0"/>
              <a:t>→常に頭の中でつぶやいている言葉やセリフで描写。（内的言語化）</a:t>
            </a:r>
            <a:endParaRPr lang="en-US" altLang="ja-JP" sz="1600" b="1" dirty="0"/>
          </a:p>
        </p:txBody>
      </p:sp>
      <p:sp>
        <p:nvSpPr>
          <p:cNvPr id="9" name="テキスト ボックス 8"/>
          <p:cNvSpPr txBox="1"/>
          <p:nvPr/>
        </p:nvSpPr>
        <p:spPr>
          <a:xfrm>
            <a:off x="323528" y="5661248"/>
            <a:ext cx="6476453" cy="892552"/>
          </a:xfrm>
          <a:prstGeom prst="rect">
            <a:avLst/>
          </a:prstGeom>
          <a:noFill/>
        </p:spPr>
        <p:txBody>
          <a:bodyPr wrap="none" rtlCol="0">
            <a:spAutoFit/>
          </a:bodyPr>
          <a:lstStyle/>
          <a:p>
            <a:r>
              <a:rPr lang="ja-JP" altLang="en-US" sz="2000" b="1" u="sng" dirty="0">
                <a:solidFill>
                  <a:srgbClr val="FF0000"/>
                </a:solidFill>
              </a:rPr>
              <a:t>③願望・理想の状態</a:t>
            </a:r>
            <a:endParaRPr lang="en-US" altLang="ja-JP" sz="2000" b="1" u="sng" dirty="0">
              <a:solidFill>
                <a:srgbClr val="FF0000"/>
              </a:solidFill>
            </a:endParaRPr>
          </a:p>
          <a:p>
            <a:pPr lvl="1"/>
            <a:r>
              <a:rPr lang="ja-JP" altLang="en-US" sz="1600" b="1" dirty="0"/>
              <a:t>・どうなりたいか？という強い願望を書く。</a:t>
            </a:r>
            <a:endParaRPr lang="en-US" altLang="ja-JP" sz="1600" b="1" dirty="0"/>
          </a:p>
          <a:p>
            <a:pPr lvl="1"/>
            <a:r>
              <a:rPr lang="ja-JP" altLang="en-US" sz="1600" b="1" dirty="0"/>
              <a:t>→常に頭の中でつぶやいている言葉やセリフで描写。（内的言語化）</a:t>
            </a:r>
            <a:endParaRPr lang="en-US" altLang="ja-JP" sz="1600" b="1" dirty="0"/>
          </a:p>
        </p:txBody>
      </p:sp>
    </p:spTree>
    <p:extLst>
      <p:ext uri="{BB962C8B-B14F-4D97-AF65-F5344CB8AC3E}">
        <p14:creationId xmlns:p14="http://schemas.microsoft.com/office/powerpoint/2010/main" val="896453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23526" y="1911812"/>
            <a:ext cx="6476453" cy="1384995"/>
          </a:xfrm>
          <a:prstGeom prst="rect">
            <a:avLst/>
          </a:prstGeom>
          <a:noFill/>
        </p:spPr>
        <p:txBody>
          <a:bodyPr wrap="none" rtlCol="0">
            <a:spAutoFit/>
          </a:bodyPr>
          <a:lstStyle/>
          <a:p>
            <a:r>
              <a:rPr lang="ja-JP" altLang="en-US" sz="2000" b="1" u="sng" dirty="0">
                <a:solidFill>
                  <a:srgbClr val="FF0000"/>
                </a:solidFill>
              </a:rPr>
              <a:t>④ジレンマ・葛藤の様子</a:t>
            </a:r>
            <a:endParaRPr lang="en-US" altLang="ja-JP" sz="2000" b="1" u="sng" dirty="0">
              <a:solidFill>
                <a:srgbClr val="FF0000"/>
              </a:solidFill>
            </a:endParaRPr>
          </a:p>
          <a:p>
            <a:pPr lvl="1"/>
            <a:r>
              <a:rPr lang="ja-JP" altLang="en-US" sz="1600" b="1" dirty="0"/>
              <a:t>・願望を持っているがそれが実現できない様子を描く。</a:t>
            </a:r>
            <a:endParaRPr lang="en-US" altLang="ja-JP" sz="1600" b="1" dirty="0"/>
          </a:p>
          <a:p>
            <a:pPr lvl="1"/>
            <a:r>
              <a:rPr lang="ja-JP" altLang="en-US" sz="1600" b="1" dirty="0"/>
              <a:t>・実行に移せない理由、制限、言い訳を描く。</a:t>
            </a:r>
            <a:endParaRPr lang="en-US" altLang="ja-JP" sz="1600" b="1" dirty="0"/>
          </a:p>
          <a:p>
            <a:pPr lvl="1"/>
            <a:r>
              <a:rPr lang="ja-JP" altLang="en-US" sz="1600" b="1" dirty="0"/>
              <a:t>→常に頭の中でつぶやいている言葉やセリフで描写。（内的言語化）</a:t>
            </a:r>
            <a:endParaRPr lang="en-US" altLang="ja-JP" sz="1600" b="1" dirty="0"/>
          </a:p>
          <a:p>
            <a:pPr lvl="1"/>
            <a:endParaRPr lang="en-US" altLang="ja-JP" sz="1600" b="1" dirty="0"/>
          </a:p>
        </p:txBody>
      </p:sp>
      <p:sp>
        <p:nvSpPr>
          <p:cNvPr id="6" name="テキスト ボックス 5"/>
          <p:cNvSpPr txBox="1"/>
          <p:nvPr/>
        </p:nvSpPr>
        <p:spPr>
          <a:xfrm>
            <a:off x="2123728" y="605961"/>
            <a:ext cx="6110968" cy="523220"/>
          </a:xfrm>
          <a:prstGeom prst="rect">
            <a:avLst/>
          </a:prstGeom>
          <a:noFill/>
        </p:spPr>
        <p:txBody>
          <a:bodyPr wrap="none" rtlCol="0">
            <a:spAutoFit/>
          </a:bodyPr>
          <a:lstStyle/>
          <a:p>
            <a:r>
              <a:rPr lang="ja-JP" altLang="en-US" sz="2800" dirty="0"/>
              <a:t>パーフェクト・カスタマーのペルソナ設定</a:t>
            </a:r>
            <a:endParaRPr kumimoji="1" lang="ja-JP" altLang="en-US" sz="2800" dirty="0"/>
          </a:p>
        </p:txBody>
      </p:sp>
      <p:sp>
        <p:nvSpPr>
          <p:cNvPr id="7" name="テキスト ボックス 6"/>
          <p:cNvSpPr txBox="1"/>
          <p:nvPr/>
        </p:nvSpPr>
        <p:spPr>
          <a:xfrm>
            <a:off x="323527" y="3296807"/>
            <a:ext cx="6476453" cy="2862322"/>
          </a:xfrm>
          <a:prstGeom prst="rect">
            <a:avLst/>
          </a:prstGeom>
          <a:noFill/>
        </p:spPr>
        <p:txBody>
          <a:bodyPr wrap="none" rtlCol="0">
            <a:spAutoFit/>
          </a:bodyPr>
          <a:lstStyle/>
          <a:p>
            <a:r>
              <a:rPr lang="ja-JP" altLang="en-US" sz="2000" b="1" u="sng" dirty="0">
                <a:solidFill>
                  <a:srgbClr val="FF0000"/>
                </a:solidFill>
              </a:rPr>
              <a:t>⑤問題解決のために情報を探し出す場面</a:t>
            </a:r>
            <a:endParaRPr lang="en-US" altLang="ja-JP" sz="2000" b="1" u="sng" dirty="0">
              <a:solidFill>
                <a:srgbClr val="FF0000"/>
              </a:solidFill>
            </a:endParaRPr>
          </a:p>
          <a:p>
            <a:pPr lvl="1"/>
            <a:r>
              <a:rPr lang="ja-JP" altLang="en-US" sz="1600" b="1" dirty="0"/>
              <a:t>・遂にその問題を解決しようと動きだす瞬間を描写。</a:t>
            </a:r>
            <a:endParaRPr lang="en-US" altLang="ja-JP" sz="1600" b="1" dirty="0"/>
          </a:p>
          <a:p>
            <a:pPr lvl="1"/>
            <a:r>
              <a:rPr lang="ja-JP" altLang="en-US" sz="1600" b="1" dirty="0"/>
              <a:t>どうやってあなたとコンタクトをとって繋がるか？</a:t>
            </a:r>
            <a:endParaRPr lang="en-US" altLang="ja-JP" sz="1600" b="1" dirty="0"/>
          </a:p>
          <a:p>
            <a:pPr lvl="1"/>
            <a:r>
              <a:rPr lang="ja-JP" altLang="en-US" sz="1600" b="1"/>
              <a:t>具体的な導線を</a:t>
            </a:r>
            <a:r>
              <a:rPr lang="ja-JP" altLang="en-US" sz="1600" b="1" dirty="0"/>
              <a:t>想定して、行動を起こす最終局面を描く。</a:t>
            </a:r>
            <a:endParaRPr lang="en-US" altLang="ja-JP" sz="1600" b="1" dirty="0"/>
          </a:p>
          <a:p>
            <a:pPr lvl="1"/>
            <a:r>
              <a:rPr lang="ja-JP" altLang="en-US" sz="1600" b="1" dirty="0"/>
              <a:t>（例）</a:t>
            </a:r>
            <a:endParaRPr lang="en-US" altLang="ja-JP" sz="1600" b="1" dirty="0"/>
          </a:p>
          <a:p>
            <a:pPr lvl="1"/>
            <a:r>
              <a:rPr lang="ja-JP" altLang="en-US" sz="1600" b="1" dirty="0"/>
              <a:t>・ネットで調べる。（「検索キーワード」を３つ書く）</a:t>
            </a:r>
            <a:endParaRPr lang="en-US" altLang="ja-JP" sz="1600" b="1" dirty="0"/>
          </a:p>
          <a:p>
            <a:pPr lvl="1"/>
            <a:r>
              <a:rPr lang="ja-JP" altLang="en-US" sz="1600" b="1" dirty="0"/>
              <a:t>・ネット＆リアルの広告</a:t>
            </a:r>
            <a:endParaRPr lang="en-US" altLang="ja-JP" sz="1600" b="1" dirty="0"/>
          </a:p>
          <a:p>
            <a:pPr lvl="1"/>
            <a:r>
              <a:rPr lang="ja-JP" altLang="en-US" sz="1600" b="1" dirty="0"/>
              <a:t>・紹介</a:t>
            </a:r>
            <a:endParaRPr lang="en-US" altLang="ja-JP" sz="1600" b="1" dirty="0"/>
          </a:p>
          <a:p>
            <a:pPr lvl="1"/>
            <a:r>
              <a:rPr lang="ja-JP" altLang="en-US" sz="1600" b="1" dirty="0"/>
              <a:t>・チラシや名刺</a:t>
            </a:r>
            <a:endParaRPr lang="en-US" altLang="ja-JP" sz="1600" b="1" dirty="0"/>
          </a:p>
          <a:p>
            <a:pPr lvl="1"/>
            <a:r>
              <a:rPr lang="ja-JP" altLang="en-US" sz="1600" b="1" dirty="0"/>
              <a:t>・セミナーや説明会</a:t>
            </a:r>
            <a:endParaRPr lang="en-US" altLang="ja-JP" sz="1600" b="1" dirty="0"/>
          </a:p>
          <a:p>
            <a:pPr lvl="1"/>
            <a:r>
              <a:rPr lang="ja-JP" altLang="en-US" sz="1600" b="1" dirty="0"/>
              <a:t>→常に頭の中でつぶやいている言葉やセリフで描写。（内的言語化）</a:t>
            </a:r>
            <a:endParaRPr lang="en-US" altLang="ja-JP" sz="1600" b="1" dirty="0"/>
          </a:p>
        </p:txBody>
      </p:sp>
    </p:spTree>
    <p:extLst>
      <p:ext uri="{BB962C8B-B14F-4D97-AF65-F5344CB8AC3E}">
        <p14:creationId xmlns:p14="http://schemas.microsoft.com/office/powerpoint/2010/main" val="3150640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09145" y="1408340"/>
            <a:ext cx="1467068" cy="400110"/>
          </a:xfrm>
          <a:prstGeom prst="rect">
            <a:avLst/>
          </a:prstGeom>
          <a:noFill/>
        </p:spPr>
        <p:txBody>
          <a:bodyPr wrap="none" rtlCol="0">
            <a:spAutoFit/>
          </a:bodyPr>
          <a:lstStyle/>
          <a:p>
            <a:r>
              <a:rPr lang="ja-JP" altLang="en-US" sz="2000" b="1" u="sng" dirty="0">
                <a:solidFill>
                  <a:srgbClr val="FF0000"/>
                </a:solidFill>
              </a:rPr>
              <a:t>①基本情報</a:t>
            </a:r>
            <a:endParaRPr lang="en-US" altLang="ja-JP" sz="2000" b="1" u="sng" dirty="0">
              <a:solidFill>
                <a:srgbClr val="FF0000"/>
              </a:solidFill>
            </a:endParaRPr>
          </a:p>
        </p:txBody>
      </p:sp>
      <p:sp>
        <p:nvSpPr>
          <p:cNvPr id="6" name="テキスト ボックス 5"/>
          <p:cNvSpPr txBox="1"/>
          <p:nvPr/>
        </p:nvSpPr>
        <p:spPr>
          <a:xfrm>
            <a:off x="2123728" y="605961"/>
            <a:ext cx="6110968" cy="523220"/>
          </a:xfrm>
          <a:prstGeom prst="rect">
            <a:avLst/>
          </a:prstGeom>
          <a:noFill/>
        </p:spPr>
        <p:txBody>
          <a:bodyPr wrap="none" rtlCol="0">
            <a:spAutoFit/>
          </a:bodyPr>
          <a:lstStyle/>
          <a:p>
            <a:r>
              <a:rPr lang="ja-JP" altLang="en-US" sz="2800" dirty="0"/>
              <a:t>パーフェクト・カスタマーのペルソナ設定</a:t>
            </a:r>
            <a:endParaRPr kumimoji="1" lang="ja-JP" altLang="en-US" sz="2800" dirty="0"/>
          </a:p>
        </p:txBody>
      </p:sp>
      <p:sp>
        <p:nvSpPr>
          <p:cNvPr id="7" name="テキスト ボックス 6"/>
          <p:cNvSpPr txBox="1"/>
          <p:nvPr/>
        </p:nvSpPr>
        <p:spPr>
          <a:xfrm>
            <a:off x="323528" y="3145926"/>
            <a:ext cx="2776722" cy="400110"/>
          </a:xfrm>
          <a:prstGeom prst="rect">
            <a:avLst/>
          </a:prstGeom>
          <a:noFill/>
        </p:spPr>
        <p:txBody>
          <a:bodyPr wrap="none" rtlCol="0">
            <a:spAutoFit/>
          </a:bodyPr>
          <a:lstStyle/>
          <a:p>
            <a:r>
              <a:rPr lang="ja-JP" altLang="en-US" sz="2000" b="1" u="sng" dirty="0">
                <a:solidFill>
                  <a:srgbClr val="FF0000"/>
                </a:solidFill>
              </a:rPr>
              <a:t>②抱えている悩み・問題</a:t>
            </a:r>
            <a:endParaRPr lang="en-US" altLang="ja-JP" sz="2000" b="1" u="sng" dirty="0">
              <a:solidFill>
                <a:srgbClr val="FF0000"/>
              </a:solidFill>
            </a:endParaRPr>
          </a:p>
        </p:txBody>
      </p:sp>
      <p:sp>
        <p:nvSpPr>
          <p:cNvPr id="9" name="テキスト ボックス 8"/>
          <p:cNvSpPr txBox="1"/>
          <p:nvPr/>
        </p:nvSpPr>
        <p:spPr>
          <a:xfrm>
            <a:off x="323528" y="4565424"/>
            <a:ext cx="2364750" cy="400110"/>
          </a:xfrm>
          <a:prstGeom prst="rect">
            <a:avLst/>
          </a:prstGeom>
          <a:noFill/>
        </p:spPr>
        <p:txBody>
          <a:bodyPr wrap="none" rtlCol="0">
            <a:spAutoFit/>
          </a:bodyPr>
          <a:lstStyle/>
          <a:p>
            <a:r>
              <a:rPr lang="ja-JP" altLang="en-US" sz="2000" b="1" u="sng" dirty="0">
                <a:solidFill>
                  <a:srgbClr val="FF0000"/>
                </a:solidFill>
              </a:rPr>
              <a:t>③願望・理想</a:t>
            </a:r>
            <a:r>
              <a:rPr lang="ja-JP" altLang="en-US" sz="2000" b="1" u="sng">
                <a:solidFill>
                  <a:srgbClr val="FF0000"/>
                </a:solidFill>
              </a:rPr>
              <a:t>の状態</a:t>
            </a:r>
            <a:endParaRPr lang="en-US" altLang="ja-JP" sz="2000" b="1" u="sng" dirty="0">
              <a:solidFill>
                <a:srgbClr val="FF0000"/>
              </a:solidFill>
            </a:endParaRPr>
          </a:p>
        </p:txBody>
      </p:sp>
    </p:spTree>
    <p:extLst>
      <p:ext uri="{BB962C8B-B14F-4D97-AF65-F5344CB8AC3E}">
        <p14:creationId xmlns:p14="http://schemas.microsoft.com/office/powerpoint/2010/main" val="2809185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23526" y="1911812"/>
            <a:ext cx="2752677" cy="646331"/>
          </a:xfrm>
          <a:prstGeom prst="rect">
            <a:avLst/>
          </a:prstGeom>
          <a:noFill/>
        </p:spPr>
        <p:txBody>
          <a:bodyPr wrap="none" rtlCol="0">
            <a:spAutoFit/>
          </a:bodyPr>
          <a:lstStyle/>
          <a:p>
            <a:r>
              <a:rPr lang="ja-JP" altLang="en-US" sz="2000" b="1" u="sng" dirty="0">
                <a:solidFill>
                  <a:srgbClr val="FF0000"/>
                </a:solidFill>
              </a:rPr>
              <a:t>④ジレンマ・葛藤の様子</a:t>
            </a:r>
            <a:endParaRPr lang="en-US" altLang="ja-JP" sz="2000" b="1" u="sng" dirty="0">
              <a:solidFill>
                <a:srgbClr val="FF0000"/>
              </a:solidFill>
            </a:endParaRPr>
          </a:p>
          <a:p>
            <a:pPr lvl="1"/>
            <a:endParaRPr lang="en-US" altLang="ja-JP" sz="1600" b="1" dirty="0"/>
          </a:p>
        </p:txBody>
      </p:sp>
      <p:sp>
        <p:nvSpPr>
          <p:cNvPr id="6" name="テキスト ボックス 5"/>
          <p:cNvSpPr txBox="1"/>
          <p:nvPr/>
        </p:nvSpPr>
        <p:spPr>
          <a:xfrm>
            <a:off x="2123728" y="605961"/>
            <a:ext cx="6110968" cy="523220"/>
          </a:xfrm>
          <a:prstGeom prst="rect">
            <a:avLst/>
          </a:prstGeom>
          <a:noFill/>
        </p:spPr>
        <p:txBody>
          <a:bodyPr wrap="none" rtlCol="0">
            <a:spAutoFit/>
          </a:bodyPr>
          <a:lstStyle/>
          <a:p>
            <a:r>
              <a:rPr lang="ja-JP" altLang="en-US" sz="2800" dirty="0"/>
              <a:t>パーフェクト・カスタマーのペルソナ設定</a:t>
            </a:r>
            <a:endParaRPr kumimoji="1" lang="ja-JP" altLang="en-US" sz="2800" dirty="0"/>
          </a:p>
        </p:txBody>
      </p:sp>
      <p:sp>
        <p:nvSpPr>
          <p:cNvPr id="7" name="テキスト ボックス 6"/>
          <p:cNvSpPr txBox="1"/>
          <p:nvPr/>
        </p:nvSpPr>
        <p:spPr>
          <a:xfrm>
            <a:off x="323526" y="3789040"/>
            <a:ext cx="4657044" cy="400110"/>
          </a:xfrm>
          <a:prstGeom prst="rect">
            <a:avLst/>
          </a:prstGeom>
          <a:noFill/>
        </p:spPr>
        <p:txBody>
          <a:bodyPr wrap="none" rtlCol="0">
            <a:spAutoFit/>
          </a:bodyPr>
          <a:lstStyle/>
          <a:p>
            <a:r>
              <a:rPr lang="ja-JP" altLang="en-US" sz="2000" b="1" u="sng" dirty="0">
                <a:solidFill>
                  <a:srgbClr val="FF0000"/>
                </a:solidFill>
              </a:rPr>
              <a:t>⑤問題解決のために情報を</a:t>
            </a:r>
            <a:r>
              <a:rPr lang="ja-JP" altLang="en-US" sz="2000" b="1" u="sng">
                <a:solidFill>
                  <a:srgbClr val="FF0000"/>
                </a:solidFill>
              </a:rPr>
              <a:t>探し出す場面</a:t>
            </a:r>
            <a:endParaRPr lang="en-US" altLang="ja-JP" sz="2000" b="1" u="sng" dirty="0">
              <a:solidFill>
                <a:srgbClr val="FF0000"/>
              </a:solidFill>
            </a:endParaRPr>
          </a:p>
        </p:txBody>
      </p:sp>
    </p:spTree>
    <p:extLst>
      <p:ext uri="{BB962C8B-B14F-4D97-AF65-F5344CB8AC3E}">
        <p14:creationId xmlns:p14="http://schemas.microsoft.com/office/powerpoint/2010/main" val="102774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810775" y="658103"/>
            <a:ext cx="5317481" cy="523220"/>
          </a:xfrm>
          <a:prstGeom prst="rect">
            <a:avLst/>
          </a:prstGeom>
          <a:noFill/>
        </p:spPr>
        <p:txBody>
          <a:bodyPr wrap="none" rtlCol="0">
            <a:spAutoFit/>
          </a:bodyPr>
          <a:lstStyle/>
          <a:p>
            <a:r>
              <a:rPr lang="ja-JP" altLang="en-US" sz="2800" dirty="0"/>
              <a:t>クライアントは何にお金を払うか？</a:t>
            </a:r>
            <a:endParaRPr kumimoji="1" lang="ja-JP" altLang="en-US" sz="2800" dirty="0"/>
          </a:p>
        </p:txBody>
      </p:sp>
      <p:sp>
        <p:nvSpPr>
          <p:cNvPr id="3" name="円柱 2"/>
          <p:cNvSpPr/>
          <p:nvPr/>
        </p:nvSpPr>
        <p:spPr>
          <a:xfrm>
            <a:off x="624348" y="1757387"/>
            <a:ext cx="1944216" cy="410445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a:t>お金</a:t>
            </a:r>
          </a:p>
        </p:txBody>
      </p:sp>
      <p:sp>
        <p:nvSpPr>
          <p:cNvPr id="7" name="額縁 6"/>
          <p:cNvSpPr/>
          <p:nvPr/>
        </p:nvSpPr>
        <p:spPr>
          <a:xfrm>
            <a:off x="5148064" y="1605656"/>
            <a:ext cx="3456384" cy="4407917"/>
          </a:xfrm>
          <a:prstGeom prst="bevel">
            <a:avLst>
              <a:gd name="adj" fmla="val 78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商品・サービス</a:t>
            </a:r>
            <a:endParaRPr lang="en-US" altLang="ja-JP" dirty="0">
              <a:solidFill>
                <a:schemeClr val="tx1"/>
              </a:solidFill>
            </a:endParaRPr>
          </a:p>
          <a:p>
            <a:pPr algn="ctr"/>
            <a:r>
              <a:rPr lang="ja-JP" altLang="en-US" dirty="0">
                <a:solidFill>
                  <a:schemeClr val="tx1"/>
                </a:solidFill>
              </a:rPr>
              <a:t>　そのものではなく、</a:t>
            </a:r>
            <a:endParaRPr lang="en-US" altLang="ja-JP" dirty="0">
              <a:solidFill>
                <a:schemeClr val="tx1"/>
              </a:solidFill>
            </a:endParaRPr>
          </a:p>
          <a:p>
            <a:pPr algn="ctr"/>
            <a:r>
              <a:rPr lang="ja-JP" altLang="en-US" dirty="0">
                <a:solidFill>
                  <a:schemeClr val="tx1"/>
                </a:solidFill>
              </a:rPr>
              <a:t>それを通して提供される</a:t>
            </a: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kumimoji="1" lang="ja-JP" altLang="en-US" dirty="0">
              <a:solidFill>
                <a:schemeClr val="tx1"/>
              </a:solidFill>
            </a:endParaRPr>
          </a:p>
        </p:txBody>
      </p:sp>
      <p:sp>
        <p:nvSpPr>
          <p:cNvPr id="9" name="円/楕円 8"/>
          <p:cNvSpPr/>
          <p:nvPr/>
        </p:nvSpPr>
        <p:spPr>
          <a:xfrm>
            <a:off x="4307261" y="2780928"/>
            <a:ext cx="4680520" cy="38884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dirty="0"/>
              <a:t>価値</a:t>
            </a:r>
          </a:p>
        </p:txBody>
      </p:sp>
      <p:sp>
        <p:nvSpPr>
          <p:cNvPr id="10" name="右矢印 9"/>
          <p:cNvSpPr/>
          <p:nvPr/>
        </p:nvSpPr>
        <p:spPr>
          <a:xfrm>
            <a:off x="2699792" y="3789041"/>
            <a:ext cx="2232248" cy="2880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rot="10800000">
            <a:off x="2634178" y="4617132"/>
            <a:ext cx="2297862" cy="2880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吹き出し 11"/>
          <p:cNvSpPr/>
          <p:nvPr/>
        </p:nvSpPr>
        <p:spPr>
          <a:xfrm>
            <a:off x="1588666" y="1124744"/>
            <a:ext cx="4094537" cy="2383979"/>
          </a:xfrm>
          <a:prstGeom prst="wedgeRoundRectCallout">
            <a:avLst>
              <a:gd name="adj1" fmla="val 49955"/>
              <a:gd name="adj2" fmla="val 77917"/>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2400" dirty="0"/>
              <a:t>HP</a:t>
            </a:r>
            <a:r>
              <a:rPr lang="ja-JP" altLang="en-US" sz="2400"/>
              <a:t>などで</a:t>
            </a:r>
            <a:br>
              <a:rPr lang="en-US" altLang="ja-JP" sz="2400" dirty="0"/>
            </a:br>
            <a:r>
              <a:rPr kumimoji="1" lang="ja-JP" altLang="en-US" sz="2400"/>
              <a:t>言語化・見える化しないと</a:t>
            </a:r>
            <a:endParaRPr kumimoji="1" lang="en-US" altLang="ja-JP" sz="2400" dirty="0"/>
          </a:p>
          <a:p>
            <a:pPr algn="ctr">
              <a:lnSpc>
                <a:spcPct val="150000"/>
              </a:lnSpc>
            </a:pPr>
            <a:r>
              <a:rPr lang="ja-JP" altLang="en-US" sz="2400"/>
              <a:t>伝わらない</a:t>
            </a:r>
            <a:r>
              <a:rPr lang="ja-JP" altLang="en-US" sz="2400" dirty="0"/>
              <a:t>！！</a:t>
            </a:r>
            <a:endParaRPr kumimoji="1" lang="ja-JP" altLang="en-US" sz="2400" dirty="0"/>
          </a:p>
        </p:txBody>
      </p:sp>
    </p:spTree>
    <p:extLst>
      <p:ext uri="{BB962C8B-B14F-4D97-AF65-F5344CB8AC3E}">
        <p14:creationId xmlns:p14="http://schemas.microsoft.com/office/powerpoint/2010/main" val="402381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500" fill="hold"/>
                                        <p:tgtEl>
                                          <p:spTgt spid="9"/>
                                        </p:tgtEl>
                                        <p:attrNameLst>
                                          <p:attrName>ppt_w</p:attrName>
                                        </p:attrNameLst>
                                      </p:cBhvr>
                                      <p:tavLst>
                                        <p:tav tm="0">
                                          <p:val>
                                            <p:fltVal val="0"/>
                                          </p:val>
                                        </p:tav>
                                        <p:tav tm="100000">
                                          <p:val>
                                            <p:strVal val="#ppt_w"/>
                                          </p:val>
                                        </p:tav>
                                      </p:tavLst>
                                    </p:anim>
                                    <p:anim calcmode="lin" valueType="num">
                                      <p:cBhvr>
                                        <p:cTn id="18" dur="1500" fill="hold"/>
                                        <p:tgtEl>
                                          <p:spTgt spid="9"/>
                                        </p:tgtEl>
                                        <p:attrNameLst>
                                          <p:attrName>ppt_h</p:attrName>
                                        </p:attrNameLst>
                                      </p:cBhvr>
                                      <p:tavLst>
                                        <p:tav tm="0">
                                          <p:val>
                                            <p:fltVal val="0"/>
                                          </p:val>
                                        </p:tav>
                                        <p:tav tm="100000">
                                          <p:val>
                                            <p:strVal val="#ppt_h"/>
                                          </p:val>
                                        </p:tav>
                                      </p:tavLst>
                                    </p:anim>
                                    <p:animEffect transition="in" filter="fade">
                                      <p:cBhvr>
                                        <p:cTn id="19" dur="1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dissolv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dissolv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9" grpId="0" animBg="1"/>
      <p:bldP spid="10" grpId="0" animBg="1"/>
      <p:bldP spid="11"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67DEBB8-2FE4-664F-8BB7-7366B34DF5C2}"/>
              </a:ext>
            </a:extLst>
          </p:cNvPr>
          <p:cNvSpPr txBox="1"/>
          <p:nvPr/>
        </p:nvSpPr>
        <p:spPr>
          <a:xfrm>
            <a:off x="1690442" y="1278396"/>
            <a:ext cx="5763116" cy="6046271"/>
          </a:xfrm>
          <a:prstGeom prst="rect">
            <a:avLst/>
          </a:prstGeom>
          <a:noFill/>
        </p:spPr>
        <p:txBody>
          <a:bodyPr wrap="none" rtlCol="0">
            <a:spAutoFit/>
          </a:bodyPr>
          <a:lstStyle/>
          <a:p>
            <a:pPr algn="ctr">
              <a:lnSpc>
                <a:spcPct val="150000"/>
              </a:lnSpc>
            </a:pPr>
            <a:r>
              <a:rPr kumimoji="1" lang="en-US" altLang="ja-JP" sz="2000" dirty="0"/>
              <a:t>【</a:t>
            </a:r>
            <a:r>
              <a:rPr kumimoji="1" lang="ja-JP" altLang="en-US" sz="2000"/>
              <a:t>宿題</a:t>
            </a:r>
            <a:r>
              <a:rPr kumimoji="1" lang="en-US" altLang="ja-JP" sz="2000" dirty="0"/>
              <a:t>①】</a:t>
            </a:r>
          </a:p>
          <a:p>
            <a:pPr algn="ctr">
              <a:lnSpc>
                <a:spcPct val="150000"/>
              </a:lnSpc>
            </a:pPr>
            <a:r>
              <a:rPr lang="ja-JP" altLang="en-US" sz="2000"/>
              <a:t>本日の講義を受講した感想・気付き・意見などを</a:t>
            </a:r>
            <a:endParaRPr lang="en-US" altLang="ja-JP" sz="2000" dirty="0"/>
          </a:p>
          <a:p>
            <a:pPr algn="ctr">
              <a:lnSpc>
                <a:spcPct val="150000"/>
              </a:lnSpc>
            </a:pPr>
            <a:r>
              <a:rPr kumimoji="1" lang="en-US" altLang="ja-JP" sz="2000" dirty="0"/>
              <a:t>Facebook</a:t>
            </a:r>
            <a:r>
              <a:rPr kumimoji="1" lang="ja-JP" altLang="en-US" sz="2000"/>
              <a:t>グループに記入</a:t>
            </a:r>
            <a:endParaRPr kumimoji="1" lang="en-US" altLang="ja-JP" sz="2000" dirty="0"/>
          </a:p>
          <a:p>
            <a:pPr algn="ctr">
              <a:lnSpc>
                <a:spcPct val="150000"/>
              </a:lnSpc>
            </a:pPr>
            <a:r>
              <a:rPr lang="ja-JP" altLang="en-US" sz="2000" u="sng">
                <a:solidFill>
                  <a:srgbClr val="FF0000"/>
                </a:solidFill>
              </a:rPr>
              <a:t>→締切：明日</a:t>
            </a:r>
            <a:r>
              <a:rPr lang="en-US" altLang="ja-JP" sz="2000" u="sng" dirty="0">
                <a:solidFill>
                  <a:srgbClr val="FF0000"/>
                </a:solidFill>
              </a:rPr>
              <a:t>13:00</a:t>
            </a:r>
          </a:p>
          <a:p>
            <a:pPr algn="ctr">
              <a:lnSpc>
                <a:spcPct val="150000"/>
              </a:lnSpc>
            </a:pPr>
            <a:r>
              <a:rPr lang="en-US" altLang="ja-JP" sz="2000" dirty="0"/>
              <a:t>【</a:t>
            </a:r>
            <a:r>
              <a:rPr lang="ja-JP" altLang="en-US" sz="2000"/>
              <a:t>宿題</a:t>
            </a:r>
            <a:r>
              <a:rPr lang="en-US" altLang="ja-JP" sz="2000" dirty="0"/>
              <a:t>②】</a:t>
            </a:r>
          </a:p>
          <a:p>
            <a:pPr algn="ctr">
              <a:lnSpc>
                <a:spcPct val="150000"/>
              </a:lnSpc>
            </a:pPr>
            <a:r>
              <a:rPr lang="ja-JP" altLang="en-US" sz="2000"/>
              <a:t>私が相続コンサルティング契約を結んだ本当の理由</a:t>
            </a:r>
            <a:br>
              <a:rPr lang="en-US" altLang="ja-JP" sz="2000" dirty="0"/>
            </a:br>
            <a:r>
              <a:rPr lang="ja-JP" altLang="en-US" sz="2000"/>
              <a:t>（クライアント本人登場動画）</a:t>
            </a:r>
            <a:endParaRPr lang="en-US" altLang="ja-JP" sz="2000" dirty="0"/>
          </a:p>
          <a:p>
            <a:pPr algn="ctr">
              <a:lnSpc>
                <a:spcPct val="150000"/>
              </a:lnSpc>
            </a:pPr>
            <a:r>
              <a:rPr lang="ja-JP" altLang="en-US" sz="2000"/>
              <a:t>を視聴して、感想を</a:t>
            </a:r>
            <a:r>
              <a:rPr lang="en-US" altLang="ja-JP" sz="2000" dirty="0"/>
              <a:t>Facebook</a:t>
            </a:r>
            <a:r>
              <a:rPr lang="ja-JP" altLang="en-US" sz="2000"/>
              <a:t>グループに記入</a:t>
            </a:r>
            <a:endParaRPr lang="en-US" altLang="ja-JP" sz="2000" u="sng" dirty="0">
              <a:solidFill>
                <a:srgbClr val="FF0000"/>
              </a:solidFill>
            </a:endParaRPr>
          </a:p>
          <a:p>
            <a:pPr algn="ctr">
              <a:lnSpc>
                <a:spcPct val="150000"/>
              </a:lnSpc>
            </a:pPr>
            <a:r>
              <a:rPr lang="ja-JP" altLang="en-US" sz="2000" u="sng">
                <a:solidFill>
                  <a:srgbClr val="FF0000"/>
                </a:solidFill>
              </a:rPr>
              <a:t>→締切：</a:t>
            </a:r>
            <a:r>
              <a:rPr lang="en-US" altLang="ja-JP" sz="2000" u="sng" dirty="0">
                <a:solidFill>
                  <a:srgbClr val="FF0000"/>
                </a:solidFill>
              </a:rPr>
              <a:t>3</a:t>
            </a:r>
            <a:r>
              <a:rPr lang="ja-JP" altLang="en-US" sz="2000" u="sng">
                <a:solidFill>
                  <a:srgbClr val="FF0000"/>
                </a:solidFill>
              </a:rPr>
              <a:t>月</a:t>
            </a:r>
            <a:r>
              <a:rPr lang="en-US" altLang="ja-JP" sz="2000" u="sng" dirty="0">
                <a:solidFill>
                  <a:srgbClr val="FF0000"/>
                </a:solidFill>
              </a:rPr>
              <a:t>5</a:t>
            </a:r>
            <a:r>
              <a:rPr lang="ja-JP" altLang="en-US" sz="2000" u="sng">
                <a:solidFill>
                  <a:srgbClr val="FF0000"/>
                </a:solidFill>
              </a:rPr>
              <a:t>日</a:t>
            </a:r>
            <a:r>
              <a:rPr lang="en-US" altLang="ja-JP" sz="2000" u="sng" dirty="0">
                <a:solidFill>
                  <a:srgbClr val="FF0000"/>
                </a:solidFill>
              </a:rPr>
              <a:t>13:00</a:t>
            </a:r>
            <a:endParaRPr kumimoji="1" lang="en-US" altLang="ja-JP" sz="2000" dirty="0"/>
          </a:p>
          <a:p>
            <a:pPr algn="ctr">
              <a:lnSpc>
                <a:spcPct val="150000"/>
              </a:lnSpc>
            </a:pPr>
            <a:r>
              <a:rPr lang="en-US" altLang="ja-JP" sz="2000" dirty="0"/>
              <a:t>【</a:t>
            </a:r>
            <a:r>
              <a:rPr kumimoji="1" lang="ja-JP" altLang="en-US" sz="2000"/>
              <a:t>宿題</a:t>
            </a:r>
            <a:r>
              <a:rPr kumimoji="1" lang="en-US" altLang="ja-JP" sz="2000" dirty="0"/>
              <a:t>③</a:t>
            </a:r>
            <a:r>
              <a:rPr lang="en-US" altLang="ja-JP" sz="2000" dirty="0"/>
              <a:t>】</a:t>
            </a:r>
          </a:p>
          <a:p>
            <a:pPr algn="ctr">
              <a:lnSpc>
                <a:spcPct val="150000"/>
              </a:lnSpc>
            </a:pPr>
            <a:r>
              <a:rPr lang="ja-JP" altLang="en-US" sz="2000" u="sng"/>
              <a:t>パーフェクトカスタマーのペルソナ設定</a:t>
            </a:r>
            <a:endParaRPr lang="en-US" altLang="ja-JP" sz="2000" u="sng" dirty="0"/>
          </a:p>
          <a:p>
            <a:pPr algn="ctr">
              <a:lnSpc>
                <a:spcPct val="150000"/>
              </a:lnSpc>
            </a:pPr>
            <a:r>
              <a:rPr lang="ja-JP" altLang="en-US" sz="2000" u="sng">
                <a:solidFill>
                  <a:srgbClr val="FF0000"/>
                </a:solidFill>
              </a:rPr>
              <a:t>→締切：次回講義まで</a:t>
            </a:r>
            <a:endParaRPr lang="en-US" altLang="ja-JP" sz="2000" dirty="0"/>
          </a:p>
          <a:p>
            <a:pPr algn="ctr">
              <a:lnSpc>
                <a:spcPct val="150000"/>
              </a:lnSpc>
            </a:pPr>
            <a:endParaRPr lang="en-US" altLang="ja-JP" sz="2000" u="sng" dirty="0"/>
          </a:p>
        </p:txBody>
      </p:sp>
    </p:spTree>
    <p:extLst>
      <p:ext uri="{BB962C8B-B14F-4D97-AF65-F5344CB8AC3E}">
        <p14:creationId xmlns:p14="http://schemas.microsoft.com/office/powerpoint/2010/main" val="2216137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9392" y="0"/>
            <a:ext cx="2664296" cy="2792317"/>
          </a:xfrm>
          <a:prstGeom prst="rect">
            <a:avLst/>
          </a:prstGeom>
        </p:spPr>
      </p:pic>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852" y="116632"/>
            <a:ext cx="2664296" cy="2792317"/>
          </a:xfrm>
          <a:prstGeom prst="rect">
            <a:avLst/>
          </a:prstGeom>
        </p:spPr>
      </p:pic>
      <p:sp>
        <p:nvSpPr>
          <p:cNvPr id="3" name="タイトル 2"/>
          <p:cNvSpPr>
            <a:spLocks noGrp="1"/>
          </p:cNvSpPr>
          <p:nvPr>
            <p:ph type="ctrTitle"/>
          </p:nvPr>
        </p:nvSpPr>
        <p:spPr>
          <a:xfrm>
            <a:off x="635390" y="4134954"/>
            <a:ext cx="7852300" cy="687713"/>
          </a:xfrm>
        </p:spPr>
        <p:txBody>
          <a:bodyPr>
            <a:noAutofit/>
          </a:bodyPr>
          <a:lstStyle/>
          <a:p>
            <a:r>
              <a:rPr lang="ja-JP" altLang="en-US" sz="2800">
                <a:effectLst>
                  <a:outerShdw blurRad="38100" dist="38100" dir="2700000" algn="tl">
                    <a:srgbClr val="000000">
                      <a:alpha val="43137"/>
                    </a:srgbClr>
                  </a:outerShdw>
                </a:effectLst>
              </a:rPr>
              <a:t>選ばれる相続</a:t>
            </a:r>
            <a:r>
              <a:rPr lang="ja-JP" altLang="en-US" sz="2800" dirty="0">
                <a:effectLst>
                  <a:outerShdw blurRad="38100" dist="38100" dir="2700000" algn="tl">
                    <a:srgbClr val="000000">
                      <a:alpha val="43137"/>
                    </a:srgbClr>
                  </a:outerShdw>
                </a:effectLst>
              </a:rPr>
              <a:t>コンサルタント養成講座</a:t>
            </a:r>
            <a:br>
              <a:rPr lang="en-US" altLang="ja-JP" sz="2800" dirty="0">
                <a:effectLst>
                  <a:outerShdw blurRad="38100" dist="38100" dir="2700000" algn="tl">
                    <a:srgbClr val="000000">
                      <a:alpha val="43137"/>
                    </a:srgbClr>
                  </a:outerShdw>
                </a:effectLst>
              </a:rPr>
            </a:br>
            <a:br>
              <a:rPr lang="en-US" altLang="ja-JP" sz="2800" dirty="0">
                <a:effectLst>
                  <a:outerShdw blurRad="38100" dist="38100" dir="2700000" algn="tl">
                    <a:srgbClr val="000000">
                      <a:alpha val="43137"/>
                    </a:srgbClr>
                  </a:outerShdw>
                </a:effectLst>
              </a:rPr>
            </a:br>
            <a:r>
              <a:rPr lang="ja-JP" altLang="en-US" sz="2800">
                <a:effectLst>
                  <a:outerShdw blurRad="38100" dist="38100" dir="2700000" algn="tl">
                    <a:srgbClr val="000000">
                      <a:alpha val="43137"/>
                    </a:srgbClr>
                  </a:outerShdw>
                </a:effectLst>
              </a:rPr>
              <a:t>＜第５講＞</a:t>
            </a:r>
            <a:br>
              <a:rPr lang="en-US" altLang="ja-JP" sz="3200" dirty="0">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6000">
                <a:solidFill>
                  <a:srgbClr val="FF0000"/>
                </a:solidFill>
                <a:effectLst>
                  <a:outerShdw blurRad="38100" dist="38100" dir="2700000" algn="tl">
                    <a:srgbClr val="000000">
                      <a:alpha val="43137"/>
                    </a:srgbClr>
                  </a:outerShdw>
                </a:effectLst>
              </a:rPr>
              <a:t>家族会議支援</a:t>
            </a:r>
            <a:r>
              <a:rPr lang="en-US" altLang="ja-JP" sz="6000" dirty="0">
                <a:solidFill>
                  <a:srgbClr val="FF0000"/>
                </a:solidFill>
                <a:effectLst>
                  <a:outerShdw blurRad="38100" dist="38100" dir="2700000" algn="tl">
                    <a:srgbClr val="000000">
                      <a:alpha val="43137"/>
                    </a:srgbClr>
                  </a:outerShdw>
                </a:effectLst>
              </a:rPr>
              <a:t>®︎</a:t>
            </a:r>
            <a:br>
              <a:rPr lang="en-US" altLang="ja-JP" sz="6000" dirty="0">
                <a:solidFill>
                  <a:srgbClr val="FF0000"/>
                </a:solidFill>
                <a:effectLst>
                  <a:outerShdw blurRad="38100" dist="38100" dir="2700000" algn="tl">
                    <a:srgbClr val="000000">
                      <a:alpha val="43137"/>
                    </a:srgbClr>
                  </a:outerShdw>
                </a:effectLst>
              </a:rPr>
            </a:br>
            <a:r>
              <a:rPr lang="ja-JP" altLang="en-US" sz="6000">
                <a:solidFill>
                  <a:srgbClr val="FF0000"/>
                </a:solidFill>
                <a:effectLst>
                  <a:outerShdw blurRad="38100" dist="38100" dir="2700000" algn="tl">
                    <a:srgbClr val="000000">
                      <a:alpha val="43137"/>
                    </a:srgbClr>
                  </a:outerShdw>
                </a:effectLst>
              </a:rPr>
              <a:t>徹底解説</a:t>
            </a:r>
            <a:br>
              <a:rPr lang="en-US" altLang="ja-JP" dirty="0">
                <a:solidFill>
                  <a:srgbClr val="FF0000"/>
                </a:solidFill>
                <a:effectLst>
                  <a:outerShdw blurRad="38100" dist="38100" dir="2700000" algn="tl">
                    <a:srgbClr val="000000">
                      <a:alpha val="43137"/>
                    </a:srgbClr>
                  </a:outerShdw>
                </a:effectLst>
              </a:rPr>
            </a:br>
            <a:br>
              <a:rPr lang="en-US" altLang="ja-JP" sz="5400" dirty="0">
                <a:effectLst>
                  <a:outerShdw blurRad="38100" dist="38100" dir="2700000" algn="tl">
                    <a:srgbClr val="000000">
                      <a:alpha val="43137"/>
                    </a:srgbClr>
                  </a:outerShdw>
                </a:effectLst>
              </a:rPr>
            </a:br>
            <a:endParaRPr kumimoji="1" lang="ja-JP" alt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742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374653" y="1844824"/>
            <a:ext cx="6394699" cy="4154984"/>
          </a:xfrm>
          <a:prstGeom prst="rect">
            <a:avLst/>
          </a:prstGeom>
          <a:solidFill>
            <a:srgbClr val="FFFF00"/>
          </a:solidFill>
        </p:spPr>
        <p:txBody>
          <a:bodyPr wrap="none" rtlCol="0">
            <a:spAutoFit/>
          </a:bodyPr>
          <a:lstStyle/>
          <a:p>
            <a:pPr algn="ctr"/>
            <a:r>
              <a:rPr lang="ja-JP" altLang="en-US" sz="4400" dirty="0"/>
              <a:t>川口式</a:t>
            </a:r>
            <a:endParaRPr lang="en-US" altLang="ja-JP" sz="4400" dirty="0"/>
          </a:p>
          <a:p>
            <a:pPr algn="ctr"/>
            <a:endParaRPr lang="en-US" altLang="ja-JP" sz="4400" dirty="0"/>
          </a:p>
          <a:p>
            <a:pPr algn="ctr"/>
            <a:r>
              <a:rPr lang="ja-JP" altLang="en-US" sz="4400" dirty="0"/>
              <a:t>相続コンサルティング契約</a:t>
            </a:r>
            <a:endParaRPr lang="en-US" altLang="ja-JP" sz="4400" dirty="0"/>
          </a:p>
          <a:p>
            <a:pPr algn="ctr"/>
            <a:endParaRPr lang="en-US" altLang="ja-JP" sz="4400" dirty="0"/>
          </a:p>
          <a:p>
            <a:pPr algn="ctr"/>
            <a:r>
              <a:rPr lang="ja-JP" altLang="en-US" sz="4400" dirty="0"/>
              <a:t>フィー設定の考え方</a:t>
            </a:r>
          </a:p>
          <a:p>
            <a:pPr algn="ctr"/>
            <a:endParaRPr kumimoji="1" lang="ja-JP" altLang="en-US" sz="4400" dirty="0"/>
          </a:p>
        </p:txBody>
      </p:sp>
    </p:spTree>
    <p:extLst>
      <p:ext uri="{BB962C8B-B14F-4D97-AF65-F5344CB8AC3E}">
        <p14:creationId xmlns:p14="http://schemas.microsoft.com/office/powerpoint/2010/main" val="24034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58585" y="1412776"/>
            <a:ext cx="9026830" cy="5693866"/>
          </a:xfrm>
          <a:prstGeom prst="rect">
            <a:avLst/>
          </a:prstGeom>
          <a:noFill/>
        </p:spPr>
        <p:txBody>
          <a:bodyPr wrap="none" rtlCol="0">
            <a:spAutoFit/>
          </a:bodyPr>
          <a:lstStyle/>
          <a:p>
            <a:pPr algn="ctr"/>
            <a:r>
              <a:rPr kumimoji="1" lang="ja-JP" altLang="en-US" sz="2800" dirty="0"/>
              <a:t>顧客の資産総額の◯％</a:t>
            </a:r>
            <a:endParaRPr lang="en-US" altLang="ja-JP" sz="2800" dirty="0"/>
          </a:p>
          <a:p>
            <a:pPr algn="ctr"/>
            <a:r>
              <a:rPr kumimoji="1" lang="ja-JP" altLang="en-US" sz="2800" dirty="0"/>
              <a:t>というフィー設定はしていない。</a:t>
            </a:r>
            <a:endParaRPr kumimoji="1" lang="en-US" altLang="ja-JP" sz="2800" dirty="0"/>
          </a:p>
          <a:p>
            <a:pPr algn="ctr"/>
            <a:endParaRPr lang="en-US" altLang="ja-JP" sz="2800" dirty="0"/>
          </a:p>
          <a:p>
            <a:pPr algn="ctr"/>
            <a:r>
              <a:rPr lang="ja-JP" altLang="en-US" sz="2800" dirty="0"/>
              <a:t>「時給３万円」という設定で</a:t>
            </a:r>
            <a:endParaRPr kumimoji="1" lang="en-US" altLang="ja-JP" sz="2800" dirty="0"/>
          </a:p>
          <a:p>
            <a:pPr algn="ctr"/>
            <a:r>
              <a:rPr lang="ja-JP" altLang="en-US" sz="2800" dirty="0"/>
              <a:t>月２時間の関わりを前提に</a:t>
            </a:r>
            <a:endParaRPr lang="en-US" altLang="ja-JP" sz="2800" dirty="0"/>
          </a:p>
          <a:p>
            <a:pPr algn="ctr"/>
            <a:r>
              <a:rPr lang="ja-JP" altLang="en-US" sz="2800" dirty="0"/>
              <a:t>６万円</a:t>
            </a:r>
            <a:r>
              <a:rPr lang="en-US" altLang="ja-JP" sz="2800" dirty="0"/>
              <a:t>/</a:t>
            </a:r>
            <a:r>
              <a:rPr lang="ja-JP" altLang="en-US" sz="2800" dirty="0"/>
              <a:t>月前後のコンサルティングフィーを基準にして決定。</a:t>
            </a:r>
            <a:endParaRPr lang="en-US" altLang="ja-JP" sz="2800" dirty="0"/>
          </a:p>
          <a:p>
            <a:pPr algn="ctr"/>
            <a:endParaRPr lang="en-US" altLang="ja-JP" sz="2800" dirty="0"/>
          </a:p>
          <a:p>
            <a:pPr algn="ctr"/>
            <a:r>
              <a:rPr lang="ja-JP" altLang="en-US" sz="2800" dirty="0"/>
              <a:t>現在は６ヶ月のプロジェクトに対して３０万円（税別）</a:t>
            </a:r>
            <a:endParaRPr lang="en-US" altLang="ja-JP" sz="2800" dirty="0"/>
          </a:p>
          <a:p>
            <a:pPr algn="ctr"/>
            <a:r>
              <a:rPr lang="ja-JP" altLang="en-US" sz="2800" dirty="0"/>
              <a:t>のフィーをチャージすることが多い。</a:t>
            </a:r>
            <a:endParaRPr lang="en-US" altLang="ja-JP" sz="2800" dirty="0"/>
          </a:p>
          <a:p>
            <a:pPr algn="ctr"/>
            <a:endParaRPr lang="en-US" altLang="ja-JP" sz="2800" dirty="0"/>
          </a:p>
          <a:p>
            <a:pPr algn="ctr"/>
            <a:r>
              <a:rPr lang="ja-JP" altLang="en-US" sz="2800" dirty="0"/>
              <a:t>（資産総額の◯％というフィー設定も考えられる）</a:t>
            </a:r>
            <a:endParaRPr lang="en-US" altLang="ja-JP" sz="2800" dirty="0"/>
          </a:p>
          <a:p>
            <a:pPr algn="ctr"/>
            <a:endParaRPr kumimoji="1" lang="en-US" altLang="ja-JP" sz="2800" dirty="0"/>
          </a:p>
          <a:p>
            <a:pPr algn="ctr"/>
            <a:endParaRPr kumimoji="1" lang="ja-JP" altLang="en-US" sz="2800" dirty="0"/>
          </a:p>
        </p:txBody>
      </p:sp>
    </p:spTree>
    <p:extLst>
      <p:ext uri="{BB962C8B-B14F-4D97-AF65-F5344CB8AC3E}">
        <p14:creationId xmlns:p14="http://schemas.microsoft.com/office/powerpoint/2010/main" val="1266542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08414" y="1556792"/>
            <a:ext cx="8064896" cy="4542847"/>
          </a:xfrm>
          <a:prstGeom prst="rect">
            <a:avLst/>
          </a:prstGeom>
          <a:noFill/>
        </p:spPr>
        <p:txBody>
          <a:bodyPr wrap="square" rtlCol="0">
            <a:spAutoFit/>
          </a:bodyPr>
          <a:lstStyle/>
          <a:p>
            <a:pPr>
              <a:lnSpc>
                <a:spcPct val="150000"/>
              </a:lnSpc>
            </a:pPr>
            <a:r>
              <a:rPr kumimoji="1" lang="ja-JP" altLang="en-US" sz="2800" dirty="0"/>
              <a:t>・相談者：７０歳女性</a:t>
            </a:r>
            <a:endParaRPr kumimoji="1" lang="en-US" altLang="ja-JP" sz="2800" dirty="0"/>
          </a:p>
          <a:p>
            <a:pPr>
              <a:lnSpc>
                <a:spcPct val="150000"/>
              </a:lnSpc>
            </a:pPr>
            <a:r>
              <a:rPr kumimoji="1" lang="ja-JP" altLang="en-US" sz="2800" dirty="0"/>
              <a:t>・ファーストコンタクト：２０１６年３月２５日</a:t>
            </a:r>
            <a:endParaRPr kumimoji="1" lang="en-US" altLang="ja-JP" sz="2800" dirty="0"/>
          </a:p>
          <a:p>
            <a:pPr>
              <a:lnSpc>
                <a:spcPct val="150000"/>
              </a:lnSpc>
            </a:pPr>
            <a:r>
              <a:rPr lang="ja-JP" altLang="en-US" sz="2800" dirty="0"/>
              <a:t>・受任日：２０１６年</a:t>
            </a:r>
            <a:r>
              <a:rPr lang="ja-JP" altLang="en-US" sz="2800"/>
              <a:t>４月２日</a:t>
            </a:r>
            <a:endParaRPr lang="en-US" altLang="ja-JP" sz="2800" dirty="0"/>
          </a:p>
          <a:p>
            <a:pPr>
              <a:lnSpc>
                <a:spcPct val="150000"/>
              </a:lnSpc>
            </a:pPr>
            <a:r>
              <a:rPr lang="ja-JP" altLang="en-US" sz="2800"/>
              <a:t>・受任までの面談回数：２回</a:t>
            </a:r>
            <a:endParaRPr kumimoji="1" lang="en-US" altLang="ja-JP" sz="2800" dirty="0"/>
          </a:p>
          <a:p>
            <a:pPr>
              <a:lnSpc>
                <a:spcPct val="150000"/>
              </a:lnSpc>
            </a:pPr>
            <a:r>
              <a:rPr lang="ja-JP" altLang="en-US" sz="2800"/>
              <a:t>・ソース：</a:t>
            </a:r>
            <a:r>
              <a:rPr lang="ja-JP" altLang="en-US" sz="2800" dirty="0"/>
              <a:t>同級生の父からの紹介</a:t>
            </a:r>
            <a:endParaRPr lang="en-US" altLang="ja-JP" sz="2800" dirty="0"/>
          </a:p>
          <a:p>
            <a:pPr>
              <a:lnSpc>
                <a:spcPct val="150000"/>
              </a:lnSpc>
            </a:pPr>
            <a:r>
              <a:rPr kumimoji="1" lang="ja-JP" altLang="en-US" sz="2800"/>
              <a:t>・</a:t>
            </a:r>
            <a:r>
              <a:rPr kumimoji="1" lang="ja-JP" altLang="en-US" sz="2800" dirty="0"/>
              <a:t>相談内容</a:t>
            </a:r>
            <a:r>
              <a:rPr lang="ja-JP" altLang="en-US" sz="2800" dirty="0"/>
              <a:t>：１０年前に亡くなった母名義の不動産に住んでいる実の娘と揉め事になっている</a:t>
            </a:r>
            <a:endParaRPr lang="en-US" altLang="ja-JP" sz="2800" dirty="0"/>
          </a:p>
        </p:txBody>
      </p:sp>
      <p:sp>
        <p:nvSpPr>
          <p:cNvPr id="6" name="テキスト ボックス 5"/>
          <p:cNvSpPr txBox="1"/>
          <p:nvPr/>
        </p:nvSpPr>
        <p:spPr>
          <a:xfrm>
            <a:off x="1939454" y="633772"/>
            <a:ext cx="5981125" cy="523220"/>
          </a:xfrm>
          <a:prstGeom prst="rect">
            <a:avLst/>
          </a:prstGeom>
          <a:noFill/>
        </p:spPr>
        <p:txBody>
          <a:bodyPr wrap="none" rtlCol="0">
            <a:spAutoFit/>
          </a:bodyPr>
          <a:lstStyle/>
          <a:p>
            <a:r>
              <a:rPr lang="ja-JP" altLang="en-US" sz="2800" dirty="0"/>
              <a:t>①</a:t>
            </a:r>
            <a:r>
              <a:rPr lang="en-US" altLang="ja-JP" sz="2800" dirty="0"/>
              <a:t>【</a:t>
            </a:r>
            <a:r>
              <a:rPr lang="ja-JP" altLang="en-US" sz="2800" dirty="0"/>
              <a:t>既に「争族」になっているパターン</a:t>
            </a:r>
            <a:r>
              <a:rPr lang="en-US" altLang="ja-JP" sz="2800" dirty="0"/>
              <a:t>】</a:t>
            </a:r>
            <a:endParaRPr kumimoji="1" lang="ja-JP" altLang="en-US" sz="2800" dirty="0"/>
          </a:p>
        </p:txBody>
      </p:sp>
    </p:spTree>
    <p:extLst>
      <p:ext uri="{BB962C8B-B14F-4D97-AF65-F5344CB8AC3E}">
        <p14:creationId xmlns:p14="http://schemas.microsoft.com/office/powerpoint/2010/main" val="1948152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64195" y="1901616"/>
            <a:ext cx="9015610" cy="4524315"/>
          </a:xfrm>
          <a:prstGeom prst="rect">
            <a:avLst/>
          </a:prstGeom>
          <a:noFill/>
        </p:spPr>
        <p:txBody>
          <a:bodyPr wrap="none" rtlCol="0">
            <a:spAutoFit/>
          </a:bodyPr>
          <a:lstStyle/>
          <a:p>
            <a:pPr algn="ctr"/>
            <a:r>
              <a:rPr lang="ja-JP" altLang="en-US" sz="3200" dirty="0"/>
              <a:t>・詳細なヒアリング</a:t>
            </a:r>
            <a:endParaRPr lang="en-US" altLang="ja-JP" sz="3200" dirty="0"/>
          </a:p>
          <a:p>
            <a:pPr algn="ctr"/>
            <a:r>
              <a:rPr kumimoji="1" lang="ja-JP" altLang="en-US" sz="3200" dirty="0"/>
              <a:t>・速やかに弁護士へ繋ぐ</a:t>
            </a:r>
            <a:endParaRPr kumimoji="1" lang="en-US" altLang="ja-JP" sz="3200" dirty="0"/>
          </a:p>
          <a:p>
            <a:pPr algn="ctr"/>
            <a:r>
              <a:rPr lang="ja-JP" altLang="en-US" sz="3200" dirty="0"/>
              <a:t>・弁護士へ要望を伝える</a:t>
            </a:r>
            <a:endParaRPr lang="en-US" altLang="ja-JP" sz="3200" dirty="0"/>
          </a:p>
          <a:p>
            <a:pPr algn="ctr"/>
            <a:r>
              <a:rPr kumimoji="1" lang="ja-JP" altLang="en-US" sz="3200" dirty="0"/>
              <a:t>・弁護士にクライアントの真意を伝える</a:t>
            </a:r>
            <a:endParaRPr kumimoji="1" lang="en-US" altLang="ja-JP" sz="3200" dirty="0"/>
          </a:p>
          <a:p>
            <a:pPr algn="ctr"/>
            <a:r>
              <a:rPr lang="ja-JP" altLang="en-US" sz="3200" dirty="0"/>
              <a:t>・クライアントからの質問や相談を無制限に受ける</a:t>
            </a:r>
            <a:endParaRPr lang="en-US" altLang="ja-JP" sz="3200" dirty="0"/>
          </a:p>
          <a:p>
            <a:pPr algn="ctr"/>
            <a:r>
              <a:rPr kumimoji="1" lang="ja-JP" altLang="en-US" sz="3200" dirty="0"/>
              <a:t>・クライアントの不安を聞く</a:t>
            </a:r>
            <a:endParaRPr kumimoji="1" lang="en-US" altLang="ja-JP" sz="3200" dirty="0"/>
          </a:p>
          <a:p>
            <a:pPr algn="ctr"/>
            <a:r>
              <a:rPr lang="ja-JP" altLang="en-US" sz="3200" dirty="0"/>
              <a:t>・必要に応じてクライアントの現状を弁護士に伝える</a:t>
            </a:r>
            <a:endParaRPr lang="en-US" altLang="ja-JP" sz="3200" dirty="0"/>
          </a:p>
          <a:p>
            <a:pPr algn="ctr"/>
            <a:endParaRPr lang="en-US" altLang="ja-JP" sz="3200" dirty="0"/>
          </a:p>
          <a:p>
            <a:pPr algn="ctr"/>
            <a:r>
              <a:rPr kumimoji="1" lang="ja-JP" altLang="en-US" sz="3200" dirty="0"/>
              <a:t>受任金額：相続コンサルティング契約　５万円</a:t>
            </a:r>
            <a:endParaRPr kumimoji="1" lang="en-US" altLang="ja-JP" sz="3200" dirty="0"/>
          </a:p>
        </p:txBody>
      </p:sp>
      <p:sp>
        <p:nvSpPr>
          <p:cNvPr id="6" name="テキスト ボックス 5"/>
          <p:cNvSpPr txBox="1"/>
          <p:nvPr/>
        </p:nvSpPr>
        <p:spPr>
          <a:xfrm>
            <a:off x="1939454" y="633772"/>
            <a:ext cx="5981125" cy="523220"/>
          </a:xfrm>
          <a:prstGeom prst="rect">
            <a:avLst/>
          </a:prstGeom>
          <a:noFill/>
        </p:spPr>
        <p:txBody>
          <a:bodyPr wrap="none" rtlCol="0">
            <a:spAutoFit/>
          </a:bodyPr>
          <a:lstStyle/>
          <a:p>
            <a:r>
              <a:rPr lang="ja-JP" altLang="en-US" sz="2800" dirty="0"/>
              <a:t>①</a:t>
            </a:r>
            <a:r>
              <a:rPr lang="en-US" altLang="ja-JP" sz="2800" dirty="0"/>
              <a:t>【</a:t>
            </a:r>
            <a:r>
              <a:rPr lang="ja-JP" altLang="en-US" sz="2800" dirty="0"/>
              <a:t>既に「争族」になっているパターン</a:t>
            </a:r>
            <a:r>
              <a:rPr lang="en-US" altLang="ja-JP" sz="2800" dirty="0"/>
              <a:t>】</a:t>
            </a:r>
            <a:endParaRPr kumimoji="1" lang="ja-JP" altLang="en-US" sz="2800" dirty="0"/>
          </a:p>
        </p:txBody>
      </p:sp>
      <p:sp>
        <p:nvSpPr>
          <p:cNvPr id="3" name="テキスト ボックス 2"/>
          <p:cNvSpPr txBox="1"/>
          <p:nvPr/>
        </p:nvSpPr>
        <p:spPr>
          <a:xfrm rot="20229544">
            <a:off x="372659" y="1331187"/>
            <a:ext cx="1620957" cy="523220"/>
          </a:xfrm>
          <a:prstGeom prst="rect">
            <a:avLst/>
          </a:prstGeom>
          <a:solidFill>
            <a:schemeClr val="accent2"/>
          </a:solidFill>
        </p:spPr>
        <p:txBody>
          <a:bodyPr wrap="none" rtlCol="0">
            <a:spAutoFit/>
          </a:bodyPr>
          <a:lstStyle/>
          <a:p>
            <a:r>
              <a:rPr kumimoji="1" lang="ja-JP" altLang="en-US" sz="2800">
                <a:solidFill>
                  <a:schemeClr val="bg1"/>
                </a:solidFill>
              </a:rPr>
              <a:t>受任内容</a:t>
            </a:r>
          </a:p>
        </p:txBody>
      </p:sp>
    </p:spTree>
    <p:extLst>
      <p:ext uri="{BB962C8B-B14F-4D97-AF65-F5344CB8AC3E}">
        <p14:creationId xmlns:p14="http://schemas.microsoft.com/office/powerpoint/2010/main" val="2081987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55576" y="1380529"/>
            <a:ext cx="8064896" cy="5189177"/>
          </a:xfrm>
          <a:prstGeom prst="rect">
            <a:avLst/>
          </a:prstGeom>
          <a:noFill/>
        </p:spPr>
        <p:txBody>
          <a:bodyPr wrap="square" rtlCol="0">
            <a:spAutoFit/>
          </a:bodyPr>
          <a:lstStyle/>
          <a:p>
            <a:pPr>
              <a:lnSpc>
                <a:spcPct val="150000"/>
              </a:lnSpc>
            </a:pPr>
            <a:r>
              <a:rPr kumimoji="1" lang="ja-JP" altLang="en-US" sz="2800" dirty="0"/>
              <a:t>・相談者：６０歳</a:t>
            </a:r>
            <a:r>
              <a:rPr lang="ja-JP" altLang="en-US" sz="2800" dirty="0"/>
              <a:t>男</a:t>
            </a:r>
            <a:r>
              <a:rPr kumimoji="1" lang="ja-JP" altLang="en-US" sz="2800" dirty="0"/>
              <a:t>性</a:t>
            </a:r>
            <a:endParaRPr kumimoji="1" lang="en-US" altLang="ja-JP" sz="2800" dirty="0"/>
          </a:p>
          <a:p>
            <a:pPr>
              <a:lnSpc>
                <a:spcPct val="150000"/>
              </a:lnSpc>
            </a:pPr>
            <a:r>
              <a:rPr kumimoji="1" lang="ja-JP" altLang="en-US" sz="2800" dirty="0"/>
              <a:t>・ファーストコンタクト：２０１７年</a:t>
            </a:r>
            <a:r>
              <a:rPr lang="ja-JP" altLang="en-US" sz="2800" dirty="0"/>
              <a:t>１０</a:t>
            </a:r>
            <a:r>
              <a:rPr kumimoji="1" lang="ja-JP" altLang="en-US" sz="2800" dirty="0"/>
              <a:t>月３０日</a:t>
            </a:r>
            <a:endParaRPr kumimoji="1" lang="en-US" altLang="ja-JP" sz="2800" dirty="0"/>
          </a:p>
          <a:p>
            <a:pPr>
              <a:lnSpc>
                <a:spcPct val="150000"/>
              </a:lnSpc>
            </a:pPr>
            <a:r>
              <a:rPr lang="ja-JP" altLang="en-US" sz="2800" dirty="0"/>
              <a:t>・受任日：２０１７年</a:t>
            </a:r>
            <a:r>
              <a:rPr lang="ja-JP" altLang="en-US" sz="2800"/>
              <a:t>１１月７日</a:t>
            </a:r>
            <a:endParaRPr lang="en-US" altLang="ja-JP" sz="2800" dirty="0"/>
          </a:p>
          <a:p>
            <a:pPr>
              <a:lnSpc>
                <a:spcPct val="150000"/>
              </a:lnSpc>
            </a:pPr>
            <a:r>
              <a:rPr lang="ja-JP" altLang="en-US" sz="2800"/>
              <a:t>・受任までの面談回数：２回</a:t>
            </a:r>
            <a:endParaRPr kumimoji="1" lang="en-US" altLang="ja-JP" sz="2800" dirty="0"/>
          </a:p>
          <a:p>
            <a:pPr>
              <a:lnSpc>
                <a:spcPct val="150000"/>
              </a:lnSpc>
            </a:pPr>
            <a:r>
              <a:rPr lang="ja-JP" altLang="en-US" sz="2800" dirty="0"/>
              <a:t>・ソース：</a:t>
            </a:r>
            <a:r>
              <a:rPr lang="en-US" altLang="ja-JP" sz="2800" dirty="0"/>
              <a:t>Facebook</a:t>
            </a:r>
            <a:r>
              <a:rPr lang="ja-JP" altLang="en-US" sz="2800" dirty="0"/>
              <a:t>を見た人の父</a:t>
            </a:r>
            <a:endParaRPr lang="en-US" altLang="ja-JP" sz="2800" dirty="0"/>
          </a:p>
          <a:p>
            <a:pPr>
              <a:lnSpc>
                <a:spcPct val="150000"/>
              </a:lnSpc>
            </a:pPr>
            <a:r>
              <a:rPr kumimoji="1" lang="ja-JP" altLang="en-US" sz="2800"/>
              <a:t>・</a:t>
            </a:r>
            <a:r>
              <a:rPr kumimoji="1" lang="ja-JP" altLang="en-US" sz="2800" dirty="0"/>
              <a:t>相談内容</a:t>
            </a:r>
            <a:r>
              <a:rPr lang="ja-JP" altLang="en-US" sz="2800" dirty="0"/>
              <a:t>：３年前に亡くなった父名義の不動産について、千葉に住む兄が「富山の不動産は任せる」と言われたが、これから何をすればいいかわからない。</a:t>
            </a:r>
            <a:endParaRPr lang="en-US" altLang="ja-JP" sz="2800" dirty="0"/>
          </a:p>
        </p:txBody>
      </p:sp>
      <p:sp>
        <p:nvSpPr>
          <p:cNvPr id="6" name="テキスト ボックス 5"/>
          <p:cNvSpPr txBox="1"/>
          <p:nvPr/>
        </p:nvSpPr>
        <p:spPr>
          <a:xfrm>
            <a:off x="1939454" y="633772"/>
            <a:ext cx="4390946" cy="523220"/>
          </a:xfrm>
          <a:prstGeom prst="rect">
            <a:avLst/>
          </a:prstGeom>
          <a:noFill/>
        </p:spPr>
        <p:txBody>
          <a:bodyPr wrap="none" rtlCol="0">
            <a:spAutoFit/>
          </a:bodyPr>
          <a:lstStyle/>
          <a:p>
            <a:r>
              <a:rPr lang="ja-JP" altLang="en-US" sz="2800" dirty="0"/>
              <a:t>②</a:t>
            </a:r>
            <a:r>
              <a:rPr lang="en-US" altLang="ja-JP" sz="2800" dirty="0"/>
              <a:t>【</a:t>
            </a:r>
            <a:r>
              <a:rPr lang="ja-JP" altLang="en-US" sz="2800" dirty="0"/>
              <a:t>相続登記だけパターン</a:t>
            </a:r>
            <a:r>
              <a:rPr lang="en-US" altLang="ja-JP" sz="2800" dirty="0"/>
              <a:t>】</a:t>
            </a:r>
            <a:endParaRPr kumimoji="1" lang="ja-JP" altLang="en-US" sz="2800" dirty="0"/>
          </a:p>
        </p:txBody>
      </p:sp>
    </p:spTree>
    <p:extLst>
      <p:ext uri="{BB962C8B-B14F-4D97-AF65-F5344CB8AC3E}">
        <p14:creationId xmlns:p14="http://schemas.microsoft.com/office/powerpoint/2010/main" val="1518130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0" y="1669950"/>
            <a:ext cx="9055684" cy="5016758"/>
          </a:xfrm>
          <a:prstGeom prst="rect">
            <a:avLst/>
          </a:prstGeom>
          <a:noFill/>
        </p:spPr>
        <p:txBody>
          <a:bodyPr wrap="none" rtlCol="0">
            <a:spAutoFit/>
          </a:bodyPr>
          <a:lstStyle/>
          <a:p>
            <a:pPr algn="ctr"/>
            <a:r>
              <a:rPr lang="ja-JP" altLang="en-US" sz="3200" dirty="0"/>
              <a:t>・詳細なヒアリング</a:t>
            </a:r>
            <a:endParaRPr lang="en-US" altLang="ja-JP" sz="3200" dirty="0"/>
          </a:p>
          <a:p>
            <a:pPr algn="ctr"/>
            <a:r>
              <a:rPr lang="ja-JP" altLang="en-US" sz="3200" dirty="0"/>
              <a:t>・問題点を整理して抽出</a:t>
            </a:r>
            <a:endParaRPr lang="en-US" altLang="ja-JP" sz="3200" dirty="0"/>
          </a:p>
          <a:p>
            <a:pPr algn="ctr"/>
            <a:r>
              <a:rPr lang="ja-JP" altLang="en-US" sz="3200" dirty="0"/>
              <a:t>・今回は相続登記だけを整えるということで合意</a:t>
            </a:r>
            <a:endParaRPr lang="en-US" altLang="ja-JP" sz="3200" dirty="0"/>
          </a:p>
          <a:p>
            <a:pPr algn="ctr"/>
            <a:r>
              <a:rPr kumimoji="1" lang="ja-JP" altLang="en-US" sz="3200" dirty="0"/>
              <a:t>・速やかに司法書士へ繋ぐ</a:t>
            </a:r>
            <a:endParaRPr kumimoji="1" lang="en-US" altLang="ja-JP" sz="3200" dirty="0"/>
          </a:p>
          <a:p>
            <a:pPr algn="ctr"/>
            <a:r>
              <a:rPr lang="ja-JP" altLang="en-US" sz="3200" dirty="0"/>
              <a:t>・司法書士のサポート</a:t>
            </a:r>
            <a:endParaRPr kumimoji="1" lang="en-US" altLang="ja-JP" sz="3200" dirty="0"/>
          </a:p>
          <a:p>
            <a:pPr algn="ctr"/>
            <a:r>
              <a:rPr lang="ja-JP" altLang="en-US" sz="3200" dirty="0"/>
              <a:t>・クライアントからの質問や相談を無制限に受ける</a:t>
            </a:r>
            <a:endParaRPr lang="en-US" altLang="ja-JP" sz="3200" dirty="0"/>
          </a:p>
          <a:p>
            <a:pPr algn="ctr"/>
            <a:r>
              <a:rPr kumimoji="1" lang="ja-JP" altLang="en-US" sz="3200" dirty="0"/>
              <a:t>・クライアントの不安を聞く</a:t>
            </a:r>
            <a:endParaRPr kumimoji="1" lang="en-US" altLang="ja-JP" sz="3200" dirty="0"/>
          </a:p>
          <a:p>
            <a:pPr algn="ctr"/>
            <a:r>
              <a:rPr lang="ja-JP" altLang="en-US" sz="3200" dirty="0"/>
              <a:t>・必要に応じクライアントの現状を司法書士に伝える</a:t>
            </a:r>
            <a:endParaRPr lang="en-US" altLang="ja-JP" sz="3200" dirty="0"/>
          </a:p>
          <a:p>
            <a:pPr algn="ctr"/>
            <a:endParaRPr lang="en-US" altLang="ja-JP" sz="3200" dirty="0"/>
          </a:p>
          <a:p>
            <a:pPr algn="ctr"/>
            <a:r>
              <a:rPr kumimoji="1" lang="ja-JP" altLang="en-US" sz="3200" dirty="0"/>
              <a:t>受任金額：相続コンサルティング契約　５万円</a:t>
            </a:r>
            <a:endParaRPr kumimoji="1" lang="en-US" altLang="ja-JP" sz="3200" dirty="0"/>
          </a:p>
        </p:txBody>
      </p:sp>
      <p:sp>
        <p:nvSpPr>
          <p:cNvPr id="6" name="テキスト ボックス 5"/>
          <p:cNvSpPr txBox="1"/>
          <p:nvPr/>
        </p:nvSpPr>
        <p:spPr>
          <a:xfrm rot="20229544">
            <a:off x="372659" y="1346829"/>
            <a:ext cx="1620957" cy="523220"/>
          </a:xfrm>
          <a:prstGeom prst="rect">
            <a:avLst/>
          </a:prstGeom>
          <a:solidFill>
            <a:schemeClr val="accent2"/>
          </a:solidFill>
        </p:spPr>
        <p:txBody>
          <a:bodyPr wrap="none" rtlCol="0">
            <a:spAutoFit/>
          </a:bodyPr>
          <a:lstStyle/>
          <a:p>
            <a:r>
              <a:rPr kumimoji="1" lang="ja-JP" altLang="en-US" sz="2800">
                <a:solidFill>
                  <a:schemeClr val="bg1"/>
                </a:solidFill>
              </a:rPr>
              <a:t>受任内容</a:t>
            </a:r>
          </a:p>
        </p:txBody>
      </p:sp>
      <p:sp>
        <p:nvSpPr>
          <p:cNvPr id="9" name="テキスト ボックス 8"/>
          <p:cNvSpPr txBox="1"/>
          <p:nvPr/>
        </p:nvSpPr>
        <p:spPr>
          <a:xfrm>
            <a:off x="1939454" y="633772"/>
            <a:ext cx="4390946" cy="523220"/>
          </a:xfrm>
          <a:prstGeom prst="rect">
            <a:avLst/>
          </a:prstGeom>
          <a:noFill/>
        </p:spPr>
        <p:txBody>
          <a:bodyPr wrap="none" rtlCol="0">
            <a:spAutoFit/>
          </a:bodyPr>
          <a:lstStyle/>
          <a:p>
            <a:r>
              <a:rPr lang="ja-JP" altLang="en-US" sz="2800" dirty="0"/>
              <a:t>②</a:t>
            </a:r>
            <a:r>
              <a:rPr lang="en-US" altLang="ja-JP" sz="2800" dirty="0"/>
              <a:t>【</a:t>
            </a:r>
            <a:r>
              <a:rPr lang="ja-JP" altLang="en-US" sz="2800" dirty="0"/>
              <a:t>相続</a:t>
            </a:r>
            <a:r>
              <a:rPr lang="ja-JP" altLang="en-US" sz="2800"/>
              <a:t>登記だけパターン</a:t>
            </a:r>
            <a:r>
              <a:rPr lang="en-US" altLang="ja-JP" sz="2800"/>
              <a:t>】</a:t>
            </a:r>
            <a:endParaRPr kumimoji="1" lang="ja-JP" altLang="en-US" sz="2800" dirty="0"/>
          </a:p>
        </p:txBody>
      </p:sp>
    </p:spTree>
    <p:extLst>
      <p:ext uri="{BB962C8B-B14F-4D97-AF65-F5344CB8AC3E}">
        <p14:creationId xmlns:p14="http://schemas.microsoft.com/office/powerpoint/2010/main" val="30346641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85468</TotalTime>
  <Words>1888</Words>
  <Application>Microsoft Macintosh PowerPoint</Application>
  <PresentationFormat>画面に合わせる (4:3)</PresentationFormat>
  <Paragraphs>277</Paragraphs>
  <Slides>31</Slides>
  <Notes>10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31</vt:i4>
      </vt:variant>
    </vt:vector>
  </HeadingPairs>
  <TitlesOfParts>
    <vt:vector size="34" baseType="lpstr">
      <vt:lpstr>Arial</vt:lpstr>
      <vt:lpstr>Calibri</vt:lpstr>
      <vt:lpstr>Office ​​テーマ</vt:lpstr>
      <vt:lpstr>選ばれる相続コンサルタント養成講座  ＜第４講＞  相続ビジネス・価格決定の考え方と事例  あなたにふさわしい見込客 （パーフェクトカスタマー）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選ばれる相続コンサルタント養成講座  ＜第５講＞  家族会議支援®︎ 徹底解説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2016年　自己実現計画 　　　　　　　 富山実践行動塾 　 2015.12.24（火）</dc:title>
  <dc:creator>川口宗治</dc:creator>
  <cp:lastModifiedBy>川口 宗治</cp:lastModifiedBy>
  <cp:revision>139</cp:revision>
  <cp:lastPrinted>2018-12-12T04:50:57Z</cp:lastPrinted>
  <dcterms:created xsi:type="dcterms:W3CDTF">2015-12-20T02:05:57Z</dcterms:created>
  <dcterms:modified xsi:type="dcterms:W3CDTF">2022-03-10T06:31:24Z</dcterms:modified>
</cp:coreProperties>
</file>