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860" r:id="rId2"/>
    <p:sldId id="539" r:id="rId3"/>
    <p:sldId id="750" r:id="rId4"/>
    <p:sldId id="582" r:id="rId5"/>
    <p:sldId id="1028" r:id="rId6"/>
    <p:sldId id="701" r:id="rId7"/>
    <p:sldId id="1379" r:id="rId8"/>
    <p:sldId id="1380" r:id="rId9"/>
    <p:sldId id="1381" r:id="rId10"/>
    <p:sldId id="1382" r:id="rId11"/>
    <p:sldId id="1383" r:id="rId12"/>
    <p:sldId id="1384" r:id="rId13"/>
    <p:sldId id="1385" r:id="rId14"/>
    <p:sldId id="1386" r:id="rId15"/>
    <p:sldId id="1387" r:id="rId16"/>
    <p:sldId id="1388" r:id="rId17"/>
    <p:sldId id="1389" r:id="rId18"/>
    <p:sldId id="1390" r:id="rId19"/>
    <p:sldId id="1391" r:id="rId20"/>
    <p:sldId id="1392" r:id="rId21"/>
    <p:sldId id="1393" r:id="rId22"/>
    <p:sldId id="1394" r:id="rId23"/>
    <p:sldId id="1395" r:id="rId24"/>
    <p:sldId id="1396" r:id="rId25"/>
    <p:sldId id="1397" r:id="rId26"/>
    <p:sldId id="1398" r:id="rId27"/>
    <p:sldId id="1399" r:id="rId28"/>
    <p:sldId id="1400" r:id="rId29"/>
    <p:sldId id="1402" r:id="rId30"/>
    <p:sldId id="1403" r:id="rId31"/>
    <p:sldId id="1404" r:id="rId32"/>
    <p:sldId id="1413" r:id="rId33"/>
    <p:sldId id="1405" r:id="rId34"/>
    <p:sldId id="1406" r:id="rId35"/>
    <p:sldId id="1407" r:id="rId36"/>
    <p:sldId id="1408" r:id="rId37"/>
    <p:sldId id="1409" r:id="rId38"/>
    <p:sldId id="1412" r:id="rId39"/>
    <p:sldId id="1410" r:id="rId40"/>
    <p:sldId id="1411" r:id="rId41"/>
    <p:sldId id="1065" r:id="rId42"/>
  </p:sldIdLst>
  <p:sldSz cx="9144000" cy="6858000" type="screen4x3"/>
  <p:notesSz cx="6794500" cy="99187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川口宗治" initials="川口宗治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6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間スタイル 4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中間スタイル 4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9"/>
    <p:restoredTop sz="93469"/>
  </p:normalViewPr>
  <p:slideViewPr>
    <p:cSldViewPr showGuides="1">
      <p:cViewPr varScale="1">
        <p:scale>
          <a:sx n="119" d="100"/>
          <a:sy n="119" d="100"/>
        </p:scale>
        <p:origin x="2032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40AD1B-AA6C-3847-9882-7992C0E50200}" type="datetimeFigureOut">
              <a:rPr kumimoji="1" lang="ja-JP" altLang="en-US" smtClean="0"/>
              <a:t>2022/6/8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1813"/>
            <a:ext cx="29448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48100" y="9421813"/>
            <a:ext cx="29448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AD8FD-C6FE-FD4A-9ABD-D69A5DFAF9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90919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50FE3A-AE75-EE4A-BB56-11C188A1D08D}" type="datetimeFigureOut">
              <a:rPr kumimoji="1" lang="ja-JP" altLang="en-US" smtClean="0"/>
              <a:t>2022/6/8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4050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450" y="4773613"/>
            <a:ext cx="5435600" cy="39052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1813"/>
            <a:ext cx="29448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48100" y="9421813"/>
            <a:ext cx="29448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AF32A-6E7C-DB4D-84B2-CD03F19815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975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AF32A-6E7C-DB4D-84B2-CD03F1981541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2672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AF32A-6E7C-DB4D-84B2-CD03F1981541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2311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03B3-1D1F-4432-BF8C-5E92EE43FB17}" type="datetimeFigureOut">
              <a:rPr kumimoji="1" lang="ja-JP" altLang="en-US" smtClean="0"/>
              <a:t>2022/6/8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4579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03B3-1D1F-4432-BF8C-5E92EE43FB17}" type="datetimeFigureOut">
              <a:rPr kumimoji="1" lang="ja-JP" altLang="en-US" smtClean="0"/>
              <a:t>2022/6/8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4554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03B3-1D1F-4432-BF8C-5E92EE43FB17}" type="datetimeFigureOut">
              <a:rPr kumimoji="1" lang="ja-JP" altLang="en-US" smtClean="0"/>
              <a:t>2022/6/8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9334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03B3-1D1F-4432-BF8C-5E92EE43FB17}" type="datetimeFigureOut">
              <a:rPr kumimoji="1" lang="ja-JP" altLang="en-US" smtClean="0"/>
              <a:t>2022/6/8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4068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03B3-1D1F-4432-BF8C-5E92EE43FB17}" type="datetimeFigureOut">
              <a:rPr kumimoji="1" lang="ja-JP" altLang="en-US" smtClean="0"/>
              <a:t>2022/6/8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9600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03B3-1D1F-4432-BF8C-5E92EE43FB17}" type="datetimeFigureOut">
              <a:rPr kumimoji="1" lang="ja-JP" altLang="en-US" smtClean="0"/>
              <a:t>2022/6/8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4175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03B3-1D1F-4432-BF8C-5E92EE43FB17}" type="datetimeFigureOut">
              <a:rPr kumimoji="1" lang="ja-JP" altLang="en-US" smtClean="0"/>
              <a:t>2022/6/8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6543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03B3-1D1F-4432-BF8C-5E92EE43FB17}" type="datetimeFigureOut">
              <a:rPr kumimoji="1" lang="ja-JP" altLang="en-US" smtClean="0"/>
              <a:t>2022/6/8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019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03B3-1D1F-4432-BF8C-5E92EE43FB17}" type="datetimeFigureOut">
              <a:rPr kumimoji="1" lang="ja-JP" altLang="en-US" smtClean="0"/>
              <a:t>2022/6/8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2496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03B3-1D1F-4432-BF8C-5E92EE43FB17}" type="datetimeFigureOut">
              <a:rPr kumimoji="1" lang="ja-JP" altLang="en-US" smtClean="0"/>
              <a:t>2022/6/8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6162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03B3-1D1F-4432-BF8C-5E92EE43FB17}" type="datetimeFigureOut">
              <a:rPr kumimoji="1" lang="ja-JP" altLang="en-US" smtClean="0"/>
              <a:t>2022/6/8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1338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F03B3-1D1F-4432-BF8C-5E92EE43FB17}" type="datetimeFigureOut">
              <a:rPr kumimoji="1" lang="ja-JP" altLang="en-US" smtClean="0"/>
              <a:t>2022/6/8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6AC59-8BAD-4ADE-BB47-2042AC7DED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3568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AC248FB0-C94C-324C-8EA2-A2937FA794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-1"/>
            <a:ext cx="2664296" cy="2792317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ctrTitle"/>
          </p:nvPr>
        </p:nvSpPr>
        <p:spPr>
          <a:xfrm>
            <a:off x="395536" y="4065684"/>
            <a:ext cx="8568952" cy="687713"/>
          </a:xfrm>
        </p:spPr>
        <p:txBody>
          <a:bodyPr>
            <a:noAutofit/>
          </a:bodyPr>
          <a:lstStyle/>
          <a:p>
            <a:r>
              <a:rPr lang="ja-JP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選ばれる相続</a:t>
            </a:r>
            <a:r>
              <a:rPr lang="ja-JP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コンサルタント養成講座</a:t>
            </a:r>
            <a:b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＜第６</a:t>
            </a:r>
            <a:r>
              <a:rPr lang="ja-JP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講＞</a:t>
            </a:r>
            <a:br>
              <a:rPr lang="en-US" altLang="ja-JP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ja-JP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専門家とのチームビルディングのポイント</a:t>
            </a:r>
            <a:br>
              <a:rPr lang="en-US" altLang="ja-JP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ja-JP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相続コンサルタントとして成功するために</a:t>
            </a:r>
            <a:br>
              <a:rPr lang="en-US" altLang="ja-JP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altLang="ja-JP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kumimoji="1" lang="ja-JP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272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1810775" y="658103"/>
            <a:ext cx="5439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/>
              <a:t>専門家とのアライアンスのポイント</a:t>
            </a:r>
            <a:endParaRPr kumimoji="1" lang="ja-JP" altLang="en-US" sz="28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668464" y="1355003"/>
            <a:ext cx="5647701" cy="584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800" dirty="0"/>
              <a:t>価値観が共有できる相手と組む</a:t>
            </a:r>
            <a:endParaRPr lang="en-US" altLang="ja-JP" sz="2800" dirty="0"/>
          </a:p>
          <a:p>
            <a:pPr algn="ctr">
              <a:lnSpc>
                <a:spcPct val="150000"/>
              </a:lnSpc>
            </a:pPr>
            <a:r>
              <a:rPr lang="ja-JP" altLang="en-US" sz="2800" dirty="0"/>
              <a:t>向かう方向性が同じ</a:t>
            </a:r>
            <a:endParaRPr lang="en-US" altLang="ja-JP" sz="2800" dirty="0"/>
          </a:p>
          <a:p>
            <a:pPr algn="ctr">
              <a:lnSpc>
                <a:spcPct val="150000"/>
              </a:lnSpc>
            </a:pPr>
            <a:r>
              <a:rPr lang="ja-JP" altLang="en-US" sz="2800" dirty="0"/>
              <a:t>お互いの存在価値を認め合う関係</a:t>
            </a:r>
            <a:endParaRPr lang="en-US" altLang="ja-JP" sz="2800" dirty="0"/>
          </a:p>
          <a:p>
            <a:pPr algn="ctr">
              <a:lnSpc>
                <a:spcPct val="150000"/>
              </a:lnSpc>
            </a:pPr>
            <a:r>
              <a:rPr lang="ja-JP" altLang="en-US" sz="2800" dirty="0"/>
              <a:t>「役割分担」を理解できる士業と組む</a:t>
            </a:r>
            <a:endParaRPr lang="en-US" altLang="ja-JP" sz="2800" dirty="0"/>
          </a:p>
          <a:p>
            <a:pPr algn="ctr">
              <a:lnSpc>
                <a:spcPct val="150000"/>
              </a:lnSpc>
            </a:pPr>
            <a:endParaRPr lang="en-US" altLang="ja-JP" sz="2800" dirty="0"/>
          </a:p>
          <a:p>
            <a:pPr algn="ctr">
              <a:lnSpc>
                <a:spcPct val="150000"/>
              </a:lnSpc>
            </a:pPr>
            <a:r>
              <a:rPr lang="ja-JP" altLang="en-US" sz="2800" dirty="0"/>
              <a:t>あなた自身が</a:t>
            </a:r>
            <a:endParaRPr lang="en-US" altLang="ja-JP" sz="2800" dirty="0"/>
          </a:p>
          <a:p>
            <a:pPr algn="ctr">
              <a:lnSpc>
                <a:spcPct val="150000"/>
              </a:lnSpc>
            </a:pPr>
            <a:r>
              <a:rPr lang="ja-JP" altLang="en-US" sz="2800" dirty="0"/>
              <a:t>どのような価値を届けたいか</a:t>
            </a:r>
            <a:endParaRPr lang="en-US" altLang="ja-JP" sz="2800" dirty="0"/>
          </a:p>
          <a:p>
            <a:pPr algn="ctr">
              <a:lnSpc>
                <a:spcPct val="150000"/>
              </a:lnSpc>
            </a:pPr>
            <a:r>
              <a:rPr lang="ja-JP" altLang="en-US" sz="2800" dirty="0"/>
              <a:t>明確になっていることが必須！</a:t>
            </a:r>
            <a:endParaRPr lang="en-US" altLang="ja-JP" sz="2800" dirty="0"/>
          </a:p>
          <a:p>
            <a:pPr algn="ctr">
              <a:lnSpc>
                <a:spcPct val="150000"/>
              </a:lnSpc>
            </a:pPr>
            <a:endParaRPr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48728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1602801" y="642601"/>
            <a:ext cx="5514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/>
              <a:t>専門家と相続コンサルタント　</a:t>
            </a:r>
            <a:r>
              <a:rPr kumimoji="1" lang="ja-JP" altLang="en-US" sz="2400"/>
              <a:t>役割の違い</a:t>
            </a:r>
            <a:endParaRPr kumimoji="1" lang="ja-JP" altLang="en-US" sz="24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0" y="2014918"/>
            <a:ext cx="4576894" cy="325018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2800" dirty="0"/>
              <a:t>【</a:t>
            </a:r>
            <a:r>
              <a:rPr lang="ja-JP" altLang="en-US" sz="2800"/>
              <a:t>相続コンサルの役割</a:t>
            </a:r>
            <a:r>
              <a:rPr lang="en-US" altLang="ja-JP" sz="2800" dirty="0"/>
              <a:t>】</a:t>
            </a:r>
          </a:p>
          <a:p>
            <a:pPr algn="ctr">
              <a:lnSpc>
                <a:spcPct val="150000"/>
              </a:lnSpc>
            </a:pPr>
            <a:r>
              <a:rPr kumimoji="1" lang="ja-JP" altLang="en-US" sz="2800"/>
              <a:t>・ファーストヒアリング</a:t>
            </a:r>
            <a:endParaRPr kumimoji="1" lang="en-US" altLang="ja-JP" sz="2800" dirty="0"/>
          </a:p>
          <a:p>
            <a:pPr algn="ctr">
              <a:lnSpc>
                <a:spcPct val="150000"/>
              </a:lnSpc>
            </a:pPr>
            <a:r>
              <a:rPr kumimoji="1" lang="ja-JP" altLang="en-US" sz="2800"/>
              <a:t>・問題の明確化</a:t>
            </a:r>
            <a:endParaRPr kumimoji="1" lang="en-US" altLang="ja-JP" sz="2800" dirty="0"/>
          </a:p>
          <a:p>
            <a:pPr algn="ctr">
              <a:lnSpc>
                <a:spcPct val="150000"/>
              </a:lnSpc>
            </a:pPr>
            <a:r>
              <a:rPr kumimoji="1" lang="ja-JP" altLang="en-US" sz="2800"/>
              <a:t>・クライアントに一番近い距離</a:t>
            </a:r>
            <a:endParaRPr kumimoji="1" lang="en-US" altLang="ja-JP" sz="2800" dirty="0"/>
          </a:p>
          <a:p>
            <a:pPr algn="ctr">
              <a:lnSpc>
                <a:spcPct val="150000"/>
              </a:lnSpc>
            </a:pPr>
            <a:r>
              <a:rPr lang="ja-JP" altLang="en-US" sz="2800"/>
              <a:t>・専門知識よりも全体把握</a:t>
            </a:r>
            <a:endParaRPr kumimoji="1" lang="ja-JP" altLang="en-US" sz="28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975728-705A-984B-81D0-0A3D9397327F}"/>
              </a:ext>
            </a:extLst>
          </p:cNvPr>
          <p:cNvSpPr txBox="1"/>
          <p:nvPr/>
        </p:nvSpPr>
        <p:spPr>
          <a:xfrm>
            <a:off x="4551190" y="2025115"/>
            <a:ext cx="4637808" cy="3250185"/>
          </a:xfrm>
          <a:prstGeom prst="rect">
            <a:avLst/>
          </a:prstGeom>
          <a:solidFill>
            <a:srgbClr val="00B0F0">
              <a:alpha val="43000"/>
            </a:srgbClr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ja-JP" sz="2800" dirty="0"/>
              <a:t>【</a:t>
            </a:r>
            <a:r>
              <a:rPr lang="ja-JP" altLang="en-US" sz="2800"/>
              <a:t>専門家の役割</a:t>
            </a:r>
            <a:r>
              <a:rPr lang="en-US" altLang="ja-JP" sz="2800" dirty="0"/>
              <a:t>】</a:t>
            </a:r>
          </a:p>
          <a:p>
            <a:pPr algn="ctr">
              <a:lnSpc>
                <a:spcPct val="150000"/>
              </a:lnSpc>
            </a:pPr>
            <a:r>
              <a:rPr kumimoji="1" lang="ja-JP" altLang="en-US" sz="2800"/>
              <a:t>・専門家としての意見</a:t>
            </a:r>
            <a:endParaRPr kumimoji="1" lang="en-US" altLang="ja-JP" sz="2800" dirty="0"/>
          </a:p>
          <a:p>
            <a:pPr algn="ctr">
              <a:lnSpc>
                <a:spcPct val="150000"/>
              </a:lnSpc>
            </a:pPr>
            <a:r>
              <a:rPr kumimoji="1" lang="ja-JP" altLang="en-US" sz="2800"/>
              <a:t>・具体的な問題解決</a:t>
            </a:r>
            <a:endParaRPr kumimoji="1" lang="en-US" altLang="ja-JP" sz="2800" dirty="0"/>
          </a:p>
          <a:p>
            <a:pPr algn="ctr">
              <a:lnSpc>
                <a:spcPct val="150000"/>
              </a:lnSpc>
            </a:pPr>
            <a:r>
              <a:rPr lang="ja-JP" altLang="en-US" sz="2800"/>
              <a:t>・相続コンサルタントと協業</a:t>
            </a:r>
            <a:endParaRPr lang="en-US" altLang="ja-JP" sz="2800" dirty="0"/>
          </a:p>
          <a:p>
            <a:pPr algn="ctr">
              <a:lnSpc>
                <a:spcPct val="150000"/>
              </a:lnSpc>
            </a:pPr>
            <a:r>
              <a:rPr lang="ja-JP" altLang="en-US" sz="2800"/>
              <a:t>・全体の中での専門性の発揮</a:t>
            </a:r>
            <a:endParaRPr kumimoji="1" lang="ja-JP" altLang="en-US" sz="28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3A8CB58-2814-C045-BDE1-0DB364FABA5A}"/>
              </a:ext>
            </a:extLst>
          </p:cNvPr>
          <p:cNvSpPr txBox="1"/>
          <p:nvPr/>
        </p:nvSpPr>
        <p:spPr>
          <a:xfrm>
            <a:off x="2766580" y="1477758"/>
            <a:ext cx="3187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これを理解できる専門家と組む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08101FB-8F50-B14F-B9E7-3DBAFB866F3B}"/>
              </a:ext>
            </a:extLst>
          </p:cNvPr>
          <p:cNvSpPr txBox="1"/>
          <p:nvPr/>
        </p:nvSpPr>
        <p:spPr>
          <a:xfrm>
            <a:off x="1115616" y="5851649"/>
            <a:ext cx="72827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>
                <a:solidFill>
                  <a:srgbClr val="FF0000"/>
                </a:solidFill>
              </a:rPr>
              <a:t>最も大切なこと＝</a:t>
            </a:r>
            <a:r>
              <a:rPr kumimoji="1" lang="ja-JP" altLang="en-US" sz="3200">
                <a:solidFill>
                  <a:srgbClr val="FF0000"/>
                </a:solidFill>
              </a:rPr>
              <a:t>価値観を共有できること</a:t>
            </a:r>
          </a:p>
        </p:txBody>
      </p:sp>
    </p:spTree>
    <p:extLst>
      <p:ext uri="{BB962C8B-B14F-4D97-AF65-F5344CB8AC3E}">
        <p14:creationId xmlns:p14="http://schemas.microsoft.com/office/powerpoint/2010/main" val="57849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1810775" y="658103"/>
            <a:ext cx="4352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/>
              <a:t>コンプライアンスと業際問題</a:t>
            </a:r>
            <a:endParaRPr kumimoji="1" lang="ja-JP" altLang="en-US" sz="28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43608" y="1669950"/>
            <a:ext cx="4546437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/>
              <a:t>行政書士</a:t>
            </a:r>
            <a:endParaRPr kumimoji="1" lang="en-US" altLang="ja-JP" sz="3200" dirty="0"/>
          </a:p>
          <a:p>
            <a:r>
              <a:rPr lang="ja-JP" altLang="en-US" sz="3200" dirty="0"/>
              <a:t>司法書士</a:t>
            </a:r>
            <a:endParaRPr lang="en-US" altLang="ja-JP" sz="3200" dirty="0"/>
          </a:p>
          <a:p>
            <a:r>
              <a:rPr kumimoji="1" lang="ja-JP" altLang="en-US" sz="3200" dirty="0"/>
              <a:t>税理士</a:t>
            </a:r>
            <a:endParaRPr kumimoji="1" lang="en-US" altLang="ja-JP" sz="3200" dirty="0"/>
          </a:p>
          <a:p>
            <a:r>
              <a:rPr lang="ja-JP" altLang="en-US" sz="3200" dirty="0"/>
              <a:t>弁護士</a:t>
            </a:r>
            <a:endParaRPr lang="en-US" altLang="ja-JP" sz="3200" dirty="0"/>
          </a:p>
          <a:p>
            <a:r>
              <a:rPr kumimoji="1" lang="ja-JP" altLang="en-US" sz="3200" dirty="0"/>
              <a:t>不動産鑑定士</a:t>
            </a:r>
            <a:endParaRPr kumimoji="1" lang="en-US" altLang="ja-JP" sz="3200" dirty="0"/>
          </a:p>
          <a:p>
            <a:r>
              <a:rPr lang="ja-JP" altLang="en-US" sz="3200" dirty="0"/>
              <a:t>土地家屋調査士</a:t>
            </a:r>
            <a:endParaRPr lang="en-US" altLang="ja-JP" sz="3200" dirty="0"/>
          </a:p>
          <a:p>
            <a:r>
              <a:rPr kumimoji="1" lang="ja-JP" altLang="en-US" sz="3200" dirty="0"/>
              <a:t>社会保険労務士</a:t>
            </a:r>
            <a:endParaRPr kumimoji="1" lang="en-US" altLang="ja-JP" sz="3200" dirty="0"/>
          </a:p>
          <a:p>
            <a:endParaRPr lang="en-US" altLang="ja-JP" sz="3200" dirty="0"/>
          </a:p>
          <a:p>
            <a:r>
              <a:rPr kumimoji="1" lang="ja-JP" altLang="en-US" sz="3200" dirty="0"/>
              <a:t>などなど・・・</a:t>
            </a:r>
            <a:endParaRPr kumimoji="1" lang="en-US" altLang="ja-JP" sz="3200" dirty="0"/>
          </a:p>
          <a:p>
            <a:r>
              <a:rPr lang="ja-JP" altLang="en-US" sz="3200" dirty="0"/>
              <a:t>それぞれに「業法」がある</a:t>
            </a:r>
            <a:endParaRPr kumimoji="1" lang="ja-JP" altLang="en-US" sz="3200" dirty="0"/>
          </a:p>
        </p:txBody>
      </p:sp>
      <p:sp>
        <p:nvSpPr>
          <p:cNvPr id="3" name="右矢印 2"/>
          <p:cNvSpPr/>
          <p:nvPr/>
        </p:nvSpPr>
        <p:spPr>
          <a:xfrm>
            <a:off x="4100855" y="2780928"/>
            <a:ext cx="936104" cy="17281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角丸四角形 5"/>
          <p:cNvSpPr/>
          <p:nvPr/>
        </p:nvSpPr>
        <p:spPr>
          <a:xfrm>
            <a:off x="5501918" y="1504410"/>
            <a:ext cx="3312368" cy="48553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kumimoji="1" lang="ja-JP" altLang="en-US" sz="2400" dirty="0"/>
              <a:t>専門領域に</a:t>
            </a:r>
            <a:endParaRPr kumimoji="1" lang="en-US" altLang="ja-JP" sz="2400" dirty="0"/>
          </a:p>
          <a:p>
            <a:pPr algn="ctr">
              <a:lnSpc>
                <a:spcPct val="200000"/>
              </a:lnSpc>
            </a:pPr>
            <a:r>
              <a:rPr lang="ja-JP" altLang="en-US" sz="2400" dirty="0"/>
              <a:t>踏み込まないように</a:t>
            </a:r>
            <a:endParaRPr lang="en-US" altLang="ja-JP" sz="2400" dirty="0"/>
          </a:p>
          <a:p>
            <a:pPr algn="ctr">
              <a:lnSpc>
                <a:spcPct val="200000"/>
              </a:lnSpc>
            </a:pPr>
            <a:r>
              <a:rPr lang="ja-JP" altLang="en-US" sz="2400" dirty="0"/>
              <a:t>細心の注意が必要！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492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1810775" y="658103"/>
            <a:ext cx="5036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/>
              <a:t>専門家との間の紹介料について</a:t>
            </a:r>
            <a:endParaRPr kumimoji="1" lang="ja-JP" altLang="en-US" sz="28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171979" y="1434818"/>
            <a:ext cx="6716903" cy="501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000" dirty="0"/>
              <a:t>当初は大型工事受注の「ゼネコン方式」を模索していたが・・・</a:t>
            </a:r>
            <a:endParaRPr lang="en-US" altLang="ja-JP" sz="20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19745" y="2174091"/>
            <a:ext cx="7821372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/>
              <a:t>弁護士→弁護士法違反</a:t>
            </a:r>
            <a:endParaRPr kumimoji="1" lang="en-US" altLang="ja-JP" sz="2400" dirty="0"/>
          </a:p>
          <a:p>
            <a:pPr algn="ctr"/>
            <a:endParaRPr lang="en-US" altLang="ja-JP" sz="2400" dirty="0"/>
          </a:p>
          <a:p>
            <a:pPr algn="ctr"/>
            <a:r>
              <a:rPr kumimoji="1" lang="ja-JP" altLang="en-US" sz="2400" dirty="0"/>
              <a:t>司法書士→司法書士法違反</a:t>
            </a:r>
            <a:endParaRPr kumimoji="1" lang="en-US" altLang="ja-JP" sz="2400" dirty="0"/>
          </a:p>
          <a:p>
            <a:pPr algn="ctr"/>
            <a:endParaRPr lang="en-US" altLang="ja-JP" sz="2400" dirty="0"/>
          </a:p>
          <a:p>
            <a:pPr algn="ctr"/>
            <a:r>
              <a:rPr kumimoji="1" lang="ja-JP" altLang="en-US" sz="2400" dirty="0"/>
              <a:t>税理士→ギリギリセーフ？？？ギリギリアウト？？？</a:t>
            </a:r>
            <a:endParaRPr kumimoji="1" lang="en-US" altLang="ja-JP" sz="2400" dirty="0"/>
          </a:p>
          <a:p>
            <a:pPr algn="ctr"/>
            <a:endParaRPr lang="en-US" altLang="ja-JP" sz="2400" dirty="0"/>
          </a:p>
          <a:p>
            <a:pPr algn="ctr"/>
            <a:r>
              <a:rPr kumimoji="1" lang="ja-JP" altLang="en-US" sz="2400" dirty="0"/>
              <a:t>保険関係→コンプライアンス強化につき</a:t>
            </a:r>
            <a:r>
              <a:rPr lang="ja-JP" altLang="en-US" sz="2400" dirty="0"/>
              <a:t>キックバック完全</a:t>
            </a:r>
            <a:r>
              <a:rPr lang="en-US" altLang="ja-JP" sz="2400" dirty="0"/>
              <a:t>NG</a:t>
            </a:r>
          </a:p>
          <a:p>
            <a:pPr algn="ctr"/>
            <a:endParaRPr kumimoji="1" lang="en-US" altLang="ja-JP" sz="2400" dirty="0"/>
          </a:p>
          <a:p>
            <a:pPr algn="ctr"/>
            <a:r>
              <a:rPr kumimoji="1" lang="ja-JP" altLang="en-US" sz="2400" dirty="0"/>
              <a:t>不動産関係→紹介料を払うのは当たり前</a:t>
            </a:r>
            <a:br>
              <a:rPr kumimoji="1" lang="en-US" altLang="ja-JP" sz="2400" dirty="0"/>
            </a:br>
            <a:endParaRPr kumimoji="1" lang="en-US" altLang="ja-JP" sz="2400" dirty="0"/>
          </a:p>
          <a:p>
            <a:pPr algn="ctr"/>
            <a:r>
              <a:rPr lang="ja-JP" altLang="en-US" sz="2400" dirty="0"/>
              <a:t>などなど。。。</a:t>
            </a:r>
            <a:r>
              <a:rPr kumimoji="1" lang="ja-JP" altLang="en-US" sz="2400" dirty="0"/>
              <a:t>業界によって常識や事情が異なる</a:t>
            </a:r>
            <a:endParaRPr kumimoji="1" lang="en-US" altLang="ja-JP" sz="2400" dirty="0"/>
          </a:p>
          <a:p>
            <a:pPr algn="ctr"/>
            <a:endParaRPr lang="en-US" altLang="ja-JP" sz="2400" dirty="0"/>
          </a:p>
          <a:p>
            <a:pPr algn="ctr"/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2429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1810775" y="658103"/>
            <a:ext cx="5036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/>
              <a:t>専門家との間の紹介料について</a:t>
            </a:r>
            <a:endParaRPr kumimoji="1" lang="ja-JP" altLang="en-US" sz="28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96993" y="2057874"/>
            <a:ext cx="709040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200" dirty="0"/>
              <a:t>現在は川口からは紹介料については</a:t>
            </a:r>
            <a:endParaRPr lang="en-US" altLang="ja-JP" sz="3200" dirty="0"/>
          </a:p>
          <a:p>
            <a:pPr algn="ctr">
              <a:lnSpc>
                <a:spcPct val="150000"/>
              </a:lnSpc>
            </a:pPr>
            <a:r>
              <a:rPr lang="ja-JP" altLang="en-US" sz="3200" dirty="0"/>
              <a:t>一切言い出していない</a:t>
            </a:r>
            <a:endParaRPr lang="en-US" altLang="ja-JP" sz="3200" dirty="0"/>
          </a:p>
          <a:p>
            <a:pPr algn="ctr">
              <a:lnSpc>
                <a:spcPct val="150000"/>
              </a:lnSpc>
            </a:pPr>
            <a:endParaRPr lang="en-US" altLang="ja-JP" sz="3200" dirty="0"/>
          </a:p>
          <a:p>
            <a:pPr algn="ctr">
              <a:lnSpc>
                <a:spcPct val="150000"/>
              </a:lnSpc>
            </a:pPr>
            <a:r>
              <a:rPr lang="ja-JP" altLang="en-US" sz="3200" dirty="0"/>
              <a:t>パートナーからの申し出がある場合には</a:t>
            </a:r>
            <a:endParaRPr lang="en-US" altLang="ja-JP" sz="3200" dirty="0"/>
          </a:p>
          <a:p>
            <a:pPr algn="ctr">
              <a:lnSpc>
                <a:spcPct val="150000"/>
              </a:lnSpc>
            </a:pPr>
            <a:r>
              <a:rPr lang="ja-JP" altLang="en-US" sz="3200" dirty="0"/>
              <a:t>話し合いで決める</a:t>
            </a:r>
            <a:endParaRPr lang="en-US" altLang="ja-JP" sz="3200" dirty="0"/>
          </a:p>
        </p:txBody>
      </p:sp>
    </p:spTree>
    <p:extLst>
      <p:ext uri="{BB962C8B-B14F-4D97-AF65-F5344CB8AC3E}">
        <p14:creationId xmlns:p14="http://schemas.microsoft.com/office/powerpoint/2010/main" val="390291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1810775" y="658103"/>
            <a:ext cx="6431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/>
              <a:t>相続に強い士業の知り合いを増やす方法</a:t>
            </a:r>
            <a:endParaRPr kumimoji="1" lang="ja-JP" altLang="en-US" sz="28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674478" y="1268760"/>
            <a:ext cx="5304657" cy="5539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2000" dirty="0"/>
              <a:t>相続コミュニティに属す</a:t>
            </a:r>
            <a:r>
              <a:rPr lang="en-US" altLang="ja-JP" sz="2000" dirty="0"/>
              <a:t>or</a:t>
            </a:r>
            <a:r>
              <a:rPr lang="ja-JP" altLang="en-US" sz="2000" dirty="0"/>
              <a:t>相続コミュニティを作る</a:t>
            </a:r>
            <a:endParaRPr lang="en-US" altLang="ja-JP" sz="2000" dirty="0"/>
          </a:p>
          <a:p>
            <a:pPr algn="ctr">
              <a:lnSpc>
                <a:spcPct val="150000"/>
              </a:lnSpc>
            </a:pPr>
            <a:r>
              <a:rPr lang="ja-JP" altLang="en-US" sz="2000" dirty="0"/>
              <a:t>一番手っ取り早いのは・・・</a:t>
            </a:r>
            <a:endParaRPr lang="en-US" altLang="ja-JP" sz="2000" dirty="0"/>
          </a:p>
          <a:p>
            <a:pPr algn="ctr">
              <a:lnSpc>
                <a:spcPct val="150000"/>
              </a:lnSpc>
            </a:pPr>
            <a:r>
              <a:rPr lang="ja-JP" altLang="en-US" sz="2800" dirty="0">
                <a:solidFill>
                  <a:srgbClr val="FF0000"/>
                </a:solidFill>
              </a:rPr>
              <a:t>相続診断士！</a:t>
            </a:r>
            <a:endParaRPr lang="en-US" altLang="ja-JP" sz="2800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endParaRPr lang="en-US" altLang="ja-JP" sz="2000" dirty="0"/>
          </a:p>
          <a:p>
            <a:pPr algn="ctr">
              <a:lnSpc>
                <a:spcPct val="150000"/>
              </a:lnSpc>
            </a:pPr>
            <a:r>
              <a:rPr lang="ja-JP" altLang="en-US" sz="2000" dirty="0"/>
              <a:t>相続診断士の資格取得</a:t>
            </a:r>
            <a:endParaRPr lang="en-US" altLang="ja-JP" sz="2000" dirty="0"/>
          </a:p>
          <a:p>
            <a:pPr algn="ctr">
              <a:lnSpc>
                <a:spcPct val="150000"/>
              </a:lnSpc>
            </a:pPr>
            <a:r>
              <a:rPr lang="ja-JP" altLang="en-US" sz="2000" dirty="0"/>
              <a:t>↓</a:t>
            </a:r>
            <a:br>
              <a:rPr lang="en-US" altLang="ja-JP" sz="2000" dirty="0"/>
            </a:br>
            <a:r>
              <a:rPr lang="ja-JP" altLang="en-US" sz="2000" dirty="0"/>
              <a:t>地域の</a:t>
            </a:r>
            <a:r>
              <a:rPr lang="ja-JP" altLang="en-US" sz="2800" dirty="0">
                <a:solidFill>
                  <a:srgbClr val="FF0000"/>
                </a:solidFill>
              </a:rPr>
              <a:t>「相続診断士会」</a:t>
            </a:r>
            <a:r>
              <a:rPr lang="ja-JP" altLang="en-US" sz="2000" dirty="0"/>
              <a:t>に毎回参加</a:t>
            </a:r>
            <a:endParaRPr lang="en-US" altLang="ja-JP" sz="2000" dirty="0"/>
          </a:p>
          <a:p>
            <a:pPr algn="ctr">
              <a:lnSpc>
                <a:spcPct val="150000"/>
              </a:lnSpc>
            </a:pPr>
            <a:r>
              <a:rPr lang="ja-JP" altLang="en-US" sz="2000" dirty="0"/>
              <a:t>↓</a:t>
            </a:r>
            <a:br>
              <a:rPr lang="en-US" altLang="ja-JP" sz="2000" dirty="0"/>
            </a:br>
            <a:r>
              <a:rPr lang="ja-JP" altLang="en-US" sz="2000" dirty="0"/>
              <a:t>可能ならばお世話役（役員）を買って出る。</a:t>
            </a:r>
            <a:endParaRPr lang="en-US" altLang="ja-JP" sz="2000" dirty="0"/>
          </a:p>
          <a:p>
            <a:pPr algn="ctr">
              <a:lnSpc>
                <a:spcPct val="150000"/>
              </a:lnSpc>
            </a:pPr>
            <a:r>
              <a:rPr lang="ja-JP" altLang="en-US" sz="2000" dirty="0"/>
              <a:t>↓</a:t>
            </a:r>
            <a:endParaRPr lang="en-US" altLang="ja-JP" sz="2000" dirty="0"/>
          </a:p>
          <a:p>
            <a:pPr algn="ctr">
              <a:lnSpc>
                <a:spcPct val="150000"/>
              </a:lnSpc>
            </a:pPr>
            <a:r>
              <a:rPr lang="ja-JP" altLang="en-US" sz="2000" dirty="0"/>
              <a:t>相続診断士会が無ければ創設する！</a:t>
            </a:r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139091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1151620" y="1669950"/>
            <a:ext cx="6840760" cy="45155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600">
                <a:solidFill>
                  <a:srgbClr val="FF0000"/>
                </a:solidFill>
                <a:latin typeface="Helvetica" charset="0"/>
              </a:rPr>
              <a:t>相続コンサルタントとして</a:t>
            </a:r>
            <a:endParaRPr lang="en-US" altLang="ja-JP" sz="6600" dirty="0">
              <a:solidFill>
                <a:srgbClr val="FF0000"/>
              </a:solidFill>
              <a:latin typeface="Helvetica" charset="0"/>
            </a:endParaRPr>
          </a:p>
          <a:p>
            <a:pPr algn="ctr">
              <a:lnSpc>
                <a:spcPct val="150000"/>
              </a:lnSpc>
            </a:pPr>
            <a:r>
              <a:rPr lang="ja-JP" altLang="en-US" sz="6600">
                <a:solidFill>
                  <a:srgbClr val="FF0000"/>
                </a:solidFill>
                <a:latin typeface="Helvetica" charset="0"/>
              </a:rPr>
              <a:t>成功するために</a:t>
            </a:r>
            <a:endParaRPr lang="en-US" altLang="ja-JP" sz="6600" dirty="0">
              <a:solidFill>
                <a:srgbClr val="FF000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645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251520" y="1412776"/>
            <a:ext cx="8640960" cy="6144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>
              <a:lnSpc>
                <a:spcPct val="200000"/>
              </a:lnSpc>
            </a:pPr>
            <a:r>
              <a:rPr lang="ja-JP" altLang="en-US" sz="2400">
                <a:solidFill>
                  <a:srgbClr val="000000"/>
                </a:solidFill>
                <a:latin typeface="Helvetica" charset="0"/>
              </a:rPr>
              <a:t>相続コンサルタントとしてなかなか上手く</a:t>
            </a: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いかない</a:t>
            </a:r>
            <a:r>
              <a:rPr lang="ja-JP" altLang="en-US" sz="2400">
                <a:solidFill>
                  <a:srgbClr val="000000"/>
                </a:solidFill>
                <a:latin typeface="Helvetica" charset="0"/>
              </a:rPr>
              <a:t>としたら</a:t>
            </a:r>
            <a:endParaRPr lang="en-US" altLang="ja-JP" sz="2400" dirty="0">
              <a:solidFill>
                <a:srgbClr val="000000"/>
              </a:solidFill>
              <a:latin typeface="Helvetica" charset="0"/>
            </a:endParaRPr>
          </a:p>
          <a:p>
            <a:pPr algn="ctr">
              <a:lnSpc>
                <a:spcPct val="200000"/>
              </a:lnSpc>
            </a:pPr>
            <a:r>
              <a:rPr lang="ja-JP" altLang="en-US" sz="2400">
                <a:solidFill>
                  <a:srgbClr val="000000"/>
                </a:solidFill>
                <a:latin typeface="Helvetica" charset="0"/>
              </a:rPr>
              <a:t>それ</a:t>
            </a: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は・・・</a:t>
            </a:r>
            <a:endParaRPr lang="en-US" altLang="ja-JP" sz="2400" dirty="0">
              <a:solidFill>
                <a:srgbClr val="000000"/>
              </a:solidFill>
              <a:latin typeface="Helvetica" charset="0"/>
            </a:endParaRPr>
          </a:p>
          <a:p>
            <a:pPr algn="ctr">
              <a:lnSpc>
                <a:spcPct val="20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人がお金を払ってくれない、という現実ではなく</a:t>
            </a:r>
          </a:p>
          <a:p>
            <a:pPr algn="ctr">
              <a:lnSpc>
                <a:spcPct val="200000"/>
              </a:lnSpc>
            </a:pPr>
            <a:r>
              <a:rPr lang="ja-JP" altLang="en-US" sz="3200" dirty="0">
                <a:solidFill>
                  <a:srgbClr val="FF0000"/>
                </a:solidFill>
                <a:latin typeface="Helvetica" charset="0"/>
              </a:rPr>
              <a:t>「人はこんなことにお金を払わないだろう」</a:t>
            </a: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という</a:t>
            </a:r>
            <a:endParaRPr lang="en-US" altLang="ja-JP" sz="2400" dirty="0">
              <a:solidFill>
                <a:srgbClr val="000000"/>
              </a:solidFill>
              <a:latin typeface="Helvetica" charset="0"/>
            </a:endParaRPr>
          </a:p>
          <a:p>
            <a:pPr algn="ctr">
              <a:lnSpc>
                <a:spcPct val="20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自分自身の思い込みによって制限されて</a:t>
            </a:r>
            <a:r>
              <a:rPr lang="ja-JP" altLang="en-US" sz="2400">
                <a:solidFill>
                  <a:srgbClr val="000000"/>
                </a:solidFill>
                <a:latin typeface="Helvetica" charset="0"/>
              </a:rPr>
              <a:t>いるから</a:t>
            </a: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>
              <a:lnSpc>
                <a:spcPct val="200000"/>
              </a:lnSpc>
            </a:pPr>
            <a:br>
              <a:rPr lang="ja-JP" altLang="en-US" sz="2400" dirty="0"/>
            </a:b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72494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99" y="0"/>
            <a:ext cx="91761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1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683568" y="1916832"/>
            <a:ext cx="77768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①高いお金をもらった方が高い価値を提供できる</a:t>
            </a:r>
          </a:p>
          <a:p>
            <a:pPr algn="ctr">
              <a:lnSpc>
                <a:spcPct val="150000"/>
              </a:lnSpc>
            </a:pPr>
            <a:br>
              <a:rPr lang="ja-JP" altLang="en-US" sz="2400" dirty="0">
                <a:solidFill>
                  <a:srgbClr val="000000"/>
                </a:solidFill>
                <a:latin typeface="Helvetica" charset="0"/>
              </a:rPr>
            </a:b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無料のセミナーで聞いた話は行動に移さない。</a:t>
            </a:r>
          </a:p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「いい話を聞いた」だけになっちゃう。</a:t>
            </a:r>
          </a:p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高いお金を支払って痛みを感じてもらった方が、</a:t>
            </a:r>
          </a:p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よりよく行動に移してもらえる。</a:t>
            </a:r>
            <a:endParaRPr lang="ja-JP" altLang="en-US" sz="2400" b="0" i="0" dirty="0">
              <a:solidFill>
                <a:srgbClr val="000000"/>
              </a:solidFill>
              <a:effectLst/>
              <a:latin typeface="Helvetica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123728" y="575102"/>
            <a:ext cx="4607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/>
              <a:t>売る罪悪感を消す９つの真実</a:t>
            </a:r>
            <a:endParaRPr kumimoji="1"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195116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3">
            <a:extLst>
              <a:ext uri="{FF2B5EF4-FFF2-40B4-BE49-F238E27FC236}">
                <a16:creationId xmlns:a16="http://schemas.microsoft.com/office/drawing/2014/main" id="{1FA05B83-7FB8-CD47-BEA9-E069E6AA4D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18" y="291506"/>
            <a:ext cx="1272928" cy="1265286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251520" y="1556792"/>
            <a:ext cx="856895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4400" dirty="0">
                <a:latin typeface="Helvetica" charset="0"/>
              </a:rPr>
              <a:t>＜前回から今日までの振り返り＞</a:t>
            </a:r>
            <a:endParaRPr lang="en-US" altLang="ja-JP" sz="4400" dirty="0">
              <a:latin typeface="Helvetica" charset="0"/>
            </a:endParaRPr>
          </a:p>
          <a:p>
            <a:pPr algn="ctr"/>
            <a:endParaRPr lang="en-US" altLang="ja-JP" sz="3600" dirty="0">
              <a:latin typeface="Helvetica" charset="0"/>
            </a:endParaRPr>
          </a:p>
          <a:p>
            <a:pPr algn="ctr"/>
            <a:r>
              <a:rPr lang="ja-JP" altLang="en-US" sz="2400" dirty="0">
                <a:latin typeface="Helvetica" charset="0"/>
              </a:rPr>
              <a:t>「上手く行ったこと」</a:t>
            </a:r>
            <a:endParaRPr lang="en-US" altLang="ja-JP" sz="2400" dirty="0">
              <a:latin typeface="Helvetica" charset="0"/>
            </a:endParaRPr>
          </a:p>
          <a:p>
            <a:pPr algn="ctr"/>
            <a:r>
              <a:rPr lang="ja-JP" altLang="en-US" sz="2400" dirty="0">
                <a:latin typeface="Helvetica" charset="0"/>
              </a:rPr>
              <a:t>「新しくチャレンジしたこと」</a:t>
            </a:r>
            <a:endParaRPr lang="en-US" altLang="ja-JP" sz="2400" dirty="0">
              <a:latin typeface="Helvetica" charset="0"/>
            </a:endParaRPr>
          </a:p>
          <a:p>
            <a:pPr algn="ctr"/>
            <a:r>
              <a:rPr lang="ja-JP" altLang="en-US" sz="2400" dirty="0">
                <a:latin typeface="Helvetica" charset="0"/>
              </a:rPr>
              <a:t>もいいが</a:t>
            </a:r>
            <a:endParaRPr lang="en-US" altLang="ja-JP" sz="2400" dirty="0">
              <a:latin typeface="Helvetica" charset="0"/>
            </a:endParaRPr>
          </a:p>
          <a:p>
            <a:pPr algn="ctr"/>
            <a:r>
              <a:rPr lang="ja-JP" altLang="en-US" sz="2400" dirty="0">
                <a:solidFill>
                  <a:srgbClr val="FF0000"/>
                </a:solidFill>
                <a:latin typeface="Helvetica" charset="0"/>
              </a:rPr>
              <a:t>「上手くいかなかったこと」</a:t>
            </a:r>
            <a:endParaRPr lang="en-US" altLang="ja-JP" sz="2400" dirty="0">
              <a:solidFill>
                <a:srgbClr val="FF0000"/>
              </a:solidFill>
              <a:latin typeface="Helvetica" charset="0"/>
            </a:endParaRPr>
          </a:p>
          <a:p>
            <a:pPr algn="ctr"/>
            <a:r>
              <a:rPr lang="ja-JP" altLang="en-US" sz="2400" dirty="0">
                <a:solidFill>
                  <a:srgbClr val="FF0000"/>
                </a:solidFill>
                <a:latin typeface="Helvetica" charset="0"/>
              </a:rPr>
              <a:t>「困っていること」</a:t>
            </a:r>
            <a:endParaRPr lang="en-US" altLang="ja-JP" sz="2400" dirty="0">
              <a:solidFill>
                <a:srgbClr val="FF0000"/>
              </a:solidFill>
              <a:latin typeface="Helvetica" charset="0"/>
            </a:endParaRPr>
          </a:p>
          <a:p>
            <a:pPr algn="ctr"/>
            <a:r>
              <a:rPr lang="ja-JP" altLang="en-US" sz="2400" dirty="0">
                <a:solidFill>
                  <a:srgbClr val="FF0000"/>
                </a:solidFill>
                <a:latin typeface="Helvetica" charset="0"/>
              </a:rPr>
              <a:t>を言い合えるのも</a:t>
            </a:r>
            <a:r>
              <a:rPr lang="en-US" altLang="ja-JP" sz="2400" dirty="0">
                <a:solidFill>
                  <a:srgbClr val="FF0000"/>
                </a:solidFill>
                <a:latin typeface="Helvetica" charset="0"/>
              </a:rPr>
              <a:t>GOOD</a:t>
            </a:r>
            <a:r>
              <a:rPr lang="ja-JP" altLang="en-US" sz="2400" dirty="0">
                <a:solidFill>
                  <a:srgbClr val="FF0000"/>
                </a:solidFill>
                <a:latin typeface="Helvetica" charset="0"/>
              </a:rPr>
              <a:t>！</a:t>
            </a:r>
            <a:endParaRPr lang="en-US" altLang="ja-JP" sz="2400" dirty="0">
              <a:solidFill>
                <a:srgbClr val="FF0000"/>
              </a:solidFill>
              <a:latin typeface="Helvetica" charset="0"/>
            </a:endParaRPr>
          </a:p>
          <a:p>
            <a:pPr algn="ctr"/>
            <a:endParaRPr lang="en-US" altLang="ja-JP" sz="2400" dirty="0">
              <a:latin typeface="Helvetica" charset="0"/>
            </a:endParaRPr>
          </a:p>
          <a:p>
            <a:pPr algn="ctr"/>
            <a:endParaRPr lang="en-US" altLang="ja-JP" sz="2400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188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683568" y="2130585"/>
            <a:ext cx="74888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②あなたは自分の専門家としての価値を</a:t>
            </a:r>
            <a:endParaRPr lang="en-US" altLang="ja-JP" sz="2400" dirty="0">
              <a:solidFill>
                <a:srgbClr val="000000"/>
              </a:solidFill>
              <a:latin typeface="Helvetica" charset="0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低く見積もりすぎている。</a:t>
            </a:r>
          </a:p>
          <a:p>
            <a:pPr algn="ctr">
              <a:lnSpc>
                <a:spcPct val="150000"/>
              </a:lnSpc>
            </a:pPr>
            <a:br>
              <a:rPr lang="ja-JP" altLang="en-US" sz="2400" dirty="0">
                <a:solidFill>
                  <a:srgbClr val="000000"/>
                </a:solidFill>
                <a:latin typeface="Helvetica" charset="0"/>
              </a:rPr>
            </a:b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専門分野に日々触れていると</a:t>
            </a:r>
            <a:endParaRPr lang="en-US" altLang="ja-JP" sz="2400" dirty="0">
              <a:solidFill>
                <a:srgbClr val="000000"/>
              </a:solidFill>
              <a:latin typeface="Helvetica" charset="0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それが当たり前になって、</a:t>
            </a:r>
          </a:p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その大きな価値に気づきにくくなってしまう。</a:t>
            </a:r>
            <a:endParaRPr lang="ja-JP" altLang="en-US" sz="2400" b="0" i="0" dirty="0">
              <a:solidFill>
                <a:srgbClr val="000000"/>
              </a:solidFill>
              <a:effectLst/>
              <a:latin typeface="Helvetica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23728" y="548680"/>
            <a:ext cx="4607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/>
              <a:t>売る罪悪感を消す９つの真実</a:t>
            </a:r>
            <a:endParaRPr kumimoji="1"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11203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899592" y="2636912"/>
            <a:ext cx="70567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③人はあなたにお金を払わなかったとしても</a:t>
            </a:r>
            <a:endParaRPr lang="en-US" altLang="ja-JP" sz="2400" dirty="0">
              <a:solidFill>
                <a:srgbClr val="000000"/>
              </a:solidFill>
              <a:latin typeface="Helvetica" charset="0"/>
            </a:endParaRPr>
          </a:p>
          <a:p>
            <a:pPr algn="ctr">
              <a:lnSpc>
                <a:spcPct val="150000"/>
              </a:lnSpc>
            </a:pP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結局別のことにお金を使ってしまう。</a:t>
            </a:r>
            <a:endParaRPr lang="ja-JP" altLang="en-US" sz="2400" b="0" i="0" dirty="0">
              <a:solidFill>
                <a:srgbClr val="000000"/>
              </a:solidFill>
              <a:effectLst/>
              <a:latin typeface="Helvetica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23728" y="575102"/>
            <a:ext cx="4607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/>
              <a:t>売る罪悪感を消す９つの真実</a:t>
            </a:r>
            <a:endParaRPr kumimoji="1"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1004400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1115616" y="2534046"/>
            <a:ext cx="66967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④お金をもらうことは</a:t>
            </a:r>
            <a:endParaRPr lang="en-US" altLang="ja-JP" sz="2400" dirty="0">
              <a:solidFill>
                <a:srgbClr val="000000"/>
              </a:solidFill>
              <a:latin typeface="Helvetica" charset="0"/>
            </a:endParaRPr>
          </a:p>
          <a:p>
            <a:pPr algn="ctr">
              <a:lnSpc>
                <a:spcPct val="150000"/>
              </a:lnSpc>
            </a:pPr>
            <a:endParaRPr lang="en-US" altLang="ja-JP" sz="2400" dirty="0">
              <a:solidFill>
                <a:srgbClr val="000000"/>
              </a:solidFill>
              <a:latin typeface="Helvetica" charset="0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「奪うこと」ではなく、与えることになる</a:t>
            </a:r>
            <a:endParaRPr lang="ja-JP" altLang="en-US" sz="2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23728" y="575102"/>
            <a:ext cx="4607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/>
              <a:t>売る罪悪感を消す９つの真実</a:t>
            </a:r>
            <a:endParaRPr kumimoji="1"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225898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827584" y="2123689"/>
            <a:ext cx="77048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⑤万人から好かれる必要はない。</a:t>
            </a:r>
          </a:p>
          <a:p>
            <a:pPr algn="ctr">
              <a:lnSpc>
                <a:spcPct val="150000"/>
              </a:lnSpc>
            </a:pPr>
            <a:br>
              <a:rPr lang="ja-JP" altLang="en-US" sz="2400" dirty="0">
                <a:solidFill>
                  <a:srgbClr val="000000"/>
                </a:solidFill>
                <a:latin typeface="Helvetica" charset="0"/>
              </a:rPr>
            </a:b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そもそも提示した料金で</a:t>
            </a:r>
            <a:endParaRPr lang="en-US" altLang="ja-JP" sz="2400" dirty="0">
              <a:solidFill>
                <a:srgbClr val="000000"/>
              </a:solidFill>
              <a:latin typeface="Helvetica" charset="0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提示したサービスが断られたとしても、</a:t>
            </a:r>
          </a:p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あなたが嫌われているわけではない。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23728" y="575102"/>
            <a:ext cx="4607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/>
              <a:t>売る罪悪感を消す９つの真実</a:t>
            </a:r>
            <a:endParaRPr kumimoji="1"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163193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1115616" y="1705398"/>
            <a:ext cx="74168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⑥価格弾力性の秘密</a:t>
            </a:r>
          </a:p>
          <a:p>
            <a:pPr algn="ctr">
              <a:lnSpc>
                <a:spcPct val="150000"/>
              </a:lnSpc>
            </a:pPr>
            <a:br>
              <a:rPr lang="ja-JP" altLang="en-US" sz="2400" dirty="0">
                <a:solidFill>
                  <a:srgbClr val="000000"/>
                </a:solidFill>
                <a:latin typeface="Helvetica" charset="0"/>
              </a:rPr>
            </a:b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目に見えないサービスの場合、価格弾力性は小さい。</a:t>
            </a:r>
          </a:p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つまり、金額が上がったとしても</a:t>
            </a:r>
            <a:endParaRPr lang="en-US" altLang="ja-JP" sz="2400" dirty="0">
              <a:solidFill>
                <a:srgbClr val="000000"/>
              </a:solidFill>
              <a:latin typeface="Helvetica" charset="0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受注率に対する影響は少ない</a:t>
            </a:r>
          </a:p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日常的に受けていないサービスなので値ごろ感がわかりにくいのがその理由。</a:t>
            </a:r>
            <a:endParaRPr lang="ja-JP" altLang="en-US" sz="2400" b="0" i="0" dirty="0">
              <a:solidFill>
                <a:srgbClr val="000000"/>
              </a:solidFill>
              <a:effectLst/>
              <a:latin typeface="Helvetica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23728" y="575102"/>
            <a:ext cx="4607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/>
              <a:t>売る罪悪感を消す９つの真実</a:t>
            </a:r>
            <a:endParaRPr kumimoji="1"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28224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755576" y="1844824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⑦あなたの周りの環境が、あなたの意識を変えている</a:t>
            </a:r>
          </a:p>
          <a:p>
            <a:pPr algn="ctr">
              <a:lnSpc>
                <a:spcPct val="150000"/>
              </a:lnSpc>
            </a:pPr>
            <a:br>
              <a:rPr lang="ja-JP" altLang="en-US" sz="2400" dirty="0">
                <a:solidFill>
                  <a:srgbClr val="000000"/>
                </a:solidFill>
                <a:latin typeface="Helvetica" charset="0"/>
              </a:rPr>
            </a:b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周りの人が安いサービスを提供していると、</a:t>
            </a:r>
            <a:endParaRPr lang="en-US" altLang="ja-JP" sz="2400" dirty="0">
              <a:solidFill>
                <a:srgbClr val="000000"/>
              </a:solidFill>
              <a:latin typeface="Helvetica" charset="0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それがスタンダードになってしまう。</a:t>
            </a:r>
          </a:p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逆も然り。</a:t>
            </a:r>
          </a:p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周りにいる人・環境を変える。</a:t>
            </a:r>
            <a:endParaRPr lang="ja-JP" altLang="en-US" sz="2400" b="0" i="0" dirty="0">
              <a:solidFill>
                <a:srgbClr val="000000"/>
              </a:solidFill>
              <a:effectLst/>
              <a:latin typeface="Helvetica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23728" y="575102"/>
            <a:ext cx="4607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/>
              <a:t>売る罪悪感を消す９つの真実</a:t>
            </a:r>
            <a:endParaRPr kumimoji="1"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415237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251520" y="1667686"/>
            <a:ext cx="82809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⑧「金儲け主義だ！」と批判する人の本当の心理は・・・</a:t>
            </a:r>
          </a:p>
          <a:p>
            <a:pPr algn="ctr">
              <a:lnSpc>
                <a:spcPct val="150000"/>
              </a:lnSpc>
            </a:pP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このような批判をするのは</a:t>
            </a:r>
            <a:endParaRPr lang="en-US" altLang="ja-JP" sz="2400" dirty="0">
              <a:solidFill>
                <a:srgbClr val="000000"/>
              </a:solidFill>
              <a:latin typeface="Helvetica" charset="0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本当は自分がお金を稼ぎたいのに稼げていない人</a:t>
            </a:r>
          </a:p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自分を正当化するために他者を批判している。</a:t>
            </a:r>
            <a:endParaRPr lang="en-US" altLang="ja-JP" sz="2400" dirty="0">
              <a:solidFill>
                <a:srgbClr val="000000"/>
              </a:solidFill>
              <a:latin typeface="Helvetica" charset="0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自分を守るために批判しているだけ。</a:t>
            </a:r>
          </a:p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他者の問題に影響を受けるのはナンセンスだ。</a:t>
            </a:r>
          </a:p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その他の批判も同じようなもの。</a:t>
            </a:r>
            <a:endParaRPr lang="ja-JP" altLang="en-US" sz="2400" b="0" i="0" dirty="0">
              <a:solidFill>
                <a:srgbClr val="000000"/>
              </a:solidFill>
              <a:effectLst/>
              <a:latin typeface="Helvetica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23728" y="575102"/>
            <a:ext cx="4607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/>
              <a:t>売る罪悪感を消す９つの真実</a:t>
            </a:r>
            <a:endParaRPr kumimoji="1"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287885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683568" y="2132857"/>
            <a:ext cx="77768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⑨自分のお金に対する知られざる影響</a:t>
            </a:r>
          </a:p>
          <a:p>
            <a:pPr algn="ctr">
              <a:lnSpc>
                <a:spcPct val="150000"/>
              </a:lnSpc>
            </a:pPr>
            <a:br>
              <a:rPr lang="ja-JP" altLang="en-US" sz="2400" dirty="0">
                <a:solidFill>
                  <a:srgbClr val="000000"/>
                </a:solidFill>
                <a:latin typeface="Helvetica" charset="0"/>
              </a:rPr>
            </a:br>
            <a:endParaRPr lang="ja-JP" altLang="en-US" sz="2400" dirty="0">
              <a:solidFill>
                <a:srgbClr val="000000"/>
              </a:solidFill>
              <a:latin typeface="Helvetica" charset="0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幼い時に刷り込まれたお金に対する感情が</a:t>
            </a:r>
            <a:endParaRPr lang="en-US" altLang="ja-JP" sz="2400" dirty="0">
              <a:solidFill>
                <a:srgbClr val="000000"/>
              </a:solidFill>
              <a:latin typeface="Helvetica" charset="0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ブレーキになっていることがある。</a:t>
            </a:r>
          </a:p>
          <a:p>
            <a:pPr algn="ctr">
              <a:lnSpc>
                <a:spcPct val="1500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Helvetica" charset="0"/>
              </a:rPr>
              <a:t>その原体験を振り返ることで罪悪感を払拭できることがある。</a:t>
            </a:r>
            <a:endParaRPr lang="ja-JP" altLang="en-US" sz="2400" b="0" i="0" dirty="0">
              <a:solidFill>
                <a:srgbClr val="000000"/>
              </a:solidFill>
              <a:effectLst/>
              <a:latin typeface="Helvetica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23728" y="575102"/>
            <a:ext cx="4607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/>
              <a:t>売る罪悪感を消す９つの真実</a:t>
            </a:r>
            <a:endParaRPr kumimoji="1"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13184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1439652" y="1580896"/>
            <a:ext cx="6264696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000" dirty="0">
                <a:solidFill>
                  <a:srgbClr val="000000"/>
                </a:solidFill>
                <a:latin typeface="Helvetica" charset="0"/>
              </a:rPr>
              <a:t>お客さんから実際にお金をもらう</a:t>
            </a:r>
          </a:p>
          <a:p>
            <a:pPr algn="ctr"/>
            <a:br>
              <a:rPr lang="ja-JP" altLang="en-US" sz="2000" dirty="0">
                <a:solidFill>
                  <a:srgbClr val="000000"/>
                </a:solidFill>
                <a:latin typeface="Helvetica" charset="0"/>
              </a:rPr>
            </a:br>
            <a:endParaRPr lang="ja-JP" altLang="en-US" sz="20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000" dirty="0">
                <a:solidFill>
                  <a:srgbClr val="000000"/>
                </a:solidFill>
                <a:latin typeface="Helvetica" charset="0"/>
              </a:rPr>
              <a:t>自分の提供している価値に自信を持つ</a:t>
            </a:r>
          </a:p>
          <a:p>
            <a:pPr algn="ctr"/>
            <a:br>
              <a:rPr lang="ja-JP" altLang="en-US" sz="2000" dirty="0">
                <a:solidFill>
                  <a:srgbClr val="000000"/>
                </a:solidFill>
                <a:latin typeface="Helvetica" charset="0"/>
              </a:rPr>
            </a:br>
            <a:endParaRPr lang="ja-JP" altLang="en-US" sz="20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000" dirty="0">
                <a:solidFill>
                  <a:srgbClr val="000000"/>
                </a:solidFill>
                <a:latin typeface="Helvetica" charset="0"/>
              </a:rPr>
              <a:t>自信を持って価格提示する</a:t>
            </a:r>
          </a:p>
          <a:p>
            <a:pPr algn="ctr"/>
            <a:br>
              <a:rPr lang="ja-JP" altLang="en-US" sz="2000" dirty="0">
                <a:solidFill>
                  <a:srgbClr val="000000"/>
                </a:solidFill>
                <a:latin typeface="Helvetica" charset="0"/>
              </a:rPr>
            </a:br>
            <a:endParaRPr lang="ja-JP" altLang="en-US" sz="20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000" dirty="0">
                <a:solidFill>
                  <a:srgbClr val="000000"/>
                </a:solidFill>
                <a:latin typeface="Helvetica" charset="0"/>
              </a:rPr>
              <a:t>確率アップ</a:t>
            </a:r>
          </a:p>
          <a:p>
            <a:pPr algn="ctr"/>
            <a:br>
              <a:rPr lang="ja-JP" altLang="en-US" sz="2000" dirty="0">
                <a:solidFill>
                  <a:srgbClr val="000000"/>
                </a:solidFill>
                <a:latin typeface="Helvetica" charset="0"/>
              </a:rPr>
            </a:br>
            <a:endParaRPr lang="ja-JP" altLang="en-US" sz="20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2000" dirty="0">
                <a:solidFill>
                  <a:srgbClr val="000000"/>
                </a:solidFill>
                <a:latin typeface="Helvetica" charset="0"/>
              </a:rPr>
              <a:t>受注する</a:t>
            </a:r>
          </a:p>
          <a:p>
            <a:pPr algn="ctr"/>
            <a:endParaRPr lang="ja-JP" altLang="en-US" sz="2000" dirty="0">
              <a:solidFill>
                <a:srgbClr val="000000"/>
              </a:solidFill>
              <a:latin typeface="Helvetica" charset="0"/>
            </a:endParaRPr>
          </a:p>
          <a:p>
            <a:pPr algn="ctr"/>
            <a:r>
              <a:rPr lang="ja-JP" altLang="en-US" sz="3600" dirty="0">
                <a:solidFill>
                  <a:srgbClr val="000000"/>
                </a:solidFill>
                <a:latin typeface="Helvetica" charset="0"/>
              </a:rPr>
              <a:t>このサイクルの繰り返し</a:t>
            </a:r>
            <a:endParaRPr lang="ja-JP" altLang="en-US" sz="3600" b="0" i="0" dirty="0">
              <a:solidFill>
                <a:srgbClr val="000000"/>
              </a:solidFill>
              <a:effectLst/>
              <a:latin typeface="Helvetica" charset="0"/>
            </a:endParaRPr>
          </a:p>
        </p:txBody>
      </p:sp>
      <p:sp>
        <p:nvSpPr>
          <p:cNvPr id="3" name="下矢印 2"/>
          <p:cNvSpPr/>
          <p:nvPr/>
        </p:nvSpPr>
        <p:spPr>
          <a:xfrm>
            <a:off x="4427984" y="2060848"/>
            <a:ext cx="28803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下矢印 5"/>
          <p:cNvSpPr/>
          <p:nvPr/>
        </p:nvSpPr>
        <p:spPr>
          <a:xfrm>
            <a:off x="4427984" y="2969663"/>
            <a:ext cx="28803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下矢印 6"/>
          <p:cNvSpPr/>
          <p:nvPr/>
        </p:nvSpPr>
        <p:spPr>
          <a:xfrm>
            <a:off x="4421529" y="3878478"/>
            <a:ext cx="28803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下矢印 8"/>
          <p:cNvSpPr/>
          <p:nvPr/>
        </p:nvSpPr>
        <p:spPr>
          <a:xfrm>
            <a:off x="4408393" y="4787293"/>
            <a:ext cx="28803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312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107504" y="1669950"/>
            <a:ext cx="8928992" cy="415498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ja-JP" altLang="en-US" sz="6600">
                <a:latin typeface="Helvetica" charset="0"/>
              </a:rPr>
              <a:t>いますぐ</a:t>
            </a:r>
            <a:endParaRPr lang="en-US" altLang="ja-JP" sz="6600" dirty="0">
              <a:latin typeface="Helvetica" charset="0"/>
            </a:endParaRPr>
          </a:p>
          <a:p>
            <a:pPr algn="ctr"/>
            <a:r>
              <a:rPr lang="ja-JP" altLang="en-US" sz="6600">
                <a:latin typeface="Helvetica" charset="0"/>
              </a:rPr>
              <a:t>「私は</a:t>
            </a:r>
            <a:endParaRPr lang="en-US" altLang="ja-JP" sz="6600" dirty="0">
              <a:latin typeface="Helvetica" charset="0"/>
            </a:endParaRPr>
          </a:p>
          <a:p>
            <a:pPr algn="ctr"/>
            <a:r>
              <a:rPr lang="ja-JP" altLang="en-US" sz="6600">
                <a:latin typeface="Helvetica" charset="0"/>
              </a:rPr>
              <a:t>相続コンサルタントです」</a:t>
            </a:r>
            <a:endParaRPr lang="en-US" altLang="ja-JP" sz="6600" dirty="0">
              <a:latin typeface="Helvetica" charset="0"/>
            </a:endParaRPr>
          </a:p>
          <a:p>
            <a:pPr algn="ctr"/>
            <a:r>
              <a:rPr lang="ja-JP" altLang="en-US" sz="6600">
                <a:latin typeface="Helvetica" charset="0"/>
              </a:rPr>
              <a:t>という自己定義づけを！</a:t>
            </a:r>
            <a:endParaRPr lang="en-US" altLang="ja-JP" sz="6600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407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1757784" y="2028616"/>
            <a:ext cx="5830442" cy="280076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sz="4400" dirty="0"/>
              <a:t>相続コンサルティングの</a:t>
            </a:r>
            <a:endParaRPr lang="en-US" altLang="ja-JP" sz="4400" dirty="0"/>
          </a:p>
          <a:p>
            <a:pPr algn="ctr">
              <a:lnSpc>
                <a:spcPct val="200000"/>
              </a:lnSpc>
            </a:pPr>
            <a:r>
              <a:rPr lang="ja-JP" altLang="en-US" sz="4400" dirty="0"/>
              <a:t>工程表（例）</a:t>
            </a:r>
            <a:endParaRPr lang="en-US" altLang="ja-JP" sz="5400" dirty="0"/>
          </a:p>
        </p:txBody>
      </p:sp>
    </p:spTree>
    <p:extLst>
      <p:ext uri="{BB962C8B-B14F-4D97-AF65-F5344CB8AC3E}">
        <p14:creationId xmlns:p14="http://schemas.microsoft.com/office/powerpoint/2010/main" val="2077081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1151620" y="1916832"/>
            <a:ext cx="684076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600" dirty="0">
                <a:solidFill>
                  <a:srgbClr val="FF0000"/>
                </a:solidFill>
                <a:latin typeface="Helvetica" charset="0"/>
              </a:rPr>
              <a:t>相続コンサルタント</a:t>
            </a:r>
            <a:r>
              <a:rPr lang="ja-JP" altLang="en-US" sz="4800" dirty="0">
                <a:solidFill>
                  <a:srgbClr val="000000"/>
                </a:solidFill>
                <a:latin typeface="Helvetica" charset="0"/>
              </a:rPr>
              <a:t>として成功されることを</a:t>
            </a:r>
            <a:endParaRPr lang="en-US" altLang="ja-JP" sz="4800" dirty="0">
              <a:solidFill>
                <a:srgbClr val="000000"/>
              </a:solidFill>
              <a:latin typeface="Helvetica" charset="0"/>
            </a:endParaRPr>
          </a:p>
          <a:p>
            <a:pPr algn="ctr">
              <a:lnSpc>
                <a:spcPct val="150000"/>
              </a:lnSpc>
            </a:pPr>
            <a:r>
              <a:rPr lang="ja-JP" altLang="en-US" sz="4800" b="0" i="0" dirty="0">
                <a:solidFill>
                  <a:srgbClr val="000000"/>
                </a:solidFill>
                <a:effectLst/>
                <a:latin typeface="Helvetica" charset="0"/>
              </a:rPr>
              <a:t>心から祈っています！！</a:t>
            </a:r>
            <a:endParaRPr lang="en-US" altLang="ja-JP" sz="4800" b="0" i="0" dirty="0">
              <a:solidFill>
                <a:srgbClr val="000000"/>
              </a:solidFill>
              <a:effectLst/>
              <a:latin typeface="Helvetica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347864" y="499859"/>
            <a:ext cx="2323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/>
              <a:t>みなさんが</a:t>
            </a:r>
          </a:p>
        </p:txBody>
      </p:sp>
    </p:spTree>
    <p:extLst>
      <p:ext uri="{BB962C8B-B14F-4D97-AF65-F5344CB8AC3E}">
        <p14:creationId xmlns:p14="http://schemas.microsoft.com/office/powerpoint/2010/main" val="98211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1068477" y="1658622"/>
            <a:ext cx="7007046" cy="4439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400">
                <a:latin typeface="Meiryo" panose="020B0604030504040204" pitchFamily="34" charset="-128"/>
                <a:ea typeface="Meiryo" panose="020B0604030504040204" pitchFamily="34" charset="-128"/>
                <a:cs typeface="Weibei TC Bold" charset="-120"/>
              </a:rPr>
              <a:t>最後の大人の宿題</a:t>
            </a:r>
            <a:endParaRPr kumimoji="1" lang="en-US" altLang="ja-JP" sz="4400" dirty="0">
              <a:latin typeface="Meiryo" panose="020B0604030504040204" pitchFamily="34" charset="-128"/>
              <a:ea typeface="Meiryo" panose="020B0604030504040204" pitchFamily="34" charset="-128"/>
              <a:cs typeface="Weibei TC Bold" charset="-120"/>
            </a:endParaRPr>
          </a:p>
          <a:p>
            <a:pPr algn="ctr"/>
            <a:endParaRPr lang="en-US" altLang="ja-JP" sz="4400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  <a:cs typeface="Weibei TC Bold" charset="-120"/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sz="280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Weibei TC Bold" charset="-120"/>
              </a:rPr>
              <a:t>この講義を受けた感想を書いてください。</a:t>
            </a:r>
            <a:endParaRPr kumimoji="1" lang="en-US" altLang="ja-JP" sz="2800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  <a:cs typeface="Weibei TC Bold" charset="-120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Weibei TC Bold" charset="-120"/>
              </a:rPr>
              <a:t>可能な方は</a:t>
            </a:r>
            <a:endParaRPr kumimoji="1" lang="en-US" altLang="ja-JP" sz="2800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  <a:cs typeface="Weibei TC Bold" charset="-120"/>
            </a:endParaRPr>
          </a:p>
          <a:p>
            <a:pPr algn="ctr">
              <a:lnSpc>
                <a:spcPct val="150000"/>
              </a:lnSpc>
            </a:pPr>
            <a:r>
              <a:rPr lang="ja-JP" altLang="en-US" sz="480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Weibei TC Bold" charset="-120"/>
              </a:rPr>
              <a:t>「受講者の声」</a:t>
            </a:r>
            <a:br>
              <a:rPr lang="en-US" altLang="ja-JP" sz="4000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Weibei TC Bold" charset="-120"/>
              </a:rPr>
            </a:br>
            <a:r>
              <a:rPr lang="ja-JP" altLang="en-US" sz="280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Weibei TC Bold" charset="-120"/>
              </a:rPr>
              <a:t>として</a:t>
            </a:r>
            <a:r>
              <a:rPr lang="en-US" altLang="ja-JP" sz="2800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Weibei TC Bold" charset="-120"/>
              </a:rPr>
              <a:t>HP</a:t>
            </a:r>
            <a:r>
              <a:rPr lang="ja-JP" altLang="en-US" sz="280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Weibei TC Bold" charset="-120"/>
              </a:rPr>
              <a:t>に掲載させていただきます！</a:t>
            </a:r>
            <a:endParaRPr kumimoji="1" lang="ja-JP" altLang="en-US" sz="4400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  <a:cs typeface="Weibei TC Bold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348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1006529" y="3068960"/>
            <a:ext cx="723787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>
                <a:latin typeface="Weibei TC Bold" charset="-120"/>
                <a:ea typeface="Weibei TC Bold" charset="-120"/>
                <a:cs typeface="Weibei TC Bold" charset="-120"/>
              </a:rPr>
              <a:t>塾長からの</a:t>
            </a:r>
            <a:r>
              <a:rPr kumimoji="1" lang="ja-JP" altLang="en-US" sz="6600" dirty="0">
                <a:solidFill>
                  <a:srgbClr val="FF0000"/>
                </a:solidFill>
                <a:latin typeface="Weibei TC Bold" charset="-120"/>
                <a:ea typeface="Weibei TC Bold" charset="-120"/>
                <a:cs typeface="Weibei TC Bold" charset="-120"/>
              </a:rPr>
              <a:t>重大発表①</a:t>
            </a:r>
          </a:p>
        </p:txBody>
      </p:sp>
    </p:spTree>
    <p:extLst>
      <p:ext uri="{BB962C8B-B14F-4D97-AF65-F5344CB8AC3E}">
        <p14:creationId xmlns:p14="http://schemas.microsoft.com/office/powerpoint/2010/main" val="32637399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992102" y="1844824"/>
            <a:ext cx="7483139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600"/>
              <a:t>選ばれる</a:t>
            </a:r>
            <a:r>
              <a:rPr kumimoji="1" lang="ja-JP" altLang="en-US" sz="3600"/>
              <a:t>相続</a:t>
            </a:r>
            <a:r>
              <a:rPr kumimoji="1" lang="ja-JP" altLang="en-US" sz="3600" dirty="0"/>
              <a:t>コンサルタント養成講座</a:t>
            </a:r>
            <a:endParaRPr kumimoji="1" lang="en-US" altLang="ja-JP" sz="3600" dirty="0"/>
          </a:p>
          <a:p>
            <a:pPr algn="ctr"/>
            <a:r>
              <a:rPr kumimoji="1" lang="en-US" altLang="ja-JP" sz="3600" dirty="0"/>
              <a:t>OB</a:t>
            </a:r>
            <a:r>
              <a:rPr kumimoji="1" lang="ja-JP" altLang="en-US" sz="3600" dirty="0"/>
              <a:t>・</a:t>
            </a:r>
            <a:r>
              <a:rPr kumimoji="1" lang="en-US" altLang="ja-JP" sz="3600" dirty="0"/>
              <a:t>OG</a:t>
            </a:r>
            <a:r>
              <a:rPr kumimoji="1" lang="ja-JP" altLang="en-US" sz="3600" dirty="0"/>
              <a:t>のあなたへプレゼント</a:t>
            </a:r>
            <a:endParaRPr kumimoji="1" lang="en-US" altLang="ja-JP" sz="3600" dirty="0"/>
          </a:p>
          <a:p>
            <a:pPr algn="ctr"/>
            <a:endParaRPr lang="en-US" altLang="ja-JP" sz="3600" dirty="0"/>
          </a:p>
          <a:p>
            <a:pPr algn="ctr"/>
            <a:r>
              <a:rPr lang="ja-JP" altLang="en-US" sz="3600"/>
              <a:t>選ばれる</a:t>
            </a:r>
            <a:r>
              <a:rPr kumimoji="1" lang="ja-JP" altLang="en-US" sz="3600"/>
              <a:t>相続</a:t>
            </a:r>
            <a:r>
              <a:rPr kumimoji="1" lang="ja-JP" altLang="en-US" sz="3600" dirty="0"/>
              <a:t>コンサルタント</a:t>
            </a:r>
            <a:r>
              <a:rPr kumimoji="1" lang="ja-JP" altLang="en-US" sz="3600"/>
              <a:t>養成講座</a:t>
            </a:r>
            <a:endParaRPr kumimoji="1" lang="en-US" altLang="ja-JP" sz="3600" dirty="0"/>
          </a:p>
          <a:p>
            <a:pPr algn="ctr"/>
            <a:br>
              <a:rPr kumimoji="1" lang="en-US" altLang="ja-JP" sz="3600" dirty="0"/>
            </a:br>
            <a:r>
              <a:rPr kumimoji="1" lang="ja-JP" altLang="en-US" sz="3600"/>
              <a:t>再受講　</a:t>
            </a:r>
            <a:r>
              <a:rPr lang="en-US" altLang="ja-JP" sz="5400" dirty="0">
                <a:solidFill>
                  <a:srgbClr val="FF0000"/>
                </a:solidFill>
              </a:rPr>
              <a:t>275,000</a:t>
            </a:r>
            <a:r>
              <a:rPr kumimoji="1" lang="ja-JP" altLang="en-US" sz="5400">
                <a:solidFill>
                  <a:srgbClr val="FF0000"/>
                </a:solidFill>
              </a:rPr>
              <a:t>円</a:t>
            </a:r>
            <a:endParaRPr kumimoji="1" lang="en-US" altLang="ja-JP" sz="2800" dirty="0"/>
          </a:p>
          <a:p>
            <a:pPr algn="ctr"/>
            <a:endParaRPr lang="en-US" altLang="ja-JP" sz="3600" dirty="0"/>
          </a:p>
        </p:txBody>
      </p:sp>
    </p:spTree>
    <p:extLst>
      <p:ext uri="{BB962C8B-B14F-4D97-AF65-F5344CB8AC3E}">
        <p14:creationId xmlns:p14="http://schemas.microsoft.com/office/powerpoint/2010/main" val="182256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1006529" y="3068960"/>
            <a:ext cx="723787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>
                <a:latin typeface="Weibei TC Bold" charset="-120"/>
                <a:ea typeface="Weibei TC Bold" charset="-120"/>
                <a:cs typeface="Weibei TC Bold" charset="-120"/>
              </a:rPr>
              <a:t>塾長からの</a:t>
            </a:r>
            <a:r>
              <a:rPr kumimoji="1" lang="ja-JP" altLang="en-US" sz="6600" dirty="0">
                <a:solidFill>
                  <a:srgbClr val="FF0000"/>
                </a:solidFill>
                <a:latin typeface="Weibei TC Bold" charset="-120"/>
                <a:ea typeface="Weibei TC Bold" charset="-120"/>
                <a:cs typeface="Weibei TC Bold" charset="-120"/>
              </a:rPr>
              <a:t>重大発表②</a:t>
            </a:r>
          </a:p>
        </p:txBody>
      </p:sp>
    </p:spTree>
    <p:extLst>
      <p:ext uri="{BB962C8B-B14F-4D97-AF65-F5344CB8AC3E}">
        <p14:creationId xmlns:p14="http://schemas.microsoft.com/office/powerpoint/2010/main" val="29862979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1363429" y="1988840"/>
            <a:ext cx="6417142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5400">
                <a:solidFill>
                  <a:srgbClr val="FF0000"/>
                </a:solidFill>
                <a:latin typeface="Weibei TC Bold" charset="-120"/>
                <a:ea typeface="Weibei TC Bold" charset="-120"/>
                <a:cs typeface="Weibei TC Bold" charset="-120"/>
              </a:rPr>
              <a:t>早く行きたければ</a:t>
            </a:r>
            <a:endParaRPr lang="en-US" altLang="ja-JP" sz="5400" dirty="0">
              <a:solidFill>
                <a:srgbClr val="FF0000"/>
              </a:solidFill>
              <a:latin typeface="Weibei TC Bold" charset="-120"/>
              <a:ea typeface="Weibei TC Bold" charset="-120"/>
              <a:cs typeface="Weibei TC Bold" charset="-120"/>
            </a:endParaRPr>
          </a:p>
          <a:p>
            <a:pPr algn="ctr"/>
            <a:r>
              <a:rPr lang="ja-JP" altLang="en-US" sz="5400">
                <a:solidFill>
                  <a:srgbClr val="FF0000"/>
                </a:solidFill>
                <a:latin typeface="Weibei TC Bold" charset="-120"/>
                <a:ea typeface="Weibei TC Bold" charset="-120"/>
                <a:cs typeface="Weibei TC Bold" charset="-120"/>
              </a:rPr>
              <a:t>一人で行け</a:t>
            </a:r>
            <a:endParaRPr lang="en-US" altLang="ja-JP" sz="5400" dirty="0">
              <a:solidFill>
                <a:srgbClr val="FF0000"/>
              </a:solidFill>
              <a:latin typeface="Weibei TC Bold" charset="-120"/>
              <a:ea typeface="Weibei TC Bold" charset="-120"/>
              <a:cs typeface="Weibei TC Bold" charset="-120"/>
            </a:endParaRPr>
          </a:p>
          <a:p>
            <a:pPr algn="ctr"/>
            <a:endParaRPr lang="en-US" altLang="ja-JP" sz="5400" dirty="0">
              <a:solidFill>
                <a:srgbClr val="FF0000"/>
              </a:solidFill>
              <a:latin typeface="Weibei TC Bold" charset="-120"/>
              <a:ea typeface="Weibei TC Bold" charset="-120"/>
              <a:cs typeface="Weibei TC Bold" charset="-120"/>
            </a:endParaRPr>
          </a:p>
          <a:p>
            <a:pPr algn="ctr"/>
            <a:r>
              <a:rPr lang="ja-JP" altLang="en-US" sz="5400">
                <a:solidFill>
                  <a:srgbClr val="FF0000"/>
                </a:solidFill>
                <a:latin typeface="Weibei TC Bold" charset="-120"/>
                <a:ea typeface="Weibei TC Bold" charset="-120"/>
                <a:cs typeface="Weibei TC Bold" charset="-120"/>
              </a:rPr>
              <a:t>遠くに行きたければ</a:t>
            </a:r>
            <a:endParaRPr lang="en-US" altLang="ja-JP" sz="5400" dirty="0">
              <a:solidFill>
                <a:srgbClr val="FF0000"/>
              </a:solidFill>
              <a:latin typeface="Weibei TC Bold" charset="-120"/>
              <a:ea typeface="Weibei TC Bold" charset="-120"/>
              <a:cs typeface="Weibei TC Bold" charset="-120"/>
            </a:endParaRPr>
          </a:p>
          <a:p>
            <a:pPr algn="ctr"/>
            <a:r>
              <a:rPr lang="ja-JP" altLang="en-US" sz="5400">
                <a:solidFill>
                  <a:srgbClr val="FF0000"/>
                </a:solidFill>
                <a:latin typeface="Weibei TC Bold" charset="-120"/>
                <a:ea typeface="Weibei TC Bold" charset="-120"/>
                <a:cs typeface="Weibei TC Bold" charset="-120"/>
              </a:rPr>
              <a:t>仲間と行け</a:t>
            </a:r>
            <a:endParaRPr lang="en-US" altLang="ja-JP" sz="5400" dirty="0">
              <a:solidFill>
                <a:srgbClr val="FF0000"/>
              </a:solidFill>
              <a:latin typeface="Weibei TC Bold" charset="-120"/>
              <a:ea typeface="Weibei TC Bold" charset="-120"/>
              <a:cs typeface="Weibei TC Bold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1905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9326AC7-6923-BA44-A329-99C079B4B029}"/>
              </a:ext>
            </a:extLst>
          </p:cNvPr>
          <p:cNvSpPr txBox="1"/>
          <p:nvPr/>
        </p:nvSpPr>
        <p:spPr>
          <a:xfrm>
            <a:off x="1835696" y="692696"/>
            <a:ext cx="5101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/>
              <a:t>相続ビジネスオンラインサロン</a:t>
            </a:r>
            <a:r>
              <a:rPr lang="ja-JP" altLang="en-US" sz="2000"/>
              <a:t>（ムネオサロン）</a:t>
            </a:r>
            <a:endParaRPr kumimoji="1" lang="ja-JP" altLang="en-US" sz="2000"/>
          </a:p>
        </p:txBody>
      </p:sp>
      <p:pic>
        <p:nvPicPr>
          <p:cNvPr id="5" name="図 4" descr="女性の写真のコラージュ&#10;&#10;中程度の精度で自動的に生成された説明">
            <a:extLst>
              <a:ext uri="{FF2B5EF4-FFF2-40B4-BE49-F238E27FC236}">
                <a16:creationId xmlns:a16="http://schemas.microsoft.com/office/drawing/2014/main" id="{4B5B6042-8AC9-C741-9C50-65D5951BE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471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816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9326AC7-6923-BA44-A329-99C079B4B029}"/>
              </a:ext>
            </a:extLst>
          </p:cNvPr>
          <p:cNvSpPr txBox="1"/>
          <p:nvPr/>
        </p:nvSpPr>
        <p:spPr>
          <a:xfrm>
            <a:off x="1891618" y="2132857"/>
            <a:ext cx="536076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200"/>
              <a:t>相続ビジネスオンラインサロン</a:t>
            </a:r>
            <a:endParaRPr kumimoji="1" lang="en-US" altLang="ja-JP" sz="3200" dirty="0"/>
          </a:p>
          <a:p>
            <a:pPr algn="ctr"/>
            <a:r>
              <a:rPr kumimoji="1" lang="ja-JP" altLang="en-US" sz="3200"/>
              <a:t>（会費制：</a:t>
            </a:r>
            <a:r>
              <a:rPr kumimoji="1" lang="en-US" altLang="ja-JP" sz="3200" dirty="0"/>
              <a:t>11,000</a:t>
            </a:r>
            <a:r>
              <a:rPr kumimoji="1" lang="ja-JP" altLang="en-US" sz="3200"/>
              <a:t>円／月）</a:t>
            </a:r>
            <a:endParaRPr kumimoji="1" lang="en-US" altLang="ja-JP" sz="3200" dirty="0"/>
          </a:p>
          <a:p>
            <a:pPr algn="ctr"/>
            <a:endParaRPr lang="en-US" altLang="ja-JP" sz="3200" dirty="0"/>
          </a:p>
          <a:p>
            <a:pPr algn="ctr"/>
            <a:r>
              <a:rPr kumimoji="1" lang="ja-JP" altLang="en-US" sz="3200"/>
              <a:t>入会金：</a:t>
            </a:r>
            <a:r>
              <a:rPr kumimoji="1" lang="en-US" altLang="ja-JP" sz="3200" dirty="0"/>
              <a:t>30,000</a:t>
            </a:r>
            <a:r>
              <a:rPr kumimoji="1" lang="ja-JP" altLang="en-US" sz="3200"/>
              <a:t>円</a:t>
            </a:r>
            <a:endParaRPr kumimoji="1" lang="en-US" altLang="ja-JP" sz="32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E4C9101-ACF4-9941-AF30-069960D152A8}"/>
              </a:ext>
            </a:extLst>
          </p:cNvPr>
          <p:cNvSpPr txBox="1"/>
          <p:nvPr/>
        </p:nvSpPr>
        <p:spPr>
          <a:xfrm>
            <a:off x="2123728" y="4635133"/>
            <a:ext cx="55082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/>
              <a:t>本日より</a:t>
            </a:r>
            <a:r>
              <a:rPr kumimoji="1" lang="en-US" altLang="ja-JP" sz="2800" dirty="0"/>
              <a:t>3</a:t>
            </a:r>
            <a:r>
              <a:rPr kumimoji="1" lang="ja-JP" altLang="en-US" sz="2800"/>
              <a:t>日以内に申し込みの方は</a:t>
            </a:r>
            <a:endParaRPr kumimoji="1" lang="en-US" altLang="ja-JP" sz="2800" dirty="0"/>
          </a:p>
          <a:p>
            <a:pPr algn="ctr"/>
            <a:r>
              <a:rPr kumimoji="1" lang="ja-JP" altLang="en-US" sz="4400">
                <a:solidFill>
                  <a:srgbClr val="FF0000"/>
                </a:solidFill>
              </a:rPr>
              <a:t>入会金無料</a:t>
            </a:r>
            <a:r>
              <a:rPr kumimoji="1" lang="ja-JP" altLang="en-US" sz="2800"/>
              <a:t>です。</a:t>
            </a:r>
          </a:p>
        </p:txBody>
      </p:sp>
    </p:spTree>
    <p:extLst>
      <p:ext uri="{BB962C8B-B14F-4D97-AF65-F5344CB8AC3E}">
        <p14:creationId xmlns:p14="http://schemas.microsoft.com/office/powerpoint/2010/main" val="37619136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9326AC7-6923-BA44-A329-99C079B4B029}"/>
              </a:ext>
            </a:extLst>
          </p:cNvPr>
          <p:cNvSpPr txBox="1"/>
          <p:nvPr/>
        </p:nvSpPr>
        <p:spPr>
          <a:xfrm>
            <a:off x="1237593" y="1556792"/>
            <a:ext cx="6668813" cy="50475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200"/>
              <a:t>相続ビジネスオンラインサロン</a:t>
            </a:r>
            <a:endParaRPr kumimoji="1" lang="en-US" altLang="ja-JP" sz="3200" dirty="0"/>
          </a:p>
          <a:p>
            <a:pPr algn="ctr"/>
            <a:r>
              <a:rPr lang="ja-JP" altLang="en-US" sz="3200"/>
              <a:t>通称：ムネオサロン</a:t>
            </a:r>
            <a:endParaRPr lang="en-US" altLang="ja-JP" sz="3200" dirty="0"/>
          </a:p>
          <a:p>
            <a:pPr algn="ctr"/>
            <a:endParaRPr lang="en-US" altLang="ja-JP" sz="3200" dirty="0"/>
          </a:p>
          <a:p>
            <a:pPr algn="ctr"/>
            <a:r>
              <a:rPr kumimoji="1" lang="ja-JP" altLang="en-US" sz="3200"/>
              <a:t>会員の方は</a:t>
            </a:r>
            <a:endParaRPr kumimoji="1" lang="en-US" altLang="ja-JP" sz="3200" dirty="0"/>
          </a:p>
          <a:p>
            <a:pPr algn="ctr"/>
            <a:endParaRPr lang="en-US" altLang="ja-JP" sz="3200" dirty="0"/>
          </a:p>
          <a:p>
            <a:pPr algn="ctr"/>
            <a:r>
              <a:rPr kumimoji="1" lang="ja-JP" altLang="en-US" sz="3200"/>
              <a:t>選ばれる相続コンサルタント養成講座</a:t>
            </a:r>
            <a:endParaRPr lang="en-US" altLang="ja-JP" sz="3200" dirty="0"/>
          </a:p>
          <a:p>
            <a:pPr algn="ctr"/>
            <a:endParaRPr kumimoji="1" lang="en-US" altLang="ja-JP" sz="3200" dirty="0"/>
          </a:p>
          <a:p>
            <a:pPr algn="ctr"/>
            <a:r>
              <a:rPr lang="ja-JP" altLang="en-US" sz="6600"/>
              <a:t>再受講</a:t>
            </a:r>
            <a:r>
              <a:rPr lang="ja-JP" altLang="en-US" sz="6600">
                <a:solidFill>
                  <a:srgbClr val="FF0000"/>
                </a:solidFill>
              </a:rPr>
              <a:t>無料！</a:t>
            </a:r>
            <a:endParaRPr lang="en-US" altLang="ja-JP" sz="6600" dirty="0">
              <a:solidFill>
                <a:srgbClr val="FF0000"/>
              </a:solidFill>
            </a:endParaRPr>
          </a:p>
          <a:p>
            <a:pPr algn="ctr"/>
            <a:r>
              <a:rPr kumimoji="1" lang="ja-JP" altLang="en-US" sz="3200"/>
              <a:t>（</a:t>
            </a:r>
            <a:r>
              <a:rPr kumimoji="1" lang="en-US" altLang="ja-JP" sz="3200" dirty="0"/>
              <a:t>1</a:t>
            </a:r>
            <a:r>
              <a:rPr kumimoji="1" lang="ja-JP" altLang="en-US" sz="3200"/>
              <a:t>回限り）</a:t>
            </a:r>
            <a:endParaRPr kumimoji="1" lang="en-US" altLang="ja-JP" sz="3200" dirty="0"/>
          </a:p>
        </p:txBody>
      </p:sp>
    </p:spTree>
    <p:extLst>
      <p:ext uri="{BB962C8B-B14F-4D97-AF65-F5344CB8AC3E}">
        <p14:creationId xmlns:p14="http://schemas.microsoft.com/office/powerpoint/2010/main" val="7693586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1006529" y="3068960"/>
            <a:ext cx="723787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>
                <a:latin typeface="Weibei TC Bold" charset="-120"/>
                <a:ea typeface="Weibei TC Bold" charset="-120"/>
                <a:cs typeface="Weibei TC Bold" charset="-120"/>
              </a:rPr>
              <a:t>塾長からの</a:t>
            </a:r>
            <a:r>
              <a:rPr kumimoji="1" lang="ja-JP" altLang="en-US" sz="6600">
                <a:solidFill>
                  <a:srgbClr val="FF0000"/>
                </a:solidFill>
                <a:latin typeface="Weibei TC Bold" charset="-120"/>
                <a:ea typeface="Weibei TC Bold" charset="-120"/>
                <a:cs typeface="Weibei TC Bold" charset="-120"/>
              </a:rPr>
              <a:t>重大発表</a:t>
            </a:r>
            <a:r>
              <a:rPr kumimoji="1" lang="en-US" altLang="ja-JP" sz="6600" dirty="0">
                <a:solidFill>
                  <a:srgbClr val="FF0000"/>
                </a:solidFill>
                <a:latin typeface="Weibei TC Bold" charset="-120"/>
                <a:ea typeface="Weibei TC Bold" charset="-120"/>
                <a:cs typeface="Weibei TC Bold" charset="-120"/>
              </a:rPr>
              <a:t>③</a:t>
            </a:r>
            <a:endParaRPr kumimoji="1" lang="ja-JP" altLang="en-US" sz="6600" dirty="0">
              <a:solidFill>
                <a:srgbClr val="FF0000"/>
              </a:solidFill>
              <a:latin typeface="Weibei TC Bold" charset="-120"/>
              <a:ea typeface="Weibei TC Bold" charset="-120"/>
              <a:cs typeface="Weibei TC Bold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10160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ー 3">
            <a:extLst>
              <a:ext uri="{FF2B5EF4-FFF2-40B4-BE49-F238E27FC236}">
                <a16:creationId xmlns:a16="http://schemas.microsoft.com/office/drawing/2014/main" id="{95488411-836D-2D48-AE7E-B2F0D301AD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509040" y="1556792"/>
            <a:ext cx="8125943" cy="347454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ja-JP" altLang="en-US" sz="4800"/>
              <a:t>専門家と</a:t>
            </a:r>
            <a:r>
              <a:rPr lang="ja-JP" altLang="en-US" sz="4800" dirty="0"/>
              <a:t>のチームビルディング</a:t>
            </a:r>
            <a:endParaRPr lang="en-US" altLang="ja-JP" sz="4800" dirty="0"/>
          </a:p>
          <a:p>
            <a:pPr algn="ctr">
              <a:lnSpc>
                <a:spcPct val="250000"/>
              </a:lnSpc>
            </a:pPr>
            <a:r>
              <a:rPr lang="ja-JP" altLang="en-US" sz="4800" dirty="0"/>
              <a:t>のポイント</a:t>
            </a:r>
            <a:endParaRPr lang="en-US" altLang="ja-JP" sz="4800" dirty="0"/>
          </a:p>
        </p:txBody>
      </p:sp>
    </p:spTree>
    <p:extLst>
      <p:ext uri="{BB962C8B-B14F-4D97-AF65-F5344CB8AC3E}">
        <p14:creationId xmlns:p14="http://schemas.microsoft.com/office/powerpoint/2010/main" val="38899179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86292DE-E946-D149-AB2C-0C23124B7152}"/>
              </a:ext>
            </a:extLst>
          </p:cNvPr>
          <p:cNvSpPr txBox="1"/>
          <p:nvPr/>
        </p:nvSpPr>
        <p:spPr>
          <a:xfrm>
            <a:off x="993145" y="1556792"/>
            <a:ext cx="7157729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200"/>
              <a:t>「相続特化型</a:t>
            </a:r>
            <a:r>
              <a:rPr kumimoji="1" lang="en-US" altLang="ja-JP" sz="3200" dirty="0"/>
              <a:t>HP</a:t>
            </a:r>
            <a:r>
              <a:rPr kumimoji="1" lang="ja-JP" altLang="en-US" sz="3200"/>
              <a:t>を作りたい・・・」</a:t>
            </a:r>
            <a:endParaRPr kumimoji="1" lang="en-US" altLang="ja-JP" sz="3200" dirty="0"/>
          </a:p>
          <a:p>
            <a:pPr algn="ctr"/>
            <a:endParaRPr lang="en-US" altLang="ja-JP" sz="3200" dirty="0"/>
          </a:p>
          <a:p>
            <a:pPr algn="ctr"/>
            <a:r>
              <a:rPr kumimoji="1" lang="ja-JP" altLang="en-US" sz="3200"/>
              <a:t>そう考える段階がきたら</a:t>
            </a:r>
            <a:endParaRPr kumimoji="1" lang="en-US" altLang="ja-JP" sz="3200" dirty="0"/>
          </a:p>
          <a:p>
            <a:pPr algn="ctr"/>
            <a:r>
              <a:rPr lang="ja-JP" altLang="en-US" sz="3200"/>
              <a:t>いつでもお声がけください。</a:t>
            </a:r>
            <a:endParaRPr lang="en-US" altLang="ja-JP" sz="3200" dirty="0"/>
          </a:p>
          <a:p>
            <a:pPr algn="ctr"/>
            <a:endParaRPr kumimoji="1" lang="en-US" altLang="ja-JP" sz="3200" dirty="0"/>
          </a:p>
          <a:p>
            <a:pPr algn="ctr"/>
            <a:r>
              <a:rPr kumimoji="1" lang="en-US" altLang="ja-JP" sz="3200" dirty="0"/>
              <a:t>×</a:t>
            </a:r>
            <a:r>
              <a:rPr kumimoji="1" lang="ja-JP" altLang="en-US" sz="3200"/>
              <a:t>相続のことを知らない制作会社に頼む</a:t>
            </a:r>
            <a:endParaRPr kumimoji="1" lang="en-US" altLang="ja-JP" sz="3200" dirty="0"/>
          </a:p>
          <a:p>
            <a:pPr algn="ctr"/>
            <a:r>
              <a:rPr lang="ja-JP" altLang="en-US" sz="3200"/>
              <a:t>↓↓↓↓↓↓</a:t>
            </a:r>
            <a:endParaRPr lang="en-US" altLang="ja-JP" sz="3200" dirty="0"/>
          </a:p>
          <a:p>
            <a:pPr algn="ctr"/>
            <a:endParaRPr kumimoji="1" lang="en-US" altLang="ja-JP" sz="3200" dirty="0"/>
          </a:p>
          <a:p>
            <a:pPr algn="ctr"/>
            <a:r>
              <a:rPr lang="ja-JP" altLang="en-US" sz="3200"/>
              <a:t>相続のマーケティングがわかる人と</a:t>
            </a:r>
            <a:br>
              <a:rPr lang="en-US" altLang="ja-JP" sz="3200" dirty="0"/>
            </a:br>
            <a:r>
              <a:rPr lang="ja-JP" altLang="en-US" sz="3200"/>
              <a:t>一緒に</a:t>
            </a:r>
            <a:r>
              <a:rPr lang="en-US" altLang="ja-JP" sz="3200" dirty="0"/>
              <a:t>HP</a:t>
            </a:r>
            <a:r>
              <a:rPr lang="ja-JP" altLang="en-US" sz="3200"/>
              <a:t>を育てていきましょう！</a:t>
            </a:r>
            <a:endParaRPr kumimoji="1" lang="en-US" altLang="ja-JP" sz="3200" dirty="0"/>
          </a:p>
        </p:txBody>
      </p:sp>
    </p:spTree>
    <p:extLst>
      <p:ext uri="{BB962C8B-B14F-4D97-AF65-F5344CB8AC3E}">
        <p14:creationId xmlns:p14="http://schemas.microsoft.com/office/powerpoint/2010/main" val="29634553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107504" y="548680"/>
            <a:ext cx="892899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>
                <a:highlight>
                  <a:srgbClr val="FFFF00"/>
                </a:highlight>
              </a:rPr>
              <a:t>ワードプレスによる相続特化型</a:t>
            </a:r>
            <a:r>
              <a:rPr lang="en-US" altLang="ja-JP" sz="3600" dirty="0">
                <a:highlight>
                  <a:srgbClr val="FFFF00"/>
                </a:highlight>
              </a:rPr>
              <a:t>HP</a:t>
            </a:r>
            <a:r>
              <a:rPr lang="ja-JP" altLang="en-US" sz="3600">
                <a:highlight>
                  <a:srgbClr val="FFFF00"/>
                </a:highlight>
              </a:rPr>
              <a:t>作成</a:t>
            </a:r>
            <a:endParaRPr lang="en-US" altLang="ja-JP" sz="3600" dirty="0">
              <a:highlight>
                <a:srgbClr val="FFFF00"/>
              </a:highlight>
            </a:endParaRPr>
          </a:p>
          <a:p>
            <a:pPr algn="ctr"/>
            <a:endParaRPr lang="en-US" altLang="ja-JP" sz="2400" dirty="0"/>
          </a:p>
          <a:p>
            <a:pPr algn="ctr"/>
            <a:r>
              <a:rPr lang="ja-JP" altLang="en-US" sz="2400"/>
              <a:t>・むねお所長による総合プロデュース</a:t>
            </a:r>
            <a:endParaRPr lang="en-US" altLang="ja-JP" sz="2400" dirty="0"/>
          </a:p>
          <a:p>
            <a:pPr algn="ctr"/>
            <a:r>
              <a:rPr lang="ja-JP" altLang="en-US" sz="2400"/>
              <a:t>・</a:t>
            </a:r>
            <a:r>
              <a:rPr lang="en-US" altLang="ja-JP" sz="2400" dirty="0" err="1"/>
              <a:t>Kaho</a:t>
            </a:r>
            <a:r>
              <a:rPr lang="ja-JP" altLang="en-US" sz="2400"/>
              <a:t>さんデザイン</a:t>
            </a:r>
            <a:endParaRPr lang="en-US" altLang="ja-JP" sz="2400" dirty="0"/>
          </a:p>
          <a:p>
            <a:pPr algn="ctr"/>
            <a:r>
              <a:rPr lang="ja-JP" altLang="en-US" sz="2400"/>
              <a:t>・相続</a:t>
            </a:r>
            <a:r>
              <a:rPr lang="en-US" altLang="ja-JP" sz="2400" dirty="0"/>
              <a:t>×</a:t>
            </a:r>
            <a:r>
              <a:rPr lang="ja-JP" altLang="en-US" sz="2400"/>
              <a:t>マーケティング特化型ライティング</a:t>
            </a:r>
            <a:endParaRPr lang="en-US" altLang="ja-JP" sz="2400" dirty="0"/>
          </a:p>
          <a:p>
            <a:pPr algn="ctr"/>
            <a:endParaRPr lang="en-US" altLang="ja-JP" sz="3600" dirty="0"/>
          </a:p>
          <a:p>
            <a:pPr algn="ctr"/>
            <a:r>
              <a:rPr lang="ja-JP" altLang="en-US" sz="3600"/>
              <a:t>通常</a:t>
            </a:r>
            <a:r>
              <a:rPr lang="en-US" altLang="ja-JP" sz="3600" dirty="0"/>
              <a:t>550,000</a:t>
            </a:r>
            <a:r>
              <a:rPr lang="ja-JP" altLang="en-US" sz="3600"/>
              <a:t>円</a:t>
            </a:r>
            <a:br>
              <a:rPr lang="en-US" altLang="ja-JP" sz="3600" dirty="0"/>
            </a:br>
            <a:endParaRPr lang="en-US" altLang="ja-JP" sz="3600" dirty="0"/>
          </a:p>
          <a:p>
            <a:pPr algn="ctr"/>
            <a:r>
              <a:rPr lang="ja-JP" altLang="en-US" sz="3600"/>
              <a:t>講座受講生特別価格</a:t>
            </a:r>
            <a:endParaRPr lang="en-US" altLang="ja-JP" sz="3600" dirty="0"/>
          </a:p>
          <a:p>
            <a:pPr algn="ctr"/>
            <a:endParaRPr lang="en-US" altLang="ja-JP" sz="3600" dirty="0"/>
          </a:p>
          <a:p>
            <a:pPr algn="ctr"/>
            <a:r>
              <a:rPr kumimoji="1" lang="ja-JP" altLang="en-US" sz="3600"/>
              <a:t>　</a:t>
            </a:r>
            <a:r>
              <a:rPr lang="en-US" altLang="ja-JP" sz="7200" dirty="0">
                <a:solidFill>
                  <a:srgbClr val="FF0000"/>
                </a:solidFill>
              </a:rPr>
              <a:t>330,000</a:t>
            </a:r>
            <a:r>
              <a:rPr kumimoji="1" lang="ja-JP" altLang="en-US" sz="7200">
                <a:solidFill>
                  <a:srgbClr val="FF0000"/>
                </a:solidFill>
              </a:rPr>
              <a:t>円</a:t>
            </a:r>
            <a:r>
              <a:rPr kumimoji="1" lang="ja-JP" altLang="en-US" sz="2800"/>
              <a:t>（</a:t>
            </a:r>
            <a:r>
              <a:rPr lang="ja-JP" altLang="en-US" sz="2800"/>
              <a:t>税込</a:t>
            </a:r>
            <a:r>
              <a:rPr kumimoji="1" lang="ja-JP" altLang="en-US" sz="2800"/>
              <a:t>）</a:t>
            </a:r>
            <a:endParaRPr kumimoji="1" lang="en-US" altLang="ja-JP" sz="2800" dirty="0"/>
          </a:p>
          <a:p>
            <a:pPr algn="ctr"/>
            <a:endParaRPr lang="en-US" altLang="ja-JP" sz="3600" dirty="0"/>
          </a:p>
        </p:txBody>
      </p:sp>
    </p:spTree>
    <p:extLst>
      <p:ext uri="{BB962C8B-B14F-4D97-AF65-F5344CB8AC3E}">
        <p14:creationId xmlns:p14="http://schemas.microsoft.com/office/powerpoint/2010/main" val="243121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コンテンツ プレースホルダー 3">
            <a:extLst>
              <a:ext uri="{FF2B5EF4-FFF2-40B4-BE49-F238E27FC236}">
                <a16:creationId xmlns:a16="http://schemas.microsoft.com/office/drawing/2014/main" id="{D70C2EDD-1323-FE4D-96E3-3DA376D2C1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sp>
        <p:nvSpPr>
          <p:cNvPr id="30" name="角丸四角形 29">
            <a:extLst>
              <a:ext uri="{FF2B5EF4-FFF2-40B4-BE49-F238E27FC236}">
                <a16:creationId xmlns:a16="http://schemas.microsoft.com/office/drawing/2014/main" id="{75DAE796-FBA7-FA4A-AA3B-B49DDD9A96F8}"/>
              </a:ext>
            </a:extLst>
          </p:cNvPr>
          <p:cNvSpPr/>
          <p:nvPr/>
        </p:nvSpPr>
        <p:spPr>
          <a:xfrm>
            <a:off x="4662876" y="288032"/>
            <a:ext cx="4292836" cy="652534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円/楕円 4"/>
          <p:cNvSpPr/>
          <p:nvPr/>
        </p:nvSpPr>
        <p:spPr>
          <a:xfrm>
            <a:off x="611560" y="1018318"/>
            <a:ext cx="2880320" cy="5697551"/>
          </a:xfrm>
          <a:prstGeom prst="ellipse">
            <a:avLst/>
          </a:prstGeom>
          <a:solidFill>
            <a:srgbClr val="FF5635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chemeClr val="tx1"/>
                </a:solidFill>
              </a:rPr>
              <a:t>相談者</a:t>
            </a:r>
            <a:endParaRPr lang="en-US" altLang="ja-JP" sz="4000" dirty="0">
              <a:solidFill>
                <a:schemeClr val="tx1"/>
              </a:solidFill>
            </a:endParaRPr>
          </a:p>
          <a:p>
            <a:pPr algn="ctr"/>
            <a:endParaRPr kumimoji="1" lang="en-US" altLang="ja-JP" dirty="0"/>
          </a:p>
          <a:p>
            <a:pPr algn="ctr"/>
            <a:endParaRPr lang="en-US" altLang="ja-JP" dirty="0"/>
          </a:p>
          <a:p>
            <a:pPr algn="ctr"/>
            <a:endParaRPr kumimoji="1" lang="en-US" altLang="ja-JP" dirty="0"/>
          </a:p>
          <a:p>
            <a:pPr algn="ctr"/>
            <a:endParaRPr lang="en-US" altLang="ja-JP" dirty="0"/>
          </a:p>
          <a:p>
            <a:pPr algn="ctr"/>
            <a:endParaRPr kumimoji="1" lang="en-US" altLang="ja-JP" dirty="0"/>
          </a:p>
          <a:p>
            <a:pPr algn="ctr"/>
            <a:endParaRPr lang="en-US" altLang="ja-JP" dirty="0"/>
          </a:p>
          <a:p>
            <a:pPr algn="ctr"/>
            <a:endParaRPr kumimoji="1" lang="en-US" altLang="ja-JP" dirty="0"/>
          </a:p>
          <a:p>
            <a:pPr algn="ctr"/>
            <a:endParaRPr lang="en-US" altLang="ja-JP" dirty="0"/>
          </a:p>
          <a:p>
            <a:pPr algn="ctr"/>
            <a:endParaRPr kumimoji="1" lang="en-US" altLang="ja-JP" dirty="0"/>
          </a:p>
          <a:p>
            <a:pPr algn="ctr"/>
            <a:endParaRPr lang="en-US" altLang="ja-JP" dirty="0"/>
          </a:p>
          <a:p>
            <a:pPr algn="ctr"/>
            <a:endParaRPr kumimoji="1" lang="en-US" altLang="ja-JP" dirty="0"/>
          </a:p>
          <a:p>
            <a:pPr algn="ctr"/>
            <a:endParaRPr lang="en-US" altLang="ja-JP" dirty="0"/>
          </a:p>
          <a:p>
            <a:pPr algn="ctr"/>
            <a:endParaRPr kumimoji="1" lang="en-US" altLang="ja-JP" dirty="0"/>
          </a:p>
          <a:p>
            <a:pPr algn="ctr"/>
            <a:endParaRPr lang="en-US" altLang="ja-JP" dirty="0"/>
          </a:p>
          <a:p>
            <a:pPr algn="ctr"/>
            <a:endParaRPr kumimoji="1" lang="ja-JP" altLang="en-US" dirty="0"/>
          </a:p>
        </p:txBody>
      </p:sp>
      <p:sp>
        <p:nvSpPr>
          <p:cNvPr id="6" name="円/楕円 5"/>
          <p:cNvSpPr/>
          <p:nvPr/>
        </p:nvSpPr>
        <p:spPr>
          <a:xfrm>
            <a:off x="1379252" y="2624629"/>
            <a:ext cx="1272928" cy="10611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相談者の家族</a:t>
            </a:r>
            <a:r>
              <a:rPr lang="en-US" altLang="ja-JP" dirty="0"/>
              <a:t>A</a:t>
            </a:r>
            <a:endParaRPr kumimoji="1" lang="ja-JP" altLang="en-US" dirty="0"/>
          </a:p>
        </p:txBody>
      </p:sp>
      <p:sp>
        <p:nvSpPr>
          <p:cNvPr id="7" name="円/楕円 6"/>
          <p:cNvSpPr/>
          <p:nvPr/>
        </p:nvSpPr>
        <p:spPr>
          <a:xfrm>
            <a:off x="1379252" y="3984449"/>
            <a:ext cx="1272928" cy="10611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相談者の家族</a:t>
            </a:r>
            <a:r>
              <a:rPr lang="en-US" altLang="ja-JP" dirty="0"/>
              <a:t>B</a:t>
            </a:r>
            <a:endParaRPr kumimoji="1" lang="ja-JP" altLang="en-US" dirty="0"/>
          </a:p>
        </p:txBody>
      </p:sp>
      <p:sp>
        <p:nvSpPr>
          <p:cNvPr id="9" name="円/楕円 8"/>
          <p:cNvSpPr/>
          <p:nvPr/>
        </p:nvSpPr>
        <p:spPr>
          <a:xfrm>
            <a:off x="1379252" y="5284238"/>
            <a:ext cx="1272928" cy="10611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相談者の家族</a:t>
            </a:r>
            <a:r>
              <a:rPr lang="en-US" altLang="ja-JP" dirty="0"/>
              <a:t>C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7522442" y="75555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専門家</a:t>
            </a:r>
            <a:r>
              <a:rPr lang="en-US" altLang="ja-JP" dirty="0"/>
              <a:t>A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7522442" y="2041971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専門家</a:t>
            </a:r>
            <a:r>
              <a:rPr lang="en-US" altLang="ja-JP" dirty="0"/>
              <a:t>B</a:t>
            </a:r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7522442" y="3228627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専門家</a:t>
            </a:r>
            <a:r>
              <a:rPr lang="en-US" altLang="ja-JP" dirty="0"/>
              <a:t>C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7522442" y="4515048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専門家</a:t>
            </a:r>
            <a:r>
              <a:rPr lang="en-US" altLang="ja-JP" dirty="0"/>
              <a:t>D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7522442" y="5801469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専門家</a:t>
            </a:r>
            <a:r>
              <a:rPr lang="en-US" altLang="ja-JP" dirty="0"/>
              <a:t>E</a:t>
            </a:r>
            <a:endParaRPr kumimoji="1" lang="ja-JP" altLang="en-US" dirty="0"/>
          </a:p>
        </p:txBody>
      </p:sp>
      <p:cxnSp>
        <p:nvCxnSpPr>
          <p:cNvPr id="16" name="直線コネクタ 15"/>
          <p:cNvCxnSpPr>
            <a:cxnSpLocks/>
            <a:stCxn id="2" idx="2"/>
          </p:cNvCxnSpPr>
          <p:nvPr/>
        </p:nvCxnSpPr>
        <p:spPr>
          <a:xfrm flipH="1" flipV="1">
            <a:off x="2915816" y="1844826"/>
            <a:ext cx="1161562" cy="1688276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>
            <a:cxnSpLocks/>
            <a:stCxn id="2" idx="2"/>
          </p:cNvCxnSpPr>
          <p:nvPr/>
        </p:nvCxnSpPr>
        <p:spPr>
          <a:xfrm flipH="1" flipV="1">
            <a:off x="2619400" y="3169834"/>
            <a:ext cx="1457978" cy="363268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>
            <a:cxnSpLocks/>
            <a:stCxn id="2" idx="2"/>
            <a:endCxn id="7" idx="6"/>
          </p:cNvCxnSpPr>
          <p:nvPr/>
        </p:nvCxnSpPr>
        <p:spPr>
          <a:xfrm flipH="1">
            <a:off x="2652180" y="3533102"/>
            <a:ext cx="1425198" cy="981946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>
            <a:cxnSpLocks/>
            <a:stCxn id="2" idx="2"/>
            <a:endCxn id="9" idx="6"/>
          </p:cNvCxnSpPr>
          <p:nvPr/>
        </p:nvCxnSpPr>
        <p:spPr>
          <a:xfrm flipH="1">
            <a:off x="2652180" y="3533102"/>
            <a:ext cx="1425198" cy="2281735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円/楕円 1"/>
          <p:cNvSpPr/>
          <p:nvPr/>
        </p:nvSpPr>
        <p:spPr>
          <a:xfrm>
            <a:off x="4077378" y="1781971"/>
            <a:ext cx="1286710" cy="35022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dirty="0"/>
          </a:p>
          <a:p>
            <a:pPr algn="ctr"/>
            <a:endParaRPr kumimoji="1" lang="ja-JP" altLang="en-US" dirty="0"/>
          </a:p>
        </p:txBody>
      </p:sp>
      <p:cxnSp>
        <p:nvCxnSpPr>
          <p:cNvPr id="26" name="直線コネクタ 25"/>
          <p:cNvCxnSpPr>
            <a:cxnSpLocks/>
            <a:stCxn id="2" idx="6"/>
            <a:endCxn id="3" idx="1"/>
          </p:cNvCxnSpPr>
          <p:nvPr/>
        </p:nvCxnSpPr>
        <p:spPr>
          <a:xfrm flipV="1">
            <a:off x="5364088" y="1212750"/>
            <a:ext cx="2158354" cy="2320352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>
            <a:cxnSpLocks/>
            <a:stCxn id="2" idx="6"/>
            <a:endCxn id="10" idx="1"/>
          </p:cNvCxnSpPr>
          <p:nvPr/>
        </p:nvCxnSpPr>
        <p:spPr>
          <a:xfrm flipV="1">
            <a:off x="5364088" y="2499171"/>
            <a:ext cx="2158354" cy="1033931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>
            <a:cxnSpLocks/>
            <a:stCxn id="2" idx="6"/>
          </p:cNvCxnSpPr>
          <p:nvPr/>
        </p:nvCxnSpPr>
        <p:spPr>
          <a:xfrm>
            <a:off x="5364088" y="3533102"/>
            <a:ext cx="2088232" cy="152726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>
            <a:cxnSpLocks/>
            <a:stCxn id="2" idx="6"/>
          </p:cNvCxnSpPr>
          <p:nvPr/>
        </p:nvCxnSpPr>
        <p:spPr>
          <a:xfrm>
            <a:off x="5364088" y="3533102"/>
            <a:ext cx="2088232" cy="1408066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>
            <a:cxnSpLocks/>
            <a:stCxn id="2" idx="6"/>
            <a:endCxn id="13" idx="1"/>
          </p:cNvCxnSpPr>
          <p:nvPr/>
        </p:nvCxnSpPr>
        <p:spPr>
          <a:xfrm>
            <a:off x="5364088" y="3533102"/>
            <a:ext cx="2158354" cy="2725567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/>
          <p:cNvSpPr txBox="1"/>
          <p:nvPr/>
        </p:nvSpPr>
        <p:spPr>
          <a:xfrm>
            <a:off x="2232873" y="449881"/>
            <a:ext cx="5368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/>
              <a:t>相続コンサルタント</a:t>
            </a:r>
            <a:r>
              <a:rPr lang="ja-JP" altLang="en-US" sz="2800"/>
              <a:t>の役割・</a:t>
            </a:r>
            <a:r>
              <a:rPr kumimoji="1" lang="ja-JP" altLang="en-US" sz="2800"/>
              <a:t>概念図</a:t>
            </a:r>
            <a:endParaRPr kumimoji="1" lang="ja-JP" altLang="en-US" sz="28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41CAAA7-7B95-4940-9438-C8D96937A4B4}"/>
              </a:ext>
            </a:extLst>
          </p:cNvPr>
          <p:cNvSpPr txBox="1"/>
          <p:nvPr/>
        </p:nvSpPr>
        <p:spPr>
          <a:xfrm>
            <a:off x="1322995" y="2048023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例）長男</a:t>
            </a:r>
            <a:r>
              <a:rPr kumimoji="1" lang="en-US" altLang="ja-JP" dirty="0"/>
              <a:t>40</a:t>
            </a:r>
            <a:r>
              <a:rPr kumimoji="1" lang="ja-JP" altLang="en-US"/>
              <a:t>代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7D80D15-5B0C-9047-B43F-6607FA5B064D}"/>
              </a:ext>
            </a:extLst>
          </p:cNvPr>
          <p:cNvSpPr txBox="1"/>
          <p:nvPr/>
        </p:nvSpPr>
        <p:spPr>
          <a:xfrm>
            <a:off x="1375349" y="3662869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例）父</a:t>
            </a:r>
            <a:r>
              <a:rPr kumimoji="1" lang="en-US" altLang="ja-JP" dirty="0"/>
              <a:t>70</a:t>
            </a:r>
            <a:r>
              <a:rPr kumimoji="1" lang="ja-JP" altLang="en-US"/>
              <a:t>代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7F21A0F-9934-344A-92AD-B2FC364E581D}"/>
              </a:ext>
            </a:extLst>
          </p:cNvPr>
          <p:cNvSpPr txBox="1"/>
          <p:nvPr/>
        </p:nvSpPr>
        <p:spPr>
          <a:xfrm>
            <a:off x="1286991" y="4980276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例）次男</a:t>
            </a:r>
            <a:r>
              <a:rPr kumimoji="1" lang="en-US" altLang="ja-JP" dirty="0"/>
              <a:t>40</a:t>
            </a:r>
            <a:r>
              <a:rPr kumimoji="1" lang="ja-JP" altLang="en-US"/>
              <a:t>代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66561FE-0A60-A040-A372-D79CA676F394}"/>
              </a:ext>
            </a:extLst>
          </p:cNvPr>
          <p:cNvSpPr txBox="1"/>
          <p:nvPr/>
        </p:nvSpPr>
        <p:spPr>
          <a:xfrm>
            <a:off x="1286991" y="6322346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例）長女</a:t>
            </a:r>
            <a:r>
              <a:rPr lang="en-US" altLang="ja-JP" dirty="0"/>
              <a:t>3</a:t>
            </a:r>
            <a:r>
              <a:rPr kumimoji="1" lang="en-US" altLang="ja-JP" dirty="0"/>
              <a:t>0</a:t>
            </a:r>
            <a:r>
              <a:rPr kumimoji="1" lang="ja-JP" altLang="en-US"/>
              <a:t>代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C6609F5-5B4D-5A40-99A8-3608BE0E16CA}"/>
              </a:ext>
            </a:extLst>
          </p:cNvPr>
          <p:cNvSpPr txBox="1"/>
          <p:nvPr/>
        </p:nvSpPr>
        <p:spPr>
          <a:xfrm>
            <a:off x="4443734" y="2328184"/>
            <a:ext cx="553998" cy="256256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2400">
                <a:solidFill>
                  <a:schemeClr val="bg1"/>
                </a:solidFill>
              </a:rPr>
              <a:t>相続コンサルタント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D17D502-FA38-1F4B-A68F-C81608E52AED}"/>
              </a:ext>
            </a:extLst>
          </p:cNvPr>
          <p:cNvSpPr txBox="1"/>
          <p:nvPr/>
        </p:nvSpPr>
        <p:spPr>
          <a:xfrm>
            <a:off x="5816207" y="219530"/>
            <a:ext cx="1200329" cy="677986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eaVert" wrap="square" rtlCol="0">
            <a:spAutoFit/>
          </a:bodyPr>
          <a:lstStyle/>
          <a:p>
            <a:r>
              <a:rPr lang="ja-JP" altLang="en-US" sz="6600">
                <a:solidFill>
                  <a:schemeClr val="bg1"/>
                </a:solidFill>
              </a:rPr>
              <a:t>専門家</a:t>
            </a:r>
            <a:r>
              <a:rPr kumimoji="1" lang="ja-JP" altLang="en-US" sz="6600">
                <a:solidFill>
                  <a:schemeClr val="bg1"/>
                </a:solidFill>
              </a:rPr>
              <a:t>とのチーム</a:t>
            </a:r>
            <a:endParaRPr kumimoji="1" lang="ja-JP" alt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32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2195736" y="1225689"/>
            <a:ext cx="5184576" cy="563231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ja-JP" altLang="en-US" sz="4800" dirty="0">
                <a:solidFill>
                  <a:schemeClr val="bg1"/>
                </a:solidFill>
              </a:rPr>
              <a:t>作るのは簡単</a:t>
            </a:r>
            <a:endParaRPr lang="en-US" altLang="ja-JP" sz="4800" dirty="0">
              <a:solidFill>
                <a:schemeClr val="bg1"/>
              </a:solidFill>
            </a:endParaRPr>
          </a:p>
          <a:p>
            <a:pPr algn="ctr">
              <a:lnSpc>
                <a:spcPct val="250000"/>
              </a:lnSpc>
            </a:pPr>
            <a:r>
              <a:rPr lang="ja-JP" altLang="en-US" sz="4800" dirty="0">
                <a:solidFill>
                  <a:schemeClr val="bg1"/>
                </a:solidFill>
              </a:rPr>
              <a:t>でも</a:t>
            </a:r>
            <a:endParaRPr lang="en-US" altLang="ja-JP" sz="4800" dirty="0">
              <a:solidFill>
                <a:schemeClr val="bg1"/>
              </a:solidFill>
            </a:endParaRPr>
          </a:p>
          <a:p>
            <a:pPr algn="ctr">
              <a:lnSpc>
                <a:spcPct val="250000"/>
              </a:lnSpc>
            </a:pPr>
            <a:r>
              <a:rPr lang="ja-JP" altLang="en-US" sz="4800" dirty="0">
                <a:solidFill>
                  <a:schemeClr val="bg1"/>
                </a:solidFill>
              </a:rPr>
              <a:t>継続するのが困難</a:t>
            </a:r>
            <a:endParaRPr lang="en-US" altLang="ja-JP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248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2325231" y="573833"/>
            <a:ext cx="449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/>
              <a:t>相続トータルサポート富山</a:t>
            </a:r>
            <a:endParaRPr kumimoji="1" lang="ja-JP" alt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59099"/>
            <a:ext cx="3775360" cy="5371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236" y="1332495"/>
            <a:ext cx="3761188" cy="534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4888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2384541" y="1092800"/>
            <a:ext cx="4374917" cy="3321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600" dirty="0">
                <a:solidFill>
                  <a:prstClr val="black"/>
                </a:solidFill>
              </a:rPr>
              <a:t>相続の現場において</a:t>
            </a:r>
            <a:endParaRPr lang="en-US" altLang="ja-JP" sz="3600" dirty="0">
              <a:solidFill>
                <a:prstClr val="black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ja-JP" altLang="en-US" sz="3600" dirty="0">
                <a:solidFill>
                  <a:prstClr val="black"/>
                </a:solidFill>
              </a:rPr>
              <a:t>相続コンサルタント</a:t>
            </a:r>
            <a:endParaRPr lang="en-US" altLang="ja-JP" sz="3600" dirty="0">
              <a:solidFill>
                <a:prstClr val="black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ja-JP" altLang="en-US" sz="3600" dirty="0">
                <a:solidFill>
                  <a:prstClr val="black"/>
                </a:solidFill>
              </a:rPr>
              <a:t>と</a:t>
            </a:r>
            <a:endParaRPr lang="en-US" altLang="ja-JP" sz="3600" dirty="0">
              <a:solidFill>
                <a:prstClr val="black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ja-JP" altLang="en-US" sz="3600">
                <a:solidFill>
                  <a:prstClr val="black"/>
                </a:solidFill>
              </a:rPr>
              <a:t>士業などの専門家は</a:t>
            </a:r>
            <a:endParaRPr lang="ja-JP" altLang="en-US" sz="3600" dirty="0">
              <a:solidFill>
                <a:prstClr val="black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92482" y="4509120"/>
            <a:ext cx="8515473" cy="221599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3800" dirty="0"/>
              <a:t>役割が違う</a:t>
            </a:r>
          </a:p>
        </p:txBody>
      </p:sp>
    </p:spTree>
    <p:extLst>
      <p:ext uri="{BB962C8B-B14F-4D97-AF65-F5344CB8AC3E}">
        <p14:creationId xmlns:p14="http://schemas.microsoft.com/office/powerpoint/2010/main" val="134346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1272928" cy="1265286"/>
          </a:xfrm>
        </p:spPr>
      </p:pic>
      <p:cxnSp>
        <p:nvCxnSpPr>
          <p:cNvPr id="8" name="直線コネクタ 7"/>
          <p:cNvCxnSpPr/>
          <p:nvPr/>
        </p:nvCxnSpPr>
        <p:spPr>
          <a:xfrm>
            <a:off x="251520" y="1268760"/>
            <a:ext cx="7992888" cy="0"/>
          </a:xfrm>
          <a:prstGeom prst="line">
            <a:avLst/>
          </a:prstGeom>
          <a:ln w="22225">
            <a:solidFill>
              <a:srgbClr val="FFC000">
                <a:alpha val="57000"/>
              </a:srgb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1810775" y="658103"/>
            <a:ext cx="4293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/>
              <a:t>専門家との協業のポイント</a:t>
            </a:r>
            <a:endParaRPr kumimoji="1" lang="ja-JP" altLang="en-US" sz="28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115616" y="1356198"/>
            <a:ext cx="6397905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000" dirty="0"/>
              <a:t>・一夫一妻ではなく「多夫多妻」</a:t>
            </a:r>
            <a:endParaRPr kumimoji="1" lang="en-US" altLang="ja-JP" sz="2000" dirty="0"/>
          </a:p>
          <a:p>
            <a:pPr>
              <a:lnSpc>
                <a:spcPct val="150000"/>
              </a:lnSpc>
            </a:pPr>
            <a:r>
              <a:rPr lang="ja-JP" altLang="en-US" sz="2000" dirty="0"/>
              <a:t>・価値観の合う人と組む</a:t>
            </a:r>
            <a:endParaRPr lang="en-US" altLang="ja-JP" sz="2000" dirty="0"/>
          </a:p>
          <a:p>
            <a:pPr>
              <a:lnSpc>
                <a:spcPct val="150000"/>
              </a:lnSpc>
            </a:pPr>
            <a:r>
              <a:rPr kumimoji="1" lang="ja-JP" altLang="en-US" sz="2000" dirty="0"/>
              <a:t>・プロジェクトの代表はあくまでも「相続コンサルタント」</a:t>
            </a:r>
            <a:endParaRPr kumimoji="1" lang="en-US" altLang="ja-JP" sz="2000" dirty="0"/>
          </a:p>
          <a:p>
            <a:pPr>
              <a:lnSpc>
                <a:spcPct val="150000"/>
              </a:lnSpc>
            </a:pPr>
            <a:r>
              <a:rPr lang="ja-JP" altLang="en-US" sz="2000" dirty="0"/>
              <a:t>・代表兼事務局長。</a:t>
            </a:r>
            <a:endParaRPr lang="en-US" altLang="ja-JP" sz="2000" dirty="0"/>
          </a:p>
          <a:p>
            <a:pPr>
              <a:lnSpc>
                <a:spcPct val="150000"/>
              </a:lnSpc>
            </a:pPr>
            <a:r>
              <a:rPr kumimoji="1" lang="ja-JP" altLang="en-US" sz="2000" dirty="0"/>
              <a:t>・労多くして・・・実も多い！</a:t>
            </a:r>
            <a:endParaRPr kumimoji="1" lang="en-US" altLang="ja-JP" sz="2000" dirty="0"/>
          </a:p>
          <a:p>
            <a:pPr>
              <a:lnSpc>
                <a:spcPct val="150000"/>
              </a:lnSpc>
            </a:pPr>
            <a:r>
              <a:rPr lang="ja-JP" altLang="en-US" sz="2000" dirty="0"/>
              <a:t>・既にあるチームと組むのも一つ</a:t>
            </a:r>
            <a:endParaRPr lang="en-US" altLang="ja-JP" sz="2000" dirty="0"/>
          </a:p>
          <a:p>
            <a:pPr>
              <a:lnSpc>
                <a:spcPct val="150000"/>
              </a:lnSpc>
            </a:pPr>
            <a:r>
              <a:rPr kumimoji="1" lang="ja-JP" altLang="en-US" sz="2000" dirty="0"/>
              <a:t>・わからないことは専門家にどんどん聞くこと</a:t>
            </a:r>
            <a:endParaRPr kumimoji="1" lang="en-US" altLang="ja-JP" sz="2000" dirty="0"/>
          </a:p>
          <a:p>
            <a:pPr>
              <a:lnSpc>
                <a:spcPct val="150000"/>
              </a:lnSpc>
            </a:pPr>
            <a:r>
              <a:rPr lang="ja-JP" altLang="en-US" sz="2000" dirty="0"/>
              <a:t>・主導権を取るのは「相続コンサルタント」</a:t>
            </a:r>
            <a:endParaRPr lang="en-US" altLang="ja-JP" sz="2000" dirty="0"/>
          </a:p>
          <a:p>
            <a:pPr>
              <a:lnSpc>
                <a:spcPct val="150000"/>
              </a:lnSpc>
            </a:pPr>
            <a:r>
              <a:rPr kumimoji="1" lang="ja-JP" altLang="en-US" sz="2000" dirty="0"/>
              <a:t>・クライアントの本意を齟齬なく伝える</a:t>
            </a:r>
            <a:endParaRPr kumimoji="1" lang="en-US" altLang="ja-JP" sz="2000" dirty="0"/>
          </a:p>
          <a:p>
            <a:pPr>
              <a:lnSpc>
                <a:spcPct val="150000"/>
              </a:lnSpc>
            </a:pPr>
            <a:r>
              <a:rPr lang="ja-JP" altLang="en-US" sz="2000" dirty="0"/>
              <a:t>・専門家の動きをわかりやすく伝える</a:t>
            </a:r>
            <a:endParaRPr lang="en-US" altLang="ja-JP" sz="2000" dirty="0"/>
          </a:p>
          <a:p>
            <a:pPr>
              <a:lnSpc>
                <a:spcPct val="150000"/>
              </a:lnSpc>
            </a:pPr>
            <a:r>
              <a:rPr kumimoji="1" lang="ja-JP" altLang="en-US" sz="2000" dirty="0"/>
              <a:t>・クライアントには素人目線で、専門家とはプロ同士の話を</a:t>
            </a:r>
          </a:p>
        </p:txBody>
      </p:sp>
    </p:spTree>
    <p:extLst>
      <p:ext uri="{BB962C8B-B14F-4D97-AF65-F5344CB8AC3E}">
        <p14:creationId xmlns:p14="http://schemas.microsoft.com/office/powerpoint/2010/main" val="390814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205477</TotalTime>
  <Words>1412</Words>
  <Application>Microsoft Macintosh PowerPoint</Application>
  <PresentationFormat>画面に合わせる (4:3)</PresentationFormat>
  <Paragraphs>266</Paragraphs>
  <Slides>41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41</vt:i4>
      </vt:variant>
    </vt:vector>
  </HeadingPairs>
  <TitlesOfParts>
    <vt:vector size="48" baseType="lpstr">
      <vt:lpstr>Weibei TC Bold</vt:lpstr>
      <vt:lpstr>Meiryo</vt:lpstr>
      <vt:lpstr>Yu Gothic</vt:lpstr>
      <vt:lpstr>Arial</vt:lpstr>
      <vt:lpstr>Calibri</vt:lpstr>
      <vt:lpstr>Helvetica</vt:lpstr>
      <vt:lpstr>Office ​​テーマ</vt:lpstr>
      <vt:lpstr>選ばれる相続コンサルタント養成講座  ＜第６講＞  専門家とのチームビルディングのポイント  相続コンサルタントとして成功するために 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川口宗治</dc:creator>
  <cp:lastModifiedBy>川口 宗治</cp:lastModifiedBy>
  <cp:revision>340</cp:revision>
  <cp:lastPrinted>2018-04-24T03:59:46Z</cp:lastPrinted>
  <dcterms:created xsi:type="dcterms:W3CDTF">2015-03-17T12:38:35Z</dcterms:created>
  <dcterms:modified xsi:type="dcterms:W3CDTF">2022-06-12T03:22:25Z</dcterms:modified>
</cp:coreProperties>
</file>