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188" r:id="rId2"/>
    <p:sldId id="1120" r:id="rId3"/>
    <p:sldId id="1127" r:id="rId4"/>
    <p:sldId id="1129" r:id="rId5"/>
    <p:sldId id="1130" r:id="rId6"/>
    <p:sldId id="1131" r:id="rId7"/>
    <p:sldId id="1132" r:id="rId8"/>
    <p:sldId id="1133" r:id="rId9"/>
    <p:sldId id="1134" r:id="rId10"/>
    <p:sldId id="1135" r:id="rId11"/>
    <p:sldId id="1136" r:id="rId12"/>
    <p:sldId id="1137" r:id="rId13"/>
    <p:sldId id="1186" r:id="rId14"/>
    <p:sldId id="1139" r:id="rId15"/>
    <p:sldId id="1141" r:id="rId16"/>
    <p:sldId id="1142" r:id="rId17"/>
    <p:sldId id="1143" r:id="rId18"/>
    <p:sldId id="1144" r:id="rId19"/>
    <p:sldId id="1145" r:id="rId20"/>
    <p:sldId id="1165" r:id="rId21"/>
    <p:sldId id="1166" r:id="rId22"/>
    <p:sldId id="1167" r:id="rId23"/>
    <p:sldId id="1168" r:id="rId24"/>
  </p:sldIdLst>
  <p:sldSz cx="9144000" cy="6858000" type="screen4x3"/>
  <p:notesSz cx="6794500" cy="99187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川口宗治" initials="川口宗治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82"/>
    <p:restoredTop sz="75571" autoAdjust="0"/>
  </p:normalViewPr>
  <p:slideViewPr>
    <p:cSldViewPr showGuides="1">
      <p:cViewPr varScale="1">
        <p:scale>
          <a:sx n="170" d="100"/>
          <a:sy n="170" d="100"/>
        </p:scale>
        <p:origin x="47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0AD1B-AA6C-3847-9882-7992C0E50200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810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AD8FD-C6FE-FD4A-9ABD-D69A5DFAF9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091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0FE3A-AE75-EE4A-BB56-11C188A1D08D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3613"/>
            <a:ext cx="5435600" cy="3905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810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AF32A-6E7C-DB4D-84B2-CD03F19815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7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227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r>
              <a:rPr kumimoji="1" lang="ja-JP" altLang="en-US" dirty="0"/>
              <a:t>ここも、５５万円引きは大きいので、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通常コースを受けていただくと、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</a:t>
            </a:r>
            <a:r>
              <a:rPr kumimoji="1" lang="en-US" altLang="ja-JP" dirty="0"/>
              <a:t>HP</a:t>
            </a:r>
            <a:r>
              <a:rPr kumimoji="1" lang="ja-JP" altLang="en-US" dirty="0"/>
              <a:t>制作時の確認や、個別プロデュース、の時間が大幅に軽減できる」</a:t>
            </a:r>
            <a:endParaRPr kumimoji="1" lang="en-US" altLang="ja-JP" dirty="0"/>
          </a:p>
          <a:p>
            <a:r>
              <a:rPr kumimoji="1" lang="ja-JP" altLang="en-US" dirty="0"/>
              <a:t>とか、</a:t>
            </a:r>
            <a:endParaRPr kumimoji="1" lang="en-US" altLang="ja-JP" dirty="0"/>
          </a:p>
          <a:p>
            <a:r>
              <a:rPr kumimoji="1" lang="ja-JP" altLang="en-US" dirty="0"/>
              <a:t>「それぞれ別商品だが、それぞれヒアリングの時間が削減できるって理由」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など、通常コースのときと同様に、割引理由を伝えましょう！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92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・スライド２と３の間に、</a:t>
            </a:r>
          </a:p>
          <a:p>
            <a:r>
              <a:rPr kumimoji="1" lang="ja-JP" altLang="en-US" dirty="0"/>
              <a:t>　丸パクリテンプレート３６の内容を入れて受けたらこうなれるって魅力を伝えたいですね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4716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丸パクリテンプレート３７の内容のように、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例：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「見込み客の現状（保険営業だけで毎月ノルマに追われているとか？）」であっても、</a:t>
            </a:r>
            <a:endParaRPr kumimoji="1" lang="en-US" altLang="ja-JP" dirty="0"/>
          </a:p>
          <a:p>
            <a:r>
              <a:rPr kumimoji="1" lang="ja-JP" altLang="en-US" dirty="0"/>
              <a:t>相続分野の新事業がスタートアップできます。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実際に受けられた受講生の方は、</a:t>
            </a:r>
            <a:endParaRPr kumimoji="1" lang="en-US" altLang="ja-JP" dirty="0"/>
          </a:p>
          <a:p>
            <a:r>
              <a:rPr kumimoji="1" lang="ja-JP" altLang="en-US" dirty="0"/>
              <a:t>「◯ヶ月以内に、◯件の獲得」、「受講中に◯◯万円のコンサルティング契約を獲得」などの</a:t>
            </a:r>
            <a:endParaRPr kumimoji="1" lang="en-US" altLang="ja-JP" dirty="0"/>
          </a:p>
          <a:p>
            <a:r>
              <a:rPr kumimoji="1" lang="ja-JP" altLang="en-US" dirty="0"/>
              <a:t>成果を出されています。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文面でも、もう少し魅力を伝えたほうが良いです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8233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ここは、赤枠の上に「相続コンサルティング専用の」のように、</a:t>
            </a:r>
            <a:endParaRPr kumimoji="1" lang="en-US" altLang="ja-JP" dirty="0"/>
          </a:p>
          <a:p>
            <a:r>
              <a:rPr kumimoji="1" lang="ja-JP" altLang="en-US" dirty="0"/>
              <a:t>普通のマーケティングノウハウは通用しなくて、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「相続ならでは」で、</a:t>
            </a:r>
            <a:endParaRPr kumimoji="1" lang="en-US" altLang="ja-JP" dirty="0"/>
          </a:p>
          <a:p>
            <a:r>
              <a:rPr kumimoji="1" lang="ja-JP" altLang="en-US" dirty="0"/>
              <a:t>一般的な</a:t>
            </a:r>
            <a:r>
              <a:rPr kumimoji="1" lang="en-US" altLang="ja-JP" dirty="0"/>
              <a:t>FP</a:t>
            </a:r>
            <a:r>
              <a:rPr kumimoji="1" lang="ja-JP" altLang="en-US" dirty="0"/>
              <a:t>がやっている◯◯のような販売ノウハウとか、マーケティングってものと、</a:t>
            </a:r>
            <a:endParaRPr kumimoji="1" lang="en-US" altLang="ja-JP" dirty="0"/>
          </a:p>
          <a:p>
            <a:r>
              <a:rPr kumimoji="1" lang="ja-JP" altLang="en-US" dirty="0"/>
              <a:t>相続ビジネスは全然違うとわかるように（口頭でも</a:t>
            </a:r>
            <a:r>
              <a:rPr kumimoji="1" lang="en-US" altLang="ja-JP" dirty="0"/>
              <a:t>OK</a:t>
            </a:r>
            <a:r>
              <a:rPr kumimoji="1" lang="ja-JP" altLang="en-US" dirty="0"/>
              <a:t>）伝えると尚良いです！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スライド４と５の間に、</a:t>
            </a:r>
            <a:endParaRPr kumimoji="1" lang="en-US" altLang="ja-JP" dirty="0"/>
          </a:p>
          <a:p>
            <a:r>
              <a:rPr kumimoji="1" lang="ja-JP" altLang="en-US" dirty="0"/>
              <a:t>テンプレート３８は入れたいですね！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145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ここは、～できれば程度～</a:t>
            </a:r>
            <a:endParaRPr kumimoji="1" lang="en-US" altLang="ja-JP" dirty="0"/>
          </a:p>
          <a:p>
            <a:r>
              <a:rPr kumimoji="1" lang="ja-JP" altLang="en-US" dirty="0"/>
              <a:t>このスライドの前に、スライド３９があっても良い。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理由：最初に６ステップあるよ！とわかれば、見込み客に</a:t>
            </a:r>
            <a:endParaRPr kumimoji="1" lang="en-US" altLang="ja-JP" dirty="0"/>
          </a:p>
          <a:p>
            <a:r>
              <a:rPr kumimoji="1" lang="ja-JP" altLang="en-US" dirty="0"/>
              <a:t>「いつまで続くんだろう・・・とか、結構大変そう・・・」と思われることがなくなる。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7718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5059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これは提案ベースですが、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スライド１６の後に、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今回お申し込み頂けた方限定で、</a:t>
            </a:r>
            <a:endParaRPr kumimoji="1" lang="en-US" altLang="ja-JP" dirty="0"/>
          </a:p>
          <a:p>
            <a:r>
              <a:rPr kumimoji="1" lang="ja-JP" altLang="en-US" dirty="0"/>
              <a:t>追加特典をご用意しました！</a:t>
            </a:r>
            <a:endParaRPr kumimoji="1" lang="en-US" altLang="ja-JP" dirty="0"/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「③と④」をそっちに追加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スライド１１～１２は、⑤のパワーがめちゃめちゃすごいので、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３大特典でも良いかと思いました＾＾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3133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後から追記。スライド１６見てからこのコメント読んで下さい＾＾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ここも、スライド１６のように、割引の理由を明確にしましょう！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もしくは、ここでも割引すると、三重価格になるので、</a:t>
            </a:r>
            <a:endParaRPr kumimoji="1" lang="en-US" altLang="ja-JP" dirty="0"/>
          </a:p>
          <a:p>
            <a:r>
              <a:rPr kumimoji="1" lang="ja-JP" altLang="en-US" dirty="0"/>
              <a:t>シンプルに、</a:t>
            </a:r>
            <a:r>
              <a:rPr kumimoji="1" lang="en-US" altLang="ja-JP" dirty="0"/>
              <a:t>792,000</a:t>
            </a:r>
            <a:r>
              <a:rPr kumimoji="1" lang="ja-JP" altLang="en-US" dirty="0"/>
              <a:t>円（税込）です。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とだけ伝えて、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スライド１６で、大きく値引きするのを見せるでも良いかもです。</a:t>
            </a:r>
            <a:endParaRPr kumimoji="1" lang="en-US" altLang="ja-JP" dirty="0"/>
          </a:p>
          <a:p>
            <a:r>
              <a:rPr kumimoji="1" lang="ja-JP" altLang="en-US" dirty="0"/>
              <a:t>ここは</a:t>
            </a:r>
            <a:r>
              <a:rPr kumimoji="1" lang="ja-JP" altLang="en-US"/>
              <a:t>テストしても良いと思うので、</a:t>
            </a:r>
            <a:r>
              <a:rPr kumimoji="1" lang="ja-JP" altLang="en-US" dirty="0"/>
              <a:t>感触良い方を採用で！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98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ただ割引をしてしまうと、どうせセミナーあるあるのやり口でしょ？</a:t>
            </a:r>
            <a:endParaRPr kumimoji="1" lang="en-US" altLang="ja-JP" dirty="0"/>
          </a:p>
          <a:p>
            <a:r>
              <a:rPr kumimoji="1" lang="ja-JP" altLang="en-US" dirty="0"/>
              <a:t>と思われてしまうので、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「割引の理由」を必ず伝えましょう。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絶対にあなたに成果を出して頂きたい。</a:t>
            </a:r>
            <a:endParaRPr kumimoji="1" lang="en-US" altLang="ja-JP" dirty="0"/>
          </a:p>
          <a:p>
            <a:r>
              <a:rPr kumimoji="1" lang="ja-JP" altLang="en-US" dirty="0"/>
              <a:t>本気で学ぶ意欲のある方に受けて欲しい。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だからこそ、そんな方に少しでも受けて頂けるよう、</a:t>
            </a:r>
            <a:endParaRPr kumimoji="1" lang="en-US" altLang="ja-JP" dirty="0"/>
          </a:p>
          <a:p>
            <a:r>
              <a:rPr kumimoji="1" lang="ja-JP" altLang="en-US" dirty="0"/>
              <a:t>４８時間以内（今決めて頂ける方でも、良いと思いますが４８時間以内なら許容範囲だと思います）に</a:t>
            </a:r>
            <a:endParaRPr kumimoji="1" lang="en-US" altLang="ja-JP" dirty="0"/>
          </a:p>
          <a:p>
            <a:r>
              <a:rPr kumimoji="1" lang="ja-JP" altLang="en-US" dirty="0"/>
              <a:t>決めて頂けた方には、５５万円でご案内させて頂きます。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先ほどの特典でも見ていただいたと思いますが、</a:t>
            </a:r>
            <a:endParaRPr kumimoji="1" lang="en-US" altLang="ja-JP" dirty="0"/>
          </a:p>
          <a:p>
            <a:r>
              <a:rPr kumimoji="1" lang="ja-JP" altLang="en-US" dirty="0"/>
              <a:t>「５５万円の成果保証」をしているので、</a:t>
            </a:r>
            <a:endParaRPr kumimoji="1" lang="en-US" altLang="ja-JP" dirty="0"/>
          </a:p>
          <a:p>
            <a:r>
              <a:rPr kumimoji="1" lang="ja-JP" altLang="en-US" dirty="0"/>
              <a:t>私が講座でお伝えしたことを実践してくれれば、</a:t>
            </a:r>
            <a:endParaRPr kumimoji="1" lang="en-US" altLang="ja-JP" dirty="0"/>
          </a:p>
          <a:p>
            <a:r>
              <a:rPr kumimoji="1" lang="ja-JP" altLang="en-US" dirty="0"/>
              <a:t>今回の受講料をペイできる金額になっています。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要は、本気で受けて頂ければ、受講料を回収したうえで、</a:t>
            </a:r>
            <a:endParaRPr kumimoji="1" lang="en-US" altLang="ja-JP" dirty="0"/>
          </a:p>
          <a:p>
            <a:r>
              <a:rPr kumimoji="1" lang="ja-JP" altLang="en-US" dirty="0"/>
              <a:t>それ以降はずっと成果を出し続けて頂けるということです。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295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457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55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334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2663" y="106705"/>
            <a:ext cx="8046937" cy="408849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663" y="788260"/>
            <a:ext cx="6513876" cy="330080"/>
          </a:xfrm>
        </p:spPr>
        <p:txBody>
          <a:bodyPr/>
          <a:lstStyle>
            <a:lvl1pPr marL="0" indent="0" algn="l">
              <a:buNone/>
              <a:defRPr>
                <a:solidFill>
                  <a:srgbClr val="0D0D0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04E2823-187D-7049-8A1E-7AAC310499B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テキスト プレースホルダ 2"/>
          <p:cNvSpPr>
            <a:spLocks noGrp="1"/>
          </p:cNvSpPr>
          <p:nvPr>
            <p:ph idx="13"/>
          </p:nvPr>
        </p:nvSpPr>
        <p:spPr>
          <a:xfrm>
            <a:off x="182663" y="1138426"/>
            <a:ext cx="8473144" cy="5253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10641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06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60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17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54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1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49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6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33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F03B3-1D1F-4432-BF8C-5E92EE43FB17}" type="datetimeFigureOut">
              <a:rPr kumimoji="1" lang="ja-JP" altLang="en-US" smtClean="0"/>
              <a:t>2023/5/29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56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847262" y="1268760"/>
            <a:ext cx="7449475" cy="5342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4800" dirty="0">
                <a:latin typeface="MS PGothic" panose="020B0600070205080204" pitchFamily="34" charset="-128"/>
                <a:ea typeface="MS PGothic" panose="020B0600070205080204" pitchFamily="34" charset="-128"/>
              </a:rPr>
              <a:t>【</a:t>
            </a:r>
            <a:r>
              <a:rPr lang="en-US" altLang="ja-JP" sz="4800" dirty="0">
                <a:latin typeface="MS PGothic" panose="020B0600070205080204" pitchFamily="34" charset="-128"/>
                <a:ea typeface="MS PGothic" panose="020B0600070205080204" pitchFamily="34" charset="-128"/>
              </a:rPr>
              <a:t>2023</a:t>
            </a:r>
            <a:r>
              <a:rPr lang="ja-JP" altLang="en-US" sz="4800">
                <a:latin typeface="MS PGothic" panose="020B0600070205080204" pitchFamily="34" charset="-128"/>
                <a:ea typeface="MS PGothic" panose="020B0600070205080204" pitchFamily="34" charset="-128"/>
              </a:rPr>
              <a:t>年</a:t>
            </a:r>
            <a:r>
              <a:rPr lang="en-US" altLang="ja-JP" sz="4800" dirty="0">
                <a:latin typeface="MS PGothic" panose="020B0600070205080204" pitchFamily="34" charset="-128"/>
                <a:ea typeface="MS PGothic" panose="020B0600070205080204" pitchFamily="34" charset="-128"/>
              </a:rPr>
              <a:t>7</a:t>
            </a:r>
            <a:r>
              <a:rPr lang="ja-JP" altLang="en-US" sz="4800">
                <a:latin typeface="MS PGothic" panose="020B0600070205080204" pitchFamily="34" charset="-128"/>
                <a:ea typeface="MS PGothic" panose="020B0600070205080204" pitchFamily="34" charset="-128"/>
              </a:rPr>
              <a:t>月</a:t>
            </a:r>
            <a:r>
              <a:rPr lang="en-US" altLang="ja-JP" sz="4800" dirty="0">
                <a:latin typeface="MS PGothic" panose="020B0600070205080204" pitchFamily="34" charset="-128"/>
                <a:ea typeface="MS PGothic" panose="020B0600070205080204" pitchFamily="34" charset="-128"/>
              </a:rPr>
              <a:t>〜9</a:t>
            </a:r>
            <a:r>
              <a:rPr lang="ja-JP" altLang="en-US" sz="4800">
                <a:latin typeface="MS PGothic" panose="020B0600070205080204" pitchFamily="34" charset="-128"/>
                <a:ea typeface="MS PGothic" panose="020B0600070205080204" pitchFamily="34" charset="-128"/>
              </a:rPr>
              <a:t>月</a:t>
            </a:r>
            <a:r>
              <a:rPr kumimoji="1" lang="en-US" altLang="ja-JP" sz="4800" dirty="0">
                <a:latin typeface="MS PGothic" panose="020B0600070205080204" pitchFamily="34" charset="-128"/>
                <a:ea typeface="MS PGothic" panose="020B0600070205080204" pitchFamily="34" charset="-128"/>
              </a:rPr>
              <a:t>】</a:t>
            </a:r>
          </a:p>
          <a:p>
            <a:pPr algn="ctr">
              <a:lnSpc>
                <a:spcPct val="150000"/>
              </a:lnSpc>
            </a:pPr>
            <a:r>
              <a:rPr lang="ja-JP" altLang="en-US" sz="480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第</a:t>
            </a:r>
            <a:r>
              <a:rPr lang="en-US" altLang="ja-JP" sz="48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25</a:t>
            </a:r>
            <a:r>
              <a:rPr lang="ja-JP" altLang="en-US" sz="480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期</a:t>
            </a:r>
            <a:endParaRPr kumimoji="1" lang="en-US" altLang="ja-JP" sz="4800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4800" u="sng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選ばれる</a:t>
            </a:r>
            <a:r>
              <a:rPr kumimoji="1" lang="ja-JP" altLang="en-US" sz="4800" u="sng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相続</a:t>
            </a:r>
            <a:r>
              <a:rPr kumimoji="1" lang="ja-JP" altLang="en-US" sz="4800" u="sng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コンサルタント</a:t>
            </a:r>
            <a:endParaRPr kumimoji="1" lang="en-US" altLang="ja-JP" sz="4800" u="sng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4800" u="sng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養成講座</a:t>
            </a:r>
            <a:endParaRPr lang="en-US" altLang="ja-JP" sz="4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のご案内</a:t>
            </a:r>
          </a:p>
        </p:txBody>
      </p:sp>
    </p:spTree>
    <p:extLst>
      <p:ext uri="{BB962C8B-B14F-4D97-AF65-F5344CB8AC3E}">
        <p14:creationId xmlns:p14="http://schemas.microsoft.com/office/powerpoint/2010/main" val="2659604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2" y="0"/>
            <a:ext cx="2664296" cy="27923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16632"/>
            <a:ext cx="2664296" cy="2792317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412681" y="4068221"/>
            <a:ext cx="8318638" cy="687713"/>
          </a:xfrm>
        </p:spPr>
        <p:txBody>
          <a:bodyPr>
            <a:noAutofit/>
          </a:bodyPr>
          <a:lstStyle/>
          <a:p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選ばれる相続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コンサルタント養成講座</a:t>
            </a: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＜第６</a:t>
            </a:r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講＞</a:t>
            </a:r>
            <a:b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専門家とのチームビルディングのポイント</a:t>
            </a: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相続コンサルのフィービジネス成功の秘密</a:t>
            </a:r>
            <a:br>
              <a:rPr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0581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496837" y="1772816"/>
            <a:ext cx="6542176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 u="sng"/>
              <a:t>選ばれる</a:t>
            </a:r>
            <a:r>
              <a:rPr kumimoji="1" lang="ja-JP" altLang="en-US" sz="4000" u="sng"/>
              <a:t>相続</a:t>
            </a:r>
            <a:r>
              <a:rPr kumimoji="1" lang="ja-JP" altLang="en-US" sz="4000" u="sng" dirty="0"/>
              <a:t>コンサルタント</a:t>
            </a:r>
            <a:endParaRPr kumimoji="1" lang="en-US" altLang="ja-JP" sz="4000" u="sng" dirty="0"/>
          </a:p>
          <a:p>
            <a:pPr algn="ctr"/>
            <a:endParaRPr lang="en-US" altLang="ja-JP" sz="4000" u="sng" dirty="0"/>
          </a:p>
          <a:p>
            <a:pPr algn="ctr"/>
            <a:r>
              <a:rPr lang="ja-JP" altLang="en-US" sz="4000" u="sng" dirty="0"/>
              <a:t>養成講座</a:t>
            </a:r>
            <a:endParaRPr kumimoji="1" lang="en-US" altLang="ja-JP" sz="4000" u="sng" dirty="0"/>
          </a:p>
          <a:p>
            <a:pPr algn="ctr"/>
            <a:endParaRPr lang="en-US" altLang="ja-JP" sz="4000" dirty="0"/>
          </a:p>
          <a:p>
            <a:pPr algn="ctr"/>
            <a:r>
              <a:rPr lang="en-US" altLang="ja-JP" sz="8800" dirty="0">
                <a:solidFill>
                  <a:srgbClr val="FF0000"/>
                </a:solidFill>
              </a:rPr>
              <a:t>&lt;</a:t>
            </a:r>
            <a:r>
              <a:rPr lang="ja-JP" altLang="en-US" sz="8800" dirty="0">
                <a:solidFill>
                  <a:srgbClr val="FF0000"/>
                </a:solidFill>
              </a:rPr>
              <a:t>５つの特典</a:t>
            </a:r>
            <a:r>
              <a:rPr lang="en-US" altLang="ja-JP" sz="8800" dirty="0">
                <a:solidFill>
                  <a:srgbClr val="FF0000"/>
                </a:solidFill>
              </a:rPr>
              <a:t>&gt;</a:t>
            </a:r>
            <a:endParaRPr kumimoji="1" lang="ja-JP" alt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2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563948" y="1275532"/>
            <a:ext cx="8712968" cy="572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u="sng" dirty="0">
                <a:solidFill>
                  <a:srgbClr val="000000"/>
                </a:solidFill>
                <a:latin typeface="Helvetica" charset="0"/>
              </a:rPr>
              <a:t>①合計６回の講義</a:t>
            </a:r>
            <a:r>
              <a:rPr lang="ja-JP" altLang="en-US" dirty="0">
                <a:solidFill>
                  <a:srgbClr val="000000"/>
                </a:solidFill>
                <a:latin typeface="Helvetica" charset="0"/>
              </a:rPr>
              <a:t>（通常参加費：</a:t>
            </a:r>
            <a:r>
              <a:rPr lang="ja-JP" altLang="en-US" dirty="0">
                <a:latin typeface="Helvetica" charset="0"/>
              </a:rPr>
              <a:t>１回</a:t>
            </a:r>
            <a:r>
              <a:rPr lang="en-US" altLang="ja-JP" dirty="0">
                <a:latin typeface="Helvetica" charset="0"/>
              </a:rPr>
              <a:t>12</a:t>
            </a:r>
            <a:r>
              <a:rPr lang="ja-JP" altLang="en-US" dirty="0">
                <a:latin typeface="Helvetica" charset="0"/>
              </a:rPr>
              <a:t>万円→</a:t>
            </a:r>
            <a:r>
              <a:rPr lang="en-US" altLang="ja-JP" dirty="0">
                <a:solidFill>
                  <a:srgbClr val="FF0000"/>
                </a:solidFill>
                <a:latin typeface="Helvetica" charset="0"/>
              </a:rPr>
              <a:t>72</a:t>
            </a:r>
            <a:r>
              <a:rPr lang="ja-JP" altLang="en-US" dirty="0">
                <a:solidFill>
                  <a:srgbClr val="FF0000"/>
                </a:solidFill>
                <a:latin typeface="Helvetica" charset="0"/>
              </a:rPr>
              <a:t>万円相当</a:t>
            </a:r>
            <a:r>
              <a:rPr lang="ja-JP" altLang="en-US" dirty="0">
                <a:solidFill>
                  <a:srgbClr val="000000"/>
                </a:solidFill>
                <a:latin typeface="Helvetica" charset="0"/>
              </a:rPr>
              <a:t>）</a:t>
            </a:r>
            <a:endParaRPr lang="en-US" altLang="ja-JP" dirty="0">
              <a:solidFill>
                <a:srgbClr val="000000"/>
              </a:solidFill>
              <a:latin typeface="Helvetica" charset="0"/>
            </a:endParaRPr>
          </a:p>
          <a:p>
            <a:pPr>
              <a:lnSpc>
                <a:spcPct val="150000"/>
              </a:lnSpc>
            </a:pPr>
            <a:endParaRPr lang="en-US" altLang="ja-JP" dirty="0">
              <a:solidFill>
                <a:srgbClr val="000000"/>
              </a:solidFill>
              <a:latin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altLang="ja-JP" u="sng" dirty="0">
                <a:solidFill>
                  <a:srgbClr val="000000"/>
                </a:solidFill>
                <a:latin typeface="Helvetica" charset="0"/>
              </a:rPr>
              <a:t>②</a:t>
            </a:r>
            <a:r>
              <a:rPr lang="ja-JP" altLang="en-US" u="sng" dirty="0">
                <a:solidFill>
                  <a:srgbClr val="000000"/>
                </a:solidFill>
                <a:latin typeface="Helvetica" charset="0"/>
              </a:rPr>
              <a:t>全</a:t>
            </a:r>
            <a:r>
              <a:rPr lang="en-US" altLang="ja-JP" u="sng" dirty="0">
                <a:solidFill>
                  <a:srgbClr val="000000"/>
                </a:solidFill>
                <a:latin typeface="Helvetica" charset="0"/>
              </a:rPr>
              <a:t>2</a:t>
            </a:r>
            <a:r>
              <a:rPr lang="ja-JP" altLang="en-US" u="sng" dirty="0">
                <a:solidFill>
                  <a:srgbClr val="000000"/>
                </a:solidFill>
                <a:latin typeface="Helvetica" charset="0"/>
              </a:rPr>
              <a:t>会場・各６回の講義動画プレゼント</a:t>
            </a:r>
            <a:r>
              <a:rPr lang="ja-JP" altLang="en-US" dirty="0">
                <a:solidFill>
                  <a:srgbClr val="FF0000"/>
                </a:solidFill>
                <a:latin typeface="Helvetica" charset="0"/>
              </a:rPr>
              <a:t>（</a:t>
            </a:r>
            <a:r>
              <a:rPr lang="en-US" altLang="ja-JP" dirty="0">
                <a:solidFill>
                  <a:srgbClr val="FF0000"/>
                </a:solidFill>
                <a:latin typeface="Helvetica" charset="0"/>
              </a:rPr>
              <a:t>36</a:t>
            </a:r>
            <a:r>
              <a:rPr lang="ja-JP" altLang="en-US" dirty="0">
                <a:solidFill>
                  <a:srgbClr val="FF0000"/>
                </a:solidFill>
                <a:latin typeface="Helvetica" charset="0"/>
              </a:rPr>
              <a:t>万円相当→合計</a:t>
            </a:r>
            <a:r>
              <a:rPr lang="en-US" altLang="ja-JP" dirty="0">
                <a:solidFill>
                  <a:srgbClr val="FF0000"/>
                </a:solidFill>
                <a:latin typeface="Helvetica" charset="0"/>
              </a:rPr>
              <a:t>108</a:t>
            </a:r>
            <a:r>
              <a:rPr lang="ja-JP" altLang="en-US" dirty="0">
                <a:solidFill>
                  <a:srgbClr val="FF0000"/>
                </a:solidFill>
                <a:latin typeface="Helvetica" charset="0"/>
              </a:rPr>
              <a:t>万円相当）</a:t>
            </a:r>
            <a:endParaRPr lang="en-US" altLang="ja-JP" dirty="0">
              <a:solidFill>
                <a:srgbClr val="FF0000"/>
              </a:solidFill>
              <a:latin typeface="Helvetica" charset="0"/>
            </a:endParaRPr>
          </a:p>
          <a:p>
            <a:pPr>
              <a:lnSpc>
                <a:spcPct val="150000"/>
              </a:lnSpc>
            </a:pPr>
            <a:endParaRPr lang="en-US" altLang="ja-JP" dirty="0">
              <a:solidFill>
                <a:srgbClr val="FF0000"/>
              </a:solidFill>
              <a:latin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altLang="ja-JP" u="sng" dirty="0">
                <a:solidFill>
                  <a:srgbClr val="000000"/>
                </a:solidFill>
                <a:latin typeface="Helvetica" charset="0"/>
              </a:rPr>
              <a:t>③</a:t>
            </a:r>
            <a:r>
              <a:rPr lang="ja-JP" altLang="en-US" u="sng" dirty="0">
                <a:solidFill>
                  <a:srgbClr val="000000"/>
                </a:solidFill>
                <a:latin typeface="Helvetica" charset="0"/>
              </a:rPr>
              <a:t>期間中回数無制限の個別相談プレゼント（１回３０分）　</a:t>
            </a:r>
            <a:endParaRPr lang="en-US" altLang="ja-JP" u="sng" dirty="0">
              <a:solidFill>
                <a:srgbClr val="000000"/>
              </a:solidFill>
              <a:latin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altLang="ja-JP" dirty="0">
                <a:solidFill>
                  <a:srgbClr val="000000"/>
                </a:solidFill>
                <a:latin typeface="Helvetica" charset="0"/>
              </a:rPr>
              <a:t>				</a:t>
            </a:r>
            <a:r>
              <a:rPr lang="ja-JP" altLang="en-US" dirty="0">
                <a:solidFill>
                  <a:srgbClr val="FF0000"/>
                </a:solidFill>
                <a:latin typeface="Helvetica" charset="0"/>
              </a:rPr>
              <a:t>（約</a:t>
            </a:r>
            <a:r>
              <a:rPr lang="en-US" altLang="ja-JP" dirty="0">
                <a:solidFill>
                  <a:srgbClr val="FF0000"/>
                </a:solidFill>
                <a:latin typeface="Helvetica" charset="0"/>
              </a:rPr>
              <a:t>24</a:t>
            </a:r>
            <a:r>
              <a:rPr lang="ja-JP" altLang="en-US" dirty="0">
                <a:solidFill>
                  <a:srgbClr val="FF0000"/>
                </a:solidFill>
                <a:latin typeface="Helvetica" charset="0"/>
              </a:rPr>
              <a:t>万円相当→合計</a:t>
            </a:r>
            <a:r>
              <a:rPr lang="en-US" altLang="ja-JP" dirty="0">
                <a:solidFill>
                  <a:srgbClr val="FF0000"/>
                </a:solidFill>
                <a:latin typeface="Helvetica" charset="0"/>
              </a:rPr>
              <a:t>132</a:t>
            </a:r>
            <a:r>
              <a:rPr lang="ja-JP" altLang="en-US" dirty="0">
                <a:solidFill>
                  <a:srgbClr val="FF0000"/>
                </a:solidFill>
                <a:latin typeface="Helvetica" charset="0"/>
              </a:rPr>
              <a:t>万円相当）</a:t>
            </a:r>
            <a:endParaRPr lang="en-US" altLang="ja-JP" dirty="0">
              <a:solidFill>
                <a:srgbClr val="FF0000"/>
              </a:solidFill>
              <a:latin typeface="Helvetica" charset="0"/>
            </a:endParaRPr>
          </a:p>
          <a:p>
            <a:pPr>
              <a:lnSpc>
                <a:spcPct val="150000"/>
              </a:lnSpc>
            </a:pPr>
            <a:endParaRPr lang="en-US" altLang="ja-JP" dirty="0">
              <a:solidFill>
                <a:srgbClr val="FF0000"/>
              </a:solidFill>
              <a:latin typeface="Helvetica" charset="0"/>
            </a:endParaRPr>
          </a:p>
          <a:p>
            <a:pPr>
              <a:lnSpc>
                <a:spcPct val="150000"/>
              </a:lnSpc>
            </a:pPr>
            <a:r>
              <a:rPr lang="ja-JP" altLang="en-US" u="sng" dirty="0">
                <a:solidFill>
                  <a:srgbClr val="000000"/>
                </a:solidFill>
                <a:latin typeface="Helvetica" charset="0"/>
              </a:rPr>
              <a:t>④相続コンサルティングの現場で使える各種ツールプレゼント</a:t>
            </a:r>
            <a:r>
              <a:rPr lang="ja-JP" altLang="en-US" dirty="0">
                <a:solidFill>
                  <a:srgbClr val="FF0000"/>
                </a:solidFill>
                <a:latin typeface="Helvetica" charset="0"/>
              </a:rPr>
              <a:t>　</a:t>
            </a:r>
            <a:endParaRPr lang="en-US" altLang="ja-JP" dirty="0">
              <a:solidFill>
                <a:srgbClr val="FF0000"/>
              </a:solidFill>
              <a:latin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altLang="ja-JP" dirty="0">
                <a:solidFill>
                  <a:srgbClr val="FF0000"/>
                </a:solidFill>
                <a:latin typeface="Helvetica" charset="0"/>
              </a:rPr>
              <a:t>				</a:t>
            </a:r>
            <a:r>
              <a:rPr lang="ja-JP" altLang="en-US" dirty="0">
                <a:solidFill>
                  <a:srgbClr val="FF0000"/>
                </a:solidFill>
                <a:latin typeface="Helvetica" charset="0"/>
              </a:rPr>
              <a:t>（</a:t>
            </a:r>
            <a:r>
              <a:rPr lang="en-US" altLang="ja-JP" dirty="0">
                <a:solidFill>
                  <a:srgbClr val="FF0000"/>
                </a:solidFill>
                <a:latin typeface="Helvetica" charset="0"/>
              </a:rPr>
              <a:t>25</a:t>
            </a:r>
            <a:r>
              <a:rPr lang="ja-JP" altLang="en-US" dirty="0">
                <a:solidFill>
                  <a:srgbClr val="FF0000"/>
                </a:solidFill>
                <a:latin typeface="Helvetica" charset="0"/>
              </a:rPr>
              <a:t>万円相当→合計</a:t>
            </a:r>
            <a:r>
              <a:rPr lang="en-US" altLang="ja-JP" dirty="0">
                <a:solidFill>
                  <a:srgbClr val="FF0000"/>
                </a:solidFill>
                <a:latin typeface="Helvetica" charset="0"/>
              </a:rPr>
              <a:t>157</a:t>
            </a:r>
            <a:r>
              <a:rPr lang="ja-JP" altLang="en-US" dirty="0">
                <a:solidFill>
                  <a:srgbClr val="FF0000"/>
                </a:solidFill>
                <a:latin typeface="Helvetica" charset="0"/>
              </a:rPr>
              <a:t>万円相当）</a:t>
            </a:r>
            <a:endParaRPr lang="en-US" altLang="ja-JP" dirty="0">
              <a:solidFill>
                <a:srgbClr val="FF0000"/>
              </a:solidFill>
              <a:latin typeface="Helvetica" charset="0"/>
            </a:endParaRPr>
          </a:p>
          <a:p>
            <a:pPr>
              <a:lnSpc>
                <a:spcPct val="150000"/>
              </a:lnSpc>
            </a:pPr>
            <a:r>
              <a:rPr lang="ja-JP" altLang="en-US" sz="3200" u="sng" dirty="0">
                <a:solidFill>
                  <a:srgbClr val="FF0000"/>
                </a:solidFill>
                <a:latin typeface="Helvetica" charset="0"/>
              </a:rPr>
              <a:t>⑤売り上げ成果保証サポート</a:t>
            </a:r>
            <a:br>
              <a:rPr lang="ja-JP" altLang="en-US" dirty="0"/>
            </a:br>
            <a:r>
              <a:rPr lang="ja-JP" altLang="en-US" dirty="0">
                <a:solidFill>
                  <a:srgbClr val="000000"/>
                </a:solidFill>
                <a:latin typeface="Helvetica" charset="0"/>
              </a:rPr>
              <a:t>相続コンサルティングフィーや生命保険・不動産などの販売コミッション</a:t>
            </a:r>
            <a:endParaRPr lang="en-US" altLang="ja-JP" dirty="0">
              <a:solidFill>
                <a:srgbClr val="000000"/>
              </a:solidFill>
              <a:latin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altLang="ja-JP" dirty="0">
                <a:solidFill>
                  <a:srgbClr val="000000"/>
                </a:solidFill>
                <a:latin typeface="Helvetica" charset="0"/>
              </a:rPr>
              <a:t>				</a:t>
            </a:r>
            <a:r>
              <a:rPr lang="ja-JP" altLang="en-US" sz="3200" dirty="0">
                <a:solidFill>
                  <a:srgbClr val="FF0000"/>
                </a:solidFill>
                <a:latin typeface="Helvetica" charset="0"/>
              </a:rPr>
              <a:t>→</a:t>
            </a:r>
            <a:r>
              <a:rPr lang="en-US" altLang="ja-JP" sz="3600" dirty="0">
                <a:solidFill>
                  <a:srgbClr val="FF0000"/>
                </a:solidFill>
                <a:latin typeface="Helvetica" charset="0"/>
              </a:rPr>
              <a:t>55</a:t>
            </a:r>
            <a:r>
              <a:rPr lang="ja-JP" altLang="en-US" sz="3600" dirty="0">
                <a:solidFill>
                  <a:srgbClr val="FF0000"/>
                </a:solidFill>
                <a:latin typeface="Helvetica" charset="0"/>
              </a:rPr>
              <a:t>万円の成果保証</a:t>
            </a:r>
            <a:endParaRPr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19872" y="579309"/>
            <a:ext cx="185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５</a:t>
            </a:r>
            <a:r>
              <a:rPr kumimoji="1" lang="ja-JP" altLang="en-US" sz="2800" dirty="0"/>
              <a:t>つの特典</a:t>
            </a:r>
          </a:p>
        </p:txBody>
      </p:sp>
    </p:spTree>
    <p:extLst>
      <p:ext uri="{BB962C8B-B14F-4D97-AF65-F5344CB8AC3E}">
        <p14:creationId xmlns:p14="http://schemas.microsoft.com/office/powerpoint/2010/main" val="28165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1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5D08C576-8F7E-CA48-843B-D43D0A6DE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11083C9-6976-BD66-0D70-9BE505CE7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51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929017" y="1291147"/>
            <a:ext cx="728596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u="sng"/>
              <a:t>選ばれる相続</a:t>
            </a:r>
            <a:r>
              <a:rPr lang="ja-JP" altLang="en-US" sz="2800" u="sng" dirty="0"/>
              <a:t>コンサルタント</a:t>
            </a:r>
            <a:endParaRPr lang="en-US" altLang="ja-JP" sz="2800" u="sng" dirty="0"/>
          </a:p>
          <a:p>
            <a:pPr algn="ctr"/>
            <a:endParaRPr kumimoji="1" lang="en-US" altLang="ja-JP" sz="2800" u="sng" dirty="0"/>
          </a:p>
          <a:p>
            <a:pPr algn="ctr"/>
            <a:r>
              <a:rPr lang="ja-JP" altLang="en-US" sz="2800" u="sng" dirty="0"/>
              <a:t>養成講座</a:t>
            </a:r>
            <a:r>
              <a:rPr kumimoji="1" lang="ja-JP" altLang="en-US" sz="2800" u="sng"/>
              <a:t>の価格</a:t>
            </a:r>
            <a:endParaRPr kumimoji="1" lang="en-US" altLang="ja-JP" sz="2800" u="sng" dirty="0"/>
          </a:p>
          <a:p>
            <a:pPr algn="ctr"/>
            <a:endParaRPr kumimoji="1" lang="en-US" altLang="ja-JP" sz="2800" u="sng" dirty="0"/>
          </a:p>
          <a:p>
            <a:pPr algn="ctr"/>
            <a:r>
              <a:rPr lang="ja-JP" altLang="en-US" sz="4000"/>
              <a:t>　　　　</a:t>
            </a:r>
            <a:r>
              <a:rPr lang="ja-JP" altLang="en-US" sz="4000">
                <a:solidFill>
                  <a:srgbClr val="FF0000"/>
                </a:solidFill>
              </a:rPr>
              <a:t>　　　　</a:t>
            </a:r>
            <a:endParaRPr lang="en-US" altLang="ja-JP" sz="4000" dirty="0">
              <a:solidFill>
                <a:srgbClr val="FF0000"/>
              </a:solidFill>
            </a:endParaRPr>
          </a:p>
          <a:p>
            <a:pPr algn="ctr"/>
            <a:r>
              <a:rPr lang="en-US" altLang="ja-JP" sz="8800" dirty="0">
                <a:solidFill>
                  <a:srgbClr val="FF0000"/>
                </a:solidFill>
              </a:rPr>
              <a:t>792,000</a:t>
            </a:r>
            <a:r>
              <a:rPr lang="ja-JP" altLang="en-US" sz="6600">
                <a:solidFill>
                  <a:srgbClr val="FF0000"/>
                </a:solidFill>
              </a:rPr>
              <a:t>円（税込）</a:t>
            </a:r>
            <a:endParaRPr kumimoji="1" lang="ja-JP" alt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3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19672" y="2636912"/>
            <a:ext cx="61093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600">
                <a:latin typeface="HGSMinchoE" charset="-128"/>
                <a:ea typeface="HGSMinchoE" charset="-128"/>
                <a:cs typeface="HGSMinchoE" charset="-128"/>
              </a:rPr>
              <a:t>大切なお知らせ</a:t>
            </a:r>
            <a:endParaRPr kumimoji="1" lang="ja-JP" altLang="en-US" sz="6600" dirty="0">
              <a:latin typeface="HGSMinchoE" charset="-128"/>
              <a:ea typeface="HGSMinchoE" charset="-128"/>
              <a:cs typeface="HGSMinchoE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9423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752738" y="1196078"/>
            <a:ext cx="585769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u="sng"/>
              <a:t>選ばれる相続コンサルタント</a:t>
            </a:r>
            <a:r>
              <a:rPr kumimoji="1" lang="ja-JP" altLang="en-US" sz="2800" u="sng"/>
              <a:t>養成講座</a:t>
            </a:r>
            <a:endParaRPr kumimoji="1" lang="en-US" altLang="ja-JP" sz="2800" u="sng" dirty="0"/>
          </a:p>
          <a:p>
            <a:pPr algn="ctr"/>
            <a:endParaRPr kumimoji="1" lang="en-US" altLang="ja-JP" sz="2800" u="sng" dirty="0"/>
          </a:p>
          <a:p>
            <a:pPr algn="ctr"/>
            <a:r>
              <a:rPr kumimoji="1" lang="ja-JP" altLang="en-US" sz="2800" u="sng"/>
              <a:t>の特別価格</a:t>
            </a:r>
            <a:endParaRPr kumimoji="1" lang="en-US" altLang="ja-JP" sz="2800" u="sng" dirty="0"/>
          </a:p>
          <a:p>
            <a:pPr algn="ctr"/>
            <a:endParaRPr lang="en-US" altLang="ja-JP" sz="4000" dirty="0"/>
          </a:p>
          <a:p>
            <a:pPr algn="ctr"/>
            <a:r>
              <a:rPr lang="en-US" altLang="ja-JP" sz="4000" dirty="0"/>
              <a:t>792,000</a:t>
            </a:r>
            <a:r>
              <a:rPr lang="ja-JP" altLang="en-US" sz="4000"/>
              <a:t>円</a:t>
            </a:r>
            <a:endParaRPr kumimoji="1" lang="ja-JP" altLang="en-US" sz="6600" dirty="0">
              <a:solidFill>
                <a:srgbClr val="FF0000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 flipH="1">
            <a:off x="4099387" y="2952162"/>
            <a:ext cx="1019720" cy="9279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4139952" y="2965011"/>
            <a:ext cx="864096" cy="9279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462586" y="408467"/>
            <a:ext cx="557075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只今より４８</a:t>
            </a:r>
            <a:r>
              <a:rPr kumimoji="1" lang="ja-JP" altLang="en-US" sz="3600" dirty="0"/>
              <a:t>時間以内に限り</a:t>
            </a:r>
          </a:p>
        </p:txBody>
      </p:sp>
      <p:sp>
        <p:nvSpPr>
          <p:cNvPr id="15" name="右矢印 14"/>
          <p:cNvSpPr/>
          <p:nvPr/>
        </p:nvSpPr>
        <p:spPr>
          <a:xfrm>
            <a:off x="670531" y="5074095"/>
            <a:ext cx="1872208" cy="115212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63F6816-7BC0-7F4F-91CA-C4B34F274FD7}"/>
              </a:ext>
            </a:extLst>
          </p:cNvPr>
          <p:cNvSpPr txBox="1"/>
          <p:nvPr/>
        </p:nvSpPr>
        <p:spPr>
          <a:xfrm flipH="1">
            <a:off x="2542739" y="4412330"/>
            <a:ext cx="6047626" cy="21852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800">
                <a:solidFill>
                  <a:schemeClr val="bg1"/>
                </a:solidFill>
              </a:rPr>
              <a:t>４８時間限定価格</a:t>
            </a:r>
            <a:br>
              <a:rPr kumimoji="1" lang="en-US" altLang="ja-JP" sz="6000" dirty="0">
                <a:solidFill>
                  <a:schemeClr val="bg1"/>
                </a:solidFill>
              </a:rPr>
            </a:br>
            <a:r>
              <a:rPr kumimoji="1" lang="en-US" altLang="ja-JP" sz="6000" dirty="0">
                <a:solidFill>
                  <a:schemeClr val="bg1"/>
                </a:solidFill>
              </a:rPr>
              <a:t>    </a:t>
            </a:r>
            <a:r>
              <a:rPr lang="en-US" altLang="ja-JP" sz="8800" dirty="0">
                <a:solidFill>
                  <a:schemeClr val="bg1"/>
                </a:solidFill>
              </a:rPr>
              <a:t>55</a:t>
            </a:r>
            <a:r>
              <a:rPr kumimoji="1" lang="ja-JP" altLang="en-US" sz="6000">
                <a:solidFill>
                  <a:schemeClr val="bg1"/>
                </a:solidFill>
              </a:rPr>
              <a:t>万円（税込）</a:t>
            </a:r>
            <a:endParaRPr kumimoji="1" lang="ja-JP" altLang="en-US" sz="88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9C90AE3-947D-3570-2D88-32F02E338ED4}"/>
              </a:ext>
            </a:extLst>
          </p:cNvPr>
          <p:cNvSpPr txBox="1"/>
          <p:nvPr/>
        </p:nvSpPr>
        <p:spPr>
          <a:xfrm>
            <a:off x="694570" y="1280710"/>
            <a:ext cx="7754859" cy="3046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>
                <a:latin typeface="MS PGothic" panose="020B0600070205080204" pitchFamily="34" charset="-128"/>
                <a:ea typeface="MS PGothic" panose="020B0600070205080204" pitchFamily="34" charset="-128"/>
              </a:rPr>
              <a:t>数名のみ分割払い</a:t>
            </a:r>
            <a:endParaRPr kumimoji="1" lang="en-US" altLang="ja-JP" sz="4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kumimoji="1" lang="ja-JP" altLang="en-US" sz="4800">
                <a:latin typeface="MS PGothic" panose="020B0600070205080204" pitchFamily="34" charset="-128"/>
                <a:ea typeface="MS PGothic" panose="020B0600070205080204" pitchFamily="34" charset="-128"/>
              </a:rPr>
              <a:t>を受け付けます。</a:t>
            </a:r>
            <a:br>
              <a:rPr kumimoji="1" lang="en-US" altLang="ja-JP" sz="4800" dirty="0"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kumimoji="1" lang="ja-JP" altLang="en-US" sz="4800">
                <a:latin typeface="MS PGothic" panose="020B0600070205080204" pitchFamily="34" charset="-128"/>
                <a:ea typeface="MS PGothic" panose="020B0600070205080204" pitchFamily="34" charset="-128"/>
              </a:rPr>
              <a:t>ご希望の方は</a:t>
            </a:r>
            <a:endParaRPr kumimoji="1" lang="en-US" altLang="ja-JP" sz="4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kumimoji="1" lang="ja-JP" altLang="en-US" sz="4800">
                <a:latin typeface="MS PGothic" panose="020B0600070205080204" pitchFamily="34" charset="-128"/>
                <a:ea typeface="MS PGothic" panose="020B0600070205080204" pitchFamily="34" charset="-128"/>
              </a:rPr>
              <a:t>お早めにご相談ください</a:t>
            </a:r>
          </a:p>
        </p:txBody>
      </p:sp>
    </p:spTree>
    <p:extLst>
      <p:ext uri="{BB962C8B-B14F-4D97-AF65-F5344CB8AC3E}">
        <p14:creationId xmlns:p14="http://schemas.microsoft.com/office/powerpoint/2010/main" val="340741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34726" y="620688"/>
            <a:ext cx="8874545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/>
              <a:t>＜申し込み方法＞</a:t>
            </a:r>
            <a:endParaRPr kumimoji="1" lang="en-US" altLang="ja-JP" sz="2400" dirty="0"/>
          </a:p>
          <a:p>
            <a:pPr algn="ctr"/>
            <a:endParaRPr lang="en-US" altLang="ja-JP" sz="2400" dirty="0"/>
          </a:p>
          <a:p>
            <a:pPr algn="ctr"/>
            <a:r>
              <a:rPr kumimoji="1" lang="en-US" altLang="ja-JP" sz="2400" dirty="0"/>
              <a:t>①</a:t>
            </a:r>
            <a:r>
              <a:rPr lang="ja-JP" altLang="en-US" sz="2400"/>
              <a:t>いますぐエントリーする。</a:t>
            </a:r>
            <a:endParaRPr lang="en-US" altLang="ja-JP" sz="2400" dirty="0"/>
          </a:p>
          <a:p>
            <a:pPr algn="ctr"/>
            <a:endParaRPr kumimoji="1" lang="en-US" altLang="ja-JP" sz="2400" dirty="0"/>
          </a:p>
          <a:p>
            <a:pPr algn="ctr"/>
            <a:endParaRPr lang="en-US" altLang="ja-JP" sz="2400" dirty="0"/>
          </a:p>
          <a:p>
            <a:pPr algn="ctr"/>
            <a:r>
              <a:rPr lang="en-US" altLang="ja-JP" sz="2400" dirty="0"/>
              <a:t>②</a:t>
            </a:r>
            <a:r>
              <a:rPr kumimoji="1" lang="ja-JP" altLang="en-US" sz="2400"/>
              <a:t>後ほどお送りする</a:t>
            </a:r>
            <a:endParaRPr kumimoji="1" lang="en-US" altLang="ja-JP" sz="2400" dirty="0"/>
          </a:p>
          <a:p>
            <a:pPr algn="ctr"/>
            <a:endParaRPr kumimoji="1" lang="en-US" altLang="ja-JP" sz="2400" dirty="0"/>
          </a:p>
          <a:p>
            <a:pPr algn="ctr"/>
            <a:r>
              <a:rPr lang="ja-JP" altLang="en-US" sz="3600">
                <a:solidFill>
                  <a:srgbClr val="FF0000"/>
                </a:solidFill>
              </a:rPr>
              <a:t>第</a:t>
            </a:r>
            <a:r>
              <a:rPr lang="en-US" altLang="ja-JP" sz="3600" dirty="0">
                <a:solidFill>
                  <a:srgbClr val="FF0000"/>
                </a:solidFill>
              </a:rPr>
              <a:t>25</a:t>
            </a:r>
            <a:r>
              <a:rPr lang="ja-JP" altLang="en-US" sz="3600">
                <a:solidFill>
                  <a:srgbClr val="FF0000"/>
                </a:solidFill>
              </a:rPr>
              <a:t>期選ばれる相続コンサルタント養成講座</a:t>
            </a:r>
            <a:endParaRPr lang="en-US" altLang="ja-JP" sz="36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3600">
                <a:solidFill>
                  <a:srgbClr val="FF0000"/>
                </a:solidFill>
              </a:rPr>
              <a:t>受講申し込みフォーム</a:t>
            </a:r>
            <a:endParaRPr kumimoji="1" lang="en-US" altLang="ja-JP" sz="3600" dirty="0">
              <a:solidFill>
                <a:srgbClr val="FF0000"/>
              </a:solidFill>
            </a:endParaRPr>
          </a:p>
          <a:p>
            <a:pPr algn="ctr"/>
            <a:endParaRPr kumimoji="1" lang="en-US" altLang="ja-JP" sz="36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/>
              <a:t>に記入・送信する。</a:t>
            </a:r>
            <a:endParaRPr kumimoji="1" lang="en-US" altLang="ja-JP" sz="2400" dirty="0"/>
          </a:p>
          <a:p>
            <a:pPr algn="ctr"/>
            <a:endParaRPr lang="en-US" altLang="ja-JP" sz="2400" dirty="0"/>
          </a:p>
          <a:p>
            <a:pPr algn="ctr"/>
            <a:r>
              <a:rPr kumimoji="1" lang="ja-JP" altLang="en-US" sz="2400" dirty="0"/>
              <a:t>（定員に達した段階で締め切ります）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395662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135803" y="1124744"/>
            <a:ext cx="6872394" cy="2372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4000"/>
              <a:t>今までご案内した「通常コース」</a:t>
            </a:r>
            <a:endParaRPr lang="en-US" altLang="ja-JP" sz="4000" dirty="0"/>
          </a:p>
          <a:p>
            <a:pPr algn="ctr">
              <a:lnSpc>
                <a:spcPct val="200000"/>
              </a:lnSpc>
            </a:pPr>
            <a:r>
              <a:rPr lang="ja-JP" altLang="en-US" sz="4000"/>
              <a:t>に加えて・・・</a:t>
            </a:r>
            <a:endParaRPr lang="en-US" altLang="ja-JP" sz="4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3F5431-ECEC-D046-B868-AC044DAC8D52}"/>
              </a:ext>
            </a:extLst>
          </p:cNvPr>
          <p:cNvSpPr txBox="1"/>
          <p:nvPr/>
        </p:nvSpPr>
        <p:spPr>
          <a:xfrm>
            <a:off x="541891" y="3617678"/>
            <a:ext cx="8060220" cy="2987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6000">
                <a:solidFill>
                  <a:srgbClr val="FF0000"/>
                </a:solidFill>
              </a:rPr>
              <a:t>ある特別なコース</a:t>
            </a:r>
            <a:endParaRPr lang="en-US" altLang="ja-JP" sz="6000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ja-JP" altLang="en-US" sz="4000"/>
              <a:t>で受講するという選択肢があります。</a:t>
            </a:r>
            <a:endParaRPr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val="8003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316140" y="1037307"/>
            <a:ext cx="6511718" cy="5573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4800" u="sng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ライブリッジプロデュース</a:t>
            </a:r>
            <a:endParaRPr lang="en-US" altLang="ja-JP" sz="4800" u="sng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4800" u="sng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相続特化型</a:t>
            </a:r>
            <a:r>
              <a:rPr lang="en-US" altLang="ja-JP" sz="4800" u="sng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HP</a:t>
            </a:r>
            <a:r>
              <a:rPr lang="ja-JP" altLang="en-US" sz="4800" u="sng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制作</a:t>
            </a:r>
            <a:br>
              <a:rPr lang="en-US" altLang="ja-JP" sz="4800" u="sng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lang="ja-JP" altLang="en-US" sz="4800" u="sng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特別コース</a:t>
            </a:r>
            <a:endParaRPr lang="en-US" altLang="ja-JP" sz="4800" u="sng" dirty="0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4000"/>
              <a:t>のご案内</a:t>
            </a:r>
            <a:endParaRPr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val="299817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1D24786-7742-40BB-9CBF-8CCC8DD5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5826" y="6492875"/>
            <a:ext cx="2228850" cy="317585"/>
          </a:xfrm>
        </p:spPr>
        <p:txBody>
          <a:bodyPr/>
          <a:lstStyle/>
          <a:p>
            <a:fld id="{EA5E466B-C367-40C3-9595-D4C9264D4DDD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B66A6C-56BA-D14B-A77E-AFEADB6AA6A4}"/>
              </a:ext>
            </a:extLst>
          </p:cNvPr>
          <p:cNvSpPr txBox="1"/>
          <p:nvPr/>
        </p:nvSpPr>
        <p:spPr>
          <a:xfrm>
            <a:off x="667725" y="2487025"/>
            <a:ext cx="780854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/>
              <a:t>・１案件あたり３０万円</a:t>
            </a:r>
            <a:r>
              <a:rPr lang="en-US" altLang="ja-JP" sz="3600" dirty="0"/>
              <a:t>〜</a:t>
            </a:r>
            <a:r>
              <a:rPr lang="ja-JP" altLang="en-US" sz="3600" dirty="0"/>
              <a:t>６０万円の</a:t>
            </a:r>
            <a:endParaRPr lang="en-US" altLang="ja-JP" sz="3600" dirty="0"/>
          </a:p>
          <a:p>
            <a:pPr algn="ctr"/>
            <a:r>
              <a:rPr lang="ja-JP" altLang="en-US" sz="3600" dirty="0"/>
              <a:t>コンサルティング契約</a:t>
            </a:r>
            <a:endParaRPr lang="en-US" altLang="ja-JP" sz="3600" dirty="0"/>
          </a:p>
          <a:p>
            <a:pPr algn="ctr"/>
            <a:endParaRPr lang="en-US" altLang="ja-JP" sz="3600" dirty="0"/>
          </a:p>
          <a:p>
            <a:pPr algn="ctr"/>
            <a:r>
              <a:rPr lang="ja-JP" altLang="en-US" sz="3600" dirty="0"/>
              <a:t>・クライアントに見つけてもらい選ばれる</a:t>
            </a:r>
            <a:endParaRPr lang="en-US" altLang="ja-JP" sz="3600" dirty="0"/>
          </a:p>
          <a:p>
            <a:pPr algn="ctr"/>
            <a:r>
              <a:rPr lang="ja-JP" altLang="en-US" sz="3600" dirty="0"/>
              <a:t>再現性のあるビジネスモデルを作る</a:t>
            </a:r>
            <a:endParaRPr lang="en-US" altLang="ja-JP" sz="3600" dirty="0"/>
          </a:p>
          <a:p>
            <a:pPr algn="ctr"/>
            <a:r>
              <a:rPr lang="ja-JP" altLang="en-US" sz="3600" dirty="0"/>
              <a:t>↓↓↓↓↓↓</a:t>
            </a:r>
            <a:endParaRPr lang="en-US" altLang="ja-JP" sz="3600" dirty="0"/>
          </a:p>
          <a:p>
            <a:pPr algn="ctr"/>
            <a:r>
              <a:rPr lang="ja-JP" altLang="en-US" sz="3600" dirty="0">
                <a:solidFill>
                  <a:srgbClr val="FF0000"/>
                </a:solidFill>
              </a:rPr>
              <a:t>相続マーケティングの仕組み構築</a:t>
            </a:r>
            <a:endParaRPr lang="en-US" altLang="ja-JP" sz="36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A79B515-C5C3-2E41-A47B-031BEFD3BEA4}"/>
              </a:ext>
            </a:extLst>
          </p:cNvPr>
          <p:cNvSpPr txBox="1"/>
          <p:nvPr/>
        </p:nvSpPr>
        <p:spPr>
          <a:xfrm>
            <a:off x="1603077" y="648180"/>
            <a:ext cx="5937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この講座のゴール地点（目指すところ）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26309B-D4BA-4009-631F-1AE020F7D112}"/>
              </a:ext>
            </a:extLst>
          </p:cNvPr>
          <p:cNvSpPr txBox="1"/>
          <p:nvPr/>
        </p:nvSpPr>
        <p:spPr>
          <a:xfrm>
            <a:off x="671663" y="1567602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highlight>
                  <a:srgbClr val="FFFF00"/>
                </a:highlight>
              </a:rPr>
              <a:t>例え相続の知識や経験が多くない初心者であっても</a:t>
            </a:r>
          </a:p>
        </p:txBody>
      </p:sp>
    </p:spTree>
    <p:extLst>
      <p:ext uri="{BB962C8B-B14F-4D97-AF65-F5344CB8AC3E}">
        <p14:creationId xmlns:p14="http://schemas.microsoft.com/office/powerpoint/2010/main" val="32522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3F5431-ECEC-D046-B868-AC044DAC8D52}"/>
              </a:ext>
            </a:extLst>
          </p:cNvPr>
          <p:cNvSpPr txBox="1"/>
          <p:nvPr/>
        </p:nvSpPr>
        <p:spPr>
          <a:xfrm>
            <a:off x="840052" y="1340768"/>
            <a:ext cx="7463902" cy="5363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4000" dirty="0"/>
              <a:t>3</a:t>
            </a:r>
            <a:r>
              <a:rPr lang="ja-JP" altLang="en-US" sz="4000"/>
              <a:t>ヶ月間の個別コンサルティングで</a:t>
            </a:r>
            <a:endParaRPr lang="en-US" altLang="ja-JP" sz="4000" dirty="0"/>
          </a:p>
          <a:p>
            <a:pPr algn="ctr">
              <a:lnSpc>
                <a:spcPct val="150000"/>
              </a:lnSpc>
            </a:pPr>
            <a:r>
              <a:rPr lang="ja-JP" altLang="en-US" sz="4000"/>
              <a:t>あなたの強みを生かし</a:t>
            </a:r>
            <a:endParaRPr lang="en-US" altLang="ja-JP" sz="4000" dirty="0"/>
          </a:p>
          <a:p>
            <a:pPr algn="ctr">
              <a:lnSpc>
                <a:spcPct val="150000"/>
              </a:lnSpc>
            </a:pPr>
            <a:r>
              <a:rPr lang="ja-JP" altLang="en-US" sz="4000"/>
              <a:t>相続ビジネスを爆速化するために</a:t>
            </a:r>
            <a:endParaRPr lang="en-US" altLang="ja-JP" sz="4000" dirty="0"/>
          </a:p>
          <a:p>
            <a:pPr algn="ctr">
              <a:lnSpc>
                <a:spcPct val="150000"/>
              </a:lnSpc>
            </a:pPr>
            <a:r>
              <a:rPr lang="ja-JP" altLang="en-US" sz="4000"/>
              <a:t>むねお所長が</a:t>
            </a:r>
            <a:endParaRPr lang="en-US" altLang="ja-JP" sz="4000" dirty="0"/>
          </a:p>
          <a:p>
            <a:pPr algn="ctr">
              <a:lnSpc>
                <a:spcPct val="150000"/>
              </a:lnSpc>
            </a:pPr>
            <a:r>
              <a:rPr lang="ja-JP" altLang="en-US" sz="4000" u="sng">
                <a:solidFill>
                  <a:srgbClr val="FF0000"/>
                </a:solidFill>
              </a:rPr>
              <a:t>個別プロデュース</a:t>
            </a:r>
            <a:r>
              <a:rPr lang="ja-JP" altLang="en-US" sz="4000"/>
              <a:t>をします。</a:t>
            </a:r>
            <a:br>
              <a:rPr lang="en-US" altLang="ja-JP" sz="4000" dirty="0"/>
            </a:br>
            <a:r>
              <a:rPr lang="ja-JP" altLang="en-US" sz="3200"/>
              <a:t>（通常価格：</a:t>
            </a:r>
            <a:r>
              <a:rPr lang="en-US" altLang="ja-JP" sz="3200" dirty="0"/>
              <a:t>3</a:t>
            </a:r>
            <a:r>
              <a:rPr lang="ja-JP" altLang="en-US" sz="3200"/>
              <a:t>ヶ月</a:t>
            </a:r>
            <a:r>
              <a:rPr lang="en-US" altLang="ja-JP" sz="3200" dirty="0"/>
              <a:t>330,000</a:t>
            </a:r>
            <a:r>
              <a:rPr lang="ja-JP" altLang="en-US" sz="3200"/>
              <a:t>円）</a:t>
            </a:r>
            <a:endParaRPr lang="en-US" altLang="ja-JP" sz="40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549B6B-A111-D744-B66A-D9B44CF8A9FF}"/>
              </a:ext>
            </a:extLst>
          </p:cNvPr>
          <p:cNvSpPr txBox="1"/>
          <p:nvPr/>
        </p:nvSpPr>
        <p:spPr>
          <a:xfrm>
            <a:off x="1910053" y="636738"/>
            <a:ext cx="5323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/>
              <a:t>相続特化型</a:t>
            </a:r>
            <a:r>
              <a:rPr lang="en-US" altLang="ja-JP" sz="2400" dirty="0"/>
              <a:t>HP</a:t>
            </a:r>
            <a:r>
              <a:rPr lang="ja-JP" altLang="en-US" sz="2400"/>
              <a:t>制作特別コース</a:t>
            </a:r>
            <a:r>
              <a:rPr kumimoji="1" lang="ja-JP" altLang="en-US" sz="2400"/>
              <a:t>のご案内</a:t>
            </a:r>
          </a:p>
        </p:txBody>
      </p:sp>
    </p:spTree>
    <p:extLst>
      <p:ext uri="{BB962C8B-B14F-4D97-AF65-F5344CB8AC3E}">
        <p14:creationId xmlns:p14="http://schemas.microsoft.com/office/powerpoint/2010/main" val="3201419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3F5431-ECEC-D046-B868-AC044DAC8D52}"/>
              </a:ext>
            </a:extLst>
          </p:cNvPr>
          <p:cNvSpPr txBox="1"/>
          <p:nvPr/>
        </p:nvSpPr>
        <p:spPr>
          <a:xfrm>
            <a:off x="323528" y="1396488"/>
            <a:ext cx="8635697" cy="4870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4800">
                <a:highlight>
                  <a:srgbClr val="FFFF00"/>
                </a:highlight>
              </a:rPr>
              <a:t>相続特化型ホームページ</a:t>
            </a:r>
            <a:endParaRPr lang="en-US" altLang="ja-JP" sz="4800" dirty="0">
              <a:highlight>
                <a:srgbClr val="FFFF00"/>
              </a:highlight>
            </a:endParaRPr>
          </a:p>
          <a:p>
            <a:pPr algn="ctr">
              <a:lnSpc>
                <a:spcPct val="200000"/>
              </a:lnSpc>
            </a:pPr>
            <a:r>
              <a:rPr lang="ja-JP" altLang="en-US" sz="4000"/>
              <a:t>を作ります。</a:t>
            </a:r>
            <a:endParaRPr lang="en-US" altLang="ja-JP" sz="4000" dirty="0"/>
          </a:p>
          <a:p>
            <a:pPr algn="ctr">
              <a:lnSpc>
                <a:spcPct val="200000"/>
              </a:lnSpc>
            </a:pPr>
            <a:r>
              <a:rPr lang="ja-JP" altLang="en-US" sz="4000"/>
              <a:t>（ワードプレス 運用コンサルティング付）</a:t>
            </a:r>
            <a:endParaRPr lang="en-US" altLang="ja-JP" sz="4000" dirty="0"/>
          </a:p>
          <a:p>
            <a:pPr algn="ctr">
              <a:lnSpc>
                <a:spcPct val="200000"/>
              </a:lnSpc>
            </a:pPr>
            <a:r>
              <a:rPr lang="ja-JP" altLang="en-US" sz="3200"/>
              <a:t>（通常価格：</a:t>
            </a:r>
            <a:r>
              <a:rPr lang="en-US" altLang="ja-JP" sz="3200" dirty="0"/>
              <a:t>550,000</a:t>
            </a:r>
            <a:r>
              <a:rPr lang="ja-JP" altLang="en-US" sz="3200"/>
              <a:t>円）</a:t>
            </a:r>
            <a:endParaRPr lang="en-US" altLang="ja-JP" sz="3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4F8AD6-F9C8-3D7E-6108-00DCDFBD6366}"/>
              </a:ext>
            </a:extLst>
          </p:cNvPr>
          <p:cNvSpPr txBox="1"/>
          <p:nvPr/>
        </p:nvSpPr>
        <p:spPr>
          <a:xfrm>
            <a:off x="1910053" y="636738"/>
            <a:ext cx="5323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/>
              <a:t>相続特化型</a:t>
            </a:r>
            <a:r>
              <a:rPr lang="en-US" altLang="ja-JP" sz="2400" dirty="0"/>
              <a:t>HP</a:t>
            </a:r>
            <a:r>
              <a:rPr lang="ja-JP" altLang="en-US" sz="2400"/>
              <a:t>制作特別コース</a:t>
            </a:r>
            <a:r>
              <a:rPr kumimoji="1" lang="ja-JP" altLang="en-US" sz="2400"/>
              <a:t>のご案内</a:t>
            </a:r>
          </a:p>
        </p:txBody>
      </p:sp>
    </p:spTree>
    <p:extLst>
      <p:ext uri="{BB962C8B-B14F-4D97-AF65-F5344CB8AC3E}">
        <p14:creationId xmlns:p14="http://schemas.microsoft.com/office/powerpoint/2010/main" val="195075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EB20E65E-0E07-EE4F-9E36-BCF74C77E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10740" cy="6427963"/>
          </a:xfrm>
          <a:prstGeom prst="rect">
            <a:avLst/>
          </a:prstGeom>
        </p:spPr>
      </p:pic>
      <p:pic>
        <p:nvPicPr>
          <p:cNvPr id="9" name="図 8" descr="人, 男, 持つ, ゲーム が含まれている画像&#10;&#10;自動的に生成された説明">
            <a:extLst>
              <a:ext uri="{FF2B5EF4-FFF2-40B4-BE49-F238E27FC236}">
                <a16:creationId xmlns:a16="http://schemas.microsoft.com/office/drawing/2014/main" id="{2B4FA863-8119-1847-96CA-A26417CE3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034"/>
            <a:ext cx="6660232" cy="4705966"/>
          </a:xfrm>
          <a:prstGeom prst="rect">
            <a:avLst/>
          </a:prstGeom>
        </p:spPr>
      </p:pic>
      <p:pic>
        <p:nvPicPr>
          <p:cNvPr id="11" name="図 1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4A213FF7-36BB-9442-8C82-C3F849957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9223"/>
            <a:ext cx="7851108" cy="55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6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483433" y="504281"/>
            <a:ext cx="6873998" cy="664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u="sng">
                <a:solidFill>
                  <a:srgbClr val="FF0000"/>
                </a:solidFill>
              </a:rPr>
              <a:t>相続ビジネス個別プロデュースコースの価格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AD5F68-6696-E242-A8DB-9CB493AFCD4C}"/>
              </a:ext>
            </a:extLst>
          </p:cNvPr>
          <p:cNvSpPr txBox="1"/>
          <p:nvPr/>
        </p:nvSpPr>
        <p:spPr>
          <a:xfrm>
            <a:off x="1284028" y="1496864"/>
            <a:ext cx="65759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/>
              <a:t>通常コース：</a:t>
            </a:r>
            <a:r>
              <a:rPr kumimoji="1" lang="en-US" altLang="ja-JP" sz="2800" dirty="0"/>
              <a:t>550,000</a:t>
            </a:r>
            <a:r>
              <a:rPr kumimoji="1" lang="ja-JP" altLang="en-US" sz="2800"/>
              <a:t>円</a:t>
            </a:r>
            <a:endParaRPr kumimoji="1" lang="en-US" altLang="ja-JP" sz="2800" dirty="0"/>
          </a:p>
          <a:p>
            <a:pPr algn="ctr"/>
            <a:r>
              <a:rPr lang="ja-JP" altLang="en-US" sz="2800"/>
              <a:t>＋</a:t>
            </a:r>
            <a:endParaRPr lang="en-US" altLang="ja-JP" sz="2800" dirty="0"/>
          </a:p>
          <a:p>
            <a:pPr algn="ctr"/>
            <a:r>
              <a:rPr lang="en-US" altLang="ja-JP" sz="2800" dirty="0"/>
              <a:t>3</a:t>
            </a:r>
            <a:r>
              <a:rPr lang="ja-JP" altLang="en-US" sz="2800"/>
              <a:t>ヶ月の個別プロデュース：</a:t>
            </a:r>
            <a:r>
              <a:rPr lang="en-US" altLang="ja-JP" sz="2800" dirty="0"/>
              <a:t>330,000</a:t>
            </a:r>
            <a:r>
              <a:rPr lang="ja-JP" altLang="en-US" sz="2800"/>
              <a:t>円</a:t>
            </a:r>
            <a:endParaRPr lang="en-US" altLang="ja-JP" sz="2800" dirty="0"/>
          </a:p>
          <a:p>
            <a:pPr algn="ctr"/>
            <a:r>
              <a:rPr lang="en-US" altLang="ja-JP" sz="2800" dirty="0"/>
              <a:t>+</a:t>
            </a:r>
          </a:p>
          <a:p>
            <a:pPr algn="ctr"/>
            <a:r>
              <a:rPr kumimoji="1" lang="en-US" altLang="ja-JP" sz="2800" dirty="0"/>
              <a:t>HP</a:t>
            </a:r>
            <a:r>
              <a:rPr kumimoji="1" lang="ja-JP" altLang="en-US" sz="2800"/>
              <a:t>作成：</a:t>
            </a:r>
            <a:r>
              <a:rPr lang="en-US" altLang="ja-JP" sz="2800" dirty="0"/>
              <a:t>550</a:t>
            </a:r>
            <a:r>
              <a:rPr kumimoji="1" lang="en-US" altLang="ja-JP" sz="2800" dirty="0"/>
              <a:t>,000</a:t>
            </a:r>
            <a:r>
              <a:rPr kumimoji="1" lang="ja-JP" altLang="en-US" sz="2800"/>
              <a:t>円</a:t>
            </a:r>
            <a:endParaRPr kumimoji="1" lang="en-US" altLang="ja-JP" sz="2800" dirty="0"/>
          </a:p>
          <a:p>
            <a:pPr algn="ctr"/>
            <a:r>
              <a:rPr lang="ja-JP" altLang="en-US" sz="2800"/>
              <a:t>↓↓↓</a:t>
            </a:r>
            <a:endParaRPr lang="en-US" altLang="ja-JP" sz="2800" dirty="0"/>
          </a:p>
          <a:p>
            <a:pPr algn="ctr"/>
            <a:r>
              <a:rPr kumimoji="1" lang="ja-JP" altLang="en-US" sz="2800" u="sng"/>
              <a:t>合計</a:t>
            </a:r>
            <a:r>
              <a:rPr lang="en-US" altLang="ja-JP" sz="2800" u="sng" dirty="0"/>
              <a:t>1,430</a:t>
            </a:r>
            <a:r>
              <a:rPr kumimoji="1" lang="en-US" altLang="ja-JP" sz="2800" u="sng" dirty="0"/>
              <a:t>,000</a:t>
            </a:r>
            <a:r>
              <a:rPr kumimoji="1" lang="ja-JP" altLang="en-US" sz="2800" u="sng"/>
              <a:t>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529E56-7005-4C42-8962-ED56D615DB18}"/>
              </a:ext>
            </a:extLst>
          </p:cNvPr>
          <p:cNvSpPr txBox="1"/>
          <p:nvPr/>
        </p:nvSpPr>
        <p:spPr>
          <a:xfrm>
            <a:off x="2087787" y="5019640"/>
            <a:ext cx="54649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600" u="sng" dirty="0"/>
              <a:t>880,000</a:t>
            </a:r>
            <a:r>
              <a:rPr kumimoji="1" lang="ja-JP" altLang="en-US" sz="9600" u="sng"/>
              <a:t>円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DD78EB-4F97-CF46-96F2-1BCBF7672407}"/>
              </a:ext>
            </a:extLst>
          </p:cNvPr>
          <p:cNvSpPr txBox="1"/>
          <p:nvPr/>
        </p:nvSpPr>
        <p:spPr>
          <a:xfrm>
            <a:off x="571584" y="4769315"/>
            <a:ext cx="3422732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chemeClr val="bg1"/>
                </a:solidFill>
              </a:rPr>
              <a:t>48</a:t>
            </a:r>
            <a:r>
              <a:rPr kumimoji="1" lang="ja-JP" altLang="en-US" sz="3600">
                <a:solidFill>
                  <a:schemeClr val="bg1"/>
                </a:solidFill>
              </a:rPr>
              <a:t>時間限定価格</a:t>
            </a:r>
          </a:p>
        </p:txBody>
      </p:sp>
    </p:spTree>
    <p:extLst>
      <p:ext uri="{BB962C8B-B14F-4D97-AF65-F5344CB8AC3E}">
        <p14:creationId xmlns:p14="http://schemas.microsoft.com/office/powerpoint/2010/main" val="323404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150757" y="1412776"/>
            <a:ext cx="8842485" cy="5178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3200" dirty="0"/>
              <a:t>このプログラム</a:t>
            </a:r>
            <a:r>
              <a:rPr lang="ja-JP" altLang="en-US" sz="3200" dirty="0"/>
              <a:t>は</a:t>
            </a:r>
            <a:endParaRPr kumimoji="1" lang="en-US" altLang="ja-JP" sz="3200" dirty="0"/>
          </a:p>
          <a:p>
            <a:pPr algn="ctr">
              <a:lnSpc>
                <a:spcPct val="150000"/>
              </a:lnSpc>
            </a:pPr>
            <a:r>
              <a:rPr lang="ja-JP" altLang="en-US" sz="3200"/>
              <a:t>３ヶ月間・超少人数制の</a:t>
            </a:r>
            <a:r>
              <a:rPr lang="ja-JP" altLang="en-US" sz="3200" dirty="0"/>
              <a:t>プログラムです。</a:t>
            </a:r>
            <a:endParaRPr lang="en-US" altLang="ja-JP" sz="3200" dirty="0"/>
          </a:p>
          <a:p>
            <a:pPr algn="ctr">
              <a:lnSpc>
                <a:spcPct val="150000"/>
              </a:lnSpc>
            </a:pPr>
            <a:r>
              <a:rPr lang="ja-JP" altLang="en-US" sz="3200"/>
              <a:t>（</a:t>
            </a:r>
            <a:r>
              <a:rPr lang="en-US" altLang="ja-JP" sz="3200" dirty="0"/>
              <a:t>Zoom</a:t>
            </a:r>
            <a:r>
              <a:rPr lang="ja-JP" altLang="en-US" sz="3200" dirty="0"/>
              <a:t>にて開催）</a:t>
            </a:r>
            <a:endParaRPr kumimoji="1" lang="en-US" altLang="ja-JP" sz="3200" dirty="0"/>
          </a:p>
          <a:p>
            <a:pPr algn="ctr">
              <a:lnSpc>
                <a:spcPct val="150000"/>
              </a:lnSpc>
            </a:pPr>
            <a:r>
              <a:rPr lang="ja-JP" altLang="en-US" sz="3200"/>
              <a:t>この講座を受けることで、</a:t>
            </a:r>
            <a:br>
              <a:rPr lang="en-US" altLang="ja-JP" sz="3200" dirty="0"/>
            </a:br>
            <a:r>
              <a:rPr lang="ja-JP" altLang="en-US" sz="3200"/>
              <a:t>保険や不動産の収益以外に、</a:t>
            </a:r>
            <a:br>
              <a:rPr lang="en-US" altLang="ja-JP" sz="3200" dirty="0"/>
            </a:br>
            <a:r>
              <a:rPr lang="ja-JP" altLang="en-US" sz="3200"/>
              <a:t>相続コンサルティングという商品で</a:t>
            </a:r>
            <a:br>
              <a:rPr lang="en-US" altLang="ja-JP" sz="3200" dirty="0"/>
            </a:br>
            <a:r>
              <a:rPr lang="ja-JP" altLang="en-US" sz="3200"/>
              <a:t>毎月数十万円の収益をプラスすることができます。</a:t>
            </a: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2644392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1115616" y="2047278"/>
            <a:ext cx="6912768" cy="314329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400" b="1">
                <a:solidFill>
                  <a:schemeClr val="bg1"/>
                </a:solidFill>
              </a:rPr>
              <a:t>正しいやり方</a:t>
            </a:r>
            <a:endParaRPr lang="en-US" altLang="ja-JP" sz="4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4400" b="1">
                <a:solidFill>
                  <a:schemeClr val="bg1"/>
                </a:solidFill>
              </a:rPr>
              <a:t>正しい立ち位置</a:t>
            </a:r>
            <a:endParaRPr lang="en-US" altLang="ja-JP" sz="4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4400" b="1">
                <a:solidFill>
                  <a:schemeClr val="bg1"/>
                </a:solidFill>
              </a:rPr>
              <a:t>正しい順番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8AE1E46-AADA-3F41-89B0-392EF2B60DC9}"/>
              </a:ext>
            </a:extLst>
          </p:cNvPr>
          <p:cNvSpPr txBox="1"/>
          <p:nvPr/>
        </p:nvSpPr>
        <p:spPr>
          <a:xfrm>
            <a:off x="1004356" y="5676705"/>
            <a:ext cx="7135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/>
              <a:t>を手に入れるための総合的なプログラム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93CE3C7-D384-F7CA-049D-298923ECBC86}"/>
              </a:ext>
            </a:extLst>
          </p:cNvPr>
          <p:cNvSpPr txBox="1"/>
          <p:nvPr/>
        </p:nvSpPr>
        <p:spPr>
          <a:xfrm>
            <a:off x="2057528" y="613177"/>
            <a:ext cx="5339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「相続ビジネスの売上アップ」に特化した</a:t>
            </a:r>
          </a:p>
        </p:txBody>
      </p:sp>
    </p:spTree>
    <p:extLst>
      <p:ext uri="{BB962C8B-B14F-4D97-AF65-F5344CB8AC3E}">
        <p14:creationId xmlns:p14="http://schemas.microsoft.com/office/powerpoint/2010/main" val="29701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2" y="0"/>
            <a:ext cx="2664296" cy="27923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16632"/>
            <a:ext cx="2664296" cy="2792317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645850" y="4509120"/>
            <a:ext cx="7852300" cy="687713"/>
          </a:xfrm>
        </p:spPr>
        <p:txBody>
          <a:bodyPr>
            <a:noAutofit/>
          </a:bodyPr>
          <a:lstStyle/>
          <a:p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選ばれる相続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コンサルタント</a:t>
            </a:r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養成講座</a:t>
            </a: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＜第１講＞</a:t>
            </a:r>
            <a:b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相続マーケットの現状分析</a:t>
            </a: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相続マーケティング</a:t>
            </a:r>
            <a: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®︎</a:t>
            </a: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入門</a:t>
            </a: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あなただけのポジショニング戦略</a:t>
            </a:r>
            <a:br>
              <a:rPr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3964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2" y="0"/>
            <a:ext cx="2664296" cy="27923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16632"/>
            <a:ext cx="2664296" cy="2792317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645850" y="4065684"/>
            <a:ext cx="7852300" cy="687713"/>
          </a:xfrm>
        </p:spPr>
        <p:txBody>
          <a:bodyPr>
            <a:noAutofit/>
          </a:bodyPr>
          <a:lstStyle/>
          <a:p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選ばれる相続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コンサルタント養成講座</a:t>
            </a: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＜第２講＞</a:t>
            </a:r>
            <a:b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「相続コンサルティング」を徹底言語化</a:t>
            </a: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ブランディング確立</a:t>
            </a:r>
            <a:br>
              <a:rPr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57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2" y="0"/>
            <a:ext cx="2664296" cy="27923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16632"/>
            <a:ext cx="2664296" cy="2792317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645850" y="4065684"/>
            <a:ext cx="7852300" cy="687713"/>
          </a:xfrm>
        </p:spPr>
        <p:txBody>
          <a:bodyPr>
            <a:noAutofit/>
          </a:bodyPr>
          <a:lstStyle/>
          <a:p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選ばれる相続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コンサルタント養成講座</a:t>
            </a: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＜第３講＞</a:t>
            </a:r>
            <a:b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相続コンサルタントのビジネスモデル</a:t>
            </a: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相続ビジネスのセールスプロセス</a:t>
            </a:r>
            <a:br>
              <a:rPr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2059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2" y="0"/>
            <a:ext cx="2664296" cy="27923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16632"/>
            <a:ext cx="2664296" cy="2792317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400898" y="4293096"/>
            <a:ext cx="8321283" cy="687713"/>
          </a:xfrm>
        </p:spPr>
        <p:txBody>
          <a:bodyPr>
            <a:noAutofit/>
          </a:bodyPr>
          <a:lstStyle/>
          <a:p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選ばれる相続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コンサルタント養成講座</a:t>
            </a: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＜第４講＞</a:t>
            </a:r>
            <a:b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あなたにふさわしい理想の見込客</a:t>
            </a: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（パーフェクトカスタマー）</a:t>
            </a:r>
            <a:br>
              <a:rPr lang="en-US" altLang="ja-JP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相続ビジネス・価格決定の考え方と事例集</a:t>
            </a:r>
            <a:br>
              <a:rPr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2008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2" y="0"/>
            <a:ext cx="2664296" cy="27923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16632"/>
            <a:ext cx="2664296" cy="2792317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635390" y="4134954"/>
            <a:ext cx="7852300" cy="687713"/>
          </a:xfrm>
        </p:spPr>
        <p:txBody>
          <a:bodyPr>
            <a:noAutofit/>
          </a:bodyPr>
          <a:lstStyle/>
          <a:p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選ばれる相続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コンサルタント養成講座</a:t>
            </a: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＜第５講＞</a:t>
            </a:r>
            <a:b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家族会議支援</a:t>
            </a:r>
            <a:r>
              <a:rPr lang="en-US" altLang="ja-JP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®︎</a:t>
            </a:r>
            <a:br>
              <a:rPr lang="en-US" altLang="ja-JP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徹底解説</a:t>
            </a:r>
            <a:br>
              <a:rPr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5191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221242</TotalTime>
  <Words>1363</Words>
  <Application>Microsoft Macintosh PowerPoint</Application>
  <PresentationFormat>画面に合わせる (4:3)</PresentationFormat>
  <Paragraphs>194</Paragraphs>
  <Slides>23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0" baseType="lpstr">
      <vt:lpstr>HGSMinchoE</vt:lpstr>
      <vt:lpstr>MS PGothic</vt:lpstr>
      <vt:lpstr>Yu Gothic</vt:lpstr>
      <vt:lpstr>Arial</vt:lpstr>
      <vt:lpstr>Calibri</vt:lpstr>
      <vt:lpstr>Helvetica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選ばれる相続コンサルタント養成講座 ＜第１講＞  相続マーケットの現状分析  相続マーケティング®︎入門  あなただけのポジショニング戦略  </vt:lpstr>
      <vt:lpstr>選ばれる相続コンサルタント養成講座  ＜第２講＞  「相続コンサルティング」を徹底言語化  ブランディング確立  </vt:lpstr>
      <vt:lpstr>選ばれる相続コンサルタント養成講座  ＜第３講＞  相続コンサルタントのビジネスモデル  相続ビジネスのセールスプロセス  </vt:lpstr>
      <vt:lpstr>選ばれる相続コンサルタント養成講座  ＜第４講＞  あなたにふさわしい理想の見込客 （パーフェクトカスタマー）  相続ビジネス・価格決定の考え方と事例集  </vt:lpstr>
      <vt:lpstr>選ばれる相続コンサルタント養成講座  ＜第５講＞  家族会議支援®︎ 徹底解説  </vt:lpstr>
      <vt:lpstr>選ばれる相続コンサルタント養成講座  ＜第６講＞  専門家とのチームビルディングのポイント  相続コンサルのフィービジネス成功の秘密 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川口宗治</dc:creator>
  <cp:lastModifiedBy>宗治 川口</cp:lastModifiedBy>
  <cp:revision>449</cp:revision>
  <cp:lastPrinted>2019-09-05T23:51:05Z</cp:lastPrinted>
  <dcterms:created xsi:type="dcterms:W3CDTF">2015-03-17T12:38:35Z</dcterms:created>
  <dcterms:modified xsi:type="dcterms:W3CDTF">2023-05-29T07:38:15Z</dcterms:modified>
</cp:coreProperties>
</file>