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6"/>
  </p:notesMasterIdLst>
  <p:handoutMasterIdLst>
    <p:handoutMasterId r:id="rId117"/>
  </p:handoutMasterIdLst>
  <p:sldIdLst>
    <p:sldId id="256" r:id="rId2"/>
    <p:sldId id="1119" r:id="rId3"/>
    <p:sldId id="761" r:id="rId4"/>
    <p:sldId id="654" r:id="rId5"/>
    <p:sldId id="762" r:id="rId6"/>
    <p:sldId id="868" r:id="rId7"/>
    <p:sldId id="1291" r:id="rId8"/>
    <p:sldId id="1292" r:id="rId9"/>
    <p:sldId id="269" r:id="rId10"/>
    <p:sldId id="1261" r:id="rId11"/>
    <p:sldId id="1262" r:id="rId12"/>
    <p:sldId id="1093" r:id="rId13"/>
    <p:sldId id="1263" r:id="rId14"/>
    <p:sldId id="1264" r:id="rId15"/>
    <p:sldId id="1265" r:id="rId16"/>
    <p:sldId id="1266" r:id="rId17"/>
    <p:sldId id="1099" r:id="rId18"/>
    <p:sldId id="1267" r:id="rId19"/>
    <p:sldId id="1268" r:id="rId20"/>
    <p:sldId id="470" r:id="rId21"/>
    <p:sldId id="1269" r:id="rId22"/>
    <p:sldId id="371" r:id="rId23"/>
    <p:sldId id="1270" r:id="rId24"/>
    <p:sldId id="1271" r:id="rId25"/>
    <p:sldId id="1272" r:id="rId26"/>
    <p:sldId id="1273" r:id="rId27"/>
    <p:sldId id="1274" r:id="rId28"/>
    <p:sldId id="1275" r:id="rId29"/>
    <p:sldId id="1293" r:id="rId30"/>
    <p:sldId id="1389" r:id="rId31"/>
    <p:sldId id="1396" r:id="rId32"/>
    <p:sldId id="1390" r:id="rId33"/>
    <p:sldId id="1397" r:id="rId34"/>
    <p:sldId id="1392" r:id="rId35"/>
    <p:sldId id="1434" r:id="rId36"/>
    <p:sldId id="1435" r:id="rId37"/>
    <p:sldId id="1436" r:id="rId38"/>
    <p:sldId id="1437" r:id="rId39"/>
    <p:sldId id="1438" r:id="rId40"/>
    <p:sldId id="1439" r:id="rId41"/>
    <p:sldId id="1440" r:id="rId42"/>
    <p:sldId id="1091" r:id="rId43"/>
    <p:sldId id="1441" r:id="rId44"/>
    <p:sldId id="1095" r:id="rId45"/>
    <p:sldId id="1442" r:id="rId46"/>
    <p:sldId id="1105" r:id="rId47"/>
    <p:sldId id="1096" r:id="rId48"/>
    <p:sldId id="1118" r:id="rId49"/>
    <p:sldId id="1443" r:id="rId50"/>
    <p:sldId id="1444" r:id="rId51"/>
    <p:sldId id="1128" r:id="rId52"/>
    <p:sldId id="1116" r:id="rId53"/>
    <p:sldId id="1137" r:id="rId54"/>
    <p:sldId id="1445" r:id="rId55"/>
    <p:sldId id="1141" r:id="rId56"/>
    <p:sldId id="1142" r:id="rId57"/>
    <p:sldId id="1145" r:id="rId58"/>
    <p:sldId id="1147" r:id="rId59"/>
    <p:sldId id="1148" r:id="rId60"/>
    <p:sldId id="1149" r:id="rId61"/>
    <p:sldId id="1150" r:id="rId62"/>
    <p:sldId id="1151" r:id="rId63"/>
    <p:sldId id="1152" r:id="rId64"/>
    <p:sldId id="1157" r:id="rId65"/>
    <p:sldId id="1153" r:id="rId66"/>
    <p:sldId id="1154" r:id="rId67"/>
    <p:sldId id="1155" r:id="rId68"/>
    <p:sldId id="1158" r:id="rId69"/>
    <p:sldId id="1159" r:id="rId70"/>
    <p:sldId id="1446" r:id="rId71"/>
    <p:sldId id="1447" r:id="rId72"/>
    <p:sldId id="1448" r:id="rId73"/>
    <p:sldId id="1449" r:id="rId74"/>
    <p:sldId id="1450" r:id="rId75"/>
    <p:sldId id="1451" r:id="rId76"/>
    <p:sldId id="1452" r:id="rId77"/>
    <p:sldId id="1453" r:id="rId78"/>
    <p:sldId id="1454" r:id="rId79"/>
    <p:sldId id="1455" r:id="rId80"/>
    <p:sldId id="1456" r:id="rId81"/>
    <p:sldId id="1457" r:id="rId82"/>
    <p:sldId id="1092" r:id="rId83"/>
    <p:sldId id="1115" r:id="rId84"/>
    <p:sldId id="1107" r:id="rId85"/>
    <p:sldId id="1458" r:id="rId86"/>
    <p:sldId id="1459" r:id="rId87"/>
    <p:sldId id="1117" r:id="rId88"/>
    <p:sldId id="1121" r:id="rId89"/>
    <p:sldId id="1114" r:id="rId90"/>
    <p:sldId id="260" r:id="rId91"/>
    <p:sldId id="264" r:id="rId92"/>
    <p:sldId id="261" r:id="rId93"/>
    <p:sldId id="262" r:id="rId94"/>
    <p:sldId id="263" r:id="rId95"/>
    <p:sldId id="1120" r:id="rId96"/>
    <p:sldId id="1123" r:id="rId97"/>
    <p:sldId id="1460" r:id="rId98"/>
    <p:sldId id="1461" r:id="rId99"/>
    <p:sldId id="1485" r:id="rId100"/>
    <p:sldId id="1486" r:id="rId101"/>
    <p:sldId id="1487" r:id="rId102"/>
    <p:sldId id="1488" r:id="rId103"/>
    <p:sldId id="1489" r:id="rId104"/>
    <p:sldId id="1490" r:id="rId105"/>
    <p:sldId id="1491" r:id="rId106"/>
    <p:sldId id="1492" r:id="rId107"/>
    <p:sldId id="1493" r:id="rId108"/>
    <p:sldId id="1494" r:id="rId109"/>
    <p:sldId id="1495" r:id="rId110"/>
    <p:sldId id="1496" r:id="rId111"/>
    <p:sldId id="1484" r:id="rId112"/>
    <p:sldId id="1498" r:id="rId113"/>
    <p:sldId id="1286" r:id="rId114"/>
    <p:sldId id="1499" r:id="rId115"/>
  </p:sldIdLst>
  <p:sldSz cx="9144000" cy="6858000" type="screen4x3"/>
  <p:notesSz cx="6794500" cy="99187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川口宗治" initials="川口宗治"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EF6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中間スタイル 4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57"/>
    <p:restoredTop sz="93380"/>
  </p:normalViewPr>
  <p:slideViewPr>
    <p:cSldViewPr showGuides="1">
      <p:cViewPr varScale="1">
        <p:scale>
          <a:sx n="115" d="100"/>
          <a:sy n="115" d="100"/>
        </p:scale>
        <p:origin x="1144" y="19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handoutMaster" Target="handoutMasters/handout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commentAuthors" Target="commentAuthor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presProps" Target="pres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4813"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48100" y="0"/>
            <a:ext cx="2944813" cy="496888"/>
          </a:xfrm>
          <a:prstGeom prst="rect">
            <a:avLst/>
          </a:prstGeom>
        </p:spPr>
        <p:txBody>
          <a:bodyPr vert="horz" lIns="91440" tIns="45720" rIns="91440" bIns="45720" rtlCol="0"/>
          <a:lstStyle>
            <a:lvl1pPr algn="r">
              <a:defRPr sz="1200"/>
            </a:lvl1pPr>
          </a:lstStyle>
          <a:p>
            <a:fld id="{9A40AD1B-AA6C-3847-9882-7992C0E50200}" type="datetimeFigureOut">
              <a:rPr kumimoji="1" lang="ja-JP" altLang="en-US" smtClean="0"/>
              <a:t>2023/10/28</a:t>
            </a:fld>
            <a:endParaRPr kumimoji="1" lang="ja-JP" altLang="en-US"/>
          </a:p>
        </p:txBody>
      </p:sp>
      <p:sp>
        <p:nvSpPr>
          <p:cNvPr id="4" name="フッター プレースホルダー 3"/>
          <p:cNvSpPr>
            <a:spLocks noGrp="1"/>
          </p:cNvSpPr>
          <p:nvPr>
            <p:ph type="ftr" sz="quarter" idx="2"/>
          </p:nvPr>
        </p:nvSpPr>
        <p:spPr>
          <a:xfrm>
            <a:off x="0" y="9421813"/>
            <a:ext cx="2944813" cy="4968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48100" y="9421813"/>
            <a:ext cx="2944813" cy="496887"/>
          </a:xfrm>
          <a:prstGeom prst="rect">
            <a:avLst/>
          </a:prstGeom>
        </p:spPr>
        <p:txBody>
          <a:bodyPr vert="horz" lIns="91440" tIns="45720" rIns="91440" bIns="45720" rtlCol="0" anchor="b"/>
          <a:lstStyle>
            <a:lvl1pPr algn="r">
              <a:defRPr sz="1200"/>
            </a:lvl1pPr>
          </a:lstStyle>
          <a:p>
            <a:fld id="{72DAD8FD-C6FE-FD4A-9ABD-D69A5DFAF986}" type="slidenum">
              <a:rPr kumimoji="1" lang="ja-JP" altLang="en-US" smtClean="0"/>
              <a:t>‹#›</a:t>
            </a:fld>
            <a:endParaRPr kumimoji="1" lang="ja-JP" altLang="en-US"/>
          </a:p>
        </p:txBody>
      </p:sp>
    </p:spTree>
    <p:extLst>
      <p:ext uri="{BB962C8B-B14F-4D97-AF65-F5344CB8AC3E}">
        <p14:creationId xmlns:p14="http://schemas.microsoft.com/office/powerpoint/2010/main" val="6590919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4813"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48100" y="0"/>
            <a:ext cx="2944813" cy="496888"/>
          </a:xfrm>
          <a:prstGeom prst="rect">
            <a:avLst/>
          </a:prstGeom>
        </p:spPr>
        <p:txBody>
          <a:bodyPr vert="horz" lIns="91440" tIns="45720" rIns="91440" bIns="45720" rtlCol="0"/>
          <a:lstStyle>
            <a:lvl1pPr algn="r">
              <a:defRPr sz="1200"/>
            </a:lvl1pPr>
          </a:lstStyle>
          <a:p>
            <a:fld id="{8050FE3A-AE75-EE4A-BB56-11C188A1D08D}" type="datetimeFigureOut">
              <a:rPr kumimoji="1" lang="ja-JP" altLang="en-US" smtClean="0"/>
              <a:t>2023/10/28</a:t>
            </a:fld>
            <a:endParaRPr kumimoji="1" lang="ja-JP" altLang="en-US"/>
          </a:p>
        </p:txBody>
      </p:sp>
      <p:sp>
        <p:nvSpPr>
          <p:cNvPr id="4" name="スライド イメージ プレースホルダー 3"/>
          <p:cNvSpPr>
            <a:spLocks noGrp="1" noRot="1" noChangeAspect="1"/>
          </p:cNvSpPr>
          <p:nvPr>
            <p:ph type="sldImg" idx="2"/>
          </p:nvPr>
        </p:nvSpPr>
        <p:spPr>
          <a:xfrm>
            <a:off x="1165225" y="1239838"/>
            <a:ext cx="4464050" cy="334803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450" y="4773613"/>
            <a:ext cx="5435600" cy="39052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1813"/>
            <a:ext cx="2944813" cy="4968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48100" y="9421813"/>
            <a:ext cx="2944813" cy="496887"/>
          </a:xfrm>
          <a:prstGeom prst="rect">
            <a:avLst/>
          </a:prstGeom>
        </p:spPr>
        <p:txBody>
          <a:bodyPr vert="horz" lIns="91440" tIns="45720" rIns="91440" bIns="45720" rtlCol="0" anchor="b"/>
          <a:lstStyle>
            <a:lvl1pPr algn="r">
              <a:defRPr sz="1200"/>
            </a:lvl1pPr>
          </a:lstStyle>
          <a:p>
            <a:fld id="{338AF32A-6E7C-DB4D-84B2-CD03F1981541}" type="slidenum">
              <a:rPr kumimoji="1" lang="ja-JP" altLang="en-US" smtClean="0"/>
              <a:t>‹#›</a:t>
            </a:fld>
            <a:endParaRPr kumimoji="1" lang="ja-JP" altLang="en-US"/>
          </a:p>
        </p:txBody>
      </p:sp>
    </p:spTree>
    <p:extLst>
      <p:ext uri="{BB962C8B-B14F-4D97-AF65-F5344CB8AC3E}">
        <p14:creationId xmlns:p14="http://schemas.microsoft.com/office/powerpoint/2010/main" val="12797559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2A389F1-E7F5-BC49-AC5F-614F13894DD7}" type="slidenum">
              <a:rPr kumimoji="1" lang="ja-JP" altLang="en-US" smtClean="0"/>
              <a:t>2</a:t>
            </a:fld>
            <a:endParaRPr kumimoji="1" lang="ja-JP" altLang="en-US"/>
          </a:p>
        </p:txBody>
      </p:sp>
    </p:spTree>
    <p:extLst>
      <p:ext uri="{BB962C8B-B14F-4D97-AF65-F5344CB8AC3E}">
        <p14:creationId xmlns:p14="http://schemas.microsoft.com/office/powerpoint/2010/main" val="3938217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38AF32A-6E7C-DB4D-84B2-CD03F1981541}" type="slidenum">
              <a:rPr kumimoji="1" lang="ja-JP" altLang="en-US" smtClean="0"/>
              <a:t>6</a:t>
            </a:fld>
            <a:endParaRPr kumimoji="1" lang="ja-JP" altLang="en-US"/>
          </a:p>
        </p:txBody>
      </p:sp>
    </p:spTree>
    <p:extLst>
      <p:ext uri="{BB962C8B-B14F-4D97-AF65-F5344CB8AC3E}">
        <p14:creationId xmlns:p14="http://schemas.microsoft.com/office/powerpoint/2010/main" val="1875192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0987438C-632C-4C5C-AC2D-7377C8780C7B}" type="slidenum">
              <a:rPr kumimoji="1" lang="ja-JP" altLang="en-US" smtClean="0"/>
              <a:t>11</a:t>
            </a:fld>
            <a:endParaRPr kumimoji="1" lang="ja-JP" altLang="en-US"/>
          </a:p>
        </p:txBody>
      </p:sp>
    </p:spTree>
    <p:extLst>
      <p:ext uri="{BB962C8B-B14F-4D97-AF65-F5344CB8AC3E}">
        <p14:creationId xmlns:p14="http://schemas.microsoft.com/office/powerpoint/2010/main" val="140294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0987438C-632C-4C5C-AC2D-7377C8780C7B}" type="slidenum">
              <a:rPr kumimoji="1" lang="ja-JP" altLang="en-US" smtClean="0"/>
              <a:t>28</a:t>
            </a:fld>
            <a:endParaRPr kumimoji="1" lang="ja-JP" altLang="en-US"/>
          </a:p>
        </p:txBody>
      </p:sp>
    </p:spTree>
    <p:extLst>
      <p:ext uri="{BB962C8B-B14F-4D97-AF65-F5344CB8AC3E}">
        <p14:creationId xmlns:p14="http://schemas.microsoft.com/office/powerpoint/2010/main" val="3863989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338AF32A-6E7C-DB4D-84B2-CD03F1981541}" type="slidenum">
              <a:rPr kumimoji="1" lang="ja-JP" altLang="en-US" smtClean="0"/>
              <a:t>36</a:t>
            </a:fld>
            <a:endParaRPr kumimoji="1" lang="ja-JP" altLang="en-US"/>
          </a:p>
        </p:txBody>
      </p:sp>
    </p:spTree>
    <p:extLst>
      <p:ext uri="{BB962C8B-B14F-4D97-AF65-F5344CB8AC3E}">
        <p14:creationId xmlns:p14="http://schemas.microsoft.com/office/powerpoint/2010/main" val="1796393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0987438C-632C-4C5C-AC2D-7377C8780C7B}" type="slidenum">
              <a:rPr kumimoji="1" lang="ja-JP" altLang="en-US" smtClean="0"/>
              <a:t>42</a:t>
            </a:fld>
            <a:endParaRPr kumimoji="1" lang="ja-JP" altLang="en-US"/>
          </a:p>
        </p:txBody>
      </p:sp>
    </p:spTree>
    <p:extLst>
      <p:ext uri="{BB962C8B-B14F-4D97-AF65-F5344CB8AC3E}">
        <p14:creationId xmlns:p14="http://schemas.microsoft.com/office/powerpoint/2010/main" val="140294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0987438C-632C-4C5C-AC2D-7377C8780C7B}" type="slidenum">
              <a:rPr kumimoji="1" lang="ja-JP" altLang="en-US" smtClean="0"/>
              <a:t>52</a:t>
            </a:fld>
            <a:endParaRPr kumimoji="1" lang="ja-JP" altLang="en-US"/>
          </a:p>
        </p:txBody>
      </p:sp>
    </p:spTree>
    <p:extLst>
      <p:ext uri="{BB962C8B-B14F-4D97-AF65-F5344CB8AC3E}">
        <p14:creationId xmlns:p14="http://schemas.microsoft.com/office/powerpoint/2010/main" val="30544286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0987438C-632C-4C5C-AC2D-7377C8780C7B}" type="slidenum">
              <a:rPr kumimoji="1" lang="ja-JP" altLang="en-US" smtClean="0"/>
              <a:t>86</a:t>
            </a:fld>
            <a:endParaRPr kumimoji="1" lang="ja-JP" altLang="en-US"/>
          </a:p>
        </p:txBody>
      </p:sp>
    </p:spTree>
    <p:extLst>
      <p:ext uri="{BB962C8B-B14F-4D97-AF65-F5344CB8AC3E}">
        <p14:creationId xmlns:p14="http://schemas.microsoft.com/office/powerpoint/2010/main" val="1239566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0987438C-632C-4C5C-AC2D-7377C8780C7B}" type="slidenum">
              <a:rPr kumimoji="1" lang="ja-JP" altLang="en-US" smtClean="0"/>
              <a:t>88</a:t>
            </a:fld>
            <a:endParaRPr kumimoji="1" lang="ja-JP" altLang="en-US"/>
          </a:p>
        </p:txBody>
      </p:sp>
    </p:spTree>
    <p:extLst>
      <p:ext uri="{BB962C8B-B14F-4D97-AF65-F5344CB8AC3E}">
        <p14:creationId xmlns:p14="http://schemas.microsoft.com/office/powerpoint/2010/main" val="26213209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3E3F03B3-1D1F-4432-BF8C-5E92EE43FB17}" type="datetimeFigureOut">
              <a:rPr kumimoji="1" lang="ja-JP" altLang="en-US" smtClean="0"/>
              <a:t>2023/10/28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616AC59-8BAD-4ADE-BB47-2042AC7DED1D}" type="slidenum">
              <a:rPr kumimoji="1" lang="ja-JP" altLang="en-US" smtClean="0"/>
              <a:t>‹#›</a:t>
            </a:fld>
            <a:endParaRPr kumimoji="1" lang="ja-JP" altLang="en-US"/>
          </a:p>
        </p:txBody>
      </p:sp>
    </p:spTree>
    <p:extLst>
      <p:ext uri="{BB962C8B-B14F-4D97-AF65-F5344CB8AC3E}">
        <p14:creationId xmlns:p14="http://schemas.microsoft.com/office/powerpoint/2010/main" val="1404579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E3F03B3-1D1F-4432-BF8C-5E92EE43FB17}" type="datetimeFigureOut">
              <a:rPr kumimoji="1" lang="ja-JP" altLang="en-US" smtClean="0"/>
              <a:t>2023/10/28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616AC59-8BAD-4ADE-BB47-2042AC7DED1D}" type="slidenum">
              <a:rPr kumimoji="1" lang="ja-JP" altLang="en-US" smtClean="0"/>
              <a:t>‹#›</a:t>
            </a:fld>
            <a:endParaRPr kumimoji="1" lang="ja-JP" altLang="en-US"/>
          </a:p>
        </p:txBody>
      </p:sp>
    </p:spTree>
    <p:extLst>
      <p:ext uri="{BB962C8B-B14F-4D97-AF65-F5344CB8AC3E}">
        <p14:creationId xmlns:p14="http://schemas.microsoft.com/office/powerpoint/2010/main" val="2084554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E3F03B3-1D1F-4432-BF8C-5E92EE43FB17}" type="datetimeFigureOut">
              <a:rPr kumimoji="1" lang="ja-JP" altLang="en-US" smtClean="0"/>
              <a:t>2023/10/28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616AC59-8BAD-4ADE-BB47-2042AC7DED1D}" type="slidenum">
              <a:rPr kumimoji="1" lang="ja-JP" altLang="en-US" smtClean="0"/>
              <a:t>‹#›</a:t>
            </a:fld>
            <a:endParaRPr kumimoji="1" lang="ja-JP" altLang="en-US"/>
          </a:p>
        </p:txBody>
      </p:sp>
    </p:spTree>
    <p:extLst>
      <p:ext uri="{BB962C8B-B14F-4D97-AF65-F5344CB8AC3E}">
        <p14:creationId xmlns:p14="http://schemas.microsoft.com/office/powerpoint/2010/main" val="2819334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E3F03B3-1D1F-4432-BF8C-5E92EE43FB17}" type="datetimeFigureOut">
              <a:rPr kumimoji="1" lang="ja-JP" altLang="en-US" smtClean="0"/>
              <a:t>2023/10/28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616AC59-8BAD-4ADE-BB47-2042AC7DED1D}" type="slidenum">
              <a:rPr kumimoji="1" lang="ja-JP" altLang="en-US" smtClean="0"/>
              <a:t>‹#›</a:t>
            </a:fld>
            <a:endParaRPr kumimoji="1" lang="ja-JP" altLang="en-US"/>
          </a:p>
        </p:txBody>
      </p:sp>
    </p:spTree>
    <p:extLst>
      <p:ext uri="{BB962C8B-B14F-4D97-AF65-F5344CB8AC3E}">
        <p14:creationId xmlns:p14="http://schemas.microsoft.com/office/powerpoint/2010/main" val="3364068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3E3F03B3-1D1F-4432-BF8C-5E92EE43FB17}" type="datetimeFigureOut">
              <a:rPr kumimoji="1" lang="ja-JP" altLang="en-US" smtClean="0"/>
              <a:t>2023/10/28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616AC59-8BAD-4ADE-BB47-2042AC7DED1D}" type="slidenum">
              <a:rPr kumimoji="1" lang="ja-JP" altLang="en-US" smtClean="0"/>
              <a:t>‹#›</a:t>
            </a:fld>
            <a:endParaRPr kumimoji="1" lang="ja-JP" altLang="en-US"/>
          </a:p>
        </p:txBody>
      </p:sp>
    </p:spTree>
    <p:extLst>
      <p:ext uri="{BB962C8B-B14F-4D97-AF65-F5344CB8AC3E}">
        <p14:creationId xmlns:p14="http://schemas.microsoft.com/office/powerpoint/2010/main" val="729600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3E3F03B3-1D1F-4432-BF8C-5E92EE43FB17}" type="datetimeFigureOut">
              <a:rPr kumimoji="1" lang="ja-JP" altLang="en-US" smtClean="0"/>
              <a:t>2023/10/28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616AC59-8BAD-4ADE-BB47-2042AC7DED1D}" type="slidenum">
              <a:rPr kumimoji="1" lang="ja-JP" altLang="en-US" smtClean="0"/>
              <a:t>‹#›</a:t>
            </a:fld>
            <a:endParaRPr kumimoji="1" lang="ja-JP" altLang="en-US"/>
          </a:p>
        </p:txBody>
      </p:sp>
    </p:spTree>
    <p:extLst>
      <p:ext uri="{BB962C8B-B14F-4D97-AF65-F5344CB8AC3E}">
        <p14:creationId xmlns:p14="http://schemas.microsoft.com/office/powerpoint/2010/main" val="1684175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3E3F03B3-1D1F-4432-BF8C-5E92EE43FB17}" type="datetimeFigureOut">
              <a:rPr kumimoji="1" lang="ja-JP" altLang="en-US" smtClean="0"/>
              <a:t>2023/10/28</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C616AC59-8BAD-4ADE-BB47-2042AC7DED1D}" type="slidenum">
              <a:rPr kumimoji="1" lang="ja-JP" altLang="en-US" smtClean="0"/>
              <a:t>‹#›</a:t>
            </a:fld>
            <a:endParaRPr kumimoji="1" lang="ja-JP" altLang="en-US"/>
          </a:p>
        </p:txBody>
      </p:sp>
    </p:spTree>
    <p:extLst>
      <p:ext uri="{BB962C8B-B14F-4D97-AF65-F5344CB8AC3E}">
        <p14:creationId xmlns:p14="http://schemas.microsoft.com/office/powerpoint/2010/main" val="1456543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3E3F03B3-1D1F-4432-BF8C-5E92EE43FB17}" type="datetimeFigureOut">
              <a:rPr kumimoji="1" lang="ja-JP" altLang="en-US" smtClean="0"/>
              <a:t>2023/10/28</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C616AC59-8BAD-4ADE-BB47-2042AC7DED1D}" type="slidenum">
              <a:rPr kumimoji="1" lang="ja-JP" altLang="en-US" smtClean="0"/>
              <a:t>‹#›</a:t>
            </a:fld>
            <a:endParaRPr kumimoji="1" lang="ja-JP" altLang="en-US"/>
          </a:p>
        </p:txBody>
      </p:sp>
    </p:spTree>
    <p:extLst>
      <p:ext uri="{BB962C8B-B14F-4D97-AF65-F5344CB8AC3E}">
        <p14:creationId xmlns:p14="http://schemas.microsoft.com/office/powerpoint/2010/main" val="244019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3E3F03B3-1D1F-4432-BF8C-5E92EE43FB17}" type="datetimeFigureOut">
              <a:rPr kumimoji="1" lang="ja-JP" altLang="en-US" smtClean="0"/>
              <a:t>2023/10/28</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C616AC59-8BAD-4ADE-BB47-2042AC7DED1D}" type="slidenum">
              <a:rPr kumimoji="1" lang="ja-JP" altLang="en-US" smtClean="0"/>
              <a:t>‹#›</a:t>
            </a:fld>
            <a:endParaRPr kumimoji="1" lang="ja-JP" altLang="en-US"/>
          </a:p>
        </p:txBody>
      </p:sp>
    </p:spTree>
    <p:extLst>
      <p:ext uri="{BB962C8B-B14F-4D97-AF65-F5344CB8AC3E}">
        <p14:creationId xmlns:p14="http://schemas.microsoft.com/office/powerpoint/2010/main" val="1462496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3E3F03B3-1D1F-4432-BF8C-5E92EE43FB17}" type="datetimeFigureOut">
              <a:rPr kumimoji="1" lang="ja-JP" altLang="en-US" smtClean="0"/>
              <a:t>2023/10/28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616AC59-8BAD-4ADE-BB47-2042AC7DED1D}" type="slidenum">
              <a:rPr kumimoji="1" lang="ja-JP" altLang="en-US" smtClean="0"/>
              <a:t>‹#›</a:t>
            </a:fld>
            <a:endParaRPr kumimoji="1" lang="ja-JP" altLang="en-US"/>
          </a:p>
        </p:txBody>
      </p:sp>
    </p:spTree>
    <p:extLst>
      <p:ext uri="{BB962C8B-B14F-4D97-AF65-F5344CB8AC3E}">
        <p14:creationId xmlns:p14="http://schemas.microsoft.com/office/powerpoint/2010/main" val="2286162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3E3F03B3-1D1F-4432-BF8C-5E92EE43FB17}" type="datetimeFigureOut">
              <a:rPr kumimoji="1" lang="ja-JP" altLang="en-US" smtClean="0"/>
              <a:t>2023/10/28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616AC59-8BAD-4ADE-BB47-2042AC7DED1D}" type="slidenum">
              <a:rPr kumimoji="1" lang="ja-JP" altLang="en-US" smtClean="0"/>
              <a:t>‹#›</a:t>
            </a:fld>
            <a:endParaRPr kumimoji="1" lang="ja-JP" altLang="en-US"/>
          </a:p>
        </p:txBody>
      </p:sp>
    </p:spTree>
    <p:extLst>
      <p:ext uri="{BB962C8B-B14F-4D97-AF65-F5344CB8AC3E}">
        <p14:creationId xmlns:p14="http://schemas.microsoft.com/office/powerpoint/2010/main" val="1231338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3F03B3-1D1F-4432-BF8C-5E92EE43FB17}" type="datetimeFigureOut">
              <a:rPr kumimoji="1" lang="ja-JP" altLang="en-US" smtClean="0"/>
              <a:t>2023/10/28</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16AC59-8BAD-4ADE-BB47-2042AC7DED1D}" type="slidenum">
              <a:rPr kumimoji="1" lang="ja-JP" altLang="en-US" smtClean="0"/>
              <a:t>‹#›</a:t>
            </a:fld>
            <a:endParaRPr kumimoji="1" lang="ja-JP" altLang="en-US"/>
          </a:p>
        </p:txBody>
      </p:sp>
    </p:spTree>
    <p:extLst>
      <p:ext uri="{BB962C8B-B14F-4D97-AF65-F5344CB8AC3E}">
        <p14:creationId xmlns:p14="http://schemas.microsoft.com/office/powerpoint/2010/main" val="32635685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8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BF9F466-D4B4-C24B-88A9-14F9A0EFBAF9}"/>
              </a:ext>
            </a:extLst>
          </p:cNvPr>
          <p:cNvSpPr>
            <a:spLocks noGrp="1"/>
          </p:cNvSpPr>
          <p:nvPr>
            <p:ph type="ctrTitle"/>
          </p:nvPr>
        </p:nvSpPr>
        <p:spPr/>
        <p:txBody>
          <a:bodyPr/>
          <a:lstStyle/>
          <a:p>
            <a:endParaRPr kumimoji="1" lang="ja-JP" altLang="en-US"/>
          </a:p>
        </p:txBody>
      </p:sp>
      <p:sp>
        <p:nvSpPr>
          <p:cNvPr id="3" name="字幕 2">
            <a:extLst>
              <a:ext uri="{FF2B5EF4-FFF2-40B4-BE49-F238E27FC236}">
                <a16:creationId xmlns:a16="http://schemas.microsoft.com/office/drawing/2014/main" id="{5D37F606-E58E-2F45-9A9E-A02DCD35AD9C}"/>
              </a:ext>
            </a:extLst>
          </p:cNvPr>
          <p:cNvSpPr>
            <a:spLocks noGrp="1"/>
          </p:cNvSpPr>
          <p:nvPr>
            <p:ph type="subTitle" idx="1"/>
          </p:nvPr>
        </p:nvSpPr>
        <p:spPr/>
        <p:txBody>
          <a:bodyPr/>
          <a:lstStyle/>
          <a:p>
            <a:endParaRPr kumimoji="1" lang="ja-JP" altLang="en-US"/>
          </a:p>
        </p:txBody>
      </p:sp>
      <p:pic>
        <p:nvPicPr>
          <p:cNvPr id="5" name="図 4">
            <a:extLst>
              <a:ext uri="{FF2B5EF4-FFF2-40B4-BE49-F238E27FC236}">
                <a16:creationId xmlns:a16="http://schemas.microsoft.com/office/drawing/2014/main" id="{91E4DEE2-DC54-AF4A-A554-B9E883CE62E2}"/>
              </a:ext>
            </a:extLst>
          </p:cNvPr>
          <p:cNvPicPr>
            <a:picLocks noChangeAspect="1"/>
          </p:cNvPicPr>
          <p:nvPr/>
        </p:nvPicPr>
        <p:blipFill>
          <a:blip r:embed="rId2"/>
          <a:stretch>
            <a:fillRect/>
          </a:stretch>
        </p:blipFill>
        <p:spPr>
          <a:xfrm>
            <a:off x="0" y="0"/>
            <a:ext cx="9144000" cy="6858000"/>
          </a:xfrm>
          <a:prstGeom prst="rect">
            <a:avLst/>
          </a:prstGeom>
        </p:spPr>
      </p:pic>
      <p:pic>
        <p:nvPicPr>
          <p:cNvPr id="6" name="図 5">
            <a:extLst>
              <a:ext uri="{FF2B5EF4-FFF2-40B4-BE49-F238E27FC236}">
                <a16:creationId xmlns:a16="http://schemas.microsoft.com/office/drawing/2014/main" id="{C7FEBD27-2181-5745-AD71-823DFA5969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図 6" descr="テキスト が含まれている画像&#10;&#10;自動的に生成された説明">
            <a:extLst>
              <a:ext uri="{FF2B5EF4-FFF2-40B4-BE49-F238E27FC236}">
                <a16:creationId xmlns:a16="http://schemas.microsoft.com/office/drawing/2014/main" id="{ED1C97E0-D20F-DC05-2613-6E6717A7A2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08504" cy="6831378"/>
          </a:xfrm>
          <a:prstGeom prst="rect">
            <a:avLst/>
          </a:prstGeom>
        </p:spPr>
      </p:pic>
    </p:spTree>
    <p:extLst>
      <p:ext uri="{BB962C8B-B14F-4D97-AF65-F5344CB8AC3E}">
        <p14:creationId xmlns:p14="http://schemas.microsoft.com/office/powerpoint/2010/main" val="37218711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F2C2D1AE-C151-7843-88B0-1498775B865C}"/>
              </a:ext>
            </a:extLst>
          </p:cNvPr>
          <p:cNvSpPr txBox="1"/>
          <p:nvPr/>
        </p:nvSpPr>
        <p:spPr>
          <a:xfrm>
            <a:off x="2339752" y="605880"/>
            <a:ext cx="4185761" cy="461665"/>
          </a:xfrm>
          <a:prstGeom prst="rect">
            <a:avLst/>
          </a:prstGeom>
          <a:noFill/>
        </p:spPr>
        <p:txBody>
          <a:bodyPr wrap="none" rtlCol="0">
            <a:spAutoFit/>
          </a:bodyPr>
          <a:lstStyle/>
          <a:p>
            <a:r>
              <a:rPr lang="ja-JP" altLang="en-US" sz="2400"/>
              <a:t>相続コンサルタント川口宗治</a:t>
            </a:r>
            <a:endParaRPr kumimoji="1" lang="ja-JP" altLang="en-US" sz="2400"/>
          </a:p>
        </p:txBody>
      </p:sp>
      <p:sp>
        <p:nvSpPr>
          <p:cNvPr id="11" name="正方形/長方形 10">
            <a:extLst>
              <a:ext uri="{FF2B5EF4-FFF2-40B4-BE49-F238E27FC236}">
                <a16:creationId xmlns:a16="http://schemas.microsoft.com/office/drawing/2014/main" id="{F452FBCE-BEB8-AC4E-B3E0-62BBDD702B5D}"/>
              </a:ext>
            </a:extLst>
          </p:cNvPr>
          <p:cNvSpPr/>
          <p:nvPr/>
        </p:nvSpPr>
        <p:spPr>
          <a:xfrm>
            <a:off x="2987824" y="1658245"/>
            <a:ext cx="6647261" cy="4641720"/>
          </a:xfrm>
          <a:prstGeom prst="rect">
            <a:avLst/>
          </a:prstGeom>
        </p:spPr>
        <p:txBody>
          <a:bodyPr wrap="square">
            <a:spAutoFit/>
          </a:bodyPr>
          <a:lstStyle/>
          <a:p>
            <a:pPr fontAlgn="ctr">
              <a:lnSpc>
                <a:spcPct val="120000"/>
              </a:lnSpc>
            </a:pPr>
            <a:r>
              <a:rPr lang="en-US" altLang="ja-JP" sz="1600" dirty="0"/>
              <a:t>1973</a:t>
            </a:r>
            <a:r>
              <a:rPr lang="ja-JP" altLang="en-US" sz="1600"/>
              <a:t>年</a:t>
            </a:r>
            <a:r>
              <a:rPr lang="en-US" altLang="ja-JP" sz="1600" dirty="0"/>
              <a:t> </a:t>
            </a:r>
            <a:r>
              <a:rPr lang="ja-JP" altLang="en-US" sz="1600"/>
              <a:t>富山県生まれ　　　　</a:t>
            </a:r>
            <a:endParaRPr lang="en-US" altLang="ja-JP" sz="1600" dirty="0"/>
          </a:p>
          <a:p>
            <a:pPr fontAlgn="ctr">
              <a:lnSpc>
                <a:spcPct val="120000"/>
              </a:lnSpc>
            </a:pPr>
            <a:r>
              <a:rPr lang="en-US" altLang="ja-JP" sz="1600" dirty="0"/>
              <a:t>1999</a:t>
            </a:r>
            <a:r>
              <a:rPr lang="ja-JP" altLang="en-US" sz="1600"/>
              <a:t>年</a:t>
            </a:r>
            <a:r>
              <a:rPr lang="en-US" altLang="ja-JP" sz="1600" dirty="0"/>
              <a:t> </a:t>
            </a:r>
            <a:r>
              <a:rPr lang="ja-JP" altLang="en-US" sz="1600"/>
              <a:t>プルデンシャル生命保険入社。　　　　　　　　　　　　　　　　　　　　</a:t>
            </a:r>
            <a:br>
              <a:rPr lang="ja-JP" altLang="en-US" sz="1600"/>
            </a:br>
            <a:r>
              <a:rPr lang="en-US" altLang="ja-JP" sz="1600" dirty="0"/>
              <a:t>2013</a:t>
            </a:r>
            <a:r>
              <a:rPr lang="ja-JP" altLang="en-US" sz="1600"/>
              <a:t>年</a:t>
            </a:r>
            <a:r>
              <a:rPr lang="en-US" altLang="ja-JP" sz="1600" dirty="0"/>
              <a:t> </a:t>
            </a:r>
            <a:r>
              <a:rPr lang="ja-JP" altLang="en-US" sz="1600"/>
              <a:t>プルデンシャル生命を退職。</a:t>
            </a:r>
            <a:endParaRPr lang="en-US" altLang="ja-JP" sz="1600" dirty="0"/>
          </a:p>
          <a:p>
            <a:pPr fontAlgn="ctr">
              <a:lnSpc>
                <a:spcPct val="120000"/>
              </a:lnSpc>
            </a:pPr>
            <a:r>
              <a:rPr lang="ja-JP" altLang="en-US" sz="1600"/>
              <a:t>　　　</a:t>
            </a:r>
            <a:r>
              <a:rPr lang="en-US" altLang="ja-JP" sz="1600" dirty="0"/>
              <a:t>  </a:t>
            </a:r>
            <a:r>
              <a:rPr lang="ja-JP" altLang="en-US" sz="1600"/>
              <a:t>相続コンサルタントとして独立・開業し、</a:t>
            </a:r>
            <a:br>
              <a:rPr lang="en-US" altLang="ja-JP" sz="1600" dirty="0"/>
            </a:br>
            <a:r>
              <a:rPr lang="ja-JP" altLang="en-US" sz="1600"/>
              <a:t>　　</a:t>
            </a:r>
            <a:r>
              <a:rPr lang="ja-JP" altLang="en-US" sz="1600" dirty="0"/>
              <a:t>　</a:t>
            </a:r>
            <a:r>
              <a:rPr lang="ja-JP" altLang="en-US" sz="2000" b="1" u="sng">
                <a:solidFill>
                  <a:srgbClr val="A47D00"/>
                </a:solidFill>
              </a:rPr>
              <a:t>「相続コンサルタント事務所ライブリッジ」</a:t>
            </a:r>
            <a:br>
              <a:rPr lang="en-US" altLang="ja-JP" sz="2000" b="1" u="sng" dirty="0">
                <a:solidFill>
                  <a:srgbClr val="A47D00"/>
                </a:solidFill>
              </a:rPr>
            </a:br>
            <a:r>
              <a:rPr lang="ja-JP" altLang="en-US" sz="2000" b="1">
                <a:solidFill>
                  <a:srgbClr val="A47D00"/>
                </a:solidFill>
              </a:rPr>
              <a:t>　　　　　　　　　　　　　　　　　　　</a:t>
            </a:r>
            <a:r>
              <a:rPr lang="ja-JP" altLang="en-US" sz="1600"/>
              <a:t>を設立</a:t>
            </a:r>
            <a:endParaRPr lang="en-US" altLang="ja-JP" sz="1600" dirty="0"/>
          </a:p>
          <a:p>
            <a:pPr fontAlgn="ctr">
              <a:lnSpc>
                <a:spcPct val="120000"/>
              </a:lnSpc>
            </a:pPr>
            <a:r>
              <a:rPr lang="en-US" altLang="ja-JP" sz="1600" dirty="0"/>
              <a:t>2014</a:t>
            </a:r>
            <a:r>
              <a:rPr lang="ja-JP" altLang="en-US" sz="1600"/>
              <a:t>年</a:t>
            </a:r>
            <a:r>
              <a:rPr lang="en-US" altLang="ja-JP" sz="1600" dirty="0"/>
              <a:t> </a:t>
            </a:r>
            <a:r>
              <a:rPr lang="ja-JP" altLang="en-US" sz="1600"/>
              <a:t>富山の相続の専門家と相続問題解決のための専門家集団</a:t>
            </a:r>
            <a:endParaRPr lang="en-US" altLang="ja-JP" sz="1600" dirty="0">
              <a:latin typeface="メイリオ" charset="-128"/>
            </a:endParaRPr>
          </a:p>
          <a:p>
            <a:pPr fontAlgn="ctr">
              <a:lnSpc>
                <a:spcPct val="120000"/>
              </a:lnSpc>
            </a:pPr>
            <a:r>
              <a:rPr lang="ja-JP" altLang="en-US" sz="1600" b="1">
                <a:solidFill>
                  <a:srgbClr val="002060"/>
                </a:solidFill>
                <a:latin typeface="メイリオ" charset="-128"/>
              </a:rPr>
              <a:t>　　</a:t>
            </a:r>
            <a:r>
              <a:rPr lang="ja-JP" altLang="en-US" sz="1600" b="1" dirty="0">
                <a:solidFill>
                  <a:srgbClr val="002060"/>
                </a:solidFill>
                <a:latin typeface="メイリオ" charset="-128"/>
              </a:rPr>
              <a:t>　</a:t>
            </a:r>
            <a:r>
              <a:rPr lang="ja-JP" altLang="en-US" sz="2000" b="1" u="sng">
                <a:solidFill>
                  <a:srgbClr val="002060"/>
                </a:solidFill>
                <a:latin typeface="メイリオ" charset="-128"/>
              </a:rPr>
              <a:t>「相続トータルサポート富山」</a:t>
            </a:r>
            <a:endParaRPr lang="en-US" altLang="ja-JP" sz="2000" b="1" u="sng" dirty="0">
              <a:solidFill>
                <a:srgbClr val="002060"/>
              </a:solidFill>
              <a:latin typeface="メイリオ" charset="-128"/>
            </a:endParaRPr>
          </a:p>
          <a:p>
            <a:pPr fontAlgn="ctr">
              <a:lnSpc>
                <a:spcPct val="120000"/>
              </a:lnSpc>
            </a:pPr>
            <a:r>
              <a:rPr lang="ja-JP" altLang="en-US" sz="2000" b="1">
                <a:solidFill>
                  <a:srgbClr val="002060"/>
                </a:solidFill>
                <a:latin typeface="メイリオ" charset="-128"/>
              </a:rPr>
              <a:t>　　　　　　　　　　　　　　　</a:t>
            </a:r>
            <a:r>
              <a:rPr lang="ja-JP" altLang="en-US" sz="1600">
                <a:latin typeface="メイリオ" charset="-128"/>
              </a:rPr>
              <a:t>を設立、代表に就任</a:t>
            </a:r>
          </a:p>
          <a:p>
            <a:pPr>
              <a:lnSpc>
                <a:spcPct val="120000"/>
              </a:lnSpc>
            </a:pPr>
            <a:r>
              <a:rPr lang="en-US" altLang="ja-JP" sz="1600" dirty="0"/>
              <a:t>2018</a:t>
            </a:r>
            <a:r>
              <a:rPr lang="ja-JP" altLang="en-US" sz="1600"/>
              <a:t>年</a:t>
            </a:r>
            <a:r>
              <a:rPr lang="en-US" altLang="ja-JP" sz="1600" dirty="0"/>
              <a:t> </a:t>
            </a:r>
            <a:r>
              <a:rPr lang="ja-JP" altLang="en-US" sz="2000" u="sng">
                <a:solidFill>
                  <a:srgbClr val="00B050"/>
                </a:solidFill>
              </a:rPr>
              <a:t>「選ばれる相続コンサルタント養成講座」</a:t>
            </a:r>
            <a:endParaRPr lang="en-US" altLang="ja-JP" sz="2000" u="sng" dirty="0">
              <a:solidFill>
                <a:srgbClr val="00B050"/>
              </a:solidFill>
            </a:endParaRPr>
          </a:p>
          <a:p>
            <a:pPr>
              <a:lnSpc>
                <a:spcPct val="120000"/>
              </a:lnSpc>
            </a:pPr>
            <a:r>
              <a:rPr lang="ja-JP" altLang="en-US" sz="1600"/>
              <a:t>　　　　　　　　　　　　　　スタート（現在第</a:t>
            </a:r>
            <a:r>
              <a:rPr lang="en-US" altLang="ja-JP" sz="1600" dirty="0"/>
              <a:t>19</a:t>
            </a:r>
            <a:r>
              <a:rPr lang="ja-JP" altLang="en-US" sz="1600"/>
              <a:t>期を開講中）</a:t>
            </a:r>
            <a:endParaRPr lang="en-US" altLang="ja-JP" sz="1600" dirty="0"/>
          </a:p>
          <a:p>
            <a:pPr>
              <a:lnSpc>
                <a:spcPct val="120000"/>
              </a:lnSpc>
            </a:pPr>
            <a:r>
              <a:rPr lang="en-US" altLang="ja-JP" sz="1600" dirty="0"/>
              <a:t>2020</a:t>
            </a:r>
            <a:r>
              <a:rPr lang="ja-JP" altLang="en-US" sz="1600"/>
              <a:t>年</a:t>
            </a:r>
            <a:r>
              <a:rPr lang="en-US" altLang="ja-JP" sz="1600" dirty="0"/>
              <a:t> </a:t>
            </a:r>
            <a:r>
              <a:rPr lang="ja-JP" altLang="en-US" sz="2000" u="sng">
                <a:solidFill>
                  <a:srgbClr val="FF0000"/>
                </a:solidFill>
              </a:rPr>
              <a:t>「相続マーケティング研究所」</a:t>
            </a:r>
            <a:r>
              <a:rPr lang="ja-JP" altLang="en-US" sz="1600"/>
              <a:t>設立</a:t>
            </a:r>
            <a:br>
              <a:rPr lang="en-US" altLang="ja-JP" sz="1600" dirty="0"/>
            </a:br>
            <a:r>
              <a:rPr lang="ja-JP" altLang="en-US" sz="1600"/>
              <a:t>　　　　毎朝ほぼ</a:t>
            </a:r>
            <a:r>
              <a:rPr lang="en-US" altLang="ja-JP" sz="1600" dirty="0"/>
              <a:t>8:30</a:t>
            </a:r>
            <a:r>
              <a:rPr lang="ja-JP" altLang="en-US" sz="1600"/>
              <a:t>から</a:t>
            </a:r>
            <a:r>
              <a:rPr lang="en-US" altLang="ja-JP" sz="1600" dirty="0"/>
              <a:t>YouTube</a:t>
            </a:r>
            <a:r>
              <a:rPr lang="ja-JP" altLang="en-US" sz="1600"/>
              <a:t>で</a:t>
            </a:r>
            <a:br>
              <a:rPr lang="en-US" altLang="ja-JP" sz="1600" dirty="0"/>
            </a:br>
            <a:r>
              <a:rPr lang="ja-JP" altLang="en-US" sz="1600"/>
              <a:t>　　　　相続マーケティングに関するライブを配信。</a:t>
            </a:r>
            <a:endParaRPr lang="en-US" altLang="ja-JP" sz="1600" dirty="0"/>
          </a:p>
        </p:txBody>
      </p:sp>
      <p:pic>
        <p:nvPicPr>
          <p:cNvPr id="15" name="図 14" descr="ノートパソコンを使っている男性&#10;&#10;中程度の精度で自動的に生成された説明">
            <a:extLst>
              <a:ext uri="{FF2B5EF4-FFF2-40B4-BE49-F238E27FC236}">
                <a16:creationId xmlns:a16="http://schemas.microsoft.com/office/drawing/2014/main" id="{9A132CA5-3893-4A41-A855-360DAFD624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132857"/>
            <a:ext cx="2544582" cy="3168351"/>
          </a:xfrm>
          <a:prstGeom prst="rect">
            <a:avLst/>
          </a:prstGeom>
        </p:spPr>
      </p:pic>
    </p:spTree>
    <p:extLst>
      <p:ext uri="{BB962C8B-B14F-4D97-AF65-F5344CB8AC3E}">
        <p14:creationId xmlns:p14="http://schemas.microsoft.com/office/powerpoint/2010/main" val="117246253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1810775" y="658103"/>
            <a:ext cx="3595856" cy="523220"/>
          </a:xfrm>
          <a:prstGeom prst="rect">
            <a:avLst/>
          </a:prstGeom>
          <a:noFill/>
        </p:spPr>
        <p:txBody>
          <a:bodyPr wrap="none" rtlCol="0">
            <a:spAutoFit/>
          </a:bodyPr>
          <a:lstStyle/>
          <a:p>
            <a:r>
              <a:rPr lang="ja-JP" altLang="en-US" sz="2800" dirty="0"/>
              <a:t>家族会議の準備・運営</a:t>
            </a:r>
            <a:endParaRPr lang="en-US" altLang="ja-JP" sz="2800" dirty="0"/>
          </a:p>
        </p:txBody>
      </p:sp>
      <p:sp>
        <p:nvSpPr>
          <p:cNvPr id="3" name="テキスト ボックス 2"/>
          <p:cNvSpPr txBox="1"/>
          <p:nvPr/>
        </p:nvSpPr>
        <p:spPr>
          <a:xfrm>
            <a:off x="1259632" y="1669950"/>
            <a:ext cx="7127272" cy="4542847"/>
          </a:xfrm>
          <a:prstGeom prst="rect">
            <a:avLst/>
          </a:prstGeom>
          <a:noFill/>
        </p:spPr>
        <p:txBody>
          <a:bodyPr wrap="none" rtlCol="0">
            <a:spAutoFit/>
          </a:bodyPr>
          <a:lstStyle/>
          <a:p>
            <a:pPr>
              <a:lnSpc>
                <a:spcPct val="150000"/>
              </a:lnSpc>
            </a:pPr>
            <a:r>
              <a:rPr kumimoji="1" lang="ja-JP" altLang="en-US" sz="2800" dirty="0"/>
              <a:t>・目的を伝える</a:t>
            </a:r>
            <a:r>
              <a:rPr lang="ja-JP" altLang="en-US" sz="2800" dirty="0"/>
              <a:t>（家族へのお手紙を出す、など）</a:t>
            </a:r>
            <a:endParaRPr lang="en-US" altLang="ja-JP" sz="2800" dirty="0"/>
          </a:p>
          <a:p>
            <a:pPr>
              <a:lnSpc>
                <a:spcPct val="150000"/>
              </a:lnSpc>
            </a:pPr>
            <a:r>
              <a:rPr kumimoji="1" lang="ja-JP" altLang="en-US" sz="2800" dirty="0"/>
              <a:t>・日程調整（お盆、年末年始、連休、週末など）</a:t>
            </a:r>
            <a:endParaRPr kumimoji="1" lang="en-US" altLang="ja-JP" sz="2800" dirty="0"/>
          </a:p>
          <a:p>
            <a:pPr>
              <a:lnSpc>
                <a:spcPct val="150000"/>
              </a:lnSpc>
            </a:pPr>
            <a:r>
              <a:rPr lang="ja-JP" altLang="en-US" sz="2800" dirty="0"/>
              <a:t>・資料作り</a:t>
            </a:r>
            <a:endParaRPr lang="en-US" altLang="ja-JP" sz="2800" dirty="0"/>
          </a:p>
          <a:p>
            <a:pPr>
              <a:lnSpc>
                <a:spcPct val="150000"/>
              </a:lnSpc>
            </a:pPr>
            <a:r>
              <a:rPr kumimoji="1" lang="ja-JP" altLang="en-US" sz="2800" dirty="0"/>
              <a:t>・当日の司会進行</a:t>
            </a:r>
            <a:endParaRPr kumimoji="1" lang="en-US" altLang="ja-JP" sz="2800" dirty="0"/>
          </a:p>
          <a:p>
            <a:pPr>
              <a:lnSpc>
                <a:spcPct val="150000"/>
              </a:lnSpc>
            </a:pPr>
            <a:r>
              <a:rPr lang="ja-JP" altLang="en-US" sz="2800" dirty="0"/>
              <a:t>・着地点の明確化</a:t>
            </a:r>
            <a:endParaRPr lang="en-US" altLang="ja-JP" sz="2800" dirty="0"/>
          </a:p>
          <a:p>
            <a:pPr>
              <a:lnSpc>
                <a:spcPct val="150000"/>
              </a:lnSpc>
            </a:pPr>
            <a:r>
              <a:rPr kumimoji="1" lang="ja-JP" altLang="en-US" sz="2800" dirty="0"/>
              <a:t>・今後のアクションプランを決定</a:t>
            </a:r>
            <a:endParaRPr kumimoji="1" lang="en-US" altLang="ja-JP" sz="2800" dirty="0"/>
          </a:p>
          <a:p>
            <a:pPr>
              <a:lnSpc>
                <a:spcPct val="150000"/>
              </a:lnSpc>
            </a:pPr>
            <a:r>
              <a:rPr lang="ja-JP" altLang="en-US" sz="2800" dirty="0"/>
              <a:t>・レポート作成＆提出</a:t>
            </a:r>
            <a:endParaRPr kumimoji="1" lang="en-US" altLang="ja-JP" sz="2800" dirty="0"/>
          </a:p>
        </p:txBody>
      </p:sp>
    </p:spTree>
    <p:extLst>
      <p:ext uri="{BB962C8B-B14F-4D97-AF65-F5344CB8AC3E}">
        <p14:creationId xmlns:p14="http://schemas.microsoft.com/office/powerpoint/2010/main" val="1901006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468660" y="2132856"/>
            <a:ext cx="8206680" cy="2391196"/>
          </a:xfrm>
          <a:solidFill>
            <a:srgbClr val="FFFF00"/>
          </a:solidFill>
        </p:spPr>
        <p:txBody>
          <a:bodyPr>
            <a:noAutofit/>
          </a:bodyPr>
          <a:lstStyle/>
          <a:p>
            <a:r>
              <a:rPr kumimoji="1" lang="ja-JP" altLang="en-US" sz="6000" dirty="0"/>
              <a:t>家族会議で使用する</a:t>
            </a:r>
            <a:br>
              <a:rPr kumimoji="1" lang="en-US" altLang="ja-JP" sz="6000" dirty="0"/>
            </a:br>
            <a:r>
              <a:rPr lang="ja-JP" altLang="en-US" sz="6000" dirty="0"/>
              <a:t>資料（例）</a:t>
            </a:r>
            <a:endParaRPr kumimoji="1" lang="ja-JP" altLang="en-US" sz="6000" dirty="0"/>
          </a:p>
        </p:txBody>
      </p:sp>
    </p:spTree>
    <p:extLst>
      <p:ext uri="{BB962C8B-B14F-4D97-AF65-F5344CB8AC3E}">
        <p14:creationId xmlns:p14="http://schemas.microsoft.com/office/powerpoint/2010/main" val="336853862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ctrTitle"/>
          </p:nvPr>
        </p:nvSpPr>
        <p:spPr>
          <a:xfrm>
            <a:off x="1007604" y="3284984"/>
            <a:ext cx="7128792" cy="687713"/>
          </a:xfrm>
        </p:spPr>
        <p:txBody>
          <a:bodyPr>
            <a:normAutofit fontScale="90000"/>
          </a:bodyPr>
          <a:lstStyle/>
          <a:p>
            <a:pPr>
              <a:lnSpc>
                <a:spcPct val="200000"/>
              </a:lnSpc>
            </a:pPr>
            <a:r>
              <a:rPr lang="ja-JP" altLang="en-US" sz="3200" b="1" dirty="0"/>
              <a:t>　</a:t>
            </a:r>
            <a:r>
              <a:rPr lang="ja-JP" altLang="en-US" sz="5300" b="1" u="sng" dirty="0">
                <a:effectLst>
                  <a:outerShdw blurRad="38100" dist="38100" dir="2700000" algn="tl">
                    <a:srgbClr val="000000">
                      <a:alpha val="43137"/>
                    </a:srgbClr>
                  </a:outerShdw>
                </a:effectLst>
              </a:rPr>
              <a:t>◯◯家の家族会議</a:t>
            </a:r>
            <a:r>
              <a:rPr lang="ja-JP" altLang="en-US" sz="3200" b="1" u="sng" dirty="0">
                <a:effectLst>
                  <a:outerShdw blurRad="38100" dist="38100" dir="2700000" algn="tl">
                    <a:srgbClr val="000000">
                      <a:alpha val="43137"/>
                    </a:srgbClr>
                  </a:outerShdw>
                </a:effectLst>
              </a:rPr>
              <a:t>　</a:t>
            </a:r>
            <a:br>
              <a:rPr lang="en-US" altLang="ja-JP" sz="3200" b="1" u="sng" dirty="0">
                <a:effectLst>
                  <a:outerShdw blurRad="38100" dist="38100" dir="2700000" algn="tl">
                    <a:srgbClr val="000000">
                      <a:alpha val="43137"/>
                    </a:srgbClr>
                  </a:outerShdw>
                </a:effectLst>
              </a:rPr>
            </a:br>
            <a:r>
              <a:rPr lang="ja-JP" altLang="en-US" sz="2700" b="1" u="sng" dirty="0">
                <a:effectLst>
                  <a:outerShdw blurRad="38100" dist="38100" dir="2700000" algn="tl">
                    <a:srgbClr val="000000">
                      <a:alpha val="43137"/>
                    </a:srgbClr>
                  </a:outerShdw>
                </a:effectLst>
              </a:rPr>
              <a:t>（</a:t>
            </a:r>
            <a:r>
              <a:rPr lang="en-US" altLang="ja-JP" sz="2700" b="1" u="sng" dirty="0">
                <a:effectLst>
                  <a:outerShdw blurRad="38100" dist="38100" dir="2700000" algn="tl">
                    <a:srgbClr val="000000">
                      <a:alpha val="43137"/>
                    </a:srgbClr>
                  </a:outerShdw>
                </a:effectLst>
              </a:rPr>
              <a:t>××</a:t>
            </a:r>
            <a:r>
              <a:rPr lang="ja-JP" altLang="en-US" sz="2700" b="1" u="sng" dirty="0">
                <a:effectLst>
                  <a:outerShdw blurRad="38100" dist="38100" dir="2700000" algn="tl">
                    <a:srgbClr val="000000">
                      <a:alpha val="43137"/>
                    </a:srgbClr>
                  </a:outerShdw>
                </a:effectLst>
              </a:rPr>
              <a:t>子さまの相続対策の備えについて）</a:t>
            </a:r>
            <a:endParaRPr kumimoji="1" lang="ja-JP" altLang="en-US" sz="3600" b="1" u="sng" dirty="0">
              <a:effectLst>
                <a:outerShdw blurRad="38100" dist="38100" dir="2700000" algn="tl">
                  <a:srgbClr val="000000">
                    <a:alpha val="43137"/>
                  </a:srgbClr>
                </a:outerShdw>
              </a:effectLst>
            </a:endParaRPr>
          </a:p>
        </p:txBody>
      </p:sp>
      <p:sp>
        <p:nvSpPr>
          <p:cNvPr id="5" name="テキスト ボックス 4"/>
          <p:cNvSpPr txBox="1"/>
          <p:nvPr/>
        </p:nvSpPr>
        <p:spPr>
          <a:xfrm>
            <a:off x="5580112" y="5799167"/>
            <a:ext cx="2850460" cy="707886"/>
          </a:xfrm>
          <a:prstGeom prst="rect">
            <a:avLst/>
          </a:prstGeom>
          <a:noFill/>
        </p:spPr>
        <p:txBody>
          <a:bodyPr wrap="none" rtlCol="0">
            <a:spAutoFit/>
          </a:bodyPr>
          <a:lstStyle/>
          <a:p>
            <a:r>
              <a:rPr lang="en-US" altLang="ja-JP" sz="2000" b="1" dirty="0"/>
              <a:t>2018</a:t>
            </a:r>
            <a:r>
              <a:rPr lang="ja-JP" altLang="en-US" sz="2000" b="1" dirty="0"/>
              <a:t>年◯月　</a:t>
            </a:r>
            <a:endParaRPr lang="en-US" altLang="ja-JP" sz="2000" b="1" dirty="0"/>
          </a:p>
          <a:p>
            <a:r>
              <a:rPr lang="ja-JP" altLang="en-US" sz="2000" b="1" dirty="0"/>
              <a:t>相続診断士　川口宗治　</a:t>
            </a:r>
            <a:endParaRPr kumimoji="1" lang="ja-JP" altLang="en-US" sz="2000" b="1" dirty="0"/>
          </a:p>
        </p:txBody>
      </p:sp>
      <p:pic>
        <p:nvPicPr>
          <p:cNvPr id="7" name="図 6">
            <a:extLst>
              <a:ext uri="{FF2B5EF4-FFF2-40B4-BE49-F238E27FC236}">
                <a16:creationId xmlns:a16="http://schemas.microsoft.com/office/drawing/2014/main" id="{71BFC195-E328-EE44-968D-6635D79758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9852" y="116632"/>
            <a:ext cx="2664296" cy="2792317"/>
          </a:xfrm>
          <a:prstGeom prst="rect">
            <a:avLst/>
          </a:prstGeom>
        </p:spPr>
      </p:pic>
    </p:spTree>
    <p:extLst>
      <p:ext uri="{BB962C8B-B14F-4D97-AF65-F5344CB8AC3E}">
        <p14:creationId xmlns:p14="http://schemas.microsoft.com/office/powerpoint/2010/main" val="165729953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1619672" y="3645024"/>
            <a:ext cx="184731" cy="369332"/>
          </a:xfrm>
          <a:prstGeom prst="rect">
            <a:avLst/>
          </a:prstGeom>
          <a:noFill/>
        </p:spPr>
        <p:txBody>
          <a:bodyPr wrap="none" rtlCol="0">
            <a:spAutoFit/>
          </a:bodyPr>
          <a:lstStyle/>
          <a:p>
            <a:endParaRPr kumimoji="1" lang="ja-JP" altLang="en-US" dirty="0"/>
          </a:p>
        </p:txBody>
      </p:sp>
      <p:sp>
        <p:nvSpPr>
          <p:cNvPr id="21" name="テキスト ボックス 20"/>
          <p:cNvSpPr txBox="1"/>
          <p:nvPr/>
        </p:nvSpPr>
        <p:spPr>
          <a:xfrm>
            <a:off x="1043608" y="1416273"/>
            <a:ext cx="7697941" cy="5262979"/>
          </a:xfrm>
          <a:prstGeom prst="rect">
            <a:avLst/>
          </a:prstGeom>
          <a:noFill/>
        </p:spPr>
        <p:txBody>
          <a:bodyPr wrap="none" rtlCol="0">
            <a:spAutoFit/>
          </a:bodyPr>
          <a:lstStyle/>
          <a:p>
            <a:pPr>
              <a:lnSpc>
                <a:spcPct val="150000"/>
              </a:lnSpc>
            </a:pPr>
            <a:r>
              <a:rPr lang="ja-JP" altLang="ja-JP" sz="2800" b="1" dirty="0"/>
              <a:t>・</a:t>
            </a:r>
            <a:r>
              <a:rPr lang="ja-JP" altLang="en-US" sz="2800" b="1" dirty="0"/>
              <a:t>自己紹介</a:t>
            </a:r>
            <a:endParaRPr lang="en-US" altLang="ja-JP" sz="2800" b="1" dirty="0"/>
          </a:p>
          <a:p>
            <a:pPr>
              <a:lnSpc>
                <a:spcPct val="150000"/>
              </a:lnSpc>
            </a:pPr>
            <a:r>
              <a:rPr lang="ja-JP" altLang="ja-JP" sz="2800" b="1" dirty="0"/>
              <a:t>・川口より今回の趣旨説明</a:t>
            </a:r>
            <a:endParaRPr lang="ja-JP" altLang="ja-JP" sz="2800" dirty="0"/>
          </a:p>
          <a:p>
            <a:pPr>
              <a:lnSpc>
                <a:spcPct val="150000"/>
              </a:lnSpc>
            </a:pPr>
            <a:r>
              <a:rPr lang="ja-JP" altLang="ja-JP" sz="2800" b="1" dirty="0"/>
              <a:t>・</a:t>
            </a:r>
            <a:r>
              <a:rPr lang="en-US" altLang="ja-JP" sz="2800" b="1" dirty="0"/>
              <a:t>××</a:t>
            </a:r>
            <a:r>
              <a:rPr lang="ja-JP" altLang="en-US" sz="2800" b="1" dirty="0"/>
              <a:t>子さま</a:t>
            </a:r>
            <a:r>
              <a:rPr lang="ja-JP" altLang="ja-JP" sz="2800" b="1" dirty="0"/>
              <a:t>より一言</a:t>
            </a:r>
            <a:endParaRPr lang="en-US" altLang="ja-JP" sz="2800" b="1" dirty="0"/>
          </a:p>
          <a:p>
            <a:pPr>
              <a:lnSpc>
                <a:spcPct val="150000"/>
              </a:lnSpc>
            </a:pPr>
            <a:r>
              <a:rPr lang="ja-JP" altLang="en-US" sz="2800" b="1" dirty="0"/>
              <a:t>・◯◯家の相続をめぐる現状について（川口）</a:t>
            </a:r>
            <a:endParaRPr lang="ja-JP" altLang="ja-JP" sz="2800" dirty="0"/>
          </a:p>
          <a:p>
            <a:pPr>
              <a:lnSpc>
                <a:spcPct val="150000"/>
              </a:lnSpc>
            </a:pPr>
            <a:r>
              <a:rPr lang="ja-JP" altLang="ja-JP" sz="2800" b="1" dirty="0"/>
              <a:t>・</a:t>
            </a:r>
            <a:r>
              <a:rPr lang="ja-JP" altLang="en-US" sz="2800" b="1" dirty="0"/>
              <a:t>長男さま、長女さま、次女さま</a:t>
            </a:r>
            <a:r>
              <a:rPr lang="ja-JP" altLang="ja-JP" sz="2800" b="1" dirty="0"/>
              <a:t>より感想をいただく</a:t>
            </a:r>
            <a:endParaRPr lang="en-US" altLang="ja-JP" sz="2800" b="1" dirty="0"/>
          </a:p>
          <a:p>
            <a:pPr>
              <a:lnSpc>
                <a:spcPct val="150000"/>
              </a:lnSpc>
            </a:pPr>
            <a:r>
              <a:rPr lang="ja-JP" altLang="en-US" sz="2800" b="1" dirty="0"/>
              <a:t>・フリーディスカッション</a:t>
            </a:r>
            <a:endParaRPr lang="ja-JP" altLang="ja-JP" sz="2800" dirty="0"/>
          </a:p>
          <a:p>
            <a:pPr>
              <a:lnSpc>
                <a:spcPct val="150000"/>
              </a:lnSpc>
            </a:pPr>
            <a:r>
              <a:rPr lang="ja-JP" altLang="ja-JP" sz="2800" b="1" dirty="0"/>
              <a:t>・質疑応答</a:t>
            </a:r>
            <a:endParaRPr lang="ja-JP" altLang="ja-JP" sz="2800" dirty="0"/>
          </a:p>
          <a:p>
            <a:pPr>
              <a:lnSpc>
                <a:spcPct val="150000"/>
              </a:lnSpc>
            </a:pPr>
            <a:endParaRPr kumimoji="1" lang="ja-JP" altLang="en-US" sz="2800" dirty="0"/>
          </a:p>
        </p:txBody>
      </p:sp>
    </p:spTree>
    <p:extLst>
      <p:ext uri="{BB962C8B-B14F-4D97-AF65-F5344CB8AC3E}">
        <p14:creationId xmlns:p14="http://schemas.microsoft.com/office/powerpoint/2010/main" val="74952686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2051720" y="607442"/>
            <a:ext cx="3677610" cy="523220"/>
          </a:xfrm>
          <a:prstGeom prst="rect">
            <a:avLst/>
          </a:prstGeom>
          <a:noFill/>
        </p:spPr>
        <p:txBody>
          <a:bodyPr wrap="none" rtlCol="0">
            <a:spAutoFit/>
          </a:bodyPr>
          <a:lstStyle/>
          <a:p>
            <a:r>
              <a:rPr lang="en-US" altLang="ja-JP" sz="2800" dirty="0"/>
              <a:t>××</a:t>
            </a:r>
            <a:r>
              <a:rPr lang="ja-JP" altLang="en-US" sz="2800" dirty="0"/>
              <a:t>子さん名義の資産</a:t>
            </a:r>
            <a:endParaRPr lang="en-US" altLang="ja-JP" sz="2800" dirty="0"/>
          </a:p>
        </p:txBody>
      </p:sp>
      <p:sp>
        <p:nvSpPr>
          <p:cNvPr id="6" name="テキスト ボックス 5"/>
          <p:cNvSpPr txBox="1"/>
          <p:nvPr/>
        </p:nvSpPr>
        <p:spPr>
          <a:xfrm>
            <a:off x="1686348" y="1669950"/>
            <a:ext cx="5578771" cy="4524315"/>
          </a:xfrm>
          <a:prstGeom prst="rect">
            <a:avLst/>
          </a:prstGeom>
          <a:noFill/>
        </p:spPr>
        <p:txBody>
          <a:bodyPr wrap="none" rtlCol="0">
            <a:spAutoFit/>
          </a:bodyPr>
          <a:lstStyle/>
          <a:p>
            <a:r>
              <a:rPr kumimoji="1" lang="ja-JP" altLang="en-US" sz="3600" dirty="0"/>
              <a:t>①銀行預金</a:t>
            </a:r>
            <a:r>
              <a:rPr kumimoji="1" lang="en-US" altLang="ja-JP" sz="3600" dirty="0"/>
              <a:t>	</a:t>
            </a:r>
            <a:r>
              <a:rPr kumimoji="1" lang="ja-JP" altLang="en-US" sz="3600" dirty="0"/>
              <a:t>普通預金４行</a:t>
            </a:r>
            <a:endParaRPr kumimoji="1" lang="en-US" altLang="ja-JP" sz="3600" dirty="0"/>
          </a:p>
          <a:p>
            <a:r>
              <a:rPr kumimoji="1" lang="en-US" altLang="ja-JP" sz="3600" dirty="0"/>
              <a:t>			</a:t>
            </a:r>
            <a:r>
              <a:rPr kumimoji="1" lang="ja-JP" altLang="en-US" sz="3600" dirty="0"/>
              <a:t>定期預金８本</a:t>
            </a:r>
            <a:endParaRPr kumimoji="1" lang="en-US" altLang="ja-JP" sz="3600" dirty="0"/>
          </a:p>
          <a:p>
            <a:endParaRPr lang="en-US" altLang="ja-JP" sz="3600" dirty="0"/>
          </a:p>
          <a:p>
            <a:r>
              <a:rPr kumimoji="1" lang="ja-JP" altLang="en-US" sz="3600" dirty="0"/>
              <a:t>②有価証券</a:t>
            </a:r>
            <a:r>
              <a:rPr kumimoji="1" lang="en-US" altLang="ja-JP" sz="3600" dirty="0"/>
              <a:t>	</a:t>
            </a:r>
            <a:r>
              <a:rPr kumimoji="1" lang="ja-JP" altLang="en-US" sz="3600" dirty="0"/>
              <a:t>なし</a:t>
            </a:r>
            <a:endParaRPr kumimoji="1" lang="en-US" altLang="ja-JP" sz="3600" dirty="0"/>
          </a:p>
          <a:p>
            <a:endParaRPr lang="en-US" altLang="ja-JP" sz="3600" dirty="0"/>
          </a:p>
          <a:p>
            <a:r>
              <a:rPr lang="ja-JP" altLang="en-US" sz="3600" dirty="0"/>
              <a:t>③不動産</a:t>
            </a:r>
            <a:r>
              <a:rPr lang="en-US" altLang="ja-JP" sz="3600" dirty="0"/>
              <a:t>	</a:t>
            </a:r>
            <a:r>
              <a:rPr lang="ja-JP" altLang="en-US" sz="3600" dirty="0"/>
              <a:t>なし</a:t>
            </a:r>
            <a:endParaRPr lang="en-US" altLang="ja-JP" sz="3600" dirty="0"/>
          </a:p>
          <a:p>
            <a:endParaRPr kumimoji="1" lang="en-US" altLang="ja-JP" sz="3600" dirty="0"/>
          </a:p>
          <a:p>
            <a:r>
              <a:rPr lang="ja-JP" altLang="en-US" sz="3600" dirty="0"/>
              <a:t>④生命保険</a:t>
            </a:r>
            <a:r>
              <a:rPr lang="en-US" altLang="ja-JP" sz="3600" dirty="0"/>
              <a:t>	</a:t>
            </a:r>
            <a:r>
              <a:rPr lang="ja-JP" altLang="en-US" sz="3600" dirty="0"/>
              <a:t>なし</a:t>
            </a:r>
            <a:endParaRPr kumimoji="1" lang="en-US" altLang="ja-JP" sz="3600" dirty="0"/>
          </a:p>
        </p:txBody>
      </p:sp>
    </p:spTree>
    <p:extLst>
      <p:ext uri="{BB962C8B-B14F-4D97-AF65-F5344CB8AC3E}">
        <p14:creationId xmlns:p14="http://schemas.microsoft.com/office/powerpoint/2010/main" val="41349845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2051720" y="607442"/>
            <a:ext cx="4395755" cy="523220"/>
          </a:xfrm>
          <a:prstGeom prst="rect">
            <a:avLst/>
          </a:prstGeom>
          <a:noFill/>
        </p:spPr>
        <p:txBody>
          <a:bodyPr wrap="none" rtlCol="0">
            <a:spAutoFit/>
          </a:bodyPr>
          <a:lstStyle/>
          <a:p>
            <a:r>
              <a:rPr lang="en-US" altLang="ja-JP" sz="2800" dirty="0"/>
              <a:t>××</a:t>
            </a:r>
            <a:r>
              <a:rPr lang="ja-JP" altLang="en-US" sz="2800" dirty="0"/>
              <a:t>子さん名義の銀行預金</a:t>
            </a:r>
            <a:endParaRPr lang="en-US" altLang="ja-JP" sz="2800" dirty="0"/>
          </a:p>
        </p:txBody>
      </p:sp>
      <p:sp>
        <p:nvSpPr>
          <p:cNvPr id="2" name="テキスト ボックス 1"/>
          <p:cNvSpPr txBox="1"/>
          <p:nvPr/>
        </p:nvSpPr>
        <p:spPr>
          <a:xfrm>
            <a:off x="1115616" y="1556792"/>
            <a:ext cx="6989414" cy="4955203"/>
          </a:xfrm>
          <a:prstGeom prst="rect">
            <a:avLst/>
          </a:prstGeom>
          <a:noFill/>
        </p:spPr>
        <p:txBody>
          <a:bodyPr wrap="none" rtlCol="0">
            <a:spAutoFit/>
          </a:bodyPr>
          <a:lstStyle/>
          <a:p>
            <a:r>
              <a:rPr lang="en-US" altLang="ja-JP" dirty="0"/>
              <a:t>【</a:t>
            </a:r>
            <a:r>
              <a:rPr lang="ja-JP" altLang="en-US" dirty="0"/>
              <a:t>普通預金</a:t>
            </a:r>
            <a:r>
              <a:rPr lang="en-US" altLang="ja-JP" dirty="0"/>
              <a:t>】</a:t>
            </a:r>
            <a:endParaRPr kumimoji="1" lang="en-US" altLang="ja-JP" dirty="0"/>
          </a:p>
          <a:p>
            <a:r>
              <a:rPr kumimoji="1" lang="ja-JP" altLang="en-US" dirty="0"/>
              <a:t>①</a:t>
            </a:r>
            <a:r>
              <a:rPr kumimoji="1" lang="en-US" altLang="ja-JP" dirty="0"/>
              <a:t>JA</a:t>
            </a:r>
            <a:r>
              <a:rPr lang="ja-JP" altLang="en-US" dirty="0"/>
              <a:t>◯◯　</a:t>
            </a:r>
            <a:r>
              <a:rPr lang="en-US" altLang="ja-JP" dirty="0"/>
              <a:t>	××</a:t>
            </a:r>
            <a:r>
              <a:rPr kumimoji="1" lang="ja-JP" altLang="en-US" dirty="0"/>
              <a:t>支店　</a:t>
            </a:r>
            <a:r>
              <a:rPr lang="ja-JP" altLang="en-US" dirty="0"/>
              <a:t>　</a:t>
            </a:r>
            <a:r>
              <a:rPr kumimoji="1" lang="en-US" altLang="ja-JP" dirty="0"/>
              <a:t>	</a:t>
            </a:r>
            <a:r>
              <a:rPr kumimoji="1" lang="ja-JP" altLang="en-US" dirty="0"/>
              <a:t>⇒　</a:t>
            </a:r>
            <a:r>
              <a:rPr lang="en-US" altLang="ja-JP" dirty="0">
                <a:solidFill>
                  <a:srgbClr val="FF0000"/>
                </a:solidFill>
              </a:rPr>
              <a:t>1,896,607</a:t>
            </a:r>
            <a:r>
              <a:rPr kumimoji="1" lang="ja-JP" altLang="en-US" dirty="0">
                <a:solidFill>
                  <a:srgbClr val="FF0000"/>
                </a:solidFill>
              </a:rPr>
              <a:t>円</a:t>
            </a:r>
            <a:endParaRPr lang="en-US" altLang="ja-JP" dirty="0"/>
          </a:p>
          <a:p>
            <a:r>
              <a:rPr lang="ja-JP" altLang="en-US" dirty="0"/>
              <a:t>②◯◯農協１</a:t>
            </a:r>
            <a:r>
              <a:rPr lang="en-US" altLang="ja-JP" dirty="0"/>
              <a:t>	××</a:t>
            </a:r>
            <a:r>
              <a:rPr lang="ja-JP" altLang="en-US" dirty="0"/>
              <a:t>支店　</a:t>
            </a:r>
            <a:r>
              <a:rPr lang="en-US" altLang="ja-JP" dirty="0"/>
              <a:t>	</a:t>
            </a:r>
            <a:r>
              <a:rPr lang="ja-JP" altLang="en-US" dirty="0"/>
              <a:t>⇒　</a:t>
            </a:r>
            <a:r>
              <a:rPr lang="en-US" altLang="ja-JP" dirty="0">
                <a:solidFill>
                  <a:srgbClr val="FF0000"/>
                </a:solidFill>
              </a:rPr>
              <a:t>10,678,585</a:t>
            </a:r>
            <a:r>
              <a:rPr lang="ja-JP" altLang="en-US" dirty="0">
                <a:solidFill>
                  <a:srgbClr val="FF0000"/>
                </a:solidFill>
              </a:rPr>
              <a:t>円</a:t>
            </a:r>
            <a:endParaRPr lang="en-US" altLang="ja-JP" dirty="0">
              <a:solidFill>
                <a:srgbClr val="FF0000"/>
              </a:solidFill>
            </a:endParaRPr>
          </a:p>
          <a:p>
            <a:r>
              <a:rPr lang="ja-JP" altLang="en-US" dirty="0"/>
              <a:t>③◯◯農協２　</a:t>
            </a:r>
            <a:r>
              <a:rPr lang="en-US" altLang="ja-JP" dirty="0"/>
              <a:t>	 ××</a:t>
            </a:r>
            <a:r>
              <a:rPr lang="ja-JP" altLang="en-US" dirty="0"/>
              <a:t>支店　</a:t>
            </a:r>
            <a:r>
              <a:rPr lang="en-US" altLang="ja-JP" dirty="0"/>
              <a:t>	</a:t>
            </a:r>
            <a:r>
              <a:rPr lang="ja-JP" altLang="en-US" dirty="0"/>
              <a:t>⇒　</a:t>
            </a:r>
            <a:r>
              <a:rPr lang="en-US" altLang="ja-JP" dirty="0">
                <a:solidFill>
                  <a:srgbClr val="FF0000"/>
                </a:solidFill>
              </a:rPr>
              <a:t>4,753,879</a:t>
            </a:r>
            <a:r>
              <a:rPr lang="ja-JP" altLang="en-US" dirty="0">
                <a:solidFill>
                  <a:srgbClr val="FF0000"/>
                </a:solidFill>
              </a:rPr>
              <a:t>円</a:t>
            </a:r>
            <a:endParaRPr kumimoji="1" lang="en-US" altLang="ja-JP" dirty="0"/>
          </a:p>
          <a:p>
            <a:r>
              <a:rPr lang="ja-JP" altLang="en-US" dirty="0"/>
              <a:t>④◯◯</a:t>
            </a:r>
            <a:r>
              <a:rPr kumimoji="1" lang="ja-JP" altLang="en-US" dirty="0"/>
              <a:t>県信用組合　</a:t>
            </a:r>
            <a:r>
              <a:rPr lang="en-US" altLang="ja-JP" dirty="0"/>
              <a:t> ××</a:t>
            </a:r>
            <a:r>
              <a:rPr kumimoji="1" lang="ja-JP" altLang="en-US" dirty="0"/>
              <a:t>支店　</a:t>
            </a:r>
            <a:r>
              <a:rPr lang="en-US" altLang="ja-JP" dirty="0">
                <a:solidFill>
                  <a:srgbClr val="FF0000"/>
                </a:solidFill>
              </a:rPr>
              <a:t>	</a:t>
            </a:r>
            <a:r>
              <a:rPr lang="ja-JP" altLang="en-US" dirty="0"/>
              <a:t>⇒　</a:t>
            </a:r>
            <a:r>
              <a:rPr lang="en-US" altLang="ja-JP" dirty="0">
                <a:solidFill>
                  <a:srgbClr val="FF0000"/>
                </a:solidFill>
              </a:rPr>
              <a:t>1,604,232</a:t>
            </a:r>
            <a:r>
              <a:rPr lang="ja-JP" altLang="en-US" dirty="0">
                <a:solidFill>
                  <a:srgbClr val="FF0000"/>
                </a:solidFill>
              </a:rPr>
              <a:t>円</a:t>
            </a:r>
            <a:endParaRPr lang="en-US" altLang="ja-JP" dirty="0">
              <a:solidFill>
                <a:srgbClr val="FF0000"/>
              </a:solidFill>
            </a:endParaRPr>
          </a:p>
          <a:p>
            <a:endParaRPr kumimoji="1" lang="en-US" altLang="ja-JP" dirty="0">
              <a:solidFill>
                <a:srgbClr val="FF0000"/>
              </a:solidFill>
            </a:endParaRPr>
          </a:p>
          <a:p>
            <a:r>
              <a:rPr lang="en-US" altLang="ja-JP" dirty="0"/>
              <a:t>【</a:t>
            </a:r>
            <a:r>
              <a:rPr lang="ja-JP" altLang="en-US" dirty="0"/>
              <a:t>定期預金</a:t>
            </a:r>
            <a:r>
              <a:rPr lang="en-US" altLang="ja-JP" dirty="0"/>
              <a:t>】</a:t>
            </a:r>
          </a:p>
          <a:p>
            <a:r>
              <a:rPr lang="ja-JP" altLang="en-US" dirty="0"/>
              <a:t>① ◯◯農協１</a:t>
            </a:r>
            <a:r>
              <a:rPr lang="en-US" altLang="ja-JP" dirty="0"/>
              <a:t>	 ××</a:t>
            </a:r>
            <a:r>
              <a:rPr lang="ja-JP" altLang="en-US" dirty="0"/>
              <a:t>支店　</a:t>
            </a:r>
            <a:r>
              <a:rPr lang="en-US" altLang="ja-JP" dirty="0">
                <a:solidFill>
                  <a:srgbClr val="FF0000"/>
                </a:solidFill>
              </a:rPr>
              <a:t>	</a:t>
            </a:r>
            <a:r>
              <a:rPr lang="ja-JP" altLang="en-US" dirty="0"/>
              <a:t>⇒　</a:t>
            </a:r>
            <a:r>
              <a:rPr lang="en-US" altLang="ja-JP" dirty="0">
                <a:solidFill>
                  <a:srgbClr val="FF0000"/>
                </a:solidFill>
              </a:rPr>
              <a:t>2,000,000</a:t>
            </a:r>
            <a:r>
              <a:rPr lang="ja-JP" altLang="en-US" dirty="0">
                <a:solidFill>
                  <a:srgbClr val="FF0000"/>
                </a:solidFill>
              </a:rPr>
              <a:t>円</a:t>
            </a:r>
            <a:endParaRPr lang="en-US" altLang="ja-JP" dirty="0">
              <a:solidFill>
                <a:srgbClr val="FF0000"/>
              </a:solidFill>
            </a:endParaRPr>
          </a:p>
          <a:p>
            <a:r>
              <a:rPr lang="ja-JP" altLang="en-US" dirty="0"/>
              <a:t>② ◯◯農協２</a:t>
            </a:r>
            <a:r>
              <a:rPr lang="en-US" altLang="ja-JP" dirty="0"/>
              <a:t>	 ××</a:t>
            </a:r>
            <a:r>
              <a:rPr lang="ja-JP" altLang="en-US" dirty="0"/>
              <a:t>支店　</a:t>
            </a:r>
            <a:r>
              <a:rPr lang="en-US" altLang="ja-JP" dirty="0">
                <a:solidFill>
                  <a:srgbClr val="FF0000"/>
                </a:solidFill>
              </a:rPr>
              <a:t>	</a:t>
            </a:r>
            <a:r>
              <a:rPr lang="ja-JP" altLang="en-US" dirty="0"/>
              <a:t>⇒　</a:t>
            </a:r>
            <a:r>
              <a:rPr lang="en-US" altLang="ja-JP" dirty="0">
                <a:solidFill>
                  <a:srgbClr val="FF0000"/>
                </a:solidFill>
              </a:rPr>
              <a:t>2,000,000</a:t>
            </a:r>
            <a:r>
              <a:rPr lang="ja-JP" altLang="en-US" dirty="0">
                <a:solidFill>
                  <a:srgbClr val="FF0000"/>
                </a:solidFill>
              </a:rPr>
              <a:t>円</a:t>
            </a:r>
            <a:endParaRPr lang="en-US" altLang="ja-JP" dirty="0">
              <a:solidFill>
                <a:srgbClr val="FF0000"/>
              </a:solidFill>
            </a:endParaRPr>
          </a:p>
          <a:p>
            <a:r>
              <a:rPr lang="ja-JP" altLang="en-US" dirty="0"/>
              <a:t>③ ◯◯農協３</a:t>
            </a:r>
            <a:r>
              <a:rPr lang="en-US" altLang="ja-JP" dirty="0"/>
              <a:t>	 ××</a:t>
            </a:r>
            <a:r>
              <a:rPr lang="ja-JP" altLang="en-US" dirty="0"/>
              <a:t>支店　</a:t>
            </a:r>
            <a:r>
              <a:rPr lang="en-US" altLang="ja-JP" dirty="0">
                <a:solidFill>
                  <a:srgbClr val="FF0000"/>
                </a:solidFill>
              </a:rPr>
              <a:t>	</a:t>
            </a:r>
            <a:r>
              <a:rPr lang="ja-JP" altLang="en-US" dirty="0"/>
              <a:t>⇒　</a:t>
            </a:r>
            <a:r>
              <a:rPr lang="en-US" altLang="ja-JP" dirty="0">
                <a:solidFill>
                  <a:srgbClr val="FF0000"/>
                </a:solidFill>
              </a:rPr>
              <a:t>2,000,000</a:t>
            </a:r>
            <a:r>
              <a:rPr lang="ja-JP" altLang="en-US" dirty="0">
                <a:solidFill>
                  <a:srgbClr val="FF0000"/>
                </a:solidFill>
              </a:rPr>
              <a:t>円</a:t>
            </a:r>
            <a:endParaRPr lang="en-US" altLang="ja-JP" dirty="0">
              <a:solidFill>
                <a:srgbClr val="FF0000"/>
              </a:solidFill>
            </a:endParaRPr>
          </a:p>
          <a:p>
            <a:r>
              <a:rPr lang="ja-JP" altLang="en-US" dirty="0"/>
              <a:t>④ ◯◯農協４</a:t>
            </a:r>
            <a:r>
              <a:rPr lang="en-US" altLang="ja-JP" dirty="0"/>
              <a:t>	 ××</a:t>
            </a:r>
            <a:r>
              <a:rPr lang="ja-JP" altLang="en-US" dirty="0"/>
              <a:t>支店　</a:t>
            </a:r>
            <a:r>
              <a:rPr lang="en-US" altLang="ja-JP" dirty="0">
                <a:solidFill>
                  <a:srgbClr val="FF0000"/>
                </a:solidFill>
              </a:rPr>
              <a:t>	</a:t>
            </a:r>
            <a:r>
              <a:rPr lang="ja-JP" altLang="en-US" dirty="0"/>
              <a:t>⇒　</a:t>
            </a:r>
            <a:r>
              <a:rPr lang="en-US" altLang="ja-JP" dirty="0">
                <a:solidFill>
                  <a:srgbClr val="FF0000"/>
                </a:solidFill>
              </a:rPr>
              <a:t>2,000,000</a:t>
            </a:r>
            <a:r>
              <a:rPr lang="ja-JP" altLang="en-US" dirty="0">
                <a:solidFill>
                  <a:srgbClr val="FF0000"/>
                </a:solidFill>
              </a:rPr>
              <a:t>円</a:t>
            </a:r>
            <a:endParaRPr lang="en-US" altLang="ja-JP" dirty="0">
              <a:solidFill>
                <a:srgbClr val="FF0000"/>
              </a:solidFill>
            </a:endParaRPr>
          </a:p>
          <a:p>
            <a:r>
              <a:rPr lang="ja-JP" altLang="en-US" dirty="0"/>
              <a:t>⑤ ◯◯農協５</a:t>
            </a:r>
            <a:r>
              <a:rPr lang="en-US" altLang="ja-JP" dirty="0"/>
              <a:t>	 ××</a:t>
            </a:r>
            <a:r>
              <a:rPr lang="ja-JP" altLang="en-US" dirty="0"/>
              <a:t>支店　</a:t>
            </a:r>
            <a:r>
              <a:rPr lang="en-US" altLang="ja-JP" dirty="0">
                <a:solidFill>
                  <a:srgbClr val="FF0000"/>
                </a:solidFill>
              </a:rPr>
              <a:t>	</a:t>
            </a:r>
            <a:r>
              <a:rPr lang="ja-JP" altLang="en-US" dirty="0"/>
              <a:t>⇒　</a:t>
            </a:r>
            <a:r>
              <a:rPr lang="en-US" altLang="ja-JP" dirty="0">
                <a:solidFill>
                  <a:srgbClr val="FF0000"/>
                </a:solidFill>
              </a:rPr>
              <a:t>2,000,000</a:t>
            </a:r>
            <a:r>
              <a:rPr lang="ja-JP" altLang="en-US" dirty="0">
                <a:solidFill>
                  <a:srgbClr val="FF0000"/>
                </a:solidFill>
              </a:rPr>
              <a:t>円</a:t>
            </a:r>
            <a:endParaRPr lang="en-US" altLang="ja-JP" dirty="0">
              <a:solidFill>
                <a:srgbClr val="FF0000"/>
              </a:solidFill>
            </a:endParaRPr>
          </a:p>
          <a:p>
            <a:r>
              <a:rPr lang="ja-JP" altLang="en-US" dirty="0"/>
              <a:t>⑥◯◯農協６</a:t>
            </a:r>
            <a:r>
              <a:rPr lang="en-US" altLang="ja-JP" dirty="0"/>
              <a:t>	 ××</a:t>
            </a:r>
            <a:r>
              <a:rPr lang="ja-JP" altLang="en-US" dirty="0"/>
              <a:t>支店　</a:t>
            </a:r>
            <a:r>
              <a:rPr lang="en-US" altLang="ja-JP" dirty="0">
                <a:solidFill>
                  <a:srgbClr val="FF0000"/>
                </a:solidFill>
              </a:rPr>
              <a:t>	</a:t>
            </a:r>
            <a:r>
              <a:rPr lang="ja-JP" altLang="en-US" dirty="0"/>
              <a:t>⇒　</a:t>
            </a:r>
            <a:r>
              <a:rPr lang="en-US" altLang="ja-JP" dirty="0">
                <a:solidFill>
                  <a:srgbClr val="FF0000"/>
                </a:solidFill>
              </a:rPr>
              <a:t>5,043,584</a:t>
            </a:r>
            <a:r>
              <a:rPr lang="ja-JP" altLang="en-US" dirty="0">
                <a:solidFill>
                  <a:srgbClr val="FF0000"/>
                </a:solidFill>
              </a:rPr>
              <a:t>円</a:t>
            </a:r>
            <a:endParaRPr lang="en-US" altLang="ja-JP" dirty="0">
              <a:solidFill>
                <a:srgbClr val="FF0000"/>
              </a:solidFill>
            </a:endParaRPr>
          </a:p>
          <a:p>
            <a:r>
              <a:rPr lang="ja-JP" altLang="en-US" dirty="0"/>
              <a:t>⑦◯◯県信用組合</a:t>
            </a:r>
            <a:r>
              <a:rPr lang="en-US" altLang="ja-JP" dirty="0"/>
              <a:t>××</a:t>
            </a:r>
            <a:r>
              <a:rPr lang="ja-JP" altLang="en-US" dirty="0"/>
              <a:t>支店　</a:t>
            </a:r>
            <a:r>
              <a:rPr lang="en-US" altLang="ja-JP" dirty="0">
                <a:solidFill>
                  <a:srgbClr val="FF0000"/>
                </a:solidFill>
              </a:rPr>
              <a:t>	</a:t>
            </a:r>
            <a:r>
              <a:rPr lang="ja-JP" altLang="en-US" dirty="0"/>
              <a:t>⇒　</a:t>
            </a:r>
            <a:r>
              <a:rPr lang="en-US" altLang="ja-JP" dirty="0">
                <a:solidFill>
                  <a:srgbClr val="FF0000"/>
                </a:solidFill>
              </a:rPr>
              <a:t>5,500,000</a:t>
            </a:r>
            <a:r>
              <a:rPr lang="ja-JP" altLang="en-US" dirty="0">
                <a:solidFill>
                  <a:srgbClr val="FF0000"/>
                </a:solidFill>
              </a:rPr>
              <a:t>円</a:t>
            </a:r>
            <a:endParaRPr lang="en-US" altLang="ja-JP" dirty="0">
              <a:solidFill>
                <a:srgbClr val="FF0000"/>
              </a:solidFill>
            </a:endParaRPr>
          </a:p>
          <a:p>
            <a:r>
              <a:rPr lang="ja-JP" altLang="en-US" dirty="0"/>
              <a:t>⑧◯◯県信用組合</a:t>
            </a:r>
            <a:r>
              <a:rPr lang="en-US" altLang="ja-JP" dirty="0"/>
              <a:t>××</a:t>
            </a:r>
            <a:r>
              <a:rPr lang="ja-JP" altLang="en-US" dirty="0"/>
              <a:t>支店　</a:t>
            </a:r>
            <a:r>
              <a:rPr lang="en-US" altLang="ja-JP" dirty="0">
                <a:solidFill>
                  <a:srgbClr val="FF0000"/>
                </a:solidFill>
              </a:rPr>
              <a:t>	</a:t>
            </a:r>
            <a:r>
              <a:rPr lang="ja-JP" altLang="en-US" dirty="0"/>
              <a:t>⇒　</a:t>
            </a:r>
            <a:r>
              <a:rPr lang="en-US" altLang="ja-JP" dirty="0">
                <a:solidFill>
                  <a:srgbClr val="FF0000"/>
                </a:solidFill>
              </a:rPr>
              <a:t>5,500,000</a:t>
            </a:r>
            <a:r>
              <a:rPr lang="ja-JP" altLang="en-US" dirty="0">
                <a:solidFill>
                  <a:srgbClr val="FF0000"/>
                </a:solidFill>
              </a:rPr>
              <a:t>円</a:t>
            </a:r>
            <a:endParaRPr lang="en-US" altLang="ja-JP" dirty="0">
              <a:solidFill>
                <a:srgbClr val="FF0000"/>
              </a:solidFill>
            </a:endParaRPr>
          </a:p>
          <a:p>
            <a:endParaRPr lang="en-US" altLang="ja-JP" dirty="0">
              <a:solidFill>
                <a:srgbClr val="FF0000"/>
              </a:solidFill>
            </a:endParaRPr>
          </a:p>
          <a:p>
            <a:r>
              <a:rPr lang="en-US" altLang="ja-JP" dirty="0">
                <a:solidFill>
                  <a:srgbClr val="FF0000"/>
                </a:solidFill>
              </a:rPr>
              <a:t>				</a:t>
            </a:r>
            <a:r>
              <a:rPr lang="ja-JP" altLang="en-US" sz="2800" dirty="0">
                <a:solidFill>
                  <a:srgbClr val="FF0000"/>
                </a:solidFill>
              </a:rPr>
              <a:t>合計　</a:t>
            </a:r>
            <a:r>
              <a:rPr lang="en-US" altLang="ja-JP" sz="2800" dirty="0">
                <a:solidFill>
                  <a:srgbClr val="FF0000"/>
                </a:solidFill>
              </a:rPr>
              <a:t>44,976,887</a:t>
            </a:r>
            <a:r>
              <a:rPr lang="ja-JP" altLang="en-US" sz="2800" dirty="0">
                <a:solidFill>
                  <a:srgbClr val="FF0000"/>
                </a:solidFill>
              </a:rPr>
              <a:t>円</a:t>
            </a:r>
            <a:r>
              <a:rPr lang="ja-JP" altLang="en-US" dirty="0">
                <a:solidFill>
                  <a:srgbClr val="FF0000"/>
                </a:solidFill>
              </a:rPr>
              <a:t>　</a:t>
            </a:r>
            <a:endParaRPr kumimoji="1" lang="en-US" altLang="ja-JP" dirty="0">
              <a:solidFill>
                <a:srgbClr val="FF0000"/>
              </a:solidFill>
            </a:endParaRPr>
          </a:p>
        </p:txBody>
      </p:sp>
    </p:spTree>
    <p:extLst>
      <p:ext uri="{BB962C8B-B14F-4D97-AF65-F5344CB8AC3E}">
        <p14:creationId xmlns:p14="http://schemas.microsoft.com/office/powerpoint/2010/main" val="223207914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2051720" y="607442"/>
            <a:ext cx="2339102" cy="523220"/>
          </a:xfrm>
          <a:prstGeom prst="rect">
            <a:avLst/>
          </a:prstGeom>
          <a:noFill/>
        </p:spPr>
        <p:txBody>
          <a:bodyPr wrap="none" rtlCol="0">
            <a:spAutoFit/>
          </a:bodyPr>
          <a:lstStyle/>
          <a:p>
            <a:r>
              <a:rPr lang="ja-JP" altLang="en-US" sz="2800" dirty="0"/>
              <a:t>相続税の概算</a:t>
            </a:r>
            <a:endParaRPr lang="en-US" altLang="ja-JP" sz="2800" dirty="0"/>
          </a:p>
        </p:txBody>
      </p:sp>
      <p:sp>
        <p:nvSpPr>
          <p:cNvPr id="5" name="テキスト ボックス 4"/>
          <p:cNvSpPr txBox="1"/>
          <p:nvPr/>
        </p:nvSpPr>
        <p:spPr>
          <a:xfrm>
            <a:off x="1187624" y="1916832"/>
            <a:ext cx="6356227" cy="2246769"/>
          </a:xfrm>
          <a:prstGeom prst="rect">
            <a:avLst/>
          </a:prstGeom>
          <a:noFill/>
        </p:spPr>
        <p:txBody>
          <a:bodyPr wrap="none" rtlCol="0">
            <a:spAutoFit/>
          </a:bodyPr>
          <a:lstStyle/>
          <a:p>
            <a:r>
              <a:rPr lang="en-US" altLang="ja-JP" sz="2800" u="sng" dirty="0"/>
              <a:t>××</a:t>
            </a:r>
            <a:r>
              <a:rPr lang="ja-JP" altLang="en-US" sz="2800" u="sng" dirty="0"/>
              <a:t>子</a:t>
            </a:r>
            <a:r>
              <a:rPr kumimoji="1" lang="ja-JP" altLang="en-US" sz="2800" u="sng" dirty="0"/>
              <a:t>様名義の資産</a:t>
            </a:r>
            <a:endParaRPr kumimoji="1" lang="en-US" altLang="ja-JP" sz="2800" u="sng" dirty="0"/>
          </a:p>
          <a:p>
            <a:endParaRPr kumimoji="1" lang="en-US" altLang="ja-JP" sz="2800" u="sng" dirty="0"/>
          </a:p>
          <a:p>
            <a:r>
              <a:rPr lang="en-US" altLang="ja-JP" sz="2800" dirty="0"/>
              <a:t>【</a:t>
            </a:r>
            <a:r>
              <a:rPr lang="ja-JP" altLang="en-US" sz="2800" dirty="0"/>
              <a:t>合計</a:t>
            </a:r>
            <a:r>
              <a:rPr lang="en-US" altLang="ja-JP" sz="2800" dirty="0"/>
              <a:t>】</a:t>
            </a:r>
            <a:r>
              <a:rPr lang="ja-JP" altLang="en-US" sz="2800" dirty="0"/>
              <a:t>　　</a:t>
            </a:r>
            <a:r>
              <a:rPr kumimoji="1" lang="en-US" altLang="ja-JP" sz="2800" dirty="0"/>
              <a:t>44,976,887</a:t>
            </a:r>
            <a:r>
              <a:rPr kumimoji="1" lang="ja-JP" altLang="en-US" sz="2800" dirty="0"/>
              <a:t>円（≒約</a:t>
            </a:r>
            <a:r>
              <a:rPr lang="en-US" altLang="ja-JP" sz="2800" dirty="0"/>
              <a:t>4,500</a:t>
            </a:r>
            <a:r>
              <a:rPr lang="ja-JP" altLang="en-US" sz="2800" dirty="0"/>
              <a:t>万</a:t>
            </a:r>
            <a:r>
              <a:rPr kumimoji="1" lang="ja-JP" altLang="en-US" sz="2800" dirty="0"/>
              <a:t>円）</a:t>
            </a:r>
            <a:endParaRPr kumimoji="1" lang="en-US" altLang="ja-JP" sz="2800" dirty="0"/>
          </a:p>
          <a:p>
            <a:endParaRPr lang="en-US" altLang="ja-JP" sz="2800" dirty="0"/>
          </a:p>
          <a:p>
            <a:endParaRPr kumimoji="1" lang="en-US" altLang="ja-JP" sz="2800" dirty="0"/>
          </a:p>
        </p:txBody>
      </p:sp>
      <p:sp>
        <p:nvSpPr>
          <p:cNvPr id="2" name="テキスト ボックス 1"/>
          <p:cNvSpPr txBox="1"/>
          <p:nvPr/>
        </p:nvSpPr>
        <p:spPr>
          <a:xfrm>
            <a:off x="467544" y="4005064"/>
            <a:ext cx="8528296" cy="1508105"/>
          </a:xfrm>
          <a:prstGeom prst="rect">
            <a:avLst/>
          </a:prstGeom>
          <a:noFill/>
        </p:spPr>
        <p:txBody>
          <a:bodyPr wrap="none" rtlCol="0">
            <a:spAutoFit/>
          </a:bodyPr>
          <a:lstStyle/>
          <a:p>
            <a:pPr algn="ctr"/>
            <a:r>
              <a:rPr lang="en-US" altLang="ja-JP" sz="2000" dirty="0"/>
              <a:t>4,5</a:t>
            </a:r>
            <a:r>
              <a:rPr kumimoji="1" lang="en-US" altLang="ja-JP" sz="2000" dirty="0"/>
              <a:t>00</a:t>
            </a:r>
            <a:r>
              <a:rPr kumimoji="1" lang="ja-JP" altLang="en-US" sz="2000" dirty="0"/>
              <a:t>万円</a:t>
            </a:r>
            <a:r>
              <a:rPr kumimoji="1" lang="ja-JP" altLang="en-US" sz="2000" dirty="0" err="1"/>
              <a:t>ー</a:t>
            </a:r>
            <a:r>
              <a:rPr kumimoji="1" lang="en-US" altLang="ja-JP" sz="2000" dirty="0"/>
              <a:t>4,800</a:t>
            </a:r>
            <a:r>
              <a:rPr kumimoji="1" lang="ja-JP" altLang="en-US" sz="2000" dirty="0"/>
              <a:t>万円（基礎控除）＝</a:t>
            </a:r>
            <a:r>
              <a:rPr lang="ja-JP" altLang="en-US" sz="2000" dirty="0">
                <a:solidFill>
                  <a:srgbClr val="FF0000"/>
                </a:solidFill>
              </a:rPr>
              <a:t>ー</a:t>
            </a:r>
            <a:r>
              <a:rPr lang="en-US" altLang="ja-JP" sz="2000" dirty="0">
                <a:solidFill>
                  <a:srgbClr val="FF0000"/>
                </a:solidFill>
              </a:rPr>
              <a:t>300</a:t>
            </a:r>
            <a:r>
              <a:rPr kumimoji="1" lang="ja-JP" altLang="en-US" sz="2000" dirty="0">
                <a:solidFill>
                  <a:srgbClr val="FF0000"/>
                </a:solidFill>
              </a:rPr>
              <a:t>万円</a:t>
            </a:r>
            <a:r>
              <a:rPr kumimoji="1" lang="ja-JP" altLang="en-US" sz="2000" dirty="0"/>
              <a:t>（←相続税が課税される総額）</a:t>
            </a:r>
            <a:endParaRPr kumimoji="1" lang="en-US" altLang="ja-JP" sz="2000" dirty="0"/>
          </a:p>
          <a:p>
            <a:pPr algn="ctr"/>
            <a:endParaRPr lang="en-US" altLang="ja-JP" sz="2000" dirty="0"/>
          </a:p>
          <a:p>
            <a:pPr algn="ctr"/>
            <a:endParaRPr lang="en-US" altLang="ja-JP" sz="2000" dirty="0"/>
          </a:p>
          <a:p>
            <a:pPr algn="ctr"/>
            <a:r>
              <a:rPr kumimoji="1" lang="en-US" altLang="ja-JP" sz="3200" dirty="0">
                <a:solidFill>
                  <a:srgbClr val="FF0000"/>
                </a:solidFill>
              </a:rPr>
              <a:t>【</a:t>
            </a:r>
            <a:r>
              <a:rPr kumimoji="1" lang="ja-JP" altLang="en-US" sz="3200" dirty="0">
                <a:solidFill>
                  <a:srgbClr val="FF0000"/>
                </a:solidFill>
              </a:rPr>
              <a:t>結論</a:t>
            </a:r>
            <a:r>
              <a:rPr kumimoji="1" lang="en-US" altLang="ja-JP" sz="3200" dirty="0">
                <a:solidFill>
                  <a:srgbClr val="FF0000"/>
                </a:solidFill>
              </a:rPr>
              <a:t>】</a:t>
            </a:r>
            <a:r>
              <a:rPr kumimoji="1" lang="ja-JP" altLang="en-US" sz="3200" dirty="0">
                <a:solidFill>
                  <a:srgbClr val="FF0000"/>
                </a:solidFill>
              </a:rPr>
              <a:t>　現状では相続税は</a:t>
            </a:r>
            <a:r>
              <a:rPr kumimoji="1" lang="en-US" altLang="ja-JP" sz="3200" dirty="0">
                <a:solidFill>
                  <a:srgbClr val="FF0000"/>
                </a:solidFill>
              </a:rPr>
              <a:t>¥</a:t>
            </a:r>
            <a:r>
              <a:rPr kumimoji="1" lang="ja-JP" altLang="en-US" sz="3200" dirty="0">
                <a:solidFill>
                  <a:srgbClr val="FF0000"/>
                </a:solidFill>
              </a:rPr>
              <a:t>０−と考えられます。</a:t>
            </a:r>
          </a:p>
        </p:txBody>
      </p:sp>
    </p:spTree>
    <p:extLst>
      <p:ext uri="{BB962C8B-B14F-4D97-AF65-F5344CB8AC3E}">
        <p14:creationId xmlns:p14="http://schemas.microsoft.com/office/powerpoint/2010/main" val="312459525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1619672" y="3645024"/>
            <a:ext cx="184731" cy="369332"/>
          </a:xfrm>
          <a:prstGeom prst="rect">
            <a:avLst/>
          </a:prstGeom>
          <a:noFill/>
        </p:spPr>
        <p:txBody>
          <a:bodyPr wrap="none" rtlCol="0">
            <a:spAutoFit/>
          </a:bodyPr>
          <a:lstStyle/>
          <a:p>
            <a:endParaRPr kumimoji="1" lang="ja-JP" altLang="en-US" dirty="0"/>
          </a:p>
        </p:txBody>
      </p:sp>
      <p:sp>
        <p:nvSpPr>
          <p:cNvPr id="6" name="テキスト ボックス 5"/>
          <p:cNvSpPr txBox="1"/>
          <p:nvPr/>
        </p:nvSpPr>
        <p:spPr>
          <a:xfrm>
            <a:off x="1596456" y="709638"/>
            <a:ext cx="6976590" cy="461665"/>
          </a:xfrm>
          <a:prstGeom prst="rect">
            <a:avLst/>
          </a:prstGeom>
          <a:noFill/>
        </p:spPr>
        <p:txBody>
          <a:bodyPr wrap="none" rtlCol="0">
            <a:spAutoFit/>
          </a:bodyPr>
          <a:lstStyle/>
          <a:p>
            <a:r>
              <a:rPr lang="ja-JP" altLang="en-US" sz="2400" dirty="0"/>
              <a:t>検討事項①　今後の</a:t>
            </a:r>
            <a:r>
              <a:rPr lang="en-US" altLang="ja-JP" sz="2400" dirty="0"/>
              <a:t>××</a:t>
            </a:r>
            <a:r>
              <a:rPr lang="ja-JP" altLang="en-US" sz="2400" dirty="0"/>
              <a:t>子さまの財産管理について</a:t>
            </a:r>
            <a:endParaRPr kumimoji="1" lang="ja-JP" altLang="en-US" sz="2400" dirty="0"/>
          </a:p>
        </p:txBody>
      </p:sp>
      <p:sp>
        <p:nvSpPr>
          <p:cNvPr id="2" name="正方形/長方形 1"/>
          <p:cNvSpPr/>
          <p:nvPr/>
        </p:nvSpPr>
        <p:spPr>
          <a:xfrm>
            <a:off x="4331179" y="1343895"/>
            <a:ext cx="4200189" cy="369332"/>
          </a:xfrm>
          <a:prstGeom prst="rect">
            <a:avLst/>
          </a:prstGeom>
        </p:spPr>
        <p:txBody>
          <a:bodyPr wrap="none">
            <a:spAutoFit/>
          </a:bodyPr>
          <a:lstStyle/>
          <a:p>
            <a:r>
              <a:rPr lang="ja-JP" altLang="en-US">
                <a:solidFill>
                  <a:srgbClr val="000000"/>
                </a:solidFill>
                <a:latin typeface="Helvetica" charset="0"/>
              </a:rPr>
              <a:t>（例　医療費や介護費の支払い等も含む）</a:t>
            </a:r>
            <a:endParaRPr lang="ja-JP" altLang="en-US"/>
          </a:p>
        </p:txBody>
      </p:sp>
    </p:spTree>
    <p:extLst>
      <p:ext uri="{BB962C8B-B14F-4D97-AF65-F5344CB8AC3E}">
        <p14:creationId xmlns:p14="http://schemas.microsoft.com/office/powerpoint/2010/main" val="134036979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1619672" y="3645024"/>
            <a:ext cx="184731" cy="369332"/>
          </a:xfrm>
          <a:prstGeom prst="rect">
            <a:avLst/>
          </a:prstGeom>
          <a:noFill/>
        </p:spPr>
        <p:txBody>
          <a:bodyPr wrap="none" rtlCol="0">
            <a:spAutoFit/>
          </a:bodyPr>
          <a:lstStyle/>
          <a:p>
            <a:endParaRPr kumimoji="1" lang="ja-JP" altLang="en-US" dirty="0"/>
          </a:p>
        </p:txBody>
      </p:sp>
      <p:sp>
        <p:nvSpPr>
          <p:cNvPr id="5" name="テキスト ボックス 4"/>
          <p:cNvSpPr txBox="1"/>
          <p:nvPr/>
        </p:nvSpPr>
        <p:spPr>
          <a:xfrm>
            <a:off x="1596456" y="709638"/>
            <a:ext cx="6774611" cy="461665"/>
          </a:xfrm>
          <a:prstGeom prst="rect">
            <a:avLst/>
          </a:prstGeom>
          <a:noFill/>
        </p:spPr>
        <p:txBody>
          <a:bodyPr wrap="none" rtlCol="0">
            <a:spAutoFit/>
          </a:bodyPr>
          <a:lstStyle/>
          <a:p>
            <a:r>
              <a:rPr lang="ja-JP" altLang="en-US" sz="2400" dirty="0"/>
              <a:t>検討事項②　未登記の不動産の名義変更について</a:t>
            </a:r>
            <a:endParaRPr kumimoji="1" lang="ja-JP" altLang="en-US" sz="2400" dirty="0"/>
          </a:p>
        </p:txBody>
      </p:sp>
    </p:spTree>
    <p:extLst>
      <p:ext uri="{BB962C8B-B14F-4D97-AF65-F5344CB8AC3E}">
        <p14:creationId xmlns:p14="http://schemas.microsoft.com/office/powerpoint/2010/main" val="359288659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1619672" y="3645024"/>
            <a:ext cx="184731" cy="369332"/>
          </a:xfrm>
          <a:prstGeom prst="rect">
            <a:avLst/>
          </a:prstGeom>
          <a:noFill/>
        </p:spPr>
        <p:txBody>
          <a:bodyPr wrap="none" rtlCol="0">
            <a:spAutoFit/>
          </a:bodyPr>
          <a:lstStyle/>
          <a:p>
            <a:endParaRPr kumimoji="1" lang="ja-JP" altLang="en-US" dirty="0"/>
          </a:p>
        </p:txBody>
      </p:sp>
      <p:sp>
        <p:nvSpPr>
          <p:cNvPr id="5" name="テキスト ボックス 4"/>
          <p:cNvSpPr txBox="1"/>
          <p:nvPr/>
        </p:nvSpPr>
        <p:spPr>
          <a:xfrm>
            <a:off x="1596456" y="709638"/>
            <a:ext cx="6898042" cy="461665"/>
          </a:xfrm>
          <a:prstGeom prst="rect">
            <a:avLst/>
          </a:prstGeom>
          <a:noFill/>
        </p:spPr>
        <p:txBody>
          <a:bodyPr wrap="none" rtlCol="0">
            <a:spAutoFit/>
          </a:bodyPr>
          <a:lstStyle/>
          <a:p>
            <a:r>
              <a:rPr lang="ja-JP" altLang="en-US" sz="2400" dirty="0"/>
              <a:t>検討事項③　</a:t>
            </a:r>
            <a:r>
              <a:rPr lang="en-US" altLang="ja-JP" sz="2400" dirty="0"/>
              <a:t>××</a:t>
            </a:r>
            <a:r>
              <a:rPr lang="ja-JP" altLang="en-US" sz="2400" dirty="0"/>
              <a:t>子さまの遺産の引き継ぎについて</a:t>
            </a:r>
            <a:endParaRPr kumimoji="1" lang="ja-JP" altLang="en-US" sz="2400" dirty="0"/>
          </a:p>
        </p:txBody>
      </p:sp>
    </p:spTree>
    <p:extLst>
      <p:ext uri="{BB962C8B-B14F-4D97-AF65-F5344CB8AC3E}">
        <p14:creationId xmlns:p14="http://schemas.microsoft.com/office/powerpoint/2010/main" val="24465997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descr="ダイアグラム&#10;&#10;自動的に生成された説明">
            <a:extLst>
              <a:ext uri="{FF2B5EF4-FFF2-40B4-BE49-F238E27FC236}">
                <a16:creationId xmlns:a16="http://schemas.microsoft.com/office/drawing/2014/main" id="{987C4BC5-CB74-C14E-9058-A87E5AE9E8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2" y="0"/>
            <a:ext cx="9144000" cy="6858000"/>
          </a:xfrm>
          <a:prstGeom prst="rect">
            <a:avLst/>
          </a:prstGeom>
        </p:spPr>
      </p:pic>
      <p:sp>
        <p:nvSpPr>
          <p:cNvPr id="6" name="テキスト ボックス 5">
            <a:extLst>
              <a:ext uri="{FF2B5EF4-FFF2-40B4-BE49-F238E27FC236}">
                <a16:creationId xmlns:a16="http://schemas.microsoft.com/office/drawing/2014/main" id="{299E6DD2-DC32-E94E-9A9F-01542C0A2794}"/>
              </a:ext>
            </a:extLst>
          </p:cNvPr>
          <p:cNvSpPr txBox="1"/>
          <p:nvPr/>
        </p:nvSpPr>
        <p:spPr>
          <a:xfrm>
            <a:off x="5148064" y="476672"/>
            <a:ext cx="3902116" cy="338554"/>
          </a:xfrm>
          <a:prstGeom prst="rect">
            <a:avLst/>
          </a:prstGeom>
          <a:noFill/>
        </p:spPr>
        <p:txBody>
          <a:bodyPr wrap="square" rtlCol="0">
            <a:spAutoFit/>
          </a:bodyPr>
          <a:lstStyle/>
          <a:p>
            <a:r>
              <a:rPr kumimoji="1" lang="ja-JP" altLang="en-US" sz="1600">
                <a:highlight>
                  <a:srgbClr val="FFFF00"/>
                </a:highlight>
              </a:rPr>
              <a:t>相続コンサルタントの役割：イメージ図</a:t>
            </a:r>
          </a:p>
        </p:txBody>
      </p:sp>
      <p:sp>
        <p:nvSpPr>
          <p:cNvPr id="19" name="テキスト ボックス 18">
            <a:extLst>
              <a:ext uri="{FF2B5EF4-FFF2-40B4-BE49-F238E27FC236}">
                <a16:creationId xmlns:a16="http://schemas.microsoft.com/office/drawing/2014/main" id="{CC6624A7-DA0C-5942-A99F-8CAD2509CDA6}"/>
              </a:ext>
            </a:extLst>
          </p:cNvPr>
          <p:cNvSpPr txBox="1"/>
          <p:nvPr/>
        </p:nvSpPr>
        <p:spPr>
          <a:xfrm>
            <a:off x="5724128" y="6093296"/>
            <a:ext cx="3550972" cy="415498"/>
          </a:xfrm>
          <a:prstGeom prst="rect">
            <a:avLst/>
          </a:prstGeom>
          <a:noFill/>
        </p:spPr>
        <p:txBody>
          <a:bodyPr wrap="none" rtlCol="0">
            <a:spAutoFit/>
          </a:bodyPr>
          <a:lstStyle/>
          <a:p>
            <a:r>
              <a:rPr kumimoji="1" lang="en-US" altLang="ja-JP" sz="1050" dirty="0"/>
              <a:t>※</a:t>
            </a:r>
            <a:r>
              <a:rPr kumimoji="1" lang="ja-JP" altLang="en-US" sz="1050"/>
              <a:t>既にお付き合いのある専門家と</a:t>
            </a:r>
            <a:r>
              <a:rPr lang="ja-JP" altLang="en-US" sz="1050"/>
              <a:t>協業することも</a:t>
            </a:r>
            <a:br>
              <a:rPr lang="en-US" altLang="ja-JP" sz="1050" dirty="0"/>
            </a:br>
            <a:r>
              <a:rPr lang="ja-JP" altLang="en-US" sz="1050"/>
              <a:t>新たに専門家を選定することもどちらも対応可能です。</a:t>
            </a:r>
            <a:endParaRPr kumimoji="1" lang="ja-JP" altLang="en-US" sz="1050" dirty="0"/>
          </a:p>
        </p:txBody>
      </p:sp>
    </p:spTree>
    <p:extLst>
      <p:ext uri="{BB962C8B-B14F-4D97-AF65-F5344CB8AC3E}">
        <p14:creationId xmlns:p14="http://schemas.microsoft.com/office/powerpoint/2010/main" val="305054063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1619672" y="3645024"/>
            <a:ext cx="184731" cy="369332"/>
          </a:xfrm>
          <a:prstGeom prst="rect">
            <a:avLst/>
          </a:prstGeom>
          <a:noFill/>
        </p:spPr>
        <p:txBody>
          <a:bodyPr wrap="none" rtlCol="0">
            <a:spAutoFit/>
          </a:bodyPr>
          <a:lstStyle/>
          <a:p>
            <a:endParaRPr kumimoji="1" lang="ja-JP" altLang="en-US" dirty="0"/>
          </a:p>
        </p:txBody>
      </p:sp>
      <p:sp>
        <p:nvSpPr>
          <p:cNvPr id="2" name="テキスト ボックス 1"/>
          <p:cNvSpPr txBox="1"/>
          <p:nvPr/>
        </p:nvSpPr>
        <p:spPr>
          <a:xfrm>
            <a:off x="3752475" y="734665"/>
            <a:ext cx="990977" cy="461665"/>
          </a:xfrm>
          <a:prstGeom prst="rect">
            <a:avLst/>
          </a:prstGeom>
          <a:noFill/>
        </p:spPr>
        <p:txBody>
          <a:bodyPr wrap="none" rtlCol="0">
            <a:spAutoFit/>
          </a:bodyPr>
          <a:lstStyle/>
          <a:p>
            <a:r>
              <a:rPr lang="en-US" altLang="ja-JP" sz="2400"/>
              <a:t>memo</a:t>
            </a:r>
            <a:endParaRPr kumimoji="1" lang="ja-JP" altLang="en-US" sz="2400" dirty="0"/>
          </a:p>
        </p:txBody>
      </p:sp>
    </p:spTree>
    <p:extLst>
      <p:ext uri="{BB962C8B-B14F-4D97-AF65-F5344CB8AC3E}">
        <p14:creationId xmlns:p14="http://schemas.microsoft.com/office/powerpoint/2010/main" val="130426553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1599799" y="1556792"/>
            <a:ext cx="6109365" cy="3394134"/>
          </a:xfrm>
          <a:prstGeom prst="rect">
            <a:avLst/>
          </a:prstGeom>
          <a:solidFill>
            <a:srgbClr val="FFFF00"/>
          </a:solidFill>
        </p:spPr>
        <p:txBody>
          <a:bodyPr wrap="none" rtlCol="0">
            <a:spAutoFit/>
          </a:bodyPr>
          <a:lstStyle/>
          <a:p>
            <a:pPr algn="ctr">
              <a:lnSpc>
                <a:spcPct val="200000"/>
              </a:lnSpc>
            </a:pPr>
            <a:r>
              <a:rPr lang="ja-JP" altLang="en-US" sz="6600">
                <a:solidFill>
                  <a:srgbClr val="FF0000"/>
                </a:solidFill>
              </a:rPr>
              <a:t>「</a:t>
            </a:r>
            <a:r>
              <a:rPr lang="ja-JP" altLang="en-US" sz="6600" dirty="0">
                <a:solidFill>
                  <a:srgbClr val="FF0000"/>
                </a:solidFill>
              </a:rPr>
              <a:t>家族会議</a:t>
            </a:r>
            <a:r>
              <a:rPr lang="ja-JP" altLang="en-US" sz="6600">
                <a:solidFill>
                  <a:srgbClr val="FF0000"/>
                </a:solidFill>
              </a:rPr>
              <a:t>支援」</a:t>
            </a:r>
            <a:endParaRPr lang="en-US" altLang="ja-JP" sz="6600" dirty="0">
              <a:solidFill>
                <a:srgbClr val="FF0000"/>
              </a:solidFill>
            </a:endParaRPr>
          </a:p>
          <a:p>
            <a:pPr algn="ctr">
              <a:lnSpc>
                <a:spcPct val="200000"/>
              </a:lnSpc>
            </a:pPr>
            <a:r>
              <a:rPr lang="ja-JP" altLang="en-US" sz="4800"/>
              <a:t>を体験してみよう！</a:t>
            </a:r>
            <a:endParaRPr lang="en-US" altLang="ja-JP" sz="4000" dirty="0"/>
          </a:p>
        </p:txBody>
      </p:sp>
    </p:spTree>
    <p:extLst>
      <p:ext uri="{BB962C8B-B14F-4D97-AF65-F5344CB8AC3E}">
        <p14:creationId xmlns:p14="http://schemas.microsoft.com/office/powerpoint/2010/main" val="281602830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2051720" y="601524"/>
            <a:ext cx="5256584" cy="523220"/>
          </a:xfrm>
          <a:prstGeom prst="rect">
            <a:avLst/>
          </a:prstGeom>
          <a:noFill/>
        </p:spPr>
        <p:txBody>
          <a:bodyPr wrap="square" rtlCol="0">
            <a:spAutoFit/>
          </a:bodyPr>
          <a:lstStyle/>
          <a:p>
            <a:r>
              <a:rPr lang="ja-JP" altLang="en-US" sz="2800"/>
              <a:t>家族会議支援を体験してみよう！</a:t>
            </a:r>
            <a:endParaRPr kumimoji="1" lang="ja-JP" altLang="en-US" sz="2800" dirty="0"/>
          </a:p>
        </p:txBody>
      </p:sp>
      <p:sp>
        <p:nvSpPr>
          <p:cNvPr id="81" name="テキスト ボックス 80">
            <a:extLst>
              <a:ext uri="{FF2B5EF4-FFF2-40B4-BE49-F238E27FC236}">
                <a16:creationId xmlns:a16="http://schemas.microsoft.com/office/drawing/2014/main" id="{F07584B9-CC06-1830-4AF6-14EB0CAEE314}"/>
              </a:ext>
            </a:extLst>
          </p:cNvPr>
          <p:cNvSpPr txBox="1"/>
          <p:nvPr/>
        </p:nvSpPr>
        <p:spPr>
          <a:xfrm>
            <a:off x="5364088" y="1402256"/>
            <a:ext cx="3784340" cy="2031325"/>
          </a:xfrm>
          <a:prstGeom prst="rect">
            <a:avLst/>
          </a:prstGeom>
          <a:solidFill>
            <a:schemeClr val="accent2">
              <a:lumMod val="20000"/>
              <a:lumOff val="80000"/>
            </a:schemeClr>
          </a:solidFill>
        </p:spPr>
        <p:txBody>
          <a:bodyPr wrap="square" rtlCol="0">
            <a:spAutoFit/>
          </a:bodyPr>
          <a:lstStyle/>
          <a:p>
            <a:r>
              <a:rPr lang="ja-JP" altLang="en-US"/>
              <a:t>・クリーニング店（個人事業）</a:t>
            </a:r>
            <a:br>
              <a:rPr lang="en-US" altLang="ja-JP" dirty="0"/>
            </a:br>
            <a:r>
              <a:rPr lang="ja-JP" altLang="en-US"/>
              <a:t>・アパート２棟経営</a:t>
            </a:r>
            <a:br>
              <a:rPr lang="en-US" altLang="ja-JP" dirty="0"/>
            </a:br>
            <a:r>
              <a:rPr lang="ja-JP" altLang="en-US"/>
              <a:t>・三男と二人暮らし</a:t>
            </a:r>
            <a:br>
              <a:rPr lang="en-US" altLang="ja-JP" dirty="0"/>
            </a:br>
            <a:r>
              <a:rPr lang="ja-JP" altLang="en-US"/>
              <a:t>・財産は自宅不動産と</a:t>
            </a:r>
            <a:br>
              <a:rPr lang="en-US" altLang="ja-JP" dirty="0"/>
            </a:br>
            <a:r>
              <a:rPr lang="ja-JP" altLang="en-US"/>
              <a:t>　　　　　　　　現金</a:t>
            </a:r>
            <a:r>
              <a:rPr lang="en-US" altLang="ja-JP" dirty="0"/>
              <a:t>500</a:t>
            </a:r>
            <a:r>
              <a:rPr lang="ja-JP" altLang="en-US"/>
              <a:t>万円程度</a:t>
            </a:r>
            <a:br>
              <a:rPr lang="en-US" altLang="ja-JP" dirty="0"/>
            </a:br>
            <a:r>
              <a:rPr lang="ja-JP" altLang="en-US"/>
              <a:t>・長男と次男はサラリーマン</a:t>
            </a:r>
            <a:br>
              <a:rPr lang="en-US" altLang="ja-JP" dirty="0"/>
            </a:br>
            <a:r>
              <a:rPr lang="ja-JP" altLang="en-US"/>
              <a:t>・三男がアパート経営を手伝っている</a:t>
            </a:r>
            <a:endParaRPr kumimoji="1" lang="ja-JP" altLang="en-US"/>
          </a:p>
        </p:txBody>
      </p:sp>
      <p:grpSp>
        <p:nvGrpSpPr>
          <p:cNvPr id="17" name="グループ化 16">
            <a:extLst>
              <a:ext uri="{FF2B5EF4-FFF2-40B4-BE49-F238E27FC236}">
                <a16:creationId xmlns:a16="http://schemas.microsoft.com/office/drawing/2014/main" id="{0AE53C6B-90C1-FCC5-159A-A8BC74B68F95}"/>
              </a:ext>
            </a:extLst>
          </p:cNvPr>
          <p:cNvGrpSpPr/>
          <p:nvPr/>
        </p:nvGrpSpPr>
        <p:grpSpPr>
          <a:xfrm>
            <a:off x="-108520" y="1938318"/>
            <a:ext cx="7139880" cy="4622659"/>
            <a:chOff x="1334481" y="1786737"/>
            <a:chExt cx="7492981" cy="4738596"/>
          </a:xfrm>
        </p:grpSpPr>
        <p:sp>
          <p:nvSpPr>
            <p:cNvPr id="5" name="三角形 4">
              <a:extLst>
                <a:ext uri="{FF2B5EF4-FFF2-40B4-BE49-F238E27FC236}">
                  <a16:creationId xmlns:a16="http://schemas.microsoft.com/office/drawing/2014/main" id="{BC30E745-E9AB-1D6C-28B5-6CA2D173C1B5}"/>
                </a:ext>
              </a:extLst>
            </p:cNvPr>
            <p:cNvSpPr/>
            <p:nvPr/>
          </p:nvSpPr>
          <p:spPr>
            <a:xfrm>
              <a:off x="4947360" y="1818367"/>
              <a:ext cx="631991" cy="559910"/>
            </a:xfrm>
            <a:prstGeom prst="triangl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直線コネクタ 8">
              <a:extLst>
                <a:ext uri="{FF2B5EF4-FFF2-40B4-BE49-F238E27FC236}">
                  <a16:creationId xmlns:a16="http://schemas.microsoft.com/office/drawing/2014/main" id="{4659EB02-6B7C-6FE7-D235-55CEE776E38E}"/>
                </a:ext>
              </a:extLst>
            </p:cNvPr>
            <p:cNvCxnSpPr>
              <a:cxnSpLocks/>
            </p:cNvCxnSpPr>
            <p:nvPr/>
          </p:nvCxnSpPr>
          <p:spPr>
            <a:xfrm>
              <a:off x="3728520" y="2005004"/>
              <a:ext cx="117369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F7FF73E4-C005-8B95-3EC9-C9E0FFD9A86E}"/>
                </a:ext>
              </a:extLst>
            </p:cNvPr>
            <p:cNvCxnSpPr>
              <a:cxnSpLocks/>
            </p:cNvCxnSpPr>
            <p:nvPr/>
          </p:nvCxnSpPr>
          <p:spPr>
            <a:xfrm>
              <a:off x="3728520" y="2191641"/>
              <a:ext cx="117369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3A085018-FD0E-3BE8-61A9-BB98A5A53371}"/>
                </a:ext>
              </a:extLst>
            </p:cNvPr>
            <p:cNvCxnSpPr>
              <a:cxnSpLocks/>
            </p:cNvCxnSpPr>
            <p:nvPr/>
          </p:nvCxnSpPr>
          <p:spPr>
            <a:xfrm>
              <a:off x="2228201" y="3591416"/>
              <a:ext cx="506655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8D2ABFD9-3203-78F5-248C-A6DE80BD5DCF}"/>
                </a:ext>
              </a:extLst>
            </p:cNvPr>
            <p:cNvCxnSpPr>
              <a:cxnSpLocks/>
            </p:cNvCxnSpPr>
            <p:nvPr/>
          </p:nvCxnSpPr>
          <p:spPr>
            <a:xfrm>
              <a:off x="2256595" y="3591416"/>
              <a:ext cx="0" cy="74654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EAC9DF1F-3CB5-69A6-6197-3CDDA3B12342}"/>
                </a:ext>
              </a:extLst>
            </p:cNvPr>
            <p:cNvCxnSpPr>
              <a:cxnSpLocks/>
            </p:cNvCxnSpPr>
            <p:nvPr/>
          </p:nvCxnSpPr>
          <p:spPr>
            <a:xfrm>
              <a:off x="7294757" y="3591416"/>
              <a:ext cx="0" cy="74654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8AFC1D64-EDCF-398F-4F17-7BD10C4AA17B}"/>
                </a:ext>
              </a:extLst>
            </p:cNvPr>
            <p:cNvCxnSpPr>
              <a:cxnSpLocks/>
            </p:cNvCxnSpPr>
            <p:nvPr/>
          </p:nvCxnSpPr>
          <p:spPr>
            <a:xfrm>
              <a:off x="4315369" y="2191641"/>
              <a:ext cx="0" cy="214632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4" name="円/楕円 23">
              <a:extLst>
                <a:ext uri="{FF2B5EF4-FFF2-40B4-BE49-F238E27FC236}">
                  <a16:creationId xmlns:a16="http://schemas.microsoft.com/office/drawing/2014/main" id="{4F9180BD-5629-A1E1-FD5C-9D98183646C2}"/>
                </a:ext>
              </a:extLst>
            </p:cNvPr>
            <p:cNvSpPr/>
            <p:nvPr/>
          </p:nvSpPr>
          <p:spPr>
            <a:xfrm>
              <a:off x="1955847" y="4355158"/>
              <a:ext cx="631991" cy="653229"/>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楕円 24">
              <a:extLst>
                <a:ext uri="{FF2B5EF4-FFF2-40B4-BE49-F238E27FC236}">
                  <a16:creationId xmlns:a16="http://schemas.microsoft.com/office/drawing/2014/main" id="{4CE58ACE-1173-AE35-CDD0-DCD9F8167916}"/>
                </a:ext>
              </a:extLst>
            </p:cNvPr>
            <p:cNvSpPr/>
            <p:nvPr/>
          </p:nvSpPr>
          <p:spPr>
            <a:xfrm>
              <a:off x="5302075" y="5872104"/>
              <a:ext cx="631991" cy="65322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円/楕円 25">
              <a:extLst>
                <a:ext uri="{FF2B5EF4-FFF2-40B4-BE49-F238E27FC236}">
                  <a16:creationId xmlns:a16="http://schemas.microsoft.com/office/drawing/2014/main" id="{6AE7CBDB-D697-57C8-1658-9290132D5BD3}"/>
                </a:ext>
              </a:extLst>
            </p:cNvPr>
            <p:cNvSpPr/>
            <p:nvPr/>
          </p:nvSpPr>
          <p:spPr>
            <a:xfrm>
              <a:off x="8188480" y="5833958"/>
              <a:ext cx="631991" cy="65322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4" name="直線コネクタ 43">
              <a:extLst>
                <a:ext uri="{FF2B5EF4-FFF2-40B4-BE49-F238E27FC236}">
                  <a16:creationId xmlns:a16="http://schemas.microsoft.com/office/drawing/2014/main" id="{0849DBCF-E192-F1CF-7B6D-DCFED81FC0E8}"/>
                </a:ext>
              </a:extLst>
            </p:cNvPr>
            <p:cNvCxnSpPr>
              <a:cxnSpLocks/>
            </p:cNvCxnSpPr>
            <p:nvPr/>
          </p:nvCxnSpPr>
          <p:spPr>
            <a:xfrm>
              <a:off x="7626253" y="4524600"/>
              <a:ext cx="47214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EB25063E-3A8D-05E6-8AD6-5EE3530D5AC2}"/>
                </a:ext>
              </a:extLst>
            </p:cNvPr>
            <p:cNvCxnSpPr>
              <a:cxnSpLocks/>
            </p:cNvCxnSpPr>
            <p:nvPr/>
          </p:nvCxnSpPr>
          <p:spPr>
            <a:xfrm>
              <a:off x="7626251" y="4657072"/>
              <a:ext cx="47214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96E7821A-12A9-4A63-0C8A-96DF1978C812}"/>
                </a:ext>
              </a:extLst>
            </p:cNvPr>
            <p:cNvCxnSpPr>
              <a:cxnSpLocks/>
            </p:cNvCxnSpPr>
            <p:nvPr/>
          </p:nvCxnSpPr>
          <p:spPr>
            <a:xfrm>
              <a:off x="4648394" y="4549301"/>
              <a:ext cx="47214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61B91CCE-4A08-0DF7-A007-3E1598BAF626}"/>
                </a:ext>
              </a:extLst>
            </p:cNvPr>
            <p:cNvCxnSpPr>
              <a:cxnSpLocks/>
            </p:cNvCxnSpPr>
            <p:nvPr/>
          </p:nvCxnSpPr>
          <p:spPr>
            <a:xfrm>
              <a:off x="4648393" y="4681773"/>
              <a:ext cx="47214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9A4CD9F7-6FFC-B63B-E99B-8030C3F6F79D}"/>
                </a:ext>
              </a:extLst>
            </p:cNvPr>
            <p:cNvCxnSpPr>
              <a:cxnSpLocks/>
            </p:cNvCxnSpPr>
            <p:nvPr/>
          </p:nvCxnSpPr>
          <p:spPr>
            <a:xfrm>
              <a:off x="4902218" y="4681773"/>
              <a:ext cx="0" cy="74654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6118D949-CCDE-FD29-1AB5-85585700D050}"/>
                </a:ext>
              </a:extLst>
            </p:cNvPr>
            <p:cNvCxnSpPr>
              <a:cxnSpLocks/>
            </p:cNvCxnSpPr>
            <p:nvPr/>
          </p:nvCxnSpPr>
          <p:spPr>
            <a:xfrm>
              <a:off x="7848589" y="4685761"/>
              <a:ext cx="0" cy="74654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6" name="三角形 65">
              <a:extLst>
                <a:ext uri="{FF2B5EF4-FFF2-40B4-BE49-F238E27FC236}">
                  <a16:creationId xmlns:a16="http://schemas.microsoft.com/office/drawing/2014/main" id="{C0AC7265-AF97-8930-5DE8-778B9BBEBD13}"/>
                </a:ext>
              </a:extLst>
            </p:cNvPr>
            <p:cNvSpPr/>
            <p:nvPr/>
          </p:nvSpPr>
          <p:spPr>
            <a:xfrm>
              <a:off x="6967524" y="5848482"/>
              <a:ext cx="631991" cy="55991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7" name="直線コネクタ 66">
              <a:extLst>
                <a:ext uri="{FF2B5EF4-FFF2-40B4-BE49-F238E27FC236}">
                  <a16:creationId xmlns:a16="http://schemas.microsoft.com/office/drawing/2014/main" id="{E1767B7A-DB3C-ABDB-1582-704946B7EBC0}"/>
                </a:ext>
              </a:extLst>
            </p:cNvPr>
            <p:cNvCxnSpPr>
              <a:cxnSpLocks/>
            </p:cNvCxnSpPr>
            <p:nvPr/>
          </p:nvCxnSpPr>
          <p:spPr>
            <a:xfrm>
              <a:off x="7283519" y="5457727"/>
              <a:ext cx="0" cy="37327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AFC838ED-CB73-6018-7285-E84E3B60B267}"/>
                </a:ext>
              </a:extLst>
            </p:cNvPr>
            <p:cNvCxnSpPr>
              <a:cxnSpLocks/>
            </p:cNvCxnSpPr>
            <p:nvPr/>
          </p:nvCxnSpPr>
          <p:spPr>
            <a:xfrm>
              <a:off x="7283519" y="5446460"/>
              <a:ext cx="117369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a16="http://schemas.microsoft.com/office/drawing/2014/main" id="{C6310217-3888-D3D7-B286-63932EA7439B}"/>
                </a:ext>
              </a:extLst>
            </p:cNvPr>
            <p:cNvCxnSpPr>
              <a:cxnSpLocks/>
            </p:cNvCxnSpPr>
            <p:nvPr/>
          </p:nvCxnSpPr>
          <p:spPr>
            <a:xfrm>
              <a:off x="8472000" y="5446460"/>
              <a:ext cx="0" cy="373274"/>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1" name="三角形 70">
              <a:extLst>
                <a:ext uri="{FF2B5EF4-FFF2-40B4-BE49-F238E27FC236}">
                  <a16:creationId xmlns:a16="http://schemas.microsoft.com/office/drawing/2014/main" id="{F07F9C79-13BF-619D-1FE0-D526527CC46B}"/>
                </a:ext>
              </a:extLst>
            </p:cNvPr>
            <p:cNvSpPr/>
            <p:nvPr/>
          </p:nvSpPr>
          <p:spPr>
            <a:xfrm>
              <a:off x="4081119" y="5892141"/>
              <a:ext cx="631991" cy="55991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2" name="直線コネクタ 71">
              <a:extLst>
                <a:ext uri="{FF2B5EF4-FFF2-40B4-BE49-F238E27FC236}">
                  <a16:creationId xmlns:a16="http://schemas.microsoft.com/office/drawing/2014/main" id="{D04B0540-50EF-733B-1227-C027E0782373}"/>
                </a:ext>
              </a:extLst>
            </p:cNvPr>
            <p:cNvCxnSpPr>
              <a:cxnSpLocks/>
            </p:cNvCxnSpPr>
            <p:nvPr/>
          </p:nvCxnSpPr>
          <p:spPr>
            <a:xfrm>
              <a:off x="4397115" y="5501386"/>
              <a:ext cx="0" cy="37327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3" name="直線コネクタ 72">
              <a:extLst>
                <a:ext uri="{FF2B5EF4-FFF2-40B4-BE49-F238E27FC236}">
                  <a16:creationId xmlns:a16="http://schemas.microsoft.com/office/drawing/2014/main" id="{25308CF6-A68E-EACC-4F49-7D1A29989F74}"/>
                </a:ext>
              </a:extLst>
            </p:cNvPr>
            <p:cNvCxnSpPr>
              <a:cxnSpLocks/>
            </p:cNvCxnSpPr>
            <p:nvPr/>
          </p:nvCxnSpPr>
          <p:spPr>
            <a:xfrm>
              <a:off x="4397115" y="5490119"/>
              <a:ext cx="117369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5" name="直線コネクタ 74">
              <a:extLst>
                <a:ext uri="{FF2B5EF4-FFF2-40B4-BE49-F238E27FC236}">
                  <a16:creationId xmlns:a16="http://schemas.microsoft.com/office/drawing/2014/main" id="{B64E796F-8B59-349D-1AE7-8F22D8C06799}"/>
                </a:ext>
              </a:extLst>
            </p:cNvPr>
            <p:cNvCxnSpPr>
              <a:cxnSpLocks/>
            </p:cNvCxnSpPr>
            <p:nvPr/>
          </p:nvCxnSpPr>
          <p:spPr>
            <a:xfrm>
              <a:off x="5585596" y="5490119"/>
              <a:ext cx="0" cy="373274"/>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6" name="テキスト ボックス 75">
              <a:extLst>
                <a:ext uri="{FF2B5EF4-FFF2-40B4-BE49-F238E27FC236}">
                  <a16:creationId xmlns:a16="http://schemas.microsoft.com/office/drawing/2014/main" id="{FBA3B034-A26F-D5D8-5CA0-EB3660D8E6CD}"/>
                </a:ext>
              </a:extLst>
            </p:cNvPr>
            <p:cNvSpPr txBox="1"/>
            <p:nvPr/>
          </p:nvSpPr>
          <p:spPr>
            <a:xfrm>
              <a:off x="2749831" y="2492897"/>
              <a:ext cx="1174097" cy="438747"/>
            </a:xfrm>
            <a:prstGeom prst="rect">
              <a:avLst/>
            </a:prstGeom>
            <a:noFill/>
          </p:spPr>
          <p:txBody>
            <a:bodyPr wrap="square" rtlCol="0">
              <a:spAutoFit/>
            </a:bodyPr>
            <a:lstStyle/>
            <a:p>
              <a:r>
                <a:rPr kumimoji="1" lang="ja-JP" altLang="en-US" sz="1600"/>
                <a:t>父：</a:t>
              </a:r>
              <a:r>
                <a:rPr kumimoji="1" lang="en-US" altLang="ja-JP" sz="1600" dirty="0"/>
                <a:t>76</a:t>
              </a:r>
              <a:r>
                <a:rPr kumimoji="1" lang="ja-JP" altLang="en-US" sz="1600"/>
                <a:t>歳</a:t>
              </a:r>
            </a:p>
          </p:txBody>
        </p:sp>
        <p:sp>
          <p:nvSpPr>
            <p:cNvPr id="77" name="テキスト ボックス 76">
              <a:extLst>
                <a:ext uri="{FF2B5EF4-FFF2-40B4-BE49-F238E27FC236}">
                  <a16:creationId xmlns:a16="http://schemas.microsoft.com/office/drawing/2014/main" id="{7958657D-D957-6BF2-43A8-1AB4B1644A0A}"/>
                </a:ext>
              </a:extLst>
            </p:cNvPr>
            <p:cNvSpPr txBox="1"/>
            <p:nvPr/>
          </p:nvSpPr>
          <p:spPr>
            <a:xfrm>
              <a:off x="4838063" y="2510748"/>
              <a:ext cx="1174097" cy="438747"/>
            </a:xfrm>
            <a:prstGeom prst="rect">
              <a:avLst/>
            </a:prstGeom>
            <a:noFill/>
          </p:spPr>
          <p:txBody>
            <a:bodyPr wrap="square" rtlCol="0">
              <a:spAutoFit/>
            </a:bodyPr>
            <a:lstStyle/>
            <a:p>
              <a:r>
                <a:rPr lang="ja-JP" altLang="en-US" sz="1600"/>
                <a:t>母</a:t>
              </a:r>
              <a:r>
                <a:rPr kumimoji="1" lang="ja-JP" altLang="en-US" sz="1600"/>
                <a:t>：</a:t>
              </a:r>
              <a:r>
                <a:rPr kumimoji="1" lang="en-US" altLang="ja-JP" sz="1600" dirty="0"/>
                <a:t>74</a:t>
              </a:r>
              <a:r>
                <a:rPr kumimoji="1" lang="ja-JP" altLang="en-US" sz="1600"/>
                <a:t>歳</a:t>
              </a:r>
            </a:p>
          </p:txBody>
        </p:sp>
        <p:sp>
          <p:nvSpPr>
            <p:cNvPr id="78" name="テキスト ボックス 77">
              <a:extLst>
                <a:ext uri="{FF2B5EF4-FFF2-40B4-BE49-F238E27FC236}">
                  <a16:creationId xmlns:a16="http://schemas.microsoft.com/office/drawing/2014/main" id="{95B7C579-0006-6C73-1563-A430328E5BFB}"/>
                </a:ext>
              </a:extLst>
            </p:cNvPr>
            <p:cNvSpPr txBox="1"/>
            <p:nvPr/>
          </p:nvSpPr>
          <p:spPr>
            <a:xfrm>
              <a:off x="6709710" y="4925719"/>
              <a:ext cx="1390682" cy="338554"/>
            </a:xfrm>
            <a:prstGeom prst="rect">
              <a:avLst/>
            </a:prstGeom>
            <a:noFill/>
          </p:spPr>
          <p:txBody>
            <a:bodyPr wrap="square" rtlCol="0">
              <a:spAutoFit/>
            </a:bodyPr>
            <a:lstStyle/>
            <a:p>
              <a:r>
                <a:rPr kumimoji="1" lang="ja-JP" altLang="en-US" sz="1600"/>
                <a:t>長男：</a:t>
              </a:r>
              <a:r>
                <a:rPr lang="en-US" altLang="ja-JP" sz="1600" dirty="0"/>
                <a:t>45</a:t>
              </a:r>
              <a:r>
                <a:rPr kumimoji="1" lang="ja-JP" altLang="en-US" sz="1600"/>
                <a:t>歳</a:t>
              </a:r>
            </a:p>
          </p:txBody>
        </p:sp>
        <p:sp>
          <p:nvSpPr>
            <p:cNvPr id="79" name="テキスト ボックス 78">
              <a:extLst>
                <a:ext uri="{FF2B5EF4-FFF2-40B4-BE49-F238E27FC236}">
                  <a16:creationId xmlns:a16="http://schemas.microsoft.com/office/drawing/2014/main" id="{E69C2836-6BD8-F617-B30C-BDC5E5EC94F7}"/>
                </a:ext>
              </a:extLst>
            </p:cNvPr>
            <p:cNvSpPr txBox="1"/>
            <p:nvPr/>
          </p:nvSpPr>
          <p:spPr>
            <a:xfrm>
              <a:off x="3685374" y="5015177"/>
              <a:ext cx="1390682" cy="338554"/>
            </a:xfrm>
            <a:prstGeom prst="rect">
              <a:avLst/>
            </a:prstGeom>
            <a:noFill/>
          </p:spPr>
          <p:txBody>
            <a:bodyPr wrap="square" rtlCol="0">
              <a:spAutoFit/>
            </a:bodyPr>
            <a:lstStyle/>
            <a:p>
              <a:r>
                <a:rPr kumimoji="1" lang="ja-JP" altLang="en-US" sz="1600"/>
                <a:t>次男：</a:t>
              </a:r>
              <a:r>
                <a:rPr lang="en-US" altLang="ja-JP" sz="1600" dirty="0"/>
                <a:t>42</a:t>
              </a:r>
              <a:r>
                <a:rPr kumimoji="1" lang="ja-JP" altLang="en-US" sz="1600"/>
                <a:t>歳</a:t>
              </a:r>
            </a:p>
          </p:txBody>
        </p:sp>
        <p:sp>
          <p:nvSpPr>
            <p:cNvPr id="80" name="テキスト ボックス 79">
              <a:extLst>
                <a:ext uri="{FF2B5EF4-FFF2-40B4-BE49-F238E27FC236}">
                  <a16:creationId xmlns:a16="http://schemas.microsoft.com/office/drawing/2014/main" id="{A98A4615-E609-BF44-ADBD-F68FDD7902A7}"/>
                </a:ext>
              </a:extLst>
            </p:cNvPr>
            <p:cNvSpPr txBox="1"/>
            <p:nvPr/>
          </p:nvSpPr>
          <p:spPr>
            <a:xfrm>
              <a:off x="1334481" y="5025583"/>
              <a:ext cx="2086257" cy="402603"/>
            </a:xfrm>
            <a:prstGeom prst="rect">
              <a:avLst/>
            </a:prstGeom>
            <a:noFill/>
          </p:spPr>
          <p:txBody>
            <a:bodyPr wrap="square" rtlCol="0">
              <a:spAutoFit/>
            </a:bodyPr>
            <a:lstStyle/>
            <a:p>
              <a:r>
                <a:rPr lang="ja-JP" altLang="en-US" sz="1600"/>
                <a:t>三男：</a:t>
              </a:r>
              <a:r>
                <a:rPr lang="en-US" altLang="ja-JP" sz="1600" dirty="0"/>
                <a:t>37</a:t>
              </a:r>
              <a:r>
                <a:rPr lang="ja-JP" altLang="en-US" sz="1600"/>
                <a:t>歳（独身）</a:t>
              </a:r>
              <a:endParaRPr kumimoji="1" lang="ja-JP" altLang="en-US" sz="1600"/>
            </a:p>
          </p:txBody>
        </p:sp>
        <p:sp>
          <p:nvSpPr>
            <p:cNvPr id="111" name="テキスト ボックス 110">
              <a:extLst>
                <a:ext uri="{FF2B5EF4-FFF2-40B4-BE49-F238E27FC236}">
                  <a16:creationId xmlns:a16="http://schemas.microsoft.com/office/drawing/2014/main" id="{CCBDB368-928E-1D67-9CB4-9C581E0D0551}"/>
                </a:ext>
              </a:extLst>
            </p:cNvPr>
            <p:cNvSpPr txBox="1"/>
            <p:nvPr/>
          </p:nvSpPr>
          <p:spPr>
            <a:xfrm>
              <a:off x="4067944" y="6084004"/>
              <a:ext cx="649537" cy="369332"/>
            </a:xfrm>
            <a:prstGeom prst="rect">
              <a:avLst/>
            </a:prstGeom>
            <a:noFill/>
          </p:spPr>
          <p:txBody>
            <a:bodyPr wrap="none" rtlCol="0">
              <a:spAutoFit/>
            </a:bodyPr>
            <a:lstStyle/>
            <a:p>
              <a:r>
                <a:rPr lang="en-US" altLang="ja-JP" dirty="0"/>
                <a:t>10</a:t>
              </a:r>
              <a:r>
                <a:rPr kumimoji="1" lang="ja-JP" altLang="en-US"/>
                <a:t>歳</a:t>
              </a:r>
            </a:p>
          </p:txBody>
        </p:sp>
        <p:sp>
          <p:nvSpPr>
            <p:cNvPr id="114" name="テキスト ボックス 113">
              <a:extLst>
                <a:ext uri="{FF2B5EF4-FFF2-40B4-BE49-F238E27FC236}">
                  <a16:creationId xmlns:a16="http://schemas.microsoft.com/office/drawing/2014/main" id="{B4E83E8E-168E-72E7-2FC8-0195C48AD8F8}"/>
                </a:ext>
              </a:extLst>
            </p:cNvPr>
            <p:cNvSpPr txBox="1"/>
            <p:nvPr/>
          </p:nvSpPr>
          <p:spPr>
            <a:xfrm>
              <a:off x="5282749" y="6014052"/>
              <a:ext cx="649537" cy="369332"/>
            </a:xfrm>
            <a:prstGeom prst="rect">
              <a:avLst/>
            </a:prstGeom>
            <a:noFill/>
          </p:spPr>
          <p:txBody>
            <a:bodyPr wrap="none" rtlCol="0">
              <a:spAutoFit/>
            </a:bodyPr>
            <a:lstStyle/>
            <a:p>
              <a:r>
                <a:rPr lang="en-US" altLang="ja-JP" dirty="0"/>
                <a:t>13</a:t>
              </a:r>
              <a:r>
                <a:rPr kumimoji="1" lang="ja-JP" altLang="en-US"/>
                <a:t>歳</a:t>
              </a:r>
            </a:p>
          </p:txBody>
        </p:sp>
        <p:sp>
          <p:nvSpPr>
            <p:cNvPr id="115" name="テキスト ボックス 114">
              <a:extLst>
                <a:ext uri="{FF2B5EF4-FFF2-40B4-BE49-F238E27FC236}">
                  <a16:creationId xmlns:a16="http://schemas.microsoft.com/office/drawing/2014/main" id="{781BFACC-F7C0-141B-1BE2-B5B4D3869B9C}"/>
                </a:ext>
              </a:extLst>
            </p:cNvPr>
            <p:cNvSpPr txBox="1"/>
            <p:nvPr/>
          </p:nvSpPr>
          <p:spPr>
            <a:xfrm>
              <a:off x="6952960" y="6011996"/>
              <a:ext cx="649537" cy="369332"/>
            </a:xfrm>
            <a:prstGeom prst="rect">
              <a:avLst/>
            </a:prstGeom>
            <a:noFill/>
          </p:spPr>
          <p:txBody>
            <a:bodyPr wrap="none" rtlCol="0">
              <a:spAutoFit/>
            </a:bodyPr>
            <a:lstStyle/>
            <a:p>
              <a:r>
                <a:rPr lang="en-US" altLang="ja-JP" dirty="0"/>
                <a:t>16</a:t>
              </a:r>
              <a:r>
                <a:rPr kumimoji="1" lang="ja-JP" altLang="en-US"/>
                <a:t>歳</a:t>
              </a:r>
            </a:p>
          </p:txBody>
        </p:sp>
        <p:sp>
          <p:nvSpPr>
            <p:cNvPr id="116" name="テキスト ボックス 115">
              <a:extLst>
                <a:ext uri="{FF2B5EF4-FFF2-40B4-BE49-F238E27FC236}">
                  <a16:creationId xmlns:a16="http://schemas.microsoft.com/office/drawing/2014/main" id="{0E50B9F4-5DF5-40F4-568E-1BB3753BF5A1}"/>
                </a:ext>
              </a:extLst>
            </p:cNvPr>
            <p:cNvSpPr txBox="1"/>
            <p:nvPr/>
          </p:nvSpPr>
          <p:spPr>
            <a:xfrm>
              <a:off x="8177925" y="5973672"/>
              <a:ext cx="649537" cy="369332"/>
            </a:xfrm>
            <a:prstGeom prst="rect">
              <a:avLst/>
            </a:prstGeom>
            <a:noFill/>
          </p:spPr>
          <p:txBody>
            <a:bodyPr wrap="none" rtlCol="0">
              <a:spAutoFit/>
            </a:bodyPr>
            <a:lstStyle/>
            <a:p>
              <a:r>
                <a:rPr lang="en-US" altLang="ja-JP" dirty="0"/>
                <a:t>18</a:t>
              </a:r>
              <a:r>
                <a:rPr kumimoji="1" lang="ja-JP" altLang="en-US"/>
                <a:t>歳</a:t>
              </a:r>
            </a:p>
          </p:txBody>
        </p:sp>
        <p:sp>
          <p:nvSpPr>
            <p:cNvPr id="3" name="円/楕円 2">
              <a:extLst>
                <a:ext uri="{FF2B5EF4-FFF2-40B4-BE49-F238E27FC236}">
                  <a16:creationId xmlns:a16="http://schemas.microsoft.com/office/drawing/2014/main" id="{6AC709F4-D6CB-7496-9805-8513D859773F}"/>
                </a:ext>
              </a:extLst>
            </p:cNvPr>
            <p:cNvSpPr/>
            <p:nvPr/>
          </p:nvSpPr>
          <p:spPr>
            <a:xfrm>
              <a:off x="3963328" y="4337963"/>
              <a:ext cx="631991" cy="653229"/>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円/楕円 6">
              <a:extLst>
                <a:ext uri="{FF2B5EF4-FFF2-40B4-BE49-F238E27FC236}">
                  <a16:creationId xmlns:a16="http://schemas.microsoft.com/office/drawing/2014/main" id="{3EAE5AC8-DECA-5283-85A2-5623CCA869AB}"/>
                </a:ext>
              </a:extLst>
            </p:cNvPr>
            <p:cNvSpPr/>
            <p:nvPr/>
          </p:nvSpPr>
          <p:spPr>
            <a:xfrm>
              <a:off x="6968127" y="4281659"/>
              <a:ext cx="631991" cy="653229"/>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円/楕円 9">
              <a:extLst>
                <a:ext uri="{FF2B5EF4-FFF2-40B4-BE49-F238E27FC236}">
                  <a16:creationId xmlns:a16="http://schemas.microsoft.com/office/drawing/2014/main" id="{80422C5A-CFD7-9A45-9ABD-376A164B9060}"/>
                </a:ext>
              </a:extLst>
            </p:cNvPr>
            <p:cNvSpPr/>
            <p:nvPr/>
          </p:nvSpPr>
          <p:spPr>
            <a:xfrm>
              <a:off x="3020883" y="1786737"/>
              <a:ext cx="631991" cy="65322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三角形 10">
              <a:extLst>
                <a:ext uri="{FF2B5EF4-FFF2-40B4-BE49-F238E27FC236}">
                  <a16:creationId xmlns:a16="http://schemas.microsoft.com/office/drawing/2014/main" id="{C0B8B047-061B-A08E-1D80-7FB6FA7A446D}"/>
                </a:ext>
              </a:extLst>
            </p:cNvPr>
            <p:cNvSpPr/>
            <p:nvPr/>
          </p:nvSpPr>
          <p:spPr>
            <a:xfrm>
              <a:off x="5096346" y="4328318"/>
              <a:ext cx="631991" cy="559910"/>
            </a:xfrm>
            <a:prstGeom prst="triangl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三角形 14">
              <a:extLst>
                <a:ext uri="{FF2B5EF4-FFF2-40B4-BE49-F238E27FC236}">
                  <a16:creationId xmlns:a16="http://schemas.microsoft.com/office/drawing/2014/main" id="{CF0EC33E-784D-8D06-9F7F-8D7466FB798E}"/>
                </a:ext>
              </a:extLst>
            </p:cNvPr>
            <p:cNvSpPr/>
            <p:nvPr/>
          </p:nvSpPr>
          <p:spPr>
            <a:xfrm>
              <a:off x="8045167" y="4295952"/>
              <a:ext cx="631991" cy="559910"/>
            </a:xfrm>
            <a:prstGeom prst="triangl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0" name="テキスト ボックス 19">
            <a:extLst>
              <a:ext uri="{FF2B5EF4-FFF2-40B4-BE49-F238E27FC236}">
                <a16:creationId xmlns:a16="http://schemas.microsoft.com/office/drawing/2014/main" id="{2D512941-1512-0F25-8DD5-9AEF3C3D6A7D}"/>
              </a:ext>
            </a:extLst>
          </p:cNvPr>
          <p:cNvSpPr txBox="1"/>
          <p:nvPr/>
        </p:nvSpPr>
        <p:spPr>
          <a:xfrm>
            <a:off x="3131840" y="1579220"/>
            <a:ext cx="930708" cy="338554"/>
          </a:xfrm>
          <a:prstGeom prst="rect">
            <a:avLst/>
          </a:prstGeom>
          <a:solidFill>
            <a:srgbClr val="FFFF00"/>
          </a:solidFill>
        </p:spPr>
        <p:txBody>
          <a:bodyPr wrap="square" rtlCol="0">
            <a:spAutoFit/>
          </a:bodyPr>
          <a:lstStyle/>
          <a:p>
            <a:pPr algn="ctr"/>
            <a:r>
              <a:rPr lang="ja-JP" altLang="en-US" sz="1600"/>
              <a:t>相談者</a:t>
            </a:r>
            <a:endParaRPr kumimoji="1" lang="ja-JP" altLang="en-US" sz="1600"/>
          </a:p>
        </p:txBody>
      </p:sp>
    </p:spTree>
    <p:extLst>
      <p:ext uri="{BB962C8B-B14F-4D97-AF65-F5344CB8AC3E}">
        <p14:creationId xmlns:p14="http://schemas.microsoft.com/office/powerpoint/2010/main" val="50525951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A29F6645-03DB-A64E-836D-53C88F7B5912}"/>
              </a:ext>
            </a:extLst>
          </p:cNvPr>
          <p:cNvSpPr txBox="1"/>
          <p:nvPr/>
        </p:nvSpPr>
        <p:spPr>
          <a:xfrm>
            <a:off x="1438490" y="1916832"/>
            <a:ext cx="6267019" cy="2849691"/>
          </a:xfrm>
          <a:prstGeom prst="rect">
            <a:avLst/>
          </a:prstGeom>
          <a:solidFill>
            <a:srgbClr val="FF0000"/>
          </a:solidFill>
        </p:spPr>
        <p:txBody>
          <a:bodyPr wrap="square" rtlCol="0">
            <a:spAutoFit/>
          </a:bodyPr>
          <a:lstStyle/>
          <a:p>
            <a:pPr algn="ctr">
              <a:lnSpc>
                <a:spcPct val="150000"/>
              </a:lnSpc>
            </a:pPr>
            <a:endParaRPr kumimoji="1" lang="en-US" altLang="ja-JP" sz="4000" dirty="0">
              <a:solidFill>
                <a:schemeClr val="bg1"/>
              </a:solidFill>
            </a:endParaRPr>
          </a:p>
          <a:p>
            <a:pPr algn="ctr">
              <a:lnSpc>
                <a:spcPct val="150000"/>
              </a:lnSpc>
            </a:pPr>
            <a:r>
              <a:rPr kumimoji="1" lang="ja-JP" altLang="en-US" sz="4000">
                <a:solidFill>
                  <a:schemeClr val="bg1"/>
                </a:solidFill>
              </a:rPr>
              <a:t>まとめ</a:t>
            </a:r>
            <a:endParaRPr kumimoji="1" lang="en-US" altLang="ja-JP" sz="4000" dirty="0">
              <a:solidFill>
                <a:schemeClr val="bg1"/>
              </a:solidFill>
            </a:endParaRPr>
          </a:p>
          <a:p>
            <a:pPr algn="ctr">
              <a:lnSpc>
                <a:spcPct val="150000"/>
              </a:lnSpc>
            </a:pPr>
            <a:endParaRPr kumimoji="1" lang="ja-JP" altLang="en-US" sz="4400">
              <a:solidFill>
                <a:schemeClr val="bg1"/>
              </a:solidFill>
            </a:endParaRPr>
          </a:p>
        </p:txBody>
      </p:sp>
      <p:pic>
        <p:nvPicPr>
          <p:cNvPr id="6" name="図 5" descr="スーツを着た男性&#10;&#10;自動的に生成された説明">
            <a:extLst>
              <a:ext uri="{FF2B5EF4-FFF2-40B4-BE49-F238E27FC236}">
                <a16:creationId xmlns:a16="http://schemas.microsoft.com/office/drawing/2014/main" id="{E2A76708-8A12-104D-925A-38F0A25E2F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6095" y="4066915"/>
            <a:ext cx="4234601" cy="2811775"/>
          </a:xfrm>
          <a:prstGeom prst="rect">
            <a:avLst/>
          </a:prstGeom>
        </p:spPr>
      </p:pic>
    </p:spTree>
    <p:extLst>
      <p:ext uri="{BB962C8B-B14F-4D97-AF65-F5344CB8AC3E}">
        <p14:creationId xmlns:p14="http://schemas.microsoft.com/office/powerpoint/2010/main" val="424987794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36522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142CE494-4AB2-4442-8D69-7D8E7267F524}"/>
              </a:ext>
            </a:extLst>
          </p:cNvPr>
          <p:cNvSpPr txBox="1"/>
          <p:nvPr/>
        </p:nvSpPr>
        <p:spPr>
          <a:xfrm>
            <a:off x="2325231" y="575102"/>
            <a:ext cx="4493538" cy="523220"/>
          </a:xfrm>
          <a:prstGeom prst="rect">
            <a:avLst/>
          </a:prstGeom>
          <a:noFill/>
        </p:spPr>
        <p:txBody>
          <a:bodyPr wrap="none" rtlCol="0">
            <a:spAutoFit/>
          </a:bodyPr>
          <a:lstStyle/>
          <a:p>
            <a:r>
              <a:rPr kumimoji="1" lang="ja-JP" altLang="en-US" sz="2800"/>
              <a:t>相続コンサルタントの役割</a:t>
            </a:r>
          </a:p>
        </p:txBody>
      </p:sp>
      <p:sp>
        <p:nvSpPr>
          <p:cNvPr id="2" name="正方形/長方形 1">
            <a:extLst>
              <a:ext uri="{FF2B5EF4-FFF2-40B4-BE49-F238E27FC236}">
                <a16:creationId xmlns:a16="http://schemas.microsoft.com/office/drawing/2014/main" id="{6853476F-4B94-874F-8043-5B43F899019D}"/>
              </a:ext>
            </a:extLst>
          </p:cNvPr>
          <p:cNvSpPr/>
          <p:nvPr/>
        </p:nvSpPr>
        <p:spPr>
          <a:xfrm>
            <a:off x="107504" y="1709728"/>
            <a:ext cx="9144000" cy="4053930"/>
          </a:xfrm>
          <a:prstGeom prst="rect">
            <a:avLst/>
          </a:prstGeom>
        </p:spPr>
        <p:txBody>
          <a:bodyPr wrap="square">
            <a:spAutoFit/>
          </a:bodyPr>
          <a:lstStyle/>
          <a:p>
            <a:pPr algn="ctr">
              <a:lnSpc>
                <a:spcPct val="150000"/>
              </a:lnSpc>
            </a:pPr>
            <a:r>
              <a:rPr lang="ja-JP" altLang="en-US"/>
              <a:t>相続におけるクライアントさまの悩みや困りごとの相談を受け、</a:t>
            </a:r>
            <a:endParaRPr lang="en-US" altLang="ja-JP" dirty="0"/>
          </a:p>
          <a:p>
            <a:pPr algn="ctr">
              <a:lnSpc>
                <a:spcPct val="150000"/>
              </a:lnSpc>
            </a:pPr>
            <a:r>
              <a:rPr lang="ja-JP" altLang="en-US"/>
              <a:t>心の奥にある想いや希望を丁寧にヒアリングいたします。その上で</a:t>
            </a:r>
            <a:br>
              <a:rPr lang="en-US" altLang="ja-JP" dirty="0"/>
            </a:br>
            <a:endParaRPr lang="en-US" altLang="ja-JP" dirty="0"/>
          </a:p>
          <a:p>
            <a:pPr algn="ctr">
              <a:lnSpc>
                <a:spcPct val="150000"/>
              </a:lnSpc>
            </a:pPr>
            <a:r>
              <a:rPr lang="en-US" altLang="ja-JP" sz="2800" dirty="0">
                <a:solidFill>
                  <a:srgbClr val="FF0000"/>
                </a:solidFill>
              </a:rPr>
              <a:t>①</a:t>
            </a:r>
            <a:r>
              <a:rPr lang="ja-JP" altLang="en-US" sz="2800">
                <a:solidFill>
                  <a:srgbClr val="FF0000"/>
                </a:solidFill>
              </a:rPr>
              <a:t>解決すべき本当の問題の「明確化」</a:t>
            </a:r>
            <a:endParaRPr lang="en-US" altLang="ja-JP" sz="2800" dirty="0">
              <a:solidFill>
                <a:srgbClr val="FF0000"/>
              </a:solidFill>
            </a:endParaRPr>
          </a:p>
          <a:p>
            <a:pPr algn="ctr">
              <a:lnSpc>
                <a:spcPct val="150000"/>
              </a:lnSpc>
            </a:pPr>
            <a:r>
              <a:rPr lang="en-US" altLang="ja-JP" sz="2800" dirty="0">
                <a:solidFill>
                  <a:srgbClr val="FF0000"/>
                </a:solidFill>
              </a:rPr>
              <a:t>②</a:t>
            </a:r>
            <a:r>
              <a:rPr lang="ja-JP" altLang="en-US" sz="2800">
                <a:solidFill>
                  <a:srgbClr val="FF0000"/>
                </a:solidFill>
              </a:rPr>
              <a:t>問題解決のための「ロードマップ作り」</a:t>
            </a:r>
            <a:br>
              <a:rPr lang="en-US" altLang="ja-JP" sz="2800" dirty="0">
                <a:solidFill>
                  <a:srgbClr val="FF0000"/>
                </a:solidFill>
              </a:rPr>
            </a:br>
            <a:r>
              <a:rPr lang="ja-JP" altLang="en-US" sz="2800">
                <a:solidFill>
                  <a:srgbClr val="FF0000"/>
                </a:solidFill>
              </a:rPr>
              <a:t>③専門家との協業による「ワンストップのサポート」</a:t>
            </a:r>
            <a:br>
              <a:rPr lang="en-US" altLang="ja-JP" dirty="0">
                <a:solidFill>
                  <a:srgbClr val="FF0000"/>
                </a:solidFill>
              </a:rPr>
            </a:br>
            <a:br>
              <a:rPr lang="en-US" altLang="ja-JP" dirty="0">
                <a:solidFill>
                  <a:srgbClr val="FF0000"/>
                </a:solidFill>
              </a:rPr>
            </a:br>
            <a:r>
              <a:rPr lang="ja-JP" altLang="en-US"/>
              <a:t>を通してご一家のみなさまの利益と幸福の最大化に寄与します。</a:t>
            </a:r>
            <a:endParaRPr lang="en-US" altLang="ja-JP" dirty="0"/>
          </a:p>
        </p:txBody>
      </p:sp>
    </p:spTree>
    <p:extLst>
      <p:ext uri="{BB962C8B-B14F-4D97-AF65-F5344CB8AC3E}">
        <p14:creationId xmlns:p14="http://schemas.microsoft.com/office/powerpoint/2010/main" val="59426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3D6F6AFA-A152-1346-B4A1-0A366F150109}"/>
              </a:ext>
            </a:extLst>
          </p:cNvPr>
          <p:cNvSpPr txBox="1"/>
          <p:nvPr/>
        </p:nvSpPr>
        <p:spPr>
          <a:xfrm>
            <a:off x="395536" y="2132857"/>
            <a:ext cx="8905002" cy="3662541"/>
          </a:xfrm>
          <a:prstGeom prst="rect">
            <a:avLst/>
          </a:prstGeom>
          <a:noFill/>
        </p:spPr>
        <p:txBody>
          <a:bodyPr wrap="none" rtlCol="0">
            <a:spAutoFit/>
          </a:bodyPr>
          <a:lstStyle/>
          <a:p>
            <a:pPr algn="ctr"/>
            <a:r>
              <a:rPr lang="ja-JP" altLang="en-US"/>
              <a:t>　　　</a:t>
            </a:r>
            <a:r>
              <a:rPr lang="ja-JP" altLang="en-US" sz="2400"/>
              <a:t>　相続に悩む方の多くは、</a:t>
            </a:r>
            <a:endParaRPr lang="en-US" altLang="ja-JP" sz="2400" dirty="0"/>
          </a:p>
          <a:p>
            <a:pPr algn="ctr"/>
            <a:endParaRPr kumimoji="1" lang="en-US" altLang="ja-JP" sz="2400" dirty="0"/>
          </a:p>
          <a:p>
            <a:pPr algn="ctr"/>
            <a:endParaRPr kumimoji="1" lang="en-US" altLang="ja-JP" sz="2400" dirty="0"/>
          </a:p>
          <a:p>
            <a:pPr algn="ctr"/>
            <a:r>
              <a:rPr lang="ja-JP" altLang="en-US" sz="2400"/>
              <a:t>　　　　　最適な解決策を探しているのですが・・・</a:t>
            </a:r>
            <a:endParaRPr lang="en-US" altLang="ja-JP" sz="2400" dirty="0"/>
          </a:p>
          <a:p>
            <a:pPr algn="ctr"/>
            <a:br>
              <a:rPr lang="en-US" altLang="ja-JP" dirty="0"/>
            </a:br>
            <a:br>
              <a:rPr lang="en-US" altLang="ja-JP" dirty="0"/>
            </a:br>
            <a:r>
              <a:rPr lang="ja-JP" altLang="en-US" sz="4000">
                <a:solidFill>
                  <a:srgbClr val="FF0000"/>
                </a:solidFill>
              </a:rPr>
              <a:t>「解決策を探す前にやることがある」</a:t>
            </a:r>
            <a:endParaRPr lang="en-US" altLang="ja-JP" sz="4000" dirty="0">
              <a:solidFill>
                <a:srgbClr val="FF0000"/>
              </a:solidFill>
            </a:endParaRPr>
          </a:p>
          <a:p>
            <a:pPr algn="ctr"/>
            <a:endParaRPr kumimoji="1" lang="en-US" altLang="ja-JP" dirty="0"/>
          </a:p>
          <a:p>
            <a:pPr algn="ctr"/>
            <a:endParaRPr kumimoji="1" lang="en-US" altLang="ja-JP" dirty="0"/>
          </a:p>
          <a:p>
            <a:pPr algn="ctr"/>
            <a:r>
              <a:rPr kumimoji="1" lang="ja-JP" altLang="en-US" sz="2400"/>
              <a:t>という事実をご存知ですか？</a:t>
            </a:r>
            <a:endParaRPr kumimoji="1" lang="ja-JP" altLang="en-US" sz="2400" dirty="0"/>
          </a:p>
        </p:txBody>
      </p:sp>
      <p:pic>
        <p:nvPicPr>
          <p:cNvPr id="7" name="図 6" descr="アイコン&#10;&#10;自動的に生成された説明">
            <a:extLst>
              <a:ext uri="{FF2B5EF4-FFF2-40B4-BE49-F238E27FC236}">
                <a16:creationId xmlns:a16="http://schemas.microsoft.com/office/drawing/2014/main" id="{809F7BD6-48E9-2D4B-8AF0-418E8DB444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528" y="1287902"/>
            <a:ext cx="2592288" cy="2789170"/>
          </a:xfrm>
          <a:prstGeom prst="rect">
            <a:avLst/>
          </a:prstGeom>
        </p:spPr>
      </p:pic>
    </p:spTree>
    <p:extLst>
      <p:ext uri="{BB962C8B-B14F-4D97-AF65-F5344CB8AC3E}">
        <p14:creationId xmlns:p14="http://schemas.microsoft.com/office/powerpoint/2010/main" val="1178279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dissolve">
                                      <p:cBhvr>
                                        <p:cTn id="7" dur="1000"/>
                                        <p:tgtEl>
                                          <p:spTgt spid="5">
                                            <p:txEl>
                                              <p:pRg st="4" end="4"/>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7" end="7"/>
                                            </p:txEl>
                                          </p:spTgt>
                                        </p:tgtEl>
                                        <p:attrNameLst>
                                          <p:attrName>style.visibility</p:attrName>
                                        </p:attrNameLst>
                                      </p:cBhvr>
                                      <p:to>
                                        <p:strVal val="visible"/>
                                      </p:to>
                                    </p:set>
                                    <p:animEffect transition="in" filter="dissolve">
                                      <p:cBhvr>
                                        <p:cTn id="10" dur="10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正方形/長方形 1">
            <a:extLst>
              <a:ext uri="{FF2B5EF4-FFF2-40B4-BE49-F238E27FC236}">
                <a16:creationId xmlns:a16="http://schemas.microsoft.com/office/drawing/2014/main" id="{802453A2-9A1C-3D47-A3CA-91ACA941E297}"/>
              </a:ext>
            </a:extLst>
          </p:cNvPr>
          <p:cNvSpPr/>
          <p:nvPr/>
        </p:nvSpPr>
        <p:spPr>
          <a:xfrm>
            <a:off x="-180528" y="1637279"/>
            <a:ext cx="9144000" cy="4451219"/>
          </a:xfrm>
          <a:prstGeom prst="rect">
            <a:avLst/>
          </a:prstGeom>
        </p:spPr>
        <p:txBody>
          <a:bodyPr wrap="square">
            <a:spAutoFit/>
          </a:bodyPr>
          <a:lstStyle/>
          <a:p>
            <a:pPr algn="ctr">
              <a:lnSpc>
                <a:spcPct val="150000"/>
              </a:lnSpc>
            </a:pPr>
            <a:r>
              <a:rPr lang="en-US" altLang="ja-JP" sz="2400" dirty="0"/>
              <a:t>①</a:t>
            </a:r>
            <a:r>
              <a:rPr lang="ja-JP" altLang="en-US" sz="2400"/>
              <a:t>現状の分析・把握</a:t>
            </a:r>
            <a:endParaRPr lang="en-US" altLang="ja-JP" sz="2400" dirty="0"/>
          </a:p>
          <a:p>
            <a:pPr algn="ctr">
              <a:lnSpc>
                <a:spcPct val="150000"/>
              </a:lnSpc>
            </a:pPr>
            <a:r>
              <a:rPr lang="ja-JP" altLang="en-US"/>
              <a:t>↓</a:t>
            </a:r>
            <a:br>
              <a:rPr lang="en-US" altLang="ja-JP" dirty="0"/>
            </a:br>
            <a:r>
              <a:rPr lang="ja-JP" altLang="en-US"/>
              <a:t>②</a:t>
            </a:r>
            <a:r>
              <a:rPr lang="ja-JP" altLang="en-US" sz="2400"/>
              <a:t>解決すべき本当の問題の「明確化」</a:t>
            </a:r>
            <a:br>
              <a:rPr lang="en-US" altLang="ja-JP" sz="2400" dirty="0"/>
            </a:br>
            <a:r>
              <a:rPr lang="ja-JP" altLang="en-US"/>
              <a:t>↓↓</a:t>
            </a:r>
            <a:endParaRPr lang="en-US" altLang="ja-JP" dirty="0"/>
          </a:p>
          <a:p>
            <a:pPr algn="ctr">
              <a:lnSpc>
                <a:spcPct val="150000"/>
              </a:lnSpc>
            </a:pPr>
            <a:r>
              <a:rPr lang="en-US" altLang="ja-JP" sz="2400" dirty="0"/>
              <a:t>③</a:t>
            </a:r>
            <a:r>
              <a:rPr lang="ja-JP" altLang="en-US" sz="2400"/>
              <a:t>当事者である家族と問題を共有</a:t>
            </a:r>
            <a:endParaRPr lang="en-US" altLang="ja-JP" sz="2400" dirty="0"/>
          </a:p>
          <a:p>
            <a:pPr algn="ctr">
              <a:lnSpc>
                <a:spcPct val="150000"/>
              </a:lnSpc>
            </a:pPr>
            <a:r>
              <a:rPr lang="ja-JP" altLang="en-US"/>
              <a:t>↓↓↓</a:t>
            </a:r>
            <a:br>
              <a:rPr lang="en-US" altLang="ja-JP" dirty="0"/>
            </a:br>
            <a:r>
              <a:rPr lang="en-US" altLang="ja-JP" dirty="0"/>
              <a:t>④</a:t>
            </a:r>
            <a:r>
              <a:rPr lang="ja-JP" altLang="en-US" sz="2400"/>
              <a:t>家族それぞれの気持ち・考え方を共有</a:t>
            </a:r>
            <a:endParaRPr lang="en-US" altLang="ja-JP" dirty="0"/>
          </a:p>
          <a:p>
            <a:pPr algn="ctr">
              <a:lnSpc>
                <a:spcPct val="150000"/>
              </a:lnSpc>
            </a:pPr>
            <a:r>
              <a:rPr lang="ja-JP" altLang="en-US"/>
              <a:t>↓↓↓↓</a:t>
            </a:r>
            <a:endParaRPr lang="en-US" altLang="ja-JP" dirty="0"/>
          </a:p>
          <a:p>
            <a:pPr algn="ctr">
              <a:lnSpc>
                <a:spcPct val="150000"/>
              </a:lnSpc>
            </a:pPr>
            <a:r>
              <a:rPr lang="en-US" altLang="ja-JP" sz="2400" dirty="0"/>
              <a:t>⑤</a:t>
            </a:r>
            <a:r>
              <a:rPr lang="ja-JP" altLang="en-US" sz="2400"/>
              <a:t>専門家チームと最適な解決策の模索</a:t>
            </a:r>
          </a:p>
        </p:txBody>
      </p:sp>
      <p:sp>
        <p:nvSpPr>
          <p:cNvPr id="5" name="テキスト ボックス 4">
            <a:extLst>
              <a:ext uri="{FF2B5EF4-FFF2-40B4-BE49-F238E27FC236}">
                <a16:creationId xmlns:a16="http://schemas.microsoft.com/office/drawing/2014/main" id="{8A452B0F-A29F-A44C-BF61-8DDAC70918E7}"/>
              </a:ext>
            </a:extLst>
          </p:cNvPr>
          <p:cNvSpPr txBox="1"/>
          <p:nvPr/>
        </p:nvSpPr>
        <p:spPr>
          <a:xfrm>
            <a:off x="2684303" y="575102"/>
            <a:ext cx="4134465" cy="523220"/>
          </a:xfrm>
          <a:prstGeom prst="rect">
            <a:avLst/>
          </a:prstGeom>
          <a:noFill/>
        </p:spPr>
        <p:txBody>
          <a:bodyPr wrap="none" rtlCol="0">
            <a:spAutoFit/>
          </a:bodyPr>
          <a:lstStyle/>
          <a:p>
            <a:r>
              <a:rPr kumimoji="1" lang="ja-JP" altLang="en-US" sz="2800"/>
              <a:t>相続対策の正しい進め方</a:t>
            </a:r>
          </a:p>
        </p:txBody>
      </p:sp>
    </p:spTree>
    <p:extLst>
      <p:ext uri="{BB962C8B-B14F-4D97-AF65-F5344CB8AC3E}">
        <p14:creationId xmlns:p14="http://schemas.microsoft.com/office/powerpoint/2010/main" val="4114621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正方形/長方形 1">
            <a:extLst>
              <a:ext uri="{FF2B5EF4-FFF2-40B4-BE49-F238E27FC236}">
                <a16:creationId xmlns:a16="http://schemas.microsoft.com/office/drawing/2014/main" id="{802453A2-9A1C-3D47-A3CA-91ACA941E297}"/>
              </a:ext>
            </a:extLst>
          </p:cNvPr>
          <p:cNvSpPr/>
          <p:nvPr/>
        </p:nvSpPr>
        <p:spPr>
          <a:xfrm>
            <a:off x="-180528" y="1637279"/>
            <a:ext cx="9144000" cy="4451219"/>
          </a:xfrm>
          <a:prstGeom prst="rect">
            <a:avLst/>
          </a:prstGeom>
        </p:spPr>
        <p:txBody>
          <a:bodyPr wrap="square">
            <a:spAutoFit/>
          </a:bodyPr>
          <a:lstStyle/>
          <a:p>
            <a:pPr algn="ctr">
              <a:lnSpc>
                <a:spcPct val="150000"/>
              </a:lnSpc>
            </a:pPr>
            <a:r>
              <a:rPr lang="en-US" altLang="ja-JP" sz="2400" dirty="0">
                <a:solidFill>
                  <a:srgbClr val="FF0000"/>
                </a:solidFill>
              </a:rPr>
              <a:t>①</a:t>
            </a:r>
            <a:r>
              <a:rPr lang="ja-JP" altLang="en-US" sz="2400">
                <a:solidFill>
                  <a:srgbClr val="FF0000"/>
                </a:solidFill>
              </a:rPr>
              <a:t>現状の分析・把握</a:t>
            </a:r>
            <a:endParaRPr lang="en-US" altLang="ja-JP" sz="2400" dirty="0">
              <a:solidFill>
                <a:srgbClr val="FF0000"/>
              </a:solidFill>
            </a:endParaRPr>
          </a:p>
          <a:p>
            <a:pPr algn="ctr">
              <a:lnSpc>
                <a:spcPct val="150000"/>
              </a:lnSpc>
            </a:pPr>
            <a:r>
              <a:rPr lang="ja-JP" altLang="en-US"/>
              <a:t>↓</a:t>
            </a:r>
            <a:br>
              <a:rPr lang="en-US" altLang="ja-JP" dirty="0"/>
            </a:br>
            <a:r>
              <a:rPr lang="ja-JP" altLang="en-US"/>
              <a:t>②</a:t>
            </a:r>
            <a:r>
              <a:rPr lang="ja-JP" altLang="en-US" sz="2400"/>
              <a:t>解決すべき本当の問題の「明確化」</a:t>
            </a:r>
            <a:br>
              <a:rPr lang="en-US" altLang="ja-JP" sz="2400" dirty="0"/>
            </a:br>
            <a:r>
              <a:rPr lang="ja-JP" altLang="en-US"/>
              <a:t>↓↓</a:t>
            </a:r>
            <a:endParaRPr lang="en-US" altLang="ja-JP" dirty="0"/>
          </a:p>
          <a:p>
            <a:pPr algn="ctr">
              <a:lnSpc>
                <a:spcPct val="150000"/>
              </a:lnSpc>
            </a:pPr>
            <a:r>
              <a:rPr lang="en-US" altLang="ja-JP" sz="2400" dirty="0"/>
              <a:t>③</a:t>
            </a:r>
            <a:r>
              <a:rPr lang="ja-JP" altLang="en-US" sz="2400"/>
              <a:t>当事者である家族と問題を共有</a:t>
            </a:r>
            <a:endParaRPr lang="en-US" altLang="ja-JP" sz="2400" dirty="0"/>
          </a:p>
          <a:p>
            <a:pPr algn="ctr">
              <a:lnSpc>
                <a:spcPct val="150000"/>
              </a:lnSpc>
            </a:pPr>
            <a:r>
              <a:rPr lang="ja-JP" altLang="en-US"/>
              <a:t>↓↓↓</a:t>
            </a:r>
            <a:br>
              <a:rPr lang="en-US" altLang="ja-JP" dirty="0"/>
            </a:br>
            <a:r>
              <a:rPr lang="en-US" altLang="ja-JP" dirty="0"/>
              <a:t>④</a:t>
            </a:r>
            <a:r>
              <a:rPr lang="ja-JP" altLang="en-US" sz="2400"/>
              <a:t>家族それぞれの気持ち・考え方を共有</a:t>
            </a:r>
            <a:endParaRPr lang="en-US" altLang="ja-JP" dirty="0"/>
          </a:p>
          <a:p>
            <a:pPr algn="ctr">
              <a:lnSpc>
                <a:spcPct val="150000"/>
              </a:lnSpc>
            </a:pPr>
            <a:r>
              <a:rPr lang="ja-JP" altLang="en-US"/>
              <a:t>↓↓↓↓</a:t>
            </a:r>
            <a:endParaRPr lang="en-US" altLang="ja-JP" dirty="0"/>
          </a:p>
          <a:p>
            <a:pPr algn="ctr">
              <a:lnSpc>
                <a:spcPct val="150000"/>
              </a:lnSpc>
            </a:pPr>
            <a:r>
              <a:rPr lang="en-US" altLang="ja-JP" sz="2400" dirty="0"/>
              <a:t>⑤</a:t>
            </a:r>
            <a:r>
              <a:rPr lang="ja-JP" altLang="en-US" sz="2400"/>
              <a:t>専門家チームと最適な解決策の模索</a:t>
            </a:r>
          </a:p>
        </p:txBody>
      </p:sp>
      <p:sp>
        <p:nvSpPr>
          <p:cNvPr id="6" name="テキスト ボックス 5">
            <a:extLst>
              <a:ext uri="{FF2B5EF4-FFF2-40B4-BE49-F238E27FC236}">
                <a16:creationId xmlns:a16="http://schemas.microsoft.com/office/drawing/2014/main" id="{82DED274-5D6A-F44C-A59F-73AB46640B29}"/>
              </a:ext>
            </a:extLst>
          </p:cNvPr>
          <p:cNvSpPr txBox="1"/>
          <p:nvPr/>
        </p:nvSpPr>
        <p:spPr>
          <a:xfrm>
            <a:off x="2684303" y="575102"/>
            <a:ext cx="4134465" cy="523220"/>
          </a:xfrm>
          <a:prstGeom prst="rect">
            <a:avLst/>
          </a:prstGeom>
          <a:noFill/>
        </p:spPr>
        <p:txBody>
          <a:bodyPr wrap="none" rtlCol="0">
            <a:spAutoFit/>
          </a:bodyPr>
          <a:lstStyle/>
          <a:p>
            <a:r>
              <a:rPr kumimoji="1" lang="ja-JP" altLang="en-US" sz="2800"/>
              <a:t>相続対策の正しい進め方</a:t>
            </a:r>
          </a:p>
        </p:txBody>
      </p:sp>
    </p:spTree>
    <p:extLst>
      <p:ext uri="{BB962C8B-B14F-4D97-AF65-F5344CB8AC3E}">
        <p14:creationId xmlns:p14="http://schemas.microsoft.com/office/powerpoint/2010/main" val="4679457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正方形/長方形 1">
            <a:extLst>
              <a:ext uri="{FF2B5EF4-FFF2-40B4-BE49-F238E27FC236}">
                <a16:creationId xmlns:a16="http://schemas.microsoft.com/office/drawing/2014/main" id="{802453A2-9A1C-3D47-A3CA-91ACA941E297}"/>
              </a:ext>
            </a:extLst>
          </p:cNvPr>
          <p:cNvSpPr/>
          <p:nvPr/>
        </p:nvSpPr>
        <p:spPr>
          <a:xfrm>
            <a:off x="-180528" y="1637279"/>
            <a:ext cx="9144000" cy="4451219"/>
          </a:xfrm>
          <a:prstGeom prst="rect">
            <a:avLst/>
          </a:prstGeom>
        </p:spPr>
        <p:txBody>
          <a:bodyPr wrap="square">
            <a:spAutoFit/>
          </a:bodyPr>
          <a:lstStyle/>
          <a:p>
            <a:pPr algn="ctr">
              <a:lnSpc>
                <a:spcPct val="150000"/>
              </a:lnSpc>
            </a:pPr>
            <a:r>
              <a:rPr lang="en-US" altLang="ja-JP" sz="2400" dirty="0"/>
              <a:t>①</a:t>
            </a:r>
            <a:r>
              <a:rPr lang="ja-JP" altLang="en-US" sz="2400"/>
              <a:t>現状の分析・把握</a:t>
            </a:r>
            <a:endParaRPr lang="en-US" altLang="ja-JP" sz="2400" dirty="0"/>
          </a:p>
          <a:p>
            <a:pPr algn="ctr">
              <a:lnSpc>
                <a:spcPct val="150000"/>
              </a:lnSpc>
            </a:pPr>
            <a:r>
              <a:rPr lang="ja-JP" altLang="en-US"/>
              <a:t>↓</a:t>
            </a:r>
            <a:br>
              <a:rPr lang="en-US" altLang="ja-JP" dirty="0"/>
            </a:br>
            <a:r>
              <a:rPr lang="ja-JP" altLang="en-US">
                <a:solidFill>
                  <a:srgbClr val="FF0000"/>
                </a:solidFill>
              </a:rPr>
              <a:t>②</a:t>
            </a:r>
            <a:r>
              <a:rPr lang="ja-JP" altLang="en-US" sz="2400">
                <a:solidFill>
                  <a:srgbClr val="FF0000"/>
                </a:solidFill>
              </a:rPr>
              <a:t>解決すべき本当の問題の「明確化」</a:t>
            </a:r>
            <a:br>
              <a:rPr lang="en-US" altLang="ja-JP" sz="2400" dirty="0">
                <a:solidFill>
                  <a:srgbClr val="FF0000"/>
                </a:solidFill>
              </a:rPr>
            </a:br>
            <a:r>
              <a:rPr lang="ja-JP" altLang="en-US"/>
              <a:t>↓↓</a:t>
            </a:r>
            <a:endParaRPr lang="en-US" altLang="ja-JP" dirty="0"/>
          </a:p>
          <a:p>
            <a:pPr algn="ctr">
              <a:lnSpc>
                <a:spcPct val="150000"/>
              </a:lnSpc>
            </a:pPr>
            <a:r>
              <a:rPr lang="en-US" altLang="ja-JP" sz="2400" dirty="0"/>
              <a:t>③</a:t>
            </a:r>
            <a:r>
              <a:rPr lang="ja-JP" altLang="en-US" sz="2400"/>
              <a:t>当事者である家族と問題を共有</a:t>
            </a:r>
            <a:endParaRPr lang="en-US" altLang="ja-JP" sz="2400" dirty="0"/>
          </a:p>
          <a:p>
            <a:pPr algn="ctr">
              <a:lnSpc>
                <a:spcPct val="150000"/>
              </a:lnSpc>
            </a:pPr>
            <a:r>
              <a:rPr lang="ja-JP" altLang="en-US"/>
              <a:t>↓↓↓</a:t>
            </a:r>
            <a:br>
              <a:rPr lang="en-US" altLang="ja-JP" dirty="0"/>
            </a:br>
            <a:r>
              <a:rPr lang="en-US" altLang="ja-JP" dirty="0"/>
              <a:t>④</a:t>
            </a:r>
            <a:r>
              <a:rPr lang="ja-JP" altLang="en-US" sz="2400"/>
              <a:t>家族それぞれの気持ち・考え方を共有</a:t>
            </a:r>
            <a:endParaRPr lang="en-US" altLang="ja-JP" dirty="0"/>
          </a:p>
          <a:p>
            <a:pPr algn="ctr">
              <a:lnSpc>
                <a:spcPct val="150000"/>
              </a:lnSpc>
            </a:pPr>
            <a:r>
              <a:rPr lang="ja-JP" altLang="en-US"/>
              <a:t>↓↓↓↓</a:t>
            </a:r>
            <a:endParaRPr lang="en-US" altLang="ja-JP" dirty="0"/>
          </a:p>
          <a:p>
            <a:pPr algn="ctr">
              <a:lnSpc>
                <a:spcPct val="150000"/>
              </a:lnSpc>
            </a:pPr>
            <a:r>
              <a:rPr lang="en-US" altLang="ja-JP" sz="2400" dirty="0"/>
              <a:t>⑤</a:t>
            </a:r>
            <a:r>
              <a:rPr lang="ja-JP" altLang="en-US" sz="2400"/>
              <a:t>専門家チームと最適な解決策の模索</a:t>
            </a:r>
          </a:p>
        </p:txBody>
      </p:sp>
      <p:sp>
        <p:nvSpPr>
          <p:cNvPr id="6" name="テキスト ボックス 5">
            <a:extLst>
              <a:ext uri="{FF2B5EF4-FFF2-40B4-BE49-F238E27FC236}">
                <a16:creationId xmlns:a16="http://schemas.microsoft.com/office/drawing/2014/main" id="{0BD068DA-4DD0-784F-9315-53CD4CAC3814}"/>
              </a:ext>
            </a:extLst>
          </p:cNvPr>
          <p:cNvSpPr txBox="1"/>
          <p:nvPr/>
        </p:nvSpPr>
        <p:spPr>
          <a:xfrm>
            <a:off x="2684303" y="575102"/>
            <a:ext cx="4134465" cy="523220"/>
          </a:xfrm>
          <a:prstGeom prst="rect">
            <a:avLst/>
          </a:prstGeom>
          <a:noFill/>
        </p:spPr>
        <p:txBody>
          <a:bodyPr wrap="none" rtlCol="0">
            <a:spAutoFit/>
          </a:bodyPr>
          <a:lstStyle/>
          <a:p>
            <a:r>
              <a:rPr kumimoji="1" lang="ja-JP" altLang="en-US" sz="2800"/>
              <a:t>相続対策の正しい進め方</a:t>
            </a:r>
          </a:p>
        </p:txBody>
      </p:sp>
    </p:spTree>
    <p:extLst>
      <p:ext uri="{BB962C8B-B14F-4D97-AF65-F5344CB8AC3E}">
        <p14:creationId xmlns:p14="http://schemas.microsoft.com/office/powerpoint/2010/main" val="4275674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正方形/長方形 1">
            <a:extLst>
              <a:ext uri="{FF2B5EF4-FFF2-40B4-BE49-F238E27FC236}">
                <a16:creationId xmlns:a16="http://schemas.microsoft.com/office/drawing/2014/main" id="{802453A2-9A1C-3D47-A3CA-91ACA941E297}"/>
              </a:ext>
            </a:extLst>
          </p:cNvPr>
          <p:cNvSpPr/>
          <p:nvPr/>
        </p:nvSpPr>
        <p:spPr>
          <a:xfrm>
            <a:off x="-180528" y="1637279"/>
            <a:ext cx="9144000" cy="4451219"/>
          </a:xfrm>
          <a:prstGeom prst="rect">
            <a:avLst/>
          </a:prstGeom>
        </p:spPr>
        <p:txBody>
          <a:bodyPr wrap="square">
            <a:spAutoFit/>
          </a:bodyPr>
          <a:lstStyle/>
          <a:p>
            <a:pPr algn="ctr">
              <a:lnSpc>
                <a:spcPct val="150000"/>
              </a:lnSpc>
            </a:pPr>
            <a:r>
              <a:rPr lang="en-US" altLang="ja-JP" sz="2400" dirty="0"/>
              <a:t>①</a:t>
            </a:r>
            <a:r>
              <a:rPr lang="ja-JP" altLang="en-US" sz="2400"/>
              <a:t>現状の分析・把握</a:t>
            </a:r>
            <a:endParaRPr lang="en-US" altLang="ja-JP" sz="2400" dirty="0"/>
          </a:p>
          <a:p>
            <a:pPr algn="ctr">
              <a:lnSpc>
                <a:spcPct val="150000"/>
              </a:lnSpc>
            </a:pPr>
            <a:r>
              <a:rPr lang="ja-JP" altLang="en-US"/>
              <a:t>↓</a:t>
            </a:r>
            <a:br>
              <a:rPr lang="en-US" altLang="ja-JP" dirty="0"/>
            </a:br>
            <a:r>
              <a:rPr lang="ja-JP" altLang="en-US"/>
              <a:t>②</a:t>
            </a:r>
            <a:r>
              <a:rPr lang="ja-JP" altLang="en-US" sz="2400"/>
              <a:t>解決すべき本当の問題の「明確化」</a:t>
            </a:r>
            <a:br>
              <a:rPr lang="en-US" altLang="ja-JP" sz="2400" dirty="0"/>
            </a:br>
            <a:r>
              <a:rPr lang="ja-JP" altLang="en-US"/>
              <a:t>↓↓</a:t>
            </a:r>
            <a:endParaRPr lang="en-US" altLang="ja-JP" dirty="0"/>
          </a:p>
          <a:p>
            <a:pPr algn="ctr">
              <a:lnSpc>
                <a:spcPct val="150000"/>
              </a:lnSpc>
            </a:pPr>
            <a:r>
              <a:rPr lang="en-US" altLang="ja-JP" sz="2400" dirty="0">
                <a:solidFill>
                  <a:srgbClr val="FF0000"/>
                </a:solidFill>
              </a:rPr>
              <a:t>③</a:t>
            </a:r>
            <a:r>
              <a:rPr lang="ja-JP" altLang="en-US" sz="2400">
                <a:solidFill>
                  <a:srgbClr val="FF0000"/>
                </a:solidFill>
              </a:rPr>
              <a:t>当事者である家族と問題を共有</a:t>
            </a:r>
            <a:endParaRPr lang="en-US" altLang="ja-JP" sz="2400" dirty="0">
              <a:solidFill>
                <a:srgbClr val="FF0000"/>
              </a:solidFill>
            </a:endParaRPr>
          </a:p>
          <a:p>
            <a:pPr algn="ctr">
              <a:lnSpc>
                <a:spcPct val="150000"/>
              </a:lnSpc>
            </a:pPr>
            <a:r>
              <a:rPr lang="ja-JP" altLang="en-US"/>
              <a:t>↓↓↓</a:t>
            </a:r>
            <a:br>
              <a:rPr lang="en-US" altLang="ja-JP" dirty="0"/>
            </a:br>
            <a:r>
              <a:rPr lang="en-US" altLang="ja-JP" dirty="0"/>
              <a:t>④</a:t>
            </a:r>
            <a:r>
              <a:rPr lang="ja-JP" altLang="en-US" sz="2400"/>
              <a:t>家族それぞれの気持ち・考え方を共有</a:t>
            </a:r>
            <a:endParaRPr lang="en-US" altLang="ja-JP" dirty="0"/>
          </a:p>
          <a:p>
            <a:pPr algn="ctr">
              <a:lnSpc>
                <a:spcPct val="150000"/>
              </a:lnSpc>
            </a:pPr>
            <a:r>
              <a:rPr lang="ja-JP" altLang="en-US"/>
              <a:t>↓↓↓↓</a:t>
            </a:r>
            <a:endParaRPr lang="en-US" altLang="ja-JP" dirty="0"/>
          </a:p>
          <a:p>
            <a:pPr algn="ctr">
              <a:lnSpc>
                <a:spcPct val="150000"/>
              </a:lnSpc>
            </a:pPr>
            <a:r>
              <a:rPr lang="en-US" altLang="ja-JP" sz="2400" dirty="0"/>
              <a:t>⑤</a:t>
            </a:r>
            <a:r>
              <a:rPr lang="ja-JP" altLang="en-US" sz="2400"/>
              <a:t>専門家チームと最適な解決策の模索</a:t>
            </a:r>
          </a:p>
        </p:txBody>
      </p:sp>
      <p:sp>
        <p:nvSpPr>
          <p:cNvPr id="6" name="テキスト ボックス 5">
            <a:extLst>
              <a:ext uri="{FF2B5EF4-FFF2-40B4-BE49-F238E27FC236}">
                <a16:creationId xmlns:a16="http://schemas.microsoft.com/office/drawing/2014/main" id="{8293750F-DF8C-6D45-8909-1AA9ED929427}"/>
              </a:ext>
            </a:extLst>
          </p:cNvPr>
          <p:cNvSpPr txBox="1"/>
          <p:nvPr/>
        </p:nvSpPr>
        <p:spPr>
          <a:xfrm>
            <a:off x="2684303" y="575102"/>
            <a:ext cx="4134465" cy="523220"/>
          </a:xfrm>
          <a:prstGeom prst="rect">
            <a:avLst/>
          </a:prstGeom>
          <a:noFill/>
        </p:spPr>
        <p:txBody>
          <a:bodyPr wrap="none" rtlCol="0">
            <a:spAutoFit/>
          </a:bodyPr>
          <a:lstStyle/>
          <a:p>
            <a:r>
              <a:rPr kumimoji="1" lang="ja-JP" altLang="en-US" sz="2800"/>
              <a:t>相続対策の正しい進め方</a:t>
            </a:r>
          </a:p>
        </p:txBody>
      </p:sp>
    </p:spTree>
    <p:extLst>
      <p:ext uri="{BB962C8B-B14F-4D97-AF65-F5344CB8AC3E}">
        <p14:creationId xmlns:p14="http://schemas.microsoft.com/office/powerpoint/2010/main" val="1064944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正方形/長方形 1">
            <a:extLst>
              <a:ext uri="{FF2B5EF4-FFF2-40B4-BE49-F238E27FC236}">
                <a16:creationId xmlns:a16="http://schemas.microsoft.com/office/drawing/2014/main" id="{802453A2-9A1C-3D47-A3CA-91ACA941E297}"/>
              </a:ext>
            </a:extLst>
          </p:cNvPr>
          <p:cNvSpPr/>
          <p:nvPr/>
        </p:nvSpPr>
        <p:spPr>
          <a:xfrm>
            <a:off x="-180528" y="1637279"/>
            <a:ext cx="9144000" cy="4451219"/>
          </a:xfrm>
          <a:prstGeom prst="rect">
            <a:avLst/>
          </a:prstGeom>
        </p:spPr>
        <p:txBody>
          <a:bodyPr wrap="square">
            <a:spAutoFit/>
          </a:bodyPr>
          <a:lstStyle/>
          <a:p>
            <a:pPr algn="ctr">
              <a:lnSpc>
                <a:spcPct val="150000"/>
              </a:lnSpc>
            </a:pPr>
            <a:r>
              <a:rPr lang="en-US" altLang="ja-JP" sz="2400" dirty="0"/>
              <a:t>①</a:t>
            </a:r>
            <a:r>
              <a:rPr lang="ja-JP" altLang="en-US" sz="2400"/>
              <a:t>現状の分析・把握</a:t>
            </a:r>
            <a:endParaRPr lang="en-US" altLang="ja-JP" sz="2400" dirty="0"/>
          </a:p>
          <a:p>
            <a:pPr algn="ctr">
              <a:lnSpc>
                <a:spcPct val="150000"/>
              </a:lnSpc>
            </a:pPr>
            <a:r>
              <a:rPr lang="ja-JP" altLang="en-US"/>
              <a:t>↓</a:t>
            </a:r>
            <a:br>
              <a:rPr lang="en-US" altLang="ja-JP" dirty="0"/>
            </a:br>
            <a:r>
              <a:rPr lang="ja-JP" altLang="en-US"/>
              <a:t>②</a:t>
            </a:r>
            <a:r>
              <a:rPr lang="ja-JP" altLang="en-US" sz="2400"/>
              <a:t>解決すべき本当の問題の「明確化」</a:t>
            </a:r>
            <a:br>
              <a:rPr lang="en-US" altLang="ja-JP" sz="2400" dirty="0"/>
            </a:br>
            <a:r>
              <a:rPr lang="ja-JP" altLang="en-US"/>
              <a:t>↓↓</a:t>
            </a:r>
            <a:endParaRPr lang="en-US" altLang="ja-JP" dirty="0"/>
          </a:p>
          <a:p>
            <a:pPr algn="ctr">
              <a:lnSpc>
                <a:spcPct val="150000"/>
              </a:lnSpc>
            </a:pPr>
            <a:r>
              <a:rPr lang="en-US" altLang="ja-JP" sz="2400" dirty="0"/>
              <a:t>③</a:t>
            </a:r>
            <a:r>
              <a:rPr lang="ja-JP" altLang="en-US" sz="2400"/>
              <a:t>当事者である家族と問題を共有</a:t>
            </a:r>
            <a:endParaRPr lang="en-US" altLang="ja-JP" sz="2400" dirty="0"/>
          </a:p>
          <a:p>
            <a:pPr algn="ctr">
              <a:lnSpc>
                <a:spcPct val="150000"/>
              </a:lnSpc>
            </a:pPr>
            <a:r>
              <a:rPr lang="ja-JP" altLang="en-US"/>
              <a:t>↓↓↓</a:t>
            </a:r>
            <a:br>
              <a:rPr lang="en-US" altLang="ja-JP" dirty="0"/>
            </a:br>
            <a:r>
              <a:rPr lang="en-US" altLang="ja-JP" dirty="0">
                <a:solidFill>
                  <a:srgbClr val="FF0000"/>
                </a:solidFill>
              </a:rPr>
              <a:t>④</a:t>
            </a:r>
            <a:r>
              <a:rPr lang="ja-JP" altLang="en-US" sz="2400">
                <a:solidFill>
                  <a:srgbClr val="FF0000"/>
                </a:solidFill>
              </a:rPr>
              <a:t>家族それぞれの気持ち・考え方を共有</a:t>
            </a:r>
            <a:endParaRPr lang="en-US" altLang="ja-JP" dirty="0">
              <a:solidFill>
                <a:srgbClr val="FF0000"/>
              </a:solidFill>
            </a:endParaRPr>
          </a:p>
          <a:p>
            <a:pPr algn="ctr">
              <a:lnSpc>
                <a:spcPct val="150000"/>
              </a:lnSpc>
            </a:pPr>
            <a:r>
              <a:rPr lang="ja-JP" altLang="en-US"/>
              <a:t>↓↓↓↓</a:t>
            </a:r>
            <a:endParaRPr lang="en-US" altLang="ja-JP" dirty="0"/>
          </a:p>
          <a:p>
            <a:pPr algn="ctr">
              <a:lnSpc>
                <a:spcPct val="150000"/>
              </a:lnSpc>
            </a:pPr>
            <a:r>
              <a:rPr lang="en-US" altLang="ja-JP" sz="2400" dirty="0"/>
              <a:t>⑤</a:t>
            </a:r>
            <a:r>
              <a:rPr lang="ja-JP" altLang="en-US" sz="2400"/>
              <a:t>専門家チームと最適な解決策の模索</a:t>
            </a:r>
          </a:p>
        </p:txBody>
      </p:sp>
      <p:sp>
        <p:nvSpPr>
          <p:cNvPr id="6" name="テキスト ボックス 5">
            <a:extLst>
              <a:ext uri="{FF2B5EF4-FFF2-40B4-BE49-F238E27FC236}">
                <a16:creationId xmlns:a16="http://schemas.microsoft.com/office/drawing/2014/main" id="{E3227B35-2468-B74F-9174-3F425DA71CD0}"/>
              </a:ext>
            </a:extLst>
          </p:cNvPr>
          <p:cNvSpPr txBox="1"/>
          <p:nvPr/>
        </p:nvSpPr>
        <p:spPr>
          <a:xfrm>
            <a:off x="2684303" y="575102"/>
            <a:ext cx="4134465" cy="523220"/>
          </a:xfrm>
          <a:prstGeom prst="rect">
            <a:avLst/>
          </a:prstGeom>
          <a:noFill/>
        </p:spPr>
        <p:txBody>
          <a:bodyPr wrap="none" rtlCol="0">
            <a:spAutoFit/>
          </a:bodyPr>
          <a:lstStyle/>
          <a:p>
            <a:r>
              <a:rPr kumimoji="1" lang="ja-JP" altLang="en-US" sz="2800"/>
              <a:t>相続対策の正しい進め方</a:t>
            </a:r>
          </a:p>
        </p:txBody>
      </p:sp>
    </p:spTree>
    <p:extLst>
      <p:ext uri="{BB962C8B-B14F-4D97-AF65-F5344CB8AC3E}">
        <p14:creationId xmlns:p14="http://schemas.microsoft.com/office/powerpoint/2010/main" val="30280216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正方形/長方形 1">
            <a:extLst>
              <a:ext uri="{FF2B5EF4-FFF2-40B4-BE49-F238E27FC236}">
                <a16:creationId xmlns:a16="http://schemas.microsoft.com/office/drawing/2014/main" id="{802453A2-9A1C-3D47-A3CA-91ACA941E297}"/>
              </a:ext>
            </a:extLst>
          </p:cNvPr>
          <p:cNvSpPr/>
          <p:nvPr/>
        </p:nvSpPr>
        <p:spPr>
          <a:xfrm>
            <a:off x="-180528" y="1637279"/>
            <a:ext cx="9144000" cy="4451219"/>
          </a:xfrm>
          <a:prstGeom prst="rect">
            <a:avLst/>
          </a:prstGeom>
        </p:spPr>
        <p:txBody>
          <a:bodyPr wrap="square">
            <a:spAutoFit/>
          </a:bodyPr>
          <a:lstStyle/>
          <a:p>
            <a:pPr algn="ctr">
              <a:lnSpc>
                <a:spcPct val="150000"/>
              </a:lnSpc>
            </a:pPr>
            <a:r>
              <a:rPr lang="en-US" altLang="ja-JP" sz="2400" dirty="0"/>
              <a:t>①</a:t>
            </a:r>
            <a:r>
              <a:rPr lang="ja-JP" altLang="en-US" sz="2400"/>
              <a:t>現状の分析・把握</a:t>
            </a:r>
            <a:endParaRPr lang="en-US" altLang="ja-JP" sz="2400" dirty="0"/>
          </a:p>
          <a:p>
            <a:pPr algn="ctr">
              <a:lnSpc>
                <a:spcPct val="150000"/>
              </a:lnSpc>
            </a:pPr>
            <a:r>
              <a:rPr lang="ja-JP" altLang="en-US"/>
              <a:t>↓</a:t>
            </a:r>
            <a:br>
              <a:rPr lang="en-US" altLang="ja-JP" dirty="0"/>
            </a:br>
            <a:r>
              <a:rPr lang="ja-JP" altLang="en-US"/>
              <a:t>②</a:t>
            </a:r>
            <a:r>
              <a:rPr lang="ja-JP" altLang="en-US" sz="2400"/>
              <a:t>解決すべき本当の問題の「明確化」</a:t>
            </a:r>
            <a:br>
              <a:rPr lang="en-US" altLang="ja-JP" sz="2400" dirty="0"/>
            </a:br>
            <a:r>
              <a:rPr lang="ja-JP" altLang="en-US"/>
              <a:t>↓↓</a:t>
            </a:r>
            <a:endParaRPr lang="en-US" altLang="ja-JP" dirty="0"/>
          </a:p>
          <a:p>
            <a:pPr algn="ctr">
              <a:lnSpc>
                <a:spcPct val="150000"/>
              </a:lnSpc>
            </a:pPr>
            <a:r>
              <a:rPr lang="en-US" altLang="ja-JP" sz="2400" dirty="0"/>
              <a:t>③</a:t>
            </a:r>
            <a:r>
              <a:rPr lang="ja-JP" altLang="en-US" sz="2400"/>
              <a:t>当事者である家族と問題を共有</a:t>
            </a:r>
            <a:endParaRPr lang="en-US" altLang="ja-JP" sz="2400" dirty="0"/>
          </a:p>
          <a:p>
            <a:pPr algn="ctr">
              <a:lnSpc>
                <a:spcPct val="150000"/>
              </a:lnSpc>
            </a:pPr>
            <a:r>
              <a:rPr lang="ja-JP" altLang="en-US"/>
              <a:t>↓↓↓</a:t>
            </a:r>
            <a:br>
              <a:rPr lang="en-US" altLang="ja-JP" dirty="0"/>
            </a:br>
            <a:r>
              <a:rPr lang="en-US" altLang="ja-JP" dirty="0"/>
              <a:t>④</a:t>
            </a:r>
            <a:r>
              <a:rPr lang="ja-JP" altLang="en-US" sz="2400"/>
              <a:t>家族それぞれの気持ち・考え方を共有</a:t>
            </a:r>
            <a:endParaRPr lang="en-US" altLang="ja-JP" dirty="0"/>
          </a:p>
          <a:p>
            <a:pPr algn="ctr">
              <a:lnSpc>
                <a:spcPct val="150000"/>
              </a:lnSpc>
            </a:pPr>
            <a:r>
              <a:rPr lang="ja-JP" altLang="en-US"/>
              <a:t>↓↓↓↓</a:t>
            </a:r>
            <a:endParaRPr lang="en-US" altLang="ja-JP" dirty="0"/>
          </a:p>
          <a:p>
            <a:pPr algn="ctr">
              <a:lnSpc>
                <a:spcPct val="150000"/>
              </a:lnSpc>
            </a:pPr>
            <a:r>
              <a:rPr lang="en-US" altLang="ja-JP" sz="2400" dirty="0">
                <a:solidFill>
                  <a:srgbClr val="FF0000"/>
                </a:solidFill>
              </a:rPr>
              <a:t>⑤</a:t>
            </a:r>
            <a:r>
              <a:rPr lang="ja-JP" altLang="en-US" sz="2400">
                <a:solidFill>
                  <a:srgbClr val="FF0000"/>
                </a:solidFill>
              </a:rPr>
              <a:t>専門家チームと最適な解決策の模索</a:t>
            </a:r>
          </a:p>
        </p:txBody>
      </p:sp>
      <p:sp>
        <p:nvSpPr>
          <p:cNvPr id="6" name="テキスト ボックス 5">
            <a:extLst>
              <a:ext uri="{FF2B5EF4-FFF2-40B4-BE49-F238E27FC236}">
                <a16:creationId xmlns:a16="http://schemas.microsoft.com/office/drawing/2014/main" id="{2612EA46-1FD0-3548-BF51-1BA5037B4884}"/>
              </a:ext>
            </a:extLst>
          </p:cNvPr>
          <p:cNvSpPr txBox="1"/>
          <p:nvPr/>
        </p:nvSpPr>
        <p:spPr>
          <a:xfrm>
            <a:off x="2684303" y="575102"/>
            <a:ext cx="4134465" cy="523220"/>
          </a:xfrm>
          <a:prstGeom prst="rect">
            <a:avLst/>
          </a:prstGeom>
          <a:noFill/>
        </p:spPr>
        <p:txBody>
          <a:bodyPr wrap="none" rtlCol="0">
            <a:spAutoFit/>
          </a:bodyPr>
          <a:lstStyle/>
          <a:p>
            <a:r>
              <a:rPr kumimoji="1" lang="ja-JP" altLang="en-US" sz="2800"/>
              <a:t>相続対策の正しい進め方</a:t>
            </a:r>
          </a:p>
        </p:txBody>
      </p:sp>
    </p:spTree>
    <p:extLst>
      <p:ext uri="{BB962C8B-B14F-4D97-AF65-F5344CB8AC3E}">
        <p14:creationId xmlns:p14="http://schemas.microsoft.com/office/powerpoint/2010/main" val="9081802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pic>
        <p:nvPicPr>
          <p:cNvPr id="3" name="図 2">
            <a:extLst>
              <a:ext uri="{FF2B5EF4-FFF2-40B4-BE49-F238E27FC236}">
                <a16:creationId xmlns:a16="http://schemas.microsoft.com/office/drawing/2014/main" id="{E18F9149-F77E-F41B-4318-F191D5FFC0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図 4" descr="ダイアグラム&#10;&#10;自動的に生成された説明">
            <a:extLst>
              <a:ext uri="{FF2B5EF4-FFF2-40B4-BE49-F238E27FC236}">
                <a16:creationId xmlns:a16="http://schemas.microsoft.com/office/drawing/2014/main" id="{A7CC507A-0866-1045-4F5E-560A7E644E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649358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483712" y="1377465"/>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3043358" y="570664"/>
            <a:ext cx="3416320" cy="523220"/>
          </a:xfrm>
          <a:prstGeom prst="rect">
            <a:avLst/>
          </a:prstGeom>
          <a:noFill/>
        </p:spPr>
        <p:txBody>
          <a:bodyPr wrap="none" rtlCol="0">
            <a:spAutoFit/>
          </a:bodyPr>
          <a:lstStyle/>
          <a:p>
            <a:r>
              <a:rPr kumimoji="1" lang="ja-JP" altLang="en-US" sz="2800"/>
              <a:t>相続対策の理想の姿</a:t>
            </a:r>
            <a:endParaRPr kumimoji="1" lang="ja-JP" altLang="en-US" sz="2800" dirty="0"/>
          </a:p>
        </p:txBody>
      </p:sp>
      <p:sp>
        <p:nvSpPr>
          <p:cNvPr id="3" name="角丸四角形 2"/>
          <p:cNvSpPr/>
          <p:nvPr/>
        </p:nvSpPr>
        <p:spPr>
          <a:xfrm>
            <a:off x="120598" y="2096188"/>
            <a:ext cx="4248472" cy="4093027"/>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3200" dirty="0"/>
              <a:t>法的に有効な</a:t>
            </a:r>
            <a:endParaRPr lang="en-US" altLang="ja-JP" sz="3200" dirty="0"/>
          </a:p>
          <a:p>
            <a:pPr algn="ctr">
              <a:lnSpc>
                <a:spcPct val="150000"/>
              </a:lnSpc>
            </a:pPr>
            <a:r>
              <a:rPr lang="ja-JP" altLang="en-US" sz="3200" dirty="0"/>
              <a:t>書類の作成</a:t>
            </a:r>
            <a:endParaRPr lang="en-US" altLang="ja-JP" sz="3200" dirty="0"/>
          </a:p>
          <a:p>
            <a:pPr algn="ctr">
              <a:lnSpc>
                <a:spcPct val="150000"/>
              </a:lnSpc>
            </a:pPr>
            <a:r>
              <a:rPr lang="ja-JP" altLang="en-US" sz="3200" dirty="0">
                <a:solidFill>
                  <a:schemeClr val="bg1"/>
                </a:solidFill>
              </a:rPr>
              <a:t>↓</a:t>
            </a:r>
            <a:endParaRPr lang="en-US" altLang="ja-JP" sz="3200" dirty="0">
              <a:solidFill>
                <a:schemeClr val="bg1"/>
              </a:solidFill>
            </a:endParaRPr>
          </a:p>
          <a:p>
            <a:pPr algn="ctr">
              <a:lnSpc>
                <a:spcPct val="150000"/>
              </a:lnSpc>
            </a:pPr>
            <a:r>
              <a:rPr lang="ja-JP" altLang="en-US" sz="4800" u="sng" dirty="0">
                <a:solidFill>
                  <a:schemeClr val="bg1"/>
                </a:solidFill>
              </a:rPr>
              <a:t>遺言書の作成</a:t>
            </a:r>
            <a:endParaRPr lang="en-US" altLang="ja-JP" sz="4800" u="sng" dirty="0">
              <a:solidFill>
                <a:schemeClr val="bg1"/>
              </a:solidFill>
            </a:endParaRPr>
          </a:p>
        </p:txBody>
      </p:sp>
      <p:sp>
        <p:nvSpPr>
          <p:cNvPr id="9" name="角丸四角形 8"/>
          <p:cNvSpPr/>
          <p:nvPr/>
        </p:nvSpPr>
        <p:spPr>
          <a:xfrm>
            <a:off x="4788024" y="2066685"/>
            <a:ext cx="4248472" cy="4093027"/>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ltLang="ja-JP" sz="3200" dirty="0"/>
          </a:p>
          <a:p>
            <a:pPr algn="ctr">
              <a:lnSpc>
                <a:spcPct val="150000"/>
              </a:lnSpc>
            </a:pPr>
            <a:r>
              <a:rPr lang="ja-JP" altLang="en-US" sz="3200" dirty="0"/>
              <a:t>家族間（関係者間）の合意形成</a:t>
            </a:r>
            <a:endParaRPr lang="en-US" altLang="ja-JP" sz="3200" dirty="0"/>
          </a:p>
          <a:p>
            <a:pPr algn="ctr">
              <a:lnSpc>
                <a:spcPct val="150000"/>
              </a:lnSpc>
            </a:pPr>
            <a:r>
              <a:rPr lang="ja-JP" altLang="en-US" sz="3200" dirty="0">
                <a:solidFill>
                  <a:schemeClr val="bg1"/>
                </a:solidFill>
              </a:rPr>
              <a:t>↓</a:t>
            </a:r>
            <a:endParaRPr lang="en-US" altLang="ja-JP" sz="3200" dirty="0">
              <a:solidFill>
                <a:schemeClr val="bg1"/>
              </a:solidFill>
            </a:endParaRPr>
          </a:p>
          <a:p>
            <a:pPr algn="ctr">
              <a:lnSpc>
                <a:spcPct val="150000"/>
              </a:lnSpc>
            </a:pPr>
            <a:r>
              <a:rPr lang="ja-JP" altLang="en-US" sz="5400" u="sng" dirty="0">
                <a:solidFill>
                  <a:schemeClr val="bg1"/>
                </a:solidFill>
              </a:rPr>
              <a:t>家族会議</a:t>
            </a:r>
            <a:endParaRPr lang="en-US" altLang="ja-JP" sz="5400" u="sng" dirty="0">
              <a:solidFill>
                <a:schemeClr val="bg1"/>
              </a:solidFill>
            </a:endParaRPr>
          </a:p>
          <a:p>
            <a:pPr algn="ctr">
              <a:lnSpc>
                <a:spcPct val="150000"/>
              </a:lnSpc>
            </a:pPr>
            <a:endParaRPr lang="en-US" altLang="ja-JP" sz="3200" dirty="0">
              <a:solidFill>
                <a:schemeClr val="bg1"/>
              </a:solidFill>
            </a:endParaRPr>
          </a:p>
        </p:txBody>
      </p:sp>
      <p:sp>
        <p:nvSpPr>
          <p:cNvPr id="10" name="十字形 9"/>
          <p:cNvSpPr/>
          <p:nvPr/>
        </p:nvSpPr>
        <p:spPr>
          <a:xfrm>
            <a:off x="3815898" y="3495416"/>
            <a:ext cx="1512168" cy="1440160"/>
          </a:xfrm>
          <a:prstGeom prst="plus">
            <a:avLst>
              <a:gd name="adj" fmla="val 2982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19797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sp>
        <p:nvSpPr>
          <p:cNvPr id="9" name="角丸四角形 8">
            <a:extLst>
              <a:ext uri="{FF2B5EF4-FFF2-40B4-BE49-F238E27FC236}">
                <a16:creationId xmlns:a16="http://schemas.microsoft.com/office/drawing/2014/main" id="{BD178B2C-527C-724C-A63A-C9D6EB87F243}"/>
              </a:ext>
            </a:extLst>
          </p:cNvPr>
          <p:cNvSpPr/>
          <p:nvPr/>
        </p:nvSpPr>
        <p:spPr>
          <a:xfrm>
            <a:off x="353915" y="1327884"/>
            <a:ext cx="8496944" cy="5125452"/>
          </a:xfrm>
          <a:prstGeom prst="round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46BFC881-5400-4749-8D5A-765819500312}"/>
              </a:ext>
            </a:extLst>
          </p:cNvPr>
          <p:cNvSpPr txBox="1"/>
          <p:nvPr/>
        </p:nvSpPr>
        <p:spPr>
          <a:xfrm>
            <a:off x="1653503" y="694062"/>
            <a:ext cx="5897769" cy="369332"/>
          </a:xfrm>
          <a:prstGeom prst="rect">
            <a:avLst/>
          </a:prstGeom>
          <a:noFill/>
        </p:spPr>
        <p:txBody>
          <a:bodyPr wrap="none" rtlCol="0">
            <a:spAutoFit/>
          </a:bodyPr>
          <a:lstStyle/>
          <a:p>
            <a:pPr algn="ctr"/>
            <a:r>
              <a:rPr kumimoji="1" lang="ja-JP" altLang="en-US"/>
              <a:t>相続対策のための家族会議のポイントと家族会議支援</a:t>
            </a:r>
            <a:endParaRPr kumimoji="1" lang="ja-JP" altLang="en-US" dirty="0"/>
          </a:p>
        </p:txBody>
      </p:sp>
      <p:sp>
        <p:nvSpPr>
          <p:cNvPr id="7" name="テキスト ボックス 6">
            <a:extLst>
              <a:ext uri="{FF2B5EF4-FFF2-40B4-BE49-F238E27FC236}">
                <a16:creationId xmlns:a16="http://schemas.microsoft.com/office/drawing/2014/main" id="{05413636-2003-4042-BC8A-30FAE3E8F8E5}"/>
              </a:ext>
            </a:extLst>
          </p:cNvPr>
          <p:cNvSpPr txBox="1"/>
          <p:nvPr/>
        </p:nvSpPr>
        <p:spPr>
          <a:xfrm>
            <a:off x="1134769" y="1471199"/>
            <a:ext cx="7109639" cy="3361433"/>
          </a:xfrm>
          <a:prstGeom prst="rect">
            <a:avLst/>
          </a:prstGeom>
          <a:noFill/>
        </p:spPr>
        <p:txBody>
          <a:bodyPr wrap="none" rtlCol="0">
            <a:spAutoFit/>
          </a:bodyPr>
          <a:lstStyle/>
          <a:p>
            <a:pPr>
              <a:lnSpc>
                <a:spcPct val="150000"/>
              </a:lnSpc>
            </a:pPr>
            <a:r>
              <a:rPr kumimoji="1" lang="ja-JP" altLang="en-US"/>
              <a:t>・参加メンバーは法定相続人のみ</a:t>
            </a:r>
            <a:br>
              <a:rPr kumimoji="1" lang="en-US" altLang="ja-JP" dirty="0"/>
            </a:br>
            <a:r>
              <a:rPr kumimoji="1" lang="ja-JP" altLang="en-US"/>
              <a:t>・開催場所は親の住んでいる家が望ましい</a:t>
            </a:r>
            <a:br>
              <a:rPr kumimoji="1" lang="en-US" altLang="ja-JP" dirty="0"/>
            </a:br>
            <a:r>
              <a:rPr kumimoji="1" lang="ja-JP" altLang="en-US"/>
              <a:t>・話し合うべき議題を事前に明らかにしておく</a:t>
            </a:r>
            <a:br>
              <a:rPr kumimoji="1" lang="en-US" altLang="ja-JP" dirty="0"/>
            </a:br>
            <a:r>
              <a:rPr kumimoji="1" lang="ja-JP" altLang="en-US"/>
              <a:t>・介護が必要になっ</a:t>
            </a:r>
            <a:r>
              <a:rPr lang="ja-JP" altLang="en-US"/>
              <a:t>た場合の親の希望と家族の役割分担を検討開始</a:t>
            </a:r>
            <a:endParaRPr lang="en-US" altLang="ja-JP" dirty="0"/>
          </a:p>
          <a:p>
            <a:pPr>
              <a:lnSpc>
                <a:spcPct val="150000"/>
              </a:lnSpc>
            </a:pPr>
            <a:r>
              <a:rPr kumimoji="1" lang="ja-JP" altLang="en-US"/>
              <a:t>・お墓などの祭祀財産の継承や葬儀について検討開始</a:t>
            </a:r>
            <a:endParaRPr kumimoji="1" lang="en-US" altLang="ja-JP" dirty="0"/>
          </a:p>
          <a:p>
            <a:pPr>
              <a:lnSpc>
                <a:spcPct val="150000"/>
              </a:lnSpc>
            </a:pPr>
            <a:r>
              <a:rPr lang="ja-JP" altLang="en-US"/>
              <a:t>・議事録やメモなどを残しておく</a:t>
            </a:r>
            <a:br>
              <a:rPr lang="en-US" altLang="ja-JP" dirty="0"/>
            </a:br>
            <a:r>
              <a:rPr lang="ja-JP" altLang="en-US"/>
              <a:t>・親の気持ちを家族の気持ちを互いに聴き合う</a:t>
            </a:r>
            <a:br>
              <a:rPr lang="en-US" altLang="ja-JP" dirty="0"/>
            </a:br>
            <a:r>
              <a:rPr lang="ja-JP" altLang="en-US"/>
              <a:t>　　　　　　　　　　　　　　　　　などなど・・・</a:t>
            </a:r>
            <a:endParaRPr lang="en-US" altLang="ja-JP" dirty="0"/>
          </a:p>
        </p:txBody>
      </p:sp>
      <p:sp>
        <p:nvSpPr>
          <p:cNvPr id="10" name="テキスト ボックス 9">
            <a:extLst>
              <a:ext uri="{FF2B5EF4-FFF2-40B4-BE49-F238E27FC236}">
                <a16:creationId xmlns:a16="http://schemas.microsoft.com/office/drawing/2014/main" id="{C4C13432-89FC-9642-B3FF-3D4B4A09E2A0}"/>
              </a:ext>
            </a:extLst>
          </p:cNvPr>
          <p:cNvSpPr txBox="1"/>
          <p:nvPr/>
        </p:nvSpPr>
        <p:spPr>
          <a:xfrm>
            <a:off x="521151" y="4831931"/>
            <a:ext cx="8443337" cy="1299651"/>
          </a:xfrm>
          <a:prstGeom prst="rect">
            <a:avLst/>
          </a:prstGeom>
          <a:noFill/>
        </p:spPr>
        <p:txBody>
          <a:bodyPr wrap="none" rtlCol="0">
            <a:spAutoFit/>
          </a:bodyPr>
          <a:lstStyle/>
          <a:p>
            <a:pPr algn="ctr">
              <a:lnSpc>
                <a:spcPct val="150000"/>
              </a:lnSpc>
            </a:pPr>
            <a:r>
              <a:rPr kumimoji="1" lang="ja-JP" altLang="en-US" sz="2800">
                <a:solidFill>
                  <a:srgbClr val="FF0000"/>
                </a:solidFill>
              </a:rPr>
              <a:t>資料の準備や司会進行・ファシリテーションなど</a:t>
            </a:r>
            <a:endParaRPr kumimoji="1" lang="en-US" altLang="ja-JP" sz="2800" dirty="0">
              <a:solidFill>
                <a:srgbClr val="FF0000"/>
              </a:solidFill>
            </a:endParaRPr>
          </a:p>
          <a:p>
            <a:pPr algn="ctr">
              <a:lnSpc>
                <a:spcPct val="150000"/>
              </a:lnSpc>
            </a:pPr>
            <a:r>
              <a:rPr lang="ja-JP" altLang="en-US" sz="2800">
                <a:solidFill>
                  <a:srgbClr val="FF0000"/>
                </a:solidFill>
              </a:rPr>
              <a:t>相続コンサルタントが家族会議を支援いたします。</a:t>
            </a:r>
            <a:endParaRPr kumimoji="1" lang="ja-JP" altLang="en-US" sz="2800" dirty="0">
              <a:solidFill>
                <a:srgbClr val="FF0000"/>
              </a:solidFill>
            </a:endParaRPr>
          </a:p>
        </p:txBody>
      </p:sp>
      <p:sp>
        <p:nvSpPr>
          <p:cNvPr id="11" name="テキスト ボックス 10">
            <a:extLst>
              <a:ext uri="{FF2B5EF4-FFF2-40B4-BE49-F238E27FC236}">
                <a16:creationId xmlns:a16="http://schemas.microsoft.com/office/drawing/2014/main" id="{14C0E962-601F-0E4D-9050-B21B64FDBEE5}"/>
              </a:ext>
            </a:extLst>
          </p:cNvPr>
          <p:cNvSpPr txBox="1"/>
          <p:nvPr/>
        </p:nvSpPr>
        <p:spPr>
          <a:xfrm>
            <a:off x="4817199" y="6512459"/>
            <a:ext cx="4147289" cy="276999"/>
          </a:xfrm>
          <a:prstGeom prst="rect">
            <a:avLst/>
          </a:prstGeom>
          <a:noFill/>
        </p:spPr>
        <p:txBody>
          <a:bodyPr wrap="none" rtlCol="0">
            <a:spAutoFit/>
          </a:bodyPr>
          <a:lstStyle/>
          <a:p>
            <a:pPr algn="ctr"/>
            <a:r>
              <a:rPr kumimoji="1" lang="en-US" altLang="ja-JP" sz="1200" dirty="0"/>
              <a:t>※</a:t>
            </a:r>
            <a:r>
              <a:rPr kumimoji="1" lang="ja-JP" altLang="en-US" sz="1200"/>
              <a:t>家族会議支援</a:t>
            </a:r>
            <a:r>
              <a:rPr kumimoji="1" lang="en-US" altLang="ja-JP" sz="1200" dirty="0"/>
              <a:t>®︎</a:t>
            </a:r>
            <a:r>
              <a:rPr kumimoji="1" lang="ja-JP" altLang="en-US" sz="1200"/>
              <a:t>は株式会社</a:t>
            </a:r>
            <a:r>
              <a:rPr lang="ja-JP" altLang="en-US" sz="1200"/>
              <a:t>ライブリッジの登録商標です</a:t>
            </a:r>
            <a:endParaRPr kumimoji="1" lang="en-US" altLang="ja-JP" sz="1200" dirty="0"/>
          </a:p>
        </p:txBody>
      </p:sp>
      <p:sp>
        <p:nvSpPr>
          <p:cNvPr id="12" name="テキスト ボックス 11">
            <a:extLst>
              <a:ext uri="{FF2B5EF4-FFF2-40B4-BE49-F238E27FC236}">
                <a16:creationId xmlns:a16="http://schemas.microsoft.com/office/drawing/2014/main" id="{25B12C17-70CB-154A-AA76-FE3CB848686E}"/>
              </a:ext>
            </a:extLst>
          </p:cNvPr>
          <p:cNvSpPr txBox="1"/>
          <p:nvPr/>
        </p:nvSpPr>
        <p:spPr>
          <a:xfrm rot="20595848">
            <a:off x="4561787" y="925824"/>
            <a:ext cx="4801314" cy="461665"/>
          </a:xfrm>
          <a:prstGeom prst="rect">
            <a:avLst/>
          </a:prstGeom>
          <a:solidFill>
            <a:srgbClr val="FFFF00"/>
          </a:solidFill>
        </p:spPr>
        <p:txBody>
          <a:bodyPr wrap="none" rtlCol="0">
            <a:spAutoFit/>
          </a:bodyPr>
          <a:lstStyle/>
          <a:p>
            <a:pPr algn="ctr"/>
            <a:r>
              <a:rPr kumimoji="1" lang="ja-JP" altLang="en-US" sz="2400"/>
              <a:t>家族だけでやってはいけません！</a:t>
            </a:r>
            <a:endParaRPr kumimoji="1" lang="ja-JP" altLang="en-US" sz="2400" dirty="0"/>
          </a:p>
        </p:txBody>
      </p:sp>
    </p:spTree>
    <p:extLst>
      <p:ext uri="{BB962C8B-B14F-4D97-AF65-F5344CB8AC3E}">
        <p14:creationId xmlns:p14="http://schemas.microsoft.com/office/powerpoint/2010/main" val="75980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1000"/>
                                        <p:tgtEl>
                                          <p:spTgt spid="10"/>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1000"/>
                                        <p:tgtEl>
                                          <p:spTgt spid="11"/>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1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fltVal val="0"/>
                                          </p:val>
                                        </p:tav>
                                        <p:tav tm="100000">
                                          <p:val>
                                            <p:strVal val="#ppt_w"/>
                                          </p:val>
                                        </p:tav>
                                      </p:tavLst>
                                    </p:anim>
                                    <p:anim calcmode="lin" valueType="num">
                                      <p:cBhvr>
                                        <p:cTn id="24" dur="1000" fill="hold"/>
                                        <p:tgtEl>
                                          <p:spTgt spid="12"/>
                                        </p:tgtEl>
                                        <p:attrNameLst>
                                          <p:attrName>ppt_h</p:attrName>
                                        </p:attrNameLst>
                                      </p:cBhvr>
                                      <p:tavLst>
                                        <p:tav tm="0">
                                          <p:val>
                                            <p:fltVal val="0"/>
                                          </p:val>
                                        </p:tav>
                                        <p:tav tm="100000">
                                          <p:val>
                                            <p:strVal val="#ppt_h"/>
                                          </p:val>
                                        </p:tav>
                                      </p:tavLst>
                                    </p:anim>
                                    <p:anim calcmode="lin" valueType="num">
                                      <p:cBhvr>
                                        <p:cTn id="25" dur="1000" fill="hold"/>
                                        <p:tgtEl>
                                          <p:spTgt spid="12"/>
                                        </p:tgtEl>
                                        <p:attrNameLst>
                                          <p:attrName>style.rotation</p:attrName>
                                        </p:attrNameLst>
                                      </p:cBhvr>
                                      <p:tavLst>
                                        <p:tav tm="0">
                                          <p:val>
                                            <p:fltVal val="90"/>
                                          </p:val>
                                        </p:tav>
                                        <p:tav tm="100000">
                                          <p:val>
                                            <p:fltVal val="0"/>
                                          </p:val>
                                        </p:tav>
                                      </p:tavLst>
                                    </p:anim>
                                    <p:animEffect transition="in" filter="fade">
                                      <p:cBhvr>
                                        <p:cTn id="2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p:bldP spid="10" grpId="0"/>
      <p:bldP spid="11" grpId="0"/>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37" name="Google Shape;96;p18">
            <a:extLst>
              <a:ext uri="{FF2B5EF4-FFF2-40B4-BE49-F238E27FC236}">
                <a16:creationId xmlns:a16="http://schemas.microsoft.com/office/drawing/2014/main" id="{0A6DAE82-301D-154A-86DC-E76A1479729A}"/>
              </a:ext>
            </a:extLst>
          </p:cNvPr>
          <p:cNvSpPr/>
          <p:nvPr/>
        </p:nvSpPr>
        <p:spPr>
          <a:xfrm>
            <a:off x="365341" y="3143246"/>
            <a:ext cx="1913853" cy="947000"/>
          </a:xfrm>
          <a:prstGeom prst="homePlate">
            <a:avLst>
              <a:gd name="adj" fmla="val 50000"/>
            </a:avLst>
          </a:prstGeom>
          <a:solidFill>
            <a:srgbClr val="0070C0"/>
          </a:solidFill>
          <a:ln w="9525" cap="flat" cmpd="sng">
            <a:solidFill>
              <a:schemeClr val="lt1"/>
            </a:solidFill>
            <a:prstDash val="solid"/>
            <a:round/>
            <a:headEnd type="none" w="sm" len="sm"/>
            <a:tailEnd type="none" w="sm" len="sm"/>
          </a:ln>
        </p:spPr>
        <p:txBody>
          <a:bodyPr spcFirstLastPara="1" wrap="square" lIns="162500" tIns="162500" rIns="162500" bIns="162500" anchor="ctr" anchorCtr="0">
            <a:noAutofit/>
          </a:bodyPr>
          <a:lstStyle/>
          <a:p>
            <a:endParaRPr sz="2400"/>
          </a:p>
        </p:txBody>
      </p:sp>
      <p:sp>
        <p:nvSpPr>
          <p:cNvPr id="38" name="Google Shape;97;p18">
            <a:extLst>
              <a:ext uri="{FF2B5EF4-FFF2-40B4-BE49-F238E27FC236}">
                <a16:creationId xmlns:a16="http://schemas.microsoft.com/office/drawing/2014/main" id="{871ACBD9-3FCB-AB43-A810-2903CE62A43B}"/>
              </a:ext>
            </a:extLst>
          </p:cNvPr>
          <p:cNvSpPr txBox="1">
            <a:spLocks/>
          </p:cNvSpPr>
          <p:nvPr/>
        </p:nvSpPr>
        <p:spPr>
          <a:xfrm>
            <a:off x="496810" y="3317973"/>
            <a:ext cx="1487905" cy="597543"/>
          </a:xfrm>
          <a:prstGeom prst="rect">
            <a:avLst/>
          </a:prstGeom>
        </p:spPr>
        <p:txBody>
          <a:bodyPr spcFirstLastPara="1" vert="horz" wrap="square" lIns="121900" tIns="121900" rIns="121900" bIns="121900" rtlCol="0" anchor="ctr" anchorCtr="0">
            <a:noAutofit/>
          </a:bodyPr>
          <a:lstStyle>
            <a:lvl1pPr marL="342900" indent="-228600" algn="l" defTabSz="914400" rtl="0" eaLnBrk="1" latinLnBrk="0" hangingPunct="1">
              <a:spcBef>
                <a:spcPct val="20000"/>
              </a:spcBef>
              <a:buClr>
                <a:schemeClr val="accent1"/>
              </a:buClr>
              <a:buFont typeface="Arial" pitchFamily="34" charset="0"/>
              <a:buChar char="•"/>
              <a:defRPr kumimoji="1"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kumimoji="1"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kumimoji="1"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kumimoji="1"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kumimoji="1"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kumimoji="1"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kumimoji="1"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9pPr>
          </a:lstStyle>
          <a:p>
            <a:pPr marL="0" indent="0">
              <a:spcBef>
                <a:spcPts val="0"/>
              </a:spcBef>
              <a:buFont typeface="Arial" pitchFamily="34" charset="0"/>
              <a:buNone/>
            </a:pPr>
            <a:r>
              <a:rPr lang="ja-JP" altLang="en-US" sz="1800">
                <a:solidFill>
                  <a:schemeClr val="lt1"/>
                </a:solidFill>
              </a:rPr>
              <a:t>現状の確認</a:t>
            </a:r>
            <a:endParaRPr lang="ja-JP" altLang="en-US" sz="1800" dirty="0">
              <a:solidFill>
                <a:schemeClr val="lt1"/>
              </a:solidFill>
            </a:endParaRPr>
          </a:p>
        </p:txBody>
      </p:sp>
      <p:grpSp>
        <p:nvGrpSpPr>
          <p:cNvPr id="39" name="Google Shape;98;p18">
            <a:extLst>
              <a:ext uri="{FF2B5EF4-FFF2-40B4-BE49-F238E27FC236}">
                <a16:creationId xmlns:a16="http://schemas.microsoft.com/office/drawing/2014/main" id="{F2F702E9-480E-5C44-8FB7-EE836BE0516E}"/>
              </a:ext>
            </a:extLst>
          </p:cNvPr>
          <p:cNvGrpSpPr/>
          <p:nvPr/>
        </p:nvGrpSpPr>
        <p:grpSpPr>
          <a:xfrm>
            <a:off x="949919" y="2395320"/>
            <a:ext cx="203314" cy="754114"/>
            <a:chOff x="777447" y="1610215"/>
            <a:chExt cx="198900" cy="593656"/>
          </a:xfrm>
        </p:grpSpPr>
        <p:cxnSp>
          <p:nvCxnSpPr>
            <p:cNvPr id="40" name="Google Shape;99;p18">
              <a:extLst>
                <a:ext uri="{FF2B5EF4-FFF2-40B4-BE49-F238E27FC236}">
                  <a16:creationId xmlns:a16="http://schemas.microsoft.com/office/drawing/2014/main" id="{5C63A034-6FB8-DA45-B320-8EB7B1240590}"/>
                </a:ext>
              </a:extLst>
            </p:cNvPr>
            <p:cNvCxnSpPr/>
            <p:nvPr/>
          </p:nvCxnSpPr>
          <p:spPr>
            <a:xfrm>
              <a:off x="876909" y="1649171"/>
              <a:ext cx="0" cy="554700"/>
            </a:xfrm>
            <a:prstGeom prst="straightConnector1">
              <a:avLst/>
            </a:prstGeom>
            <a:noFill/>
            <a:ln w="9525" cap="flat" cmpd="sng">
              <a:solidFill>
                <a:schemeClr val="dk2"/>
              </a:solidFill>
              <a:prstDash val="solid"/>
              <a:round/>
              <a:headEnd type="none" w="sm" len="sm"/>
              <a:tailEnd type="none" w="sm" len="sm"/>
            </a:ln>
          </p:spPr>
        </p:cxnSp>
        <p:sp>
          <p:nvSpPr>
            <p:cNvPr id="41" name="Google Shape;100;p18">
              <a:extLst>
                <a:ext uri="{FF2B5EF4-FFF2-40B4-BE49-F238E27FC236}">
                  <a16:creationId xmlns:a16="http://schemas.microsoft.com/office/drawing/2014/main" id="{D3AD91E8-83DD-1244-B6A5-4D2CD6D4439C}"/>
                </a:ext>
              </a:extLst>
            </p:cNvPr>
            <p:cNvSpPr/>
            <p:nvPr/>
          </p:nvSpPr>
          <p:spPr>
            <a:xfrm>
              <a:off x="777447" y="1610215"/>
              <a:ext cx="198900" cy="198900"/>
            </a:xfrm>
            <a:prstGeom prst="ellipse">
              <a:avLst/>
            </a:prstGeom>
            <a:solidFill>
              <a:schemeClr val="accent6"/>
            </a:solidFill>
            <a:ln>
              <a:noFill/>
            </a:ln>
          </p:spPr>
          <p:txBody>
            <a:bodyPr spcFirstLastPara="1" wrap="square" lIns="121900" tIns="121900" rIns="121900" bIns="121900" anchor="ctr" anchorCtr="0">
              <a:noAutofit/>
            </a:bodyPr>
            <a:lstStyle/>
            <a:p>
              <a:endParaRPr sz="2400"/>
            </a:p>
          </p:txBody>
        </p:sp>
      </p:grpSp>
      <p:sp>
        <p:nvSpPr>
          <p:cNvPr id="42" name="Google Shape;101;p18">
            <a:extLst>
              <a:ext uri="{FF2B5EF4-FFF2-40B4-BE49-F238E27FC236}">
                <a16:creationId xmlns:a16="http://schemas.microsoft.com/office/drawing/2014/main" id="{0860E2D9-BB05-CC49-B114-ABF81B2A4CB3}"/>
              </a:ext>
            </a:extLst>
          </p:cNvPr>
          <p:cNvSpPr txBox="1">
            <a:spLocks/>
          </p:cNvSpPr>
          <p:nvPr/>
        </p:nvSpPr>
        <p:spPr>
          <a:xfrm>
            <a:off x="-85838" y="1484349"/>
            <a:ext cx="2879254" cy="825077"/>
          </a:xfrm>
          <a:prstGeom prst="rect">
            <a:avLst/>
          </a:prstGeom>
        </p:spPr>
        <p:txBody>
          <a:bodyPr spcFirstLastPara="1" vert="horz" wrap="square" lIns="121900" tIns="121900" rIns="121900" bIns="121900" rtlCol="0" anchor="t" anchorCtr="0">
            <a:noAutofit/>
          </a:bodyPr>
          <a:lstStyle>
            <a:lvl1pPr marL="342900" indent="-228600" algn="l" defTabSz="914400" rtl="0" eaLnBrk="1" latinLnBrk="0" hangingPunct="1">
              <a:spcBef>
                <a:spcPct val="20000"/>
              </a:spcBef>
              <a:buClr>
                <a:schemeClr val="accent1"/>
              </a:buClr>
              <a:buFont typeface="Arial" pitchFamily="34" charset="0"/>
              <a:buChar char="•"/>
              <a:defRPr kumimoji="1"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kumimoji="1"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kumimoji="1"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kumimoji="1"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kumimoji="1"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kumimoji="1"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kumimoji="1"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9pPr>
          </a:lstStyle>
          <a:p>
            <a:pPr marL="0" indent="0" algn="ctr">
              <a:spcBef>
                <a:spcPts val="0"/>
              </a:spcBef>
              <a:buFont typeface="Arial" pitchFamily="34" charset="0"/>
              <a:buNone/>
            </a:pPr>
            <a:r>
              <a:rPr lang="ja-JP" altLang="en-US" sz="1800"/>
              <a:t>〇〇会さまの現状の</a:t>
            </a:r>
            <a:br>
              <a:rPr lang="en-US" altLang="ja-JP" sz="1800" dirty="0"/>
            </a:br>
            <a:r>
              <a:rPr lang="ja-JP" altLang="en-US" sz="1800"/>
              <a:t>確認・把握からスタート</a:t>
            </a:r>
            <a:endParaRPr lang="ja-JP" altLang="en-US" sz="1800" dirty="0"/>
          </a:p>
        </p:txBody>
      </p:sp>
      <p:sp>
        <p:nvSpPr>
          <p:cNvPr id="43" name="Google Shape;102;p18">
            <a:extLst>
              <a:ext uri="{FF2B5EF4-FFF2-40B4-BE49-F238E27FC236}">
                <a16:creationId xmlns:a16="http://schemas.microsoft.com/office/drawing/2014/main" id="{87FFBC35-550E-C048-90AD-76FE36662C15}"/>
              </a:ext>
            </a:extLst>
          </p:cNvPr>
          <p:cNvSpPr/>
          <p:nvPr/>
        </p:nvSpPr>
        <p:spPr>
          <a:xfrm>
            <a:off x="1874221" y="3143246"/>
            <a:ext cx="2096621" cy="947000"/>
          </a:xfrm>
          <a:prstGeom prst="chevron">
            <a:avLst>
              <a:gd name="adj" fmla="val 50000"/>
            </a:avLst>
          </a:prstGeom>
          <a:solidFill>
            <a:srgbClr val="0070C0"/>
          </a:solidFill>
          <a:ln w="9525" cap="flat" cmpd="sng">
            <a:solidFill>
              <a:schemeClr val="lt1"/>
            </a:solidFill>
            <a:prstDash val="solid"/>
            <a:round/>
            <a:headEnd type="none" w="sm" len="sm"/>
            <a:tailEnd type="none" w="sm" len="sm"/>
          </a:ln>
        </p:spPr>
        <p:txBody>
          <a:bodyPr spcFirstLastPara="1" wrap="square" lIns="162500" tIns="162500" rIns="162500" bIns="162500" anchor="ctr" anchorCtr="0">
            <a:noAutofit/>
          </a:bodyPr>
          <a:lstStyle/>
          <a:p>
            <a:endParaRPr sz="2400"/>
          </a:p>
        </p:txBody>
      </p:sp>
      <p:sp>
        <p:nvSpPr>
          <p:cNvPr id="44" name="Google Shape;103;p18">
            <a:extLst>
              <a:ext uri="{FF2B5EF4-FFF2-40B4-BE49-F238E27FC236}">
                <a16:creationId xmlns:a16="http://schemas.microsoft.com/office/drawing/2014/main" id="{ECD6F4B9-112D-EF48-B938-4AD129FF4BEC}"/>
              </a:ext>
            </a:extLst>
          </p:cNvPr>
          <p:cNvSpPr txBox="1">
            <a:spLocks/>
          </p:cNvSpPr>
          <p:nvPr/>
        </p:nvSpPr>
        <p:spPr>
          <a:xfrm>
            <a:off x="2275781" y="3303105"/>
            <a:ext cx="1344696" cy="597543"/>
          </a:xfrm>
          <a:prstGeom prst="rect">
            <a:avLst/>
          </a:prstGeom>
        </p:spPr>
        <p:txBody>
          <a:bodyPr spcFirstLastPara="1" vert="horz" wrap="square" lIns="121900" tIns="121900" rIns="121900" bIns="121900" rtlCol="0" anchor="ctr" anchorCtr="0">
            <a:noAutofit/>
          </a:bodyPr>
          <a:lstStyle>
            <a:lvl1pPr marL="342900" indent="-228600" algn="l" defTabSz="914400" rtl="0" eaLnBrk="1" latinLnBrk="0" hangingPunct="1">
              <a:spcBef>
                <a:spcPct val="20000"/>
              </a:spcBef>
              <a:buClr>
                <a:schemeClr val="accent1"/>
              </a:buClr>
              <a:buFont typeface="Arial" pitchFamily="34" charset="0"/>
              <a:buChar char="•"/>
              <a:defRPr kumimoji="1"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kumimoji="1"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kumimoji="1"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kumimoji="1"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kumimoji="1"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kumimoji="1"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kumimoji="1"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9pPr>
          </a:lstStyle>
          <a:p>
            <a:pPr marL="0" indent="0" algn="ctr">
              <a:spcBef>
                <a:spcPts val="0"/>
              </a:spcBef>
              <a:buFont typeface="Arial" pitchFamily="34" charset="0"/>
              <a:buNone/>
            </a:pPr>
            <a:r>
              <a:rPr lang="ja-JP" altLang="en-US" sz="2000">
                <a:solidFill>
                  <a:schemeClr val="lt1"/>
                </a:solidFill>
              </a:rPr>
              <a:t>問題点の</a:t>
            </a:r>
            <a:endParaRPr lang="en-US" altLang="ja-JP" sz="2000" dirty="0">
              <a:solidFill>
                <a:schemeClr val="lt1"/>
              </a:solidFill>
            </a:endParaRPr>
          </a:p>
          <a:p>
            <a:pPr marL="0" indent="0" algn="ctr">
              <a:spcBef>
                <a:spcPts val="0"/>
              </a:spcBef>
              <a:buFont typeface="Arial" pitchFamily="34" charset="0"/>
              <a:buNone/>
            </a:pPr>
            <a:r>
              <a:rPr lang="ja-JP" altLang="en-US" sz="2000">
                <a:solidFill>
                  <a:schemeClr val="lt1"/>
                </a:solidFill>
              </a:rPr>
              <a:t>明確化</a:t>
            </a:r>
            <a:endParaRPr lang="en-US" altLang="ja-JP" sz="2000" dirty="0">
              <a:solidFill>
                <a:schemeClr val="lt1"/>
              </a:solidFill>
            </a:endParaRPr>
          </a:p>
        </p:txBody>
      </p:sp>
      <p:grpSp>
        <p:nvGrpSpPr>
          <p:cNvPr id="45" name="Google Shape;104;p18">
            <a:extLst>
              <a:ext uri="{FF2B5EF4-FFF2-40B4-BE49-F238E27FC236}">
                <a16:creationId xmlns:a16="http://schemas.microsoft.com/office/drawing/2014/main" id="{06B6928D-F6F6-764F-81D1-912B08CAFE26}"/>
              </a:ext>
            </a:extLst>
          </p:cNvPr>
          <p:cNvGrpSpPr/>
          <p:nvPr/>
        </p:nvGrpSpPr>
        <p:grpSpPr>
          <a:xfrm>
            <a:off x="2777585" y="4083206"/>
            <a:ext cx="203314" cy="754114"/>
            <a:chOff x="2223534" y="2938958"/>
            <a:chExt cx="198900" cy="593656"/>
          </a:xfrm>
        </p:grpSpPr>
        <p:cxnSp>
          <p:nvCxnSpPr>
            <p:cNvPr id="46" name="Google Shape;105;p18">
              <a:extLst>
                <a:ext uri="{FF2B5EF4-FFF2-40B4-BE49-F238E27FC236}">
                  <a16:creationId xmlns:a16="http://schemas.microsoft.com/office/drawing/2014/main" id="{794E5209-1873-724F-A5FB-4810B8E25803}"/>
                </a:ext>
              </a:extLst>
            </p:cNvPr>
            <p:cNvCxnSpPr/>
            <p:nvPr/>
          </p:nvCxnSpPr>
          <p:spPr>
            <a:xfrm rot="10800000">
              <a:off x="2322997" y="2938958"/>
              <a:ext cx="0" cy="554700"/>
            </a:xfrm>
            <a:prstGeom prst="straightConnector1">
              <a:avLst/>
            </a:prstGeom>
            <a:noFill/>
            <a:ln w="9525" cap="flat" cmpd="sng">
              <a:solidFill>
                <a:schemeClr val="dk2"/>
              </a:solidFill>
              <a:prstDash val="solid"/>
              <a:round/>
              <a:headEnd type="none" w="sm" len="sm"/>
              <a:tailEnd type="none" w="sm" len="sm"/>
            </a:ln>
          </p:spPr>
        </p:cxnSp>
        <p:sp>
          <p:nvSpPr>
            <p:cNvPr id="47" name="Google Shape;106;p18">
              <a:extLst>
                <a:ext uri="{FF2B5EF4-FFF2-40B4-BE49-F238E27FC236}">
                  <a16:creationId xmlns:a16="http://schemas.microsoft.com/office/drawing/2014/main" id="{A358E848-1F72-B542-BA41-1775F6A54B5B}"/>
                </a:ext>
              </a:extLst>
            </p:cNvPr>
            <p:cNvSpPr/>
            <p:nvPr/>
          </p:nvSpPr>
          <p:spPr>
            <a:xfrm rot="10800000" flipH="1">
              <a:off x="2223534" y="3333714"/>
              <a:ext cx="198900" cy="198900"/>
            </a:xfrm>
            <a:prstGeom prst="ellipse">
              <a:avLst/>
            </a:prstGeom>
            <a:solidFill>
              <a:schemeClr val="accent6"/>
            </a:solidFill>
            <a:ln>
              <a:noFill/>
            </a:ln>
          </p:spPr>
          <p:txBody>
            <a:bodyPr spcFirstLastPara="1" wrap="square" lIns="121900" tIns="121900" rIns="121900" bIns="121900" anchor="ctr" anchorCtr="0">
              <a:noAutofit/>
            </a:bodyPr>
            <a:lstStyle/>
            <a:p>
              <a:endParaRPr sz="2400"/>
            </a:p>
          </p:txBody>
        </p:sp>
      </p:grpSp>
      <p:sp>
        <p:nvSpPr>
          <p:cNvPr id="48" name="Google Shape;107;p18">
            <a:extLst>
              <a:ext uri="{FF2B5EF4-FFF2-40B4-BE49-F238E27FC236}">
                <a16:creationId xmlns:a16="http://schemas.microsoft.com/office/drawing/2014/main" id="{0289ED2E-BCF4-0B45-9E76-56E54BC701DC}"/>
              </a:ext>
            </a:extLst>
          </p:cNvPr>
          <p:cNvSpPr txBox="1">
            <a:spLocks/>
          </p:cNvSpPr>
          <p:nvPr/>
        </p:nvSpPr>
        <p:spPr>
          <a:xfrm>
            <a:off x="1678267" y="4975950"/>
            <a:ext cx="2292576" cy="1151262"/>
          </a:xfrm>
          <a:prstGeom prst="rect">
            <a:avLst/>
          </a:prstGeom>
        </p:spPr>
        <p:txBody>
          <a:bodyPr spcFirstLastPara="1" vert="horz" wrap="square" lIns="121900" tIns="121900" rIns="121900" bIns="121900" rtlCol="0" anchor="t" anchorCtr="0">
            <a:noAutofit/>
          </a:bodyPr>
          <a:lstStyle>
            <a:lvl1pPr marL="342900" indent="-228600" algn="l" defTabSz="914400" rtl="0" eaLnBrk="1" latinLnBrk="0" hangingPunct="1">
              <a:spcBef>
                <a:spcPct val="20000"/>
              </a:spcBef>
              <a:buClr>
                <a:schemeClr val="accent1"/>
              </a:buClr>
              <a:buFont typeface="Arial" pitchFamily="34" charset="0"/>
              <a:buChar char="•"/>
              <a:defRPr kumimoji="1"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kumimoji="1"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kumimoji="1"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kumimoji="1"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kumimoji="1"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kumimoji="1"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kumimoji="1"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9pPr>
          </a:lstStyle>
          <a:p>
            <a:pPr marL="0" indent="0">
              <a:spcBef>
                <a:spcPts val="0"/>
              </a:spcBef>
              <a:buFont typeface="Arial" pitchFamily="34" charset="0"/>
              <a:buNone/>
            </a:pPr>
            <a:endParaRPr lang="en-US" altLang="ja-JP" sz="2133" dirty="0"/>
          </a:p>
        </p:txBody>
      </p:sp>
      <p:sp>
        <p:nvSpPr>
          <p:cNvPr id="49" name="Google Shape;108;p18">
            <a:extLst>
              <a:ext uri="{FF2B5EF4-FFF2-40B4-BE49-F238E27FC236}">
                <a16:creationId xmlns:a16="http://schemas.microsoft.com/office/drawing/2014/main" id="{EC5558ED-36A1-0543-A351-9E907AFEC384}"/>
              </a:ext>
            </a:extLst>
          </p:cNvPr>
          <p:cNvSpPr/>
          <p:nvPr/>
        </p:nvSpPr>
        <p:spPr>
          <a:xfrm>
            <a:off x="3565869" y="3143246"/>
            <a:ext cx="2096621" cy="947000"/>
          </a:xfrm>
          <a:prstGeom prst="chevron">
            <a:avLst>
              <a:gd name="adj" fmla="val 50000"/>
            </a:avLst>
          </a:prstGeom>
          <a:solidFill>
            <a:srgbClr val="0070C0"/>
          </a:solidFill>
          <a:ln w="9525" cap="flat" cmpd="sng">
            <a:solidFill>
              <a:schemeClr val="lt1"/>
            </a:solidFill>
            <a:prstDash val="solid"/>
            <a:round/>
            <a:headEnd type="none" w="sm" len="sm"/>
            <a:tailEnd type="none" w="sm" len="sm"/>
          </a:ln>
        </p:spPr>
        <p:txBody>
          <a:bodyPr spcFirstLastPara="1" wrap="square" lIns="162500" tIns="162500" rIns="162500" bIns="162500" anchor="ctr" anchorCtr="0">
            <a:noAutofit/>
          </a:bodyPr>
          <a:lstStyle/>
          <a:p>
            <a:endParaRPr sz="2400"/>
          </a:p>
        </p:txBody>
      </p:sp>
      <p:sp>
        <p:nvSpPr>
          <p:cNvPr id="50" name="Google Shape;109;p18">
            <a:extLst>
              <a:ext uri="{FF2B5EF4-FFF2-40B4-BE49-F238E27FC236}">
                <a16:creationId xmlns:a16="http://schemas.microsoft.com/office/drawing/2014/main" id="{35318FB4-4ED3-FF45-B1F4-B6AE587E9135}"/>
              </a:ext>
            </a:extLst>
          </p:cNvPr>
          <p:cNvSpPr txBox="1">
            <a:spLocks/>
          </p:cNvSpPr>
          <p:nvPr/>
        </p:nvSpPr>
        <p:spPr>
          <a:xfrm>
            <a:off x="3990600" y="3288114"/>
            <a:ext cx="1344696" cy="597543"/>
          </a:xfrm>
          <a:prstGeom prst="rect">
            <a:avLst/>
          </a:prstGeom>
        </p:spPr>
        <p:txBody>
          <a:bodyPr spcFirstLastPara="1" vert="horz" wrap="square" lIns="121900" tIns="121900" rIns="121900" bIns="121900" rtlCol="0" anchor="ctr" anchorCtr="0">
            <a:noAutofit/>
          </a:bodyPr>
          <a:lstStyle>
            <a:lvl1pPr marL="342900" indent="-228600" algn="l" defTabSz="914400" rtl="0" eaLnBrk="1" latinLnBrk="0" hangingPunct="1">
              <a:spcBef>
                <a:spcPct val="20000"/>
              </a:spcBef>
              <a:buClr>
                <a:schemeClr val="accent1"/>
              </a:buClr>
              <a:buFont typeface="Arial" pitchFamily="34" charset="0"/>
              <a:buChar char="•"/>
              <a:defRPr kumimoji="1"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kumimoji="1"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kumimoji="1"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kumimoji="1"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kumimoji="1"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kumimoji="1"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kumimoji="1"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9pPr>
          </a:lstStyle>
          <a:p>
            <a:pPr marL="0" indent="0" algn="ctr">
              <a:spcBef>
                <a:spcPts val="0"/>
              </a:spcBef>
              <a:buFont typeface="Arial" pitchFamily="34" charset="0"/>
              <a:buNone/>
            </a:pPr>
            <a:r>
              <a:rPr lang="ja-JP" altLang="en-US" sz="2000">
                <a:solidFill>
                  <a:schemeClr val="lt1"/>
                </a:solidFill>
              </a:rPr>
              <a:t>家族会議</a:t>
            </a:r>
            <a:endParaRPr lang="ja-JP" altLang="en-US" sz="2000" dirty="0">
              <a:solidFill>
                <a:schemeClr val="lt1"/>
              </a:solidFill>
            </a:endParaRPr>
          </a:p>
        </p:txBody>
      </p:sp>
      <p:grpSp>
        <p:nvGrpSpPr>
          <p:cNvPr id="51" name="Google Shape;110;p18">
            <a:extLst>
              <a:ext uri="{FF2B5EF4-FFF2-40B4-BE49-F238E27FC236}">
                <a16:creationId xmlns:a16="http://schemas.microsoft.com/office/drawing/2014/main" id="{1C930781-0FA5-5F44-8C6B-FE4F482571A1}"/>
              </a:ext>
            </a:extLst>
          </p:cNvPr>
          <p:cNvGrpSpPr/>
          <p:nvPr/>
        </p:nvGrpSpPr>
        <p:grpSpPr>
          <a:xfrm>
            <a:off x="4439511" y="2395320"/>
            <a:ext cx="203314" cy="754114"/>
            <a:chOff x="3918084" y="1610215"/>
            <a:chExt cx="198900" cy="593656"/>
          </a:xfrm>
        </p:grpSpPr>
        <p:cxnSp>
          <p:nvCxnSpPr>
            <p:cNvPr id="52" name="Google Shape;111;p18">
              <a:extLst>
                <a:ext uri="{FF2B5EF4-FFF2-40B4-BE49-F238E27FC236}">
                  <a16:creationId xmlns:a16="http://schemas.microsoft.com/office/drawing/2014/main" id="{B28077EE-529B-6140-9A95-9464F4999E18}"/>
                </a:ext>
              </a:extLst>
            </p:cNvPr>
            <p:cNvCxnSpPr/>
            <p:nvPr/>
          </p:nvCxnSpPr>
          <p:spPr>
            <a:xfrm>
              <a:off x="4017546" y="1649171"/>
              <a:ext cx="0" cy="554700"/>
            </a:xfrm>
            <a:prstGeom prst="straightConnector1">
              <a:avLst/>
            </a:prstGeom>
            <a:noFill/>
            <a:ln w="9525" cap="flat" cmpd="sng">
              <a:solidFill>
                <a:schemeClr val="dk2"/>
              </a:solidFill>
              <a:prstDash val="solid"/>
              <a:round/>
              <a:headEnd type="none" w="sm" len="sm"/>
              <a:tailEnd type="none" w="sm" len="sm"/>
            </a:ln>
          </p:spPr>
        </p:cxnSp>
        <p:sp>
          <p:nvSpPr>
            <p:cNvPr id="53" name="Google Shape;112;p18">
              <a:extLst>
                <a:ext uri="{FF2B5EF4-FFF2-40B4-BE49-F238E27FC236}">
                  <a16:creationId xmlns:a16="http://schemas.microsoft.com/office/drawing/2014/main" id="{D2D8799E-17C9-0047-800D-2BA0D0C6773B}"/>
                </a:ext>
              </a:extLst>
            </p:cNvPr>
            <p:cNvSpPr/>
            <p:nvPr/>
          </p:nvSpPr>
          <p:spPr>
            <a:xfrm>
              <a:off x="3918084" y="1610215"/>
              <a:ext cx="198900" cy="198900"/>
            </a:xfrm>
            <a:prstGeom prst="ellipse">
              <a:avLst/>
            </a:prstGeom>
            <a:solidFill>
              <a:schemeClr val="accent6"/>
            </a:solidFill>
            <a:ln>
              <a:noFill/>
            </a:ln>
          </p:spPr>
          <p:txBody>
            <a:bodyPr spcFirstLastPara="1" wrap="square" lIns="121900" tIns="121900" rIns="121900" bIns="121900" anchor="ctr" anchorCtr="0">
              <a:noAutofit/>
            </a:bodyPr>
            <a:lstStyle/>
            <a:p>
              <a:endParaRPr sz="2400"/>
            </a:p>
          </p:txBody>
        </p:sp>
      </p:grpSp>
      <p:sp>
        <p:nvSpPr>
          <p:cNvPr id="54" name="Google Shape;113;p18">
            <a:extLst>
              <a:ext uri="{FF2B5EF4-FFF2-40B4-BE49-F238E27FC236}">
                <a16:creationId xmlns:a16="http://schemas.microsoft.com/office/drawing/2014/main" id="{F9096437-F11B-354E-A042-37BCA80F40D3}"/>
              </a:ext>
            </a:extLst>
          </p:cNvPr>
          <p:cNvSpPr txBox="1">
            <a:spLocks/>
          </p:cNvSpPr>
          <p:nvPr/>
        </p:nvSpPr>
        <p:spPr>
          <a:xfrm>
            <a:off x="2954267" y="1511549"/>
            <a:ext cx="3319823" cy="558321"/>
          </a:xfrm>
          <a:prstGeom prst="rect">
            <a:avLst/>
          </a:prstGeom>
        </p:spPr>
        <p:txBody>
          <a:bodyPr spcFirstLastPara="1" vert="horz" wrap="square" lIns="121900" tIns="121900" rIns="121900" bIns="121900" rtlCol="0" anchor="t" anchorCtr="0">
            <a:noAutofit/>
          </a:bodyPr>
          <a:lstStyle>
            <a:lvl1pPr marL="342900" indent="-228600" algn="l" defTabSz="914400" rtl="0" eaLnBrk="1" latinLnBrk="0" hangingPunct="1">
              <a:spcBef>
                <a:spcPct val="20000"/>
              </a:spcBef>
              <a:buClr>
                <a:schemeClr val="accent1"/>
              </a:buClr>
              <a:buFont typeface="Arial" pitchFamily="34" charset="0"/>
              <a:buChar char="•"/>
              <a:defRPr kumimoji="1"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kumimoji="1"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kumimoji="1"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kumimoji="1"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kumimoji="1"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kumimoji="1"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kumimoji="1"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9pPr>
          </a:lstStyle>
          <a:p>
            <a:pPr marL="0" indent="0" algn="ctr">
              <a:spcBef>
                <a:spcPts val="0"/>
              </a:spcBef>
              <a:buFont typeface="Arial" pitchFamily="34" charset="0"/>
              <a:buNone/>
            </a:pPr>
            <a:r>
              <a:rPr lang="ja-JP" altLang="en-US" sz="1800"/>
              <a:t>関係者の皆さまで問題意識と</a:t>
            </a:r>
            <a:br>
              <a:rPr lang="en-US" altLang="ja-JP" sz="1800" dirty="0"/>
            </a:br>
            <a:r>
              <a:rPr lang="ja-JP" altLang="en-US" sz="1800"/>
              <a:t>当事者意識を共有</a:t>
            </a:r>
            <a:endParaRPr lang="en-US" altLang="ja-JP" sz="1800" dirty="0"/>
          </a:p>
        </p:txBody>
      </p:sp>
      <p:sp>
        <p:nvSpPr>
          <p:cNvPr id="55" name="Google Shape;114;p18">
            <a:extLst>
              <a:ext uri="{FF2B5EF4-FFF2-40B4-BE49-F238E27FC236}">
                <a16:creationId xmlns:a16="http://schemas.microsoft.com/office/drawing/2014/main" id="{A4B26FC8-F8C1-794F-A3F0-BCEDA1A3D8C9}"/>
              </a:ext>
            </a:extLst>
          </p:cNvPr>
          <p:cNvSpPr/>
          <p:nvPr/>
        </p:nvSpPr>
        <p:spPr>
          <a:xfrm>
            <a:off x="5257517" y="3143246"/>
            <a:ext cx="2096621" cy="947000"/>
          </a:xfrm>
          <a:prstGeom prst="chevron">
            <a:avLst>
              <a:gd name="adj" fmla="val 50000"/>
            </a:avLst>
          </a:prstGeom>
          <a:solidFill>
            <a:srgbClr val="0070C0"/>
          </a:solidFill>
          <a:ln w="9525" cap="flat" cmpd="sng">
            <a:solidFill>
              <a:schemeClr val="lt1"/>
            </a:solidFill>
            <a:prstDash val="solid"/>
            <a:round/>
            <a:headEnd type="none" w="sm" len="sm"/>
            <a:tailEnd type="none" w="sm" len="sm"/>
          </a:ln>
        </p:spPr>
        <p:txBody>
          <a:bodyPr spcFirstLastPara="1" wrap="square" lIns="162500" tIns="162500" rIns="162500" bIns="162500" anchor="ctr" anchorCtr="0">
            <a:noAutofit/>
          </a:bodyPr>
          <a:lstStyle/>
          <a:p>
            <a:endParaRPr sz="2400"/>
          </a:p>
        </p:txBody>
      </p:sp>
      <p:sp>
        <p:nvSpPr>
          <p:cNvPr id="56" name="Google Shape;115;p18">
            <a:extLst>
              <a:ext uri="{FF2B5EF4-FFF2-40B4-BE49-F238E27FC236}">
                <a16:creationId xmlns:a16="http://schemas.microsoft.com/office/drawing/2014/main" id="{45F274C8-41F7-2048-B60B-C69A4A2A5328}"/>
              </a:ext>
            </a:extLst>
          </p:cNvPr>
          <p:cNvSpPr txBox="1">
            <a:spLocks/>
          </p:cNvSpPr>
          <p:nvPr/>
        </p:nvSpPr>
        <p:spPr>
          <a:xfrm>
            <a:off x="5650419" y="3333076"/>
            <a:ext cx="1344696" cy="597543"/>
          </a:xfrm>
          <a:prstGeom prst="rect">
            <a:avLst/>
          </a:prstGeom>
        </p:spPr>
        <p:txBody>
          <a:bodyPr spcFirstLastPara="1" vert="horz" wrap="square" lIns="121900" tIns="121900" rIns="121900" bIns="121900" rtlCol="0" anchor="ctr" anchorCtr="0">
            <a:noAutofit/>
          </a:bodyPr>
          <a:lstStyle>
            <a:lvl1pPr marL="342900" indent="-228600" algn="l" defTabSz="914400" rtl="0" eaLnBrk="1" latinLnBrk="0" hangingPunct="1">
              <a:spcBef>
                <a:spcPct val="20000"/>
              </a:spcBef>
              <a:buClr>
                <a:schemeClr val="accent1"/>
              </a:buClr>
              <a:buFont typeface="Arial" pitchFamily="34" charset="0"/>
              <a:buChar char="•"/>
              <a:defRPr kumimoji="1"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kumimoji="1"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kumimoji="1"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kumimoji="1"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kumimoji="1"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kumimoji="1"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kumimoji="1"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9pPr>
          </a:lstStyle>
          <a:p>
            <a:pPr marL="0" indent="0" algn="ctr">
              <a:spcBef>
                <a:spcPts val="0"/>
              </a:spcBef>
              <a:buFont typeface="Arial" pitchFamily="34" charset="0"/>
              <a:buNone/>
            </a:pPr>
            <a:r>
              <a:rPr lang="ja-JP" altLang="en-US" sz="2000">
                <a:solidFill>
                  <a:schemeClr val="lt1"/>
                </a:solidFill>
              </a:rPr>
              <a:t>対策の</a:t>
            </a:r>
            <a:endParaRPr lang="en-US" altLang="ja-JP" sz="2000" dirty="0">
              <a:solidFill>
                <a:schemeClr val="lt1"/>
              </a:solidFill>
            </a:endParaRPr>
          </a:p>
          <a:p>
            <a:pPr marL="0" indent="0" algn="ctr">
              <a:spcBef>
                <a:spcPts val="0"/>
              </a:spcBef>
              <a:buFont typeface="Arial" pitchFamily="34" charset="0"/>
              <a:buNone/>
            </a:pPr>
            <a:r>
              <a:rPr lang="ja-JP" altLang="en-US" sz="2000">
                <a:solidFill>
                  <a:schemeClr val="lt1"/>
                </a:solidFill>
              </a:rPr>
              <a:t>スタート</a:t>
            </a:r>
            <a:endParaRPr lang="ja-JP" altLang="en-US" sz="2000" dirty="0">
              <a:solidFill>
                <a:schemeClr val="lt1"/>
              </a:solidFill>
            </a:endParaRPr>
          </a:p>
        </p:txBody>
      </p:sp>
      <p:grpSp>
        <p:nvGrpSpPr>
          <p:cNvPr id="57" name="Google Shape;116;p18">
            <a:extLst>
              <a:ext uri="{FF2B5EF4-FFF2-40B4-BE49-F238E27FC236}">
                <a16:creationId xmlns:a16="http://schemas.microsoft.com/office/drawing/2014/main" id="{D147EFA8-A0DA-7343-B462-C496FF01A407}"/>
              </a:ext>
            </a:extLst>
          </p:cNvPr>
          <p:cNvGrpSpPr/>
          <p:nvPr/>
        </p:nvGrpSpPr>
        <p:grpSpPr>
          <a:xfrm>
            <a:off x="6122474" y="4083206"/>
            <a:ext cx="203314" cy="754114"/>
            <a:chOff x="5958946" y="2938958"/>
            <a:chExt cx="198900" cy="593656"/>
          </a:xfrm>
        </p:grpSpPr>
        <p:cxnSp>
          <p:nvCxnSpPr>
            <p:cNvPr id="58" name="Google Shape;117;p18">
              <a:extLst>
                <a:ext uri="{FF2B5EF4-FFF2-40B4-BE49-F238E27FC236}">
                  <a16:creationId xmlns:a16="http://schemas.microsoft.com/office/drawing/2014/main" id="{F09B0BA4-B884-B143-96A6-A8C500024E0C}"/>
                </a:ext>
              </a:extLst>
            </p:cNvPr>
            <p:cNvCxnSpPr/>
            <p:nvPr/>
          </p:nvCxnSpPr>
          <p:spPr>
            <a:xfrm rot="10800000">
              <a:off x="6058409" y="2938958"/>
              <a:ext cx="0" cy="554700"/>
            </a:xfrm>
            <a:prstGeom prst="straightConnector1">
              <a:avLst/>
            </a:prstGeom>
            <a:noFill/>
            <a:ln w="9525" cap="flat" cmpd="sng">
              <a:solidFill>
                <a:schemeClr val="dk2"/>
              </a:solidFill>
              <a:prstDash val="solid"/>
              <a:round/>
              <a:headEnd type="none" w="sm" len="sm"/>
              <a:tailEnd type="none" w="sm" len="sm"/>
            </a:ln>
          </p:spPr>
        </p:cxnSp>
        <p:sp>
          <p:nvSpPr>
            <p:cNvPr id="59" name="Google Shape;118;p18">
              <a:extLst>
                <a:ext uri="{FF2B5EF4-FFF2-40B4-BE49-F238E27FC236}">
                  <a16:creationId xmlns:a16="http://schemas.microsoft.com/office/drawing/2014/main" id="{ED7B411C-1AFC-4B4E-A060-91DF298131F0}"/>
                </a:ext>
              </a:extLst>
            </p:cNvPr>
            <p:cNvSpPr/>
            <p:nvPr/>
          </p:nvSpPr>
          <p:spPr>
            <a:xfrm rot="10800000" flipH="1">
              <a:off x="5958946" y="3333714"/>
              <a:ext cx="198900" cy="198900"/>
            </a:xfrm>
            <a:prstGeom prst="ellipse">
              <a:avLst/>
            </a:prstGeom>
            <a:solidFill>
              <a:schemeClr val="accent6"/>
            </a:solidFill>
            <a:ln>
              <a:noFill/>
            </a:ln>
          </p:spPr>
          <p:txBody>
            <a:bodyPr spcFirstLastPara="1" wrap="square" lIns="121900" tIns="121900" rIns="121900" bIns="121900" anchor="ctr" anchorCtr="0">
              <a:noAutofit/>
            </a:bodyPr>
            <a:lstStyle/>
            <a:p>
              <a:endParaRPr sz="2400"/>
            </a:p>
          </p:txBody>
        </p:sp>
      </p:grpSp>
      <p:sp>
        <p:nvSpPr>
          <p:cNvPr id="60" name="Google Shape;119;p18">
            <a:extLst>
              <a:ext uri="{FF2B5EF4-FFF2-40B4-BE49-F238E27FC236}">
                <a16:creationId xmlns:a16="http://schemas.microsoft.com/office/drawing/2014/main" id="{3D9C74C0-FD12-634D-80A5-C05CFAD07402}"/>
              </a:ext>
            </a:extLst>
          </p:cNvPr>
          <p:cNvSpPr txBox="1">
            <a:spLocks/>
          </p:cNvSpPr>
          <p:nvPr/>
        </p:nvSpPr>
        <p:spPr>
          <a:xfrm>
            <a:off x="6224130" y="1484349"/>
            <a:ext cx="3319823" cy="504833"/>
          </a:xfrm>
          <a:prstGeom prst="rect">
            <a:avLst/>
          </a:prstGeom>
        </p:spPr>
        <p:txBody>
          <a:bodyPr spcFirstLastPara="1" vert="horz" wrap="square" lIns="121900" tIns="121900" rIns="121900" bIns="121900" rtlCol="0" anchor="t" anchorCtr="0">
            <a:noAutofit/>
          </a:bodyPr>
          <a:lstStyle>
            <a:lvl1pPr marL="342900" indent="-228600" algn="l" defTabSz="914400" rtl="0" eaLnBrk="1" latinLnBrk="0" hangingPunct="1">
              <a:spcBef>
                <a:spcPct val="20000"/>
              </a:spcBef>
              <a:buClr>
                <a:schemeClr val="accent1"/>
              </a:buClr>
              <a:buFont typeface="Arial" pitchFamily="34" charset="0"/>
              <a:buChar char="•"/>
              <a:defRPr kumimoji="1"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kumimoji="1"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kumimoji="1"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kumimoji="1"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kumimoji="1"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kumimoji="1"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kumimoji="1"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9pPr>
          </a:lstStyle>
          <a:p>
            <a:pPr marL="0" indent="0" algn="ctr">
              <a:spcBef>
                <a:spcPts val="0"/>
              </a:spcBef>
              <a:buFont typeface="Arial" pitchFamily="34" charset="0"/>
              <a:buNone/>
            </a:pPr>
            <a:r>
              <a:rPr lang="ja-JP" altLang="en-US" sz="1800"/>
              <a:t>家族の納得感が高く</a:t>
            </a:r>
            <a:br>
              <a:rPr lang="en-US" altLang="ja-JP" sz="1800" dirty="0"/>
            </a:br>
            <a:r>
              <a:rPr lang="ja-JP" altLang="en-US" sz="1800"/>
              <a:t>問題点を網羅した遺言書</a:t>
            </a:r>
            <a:br>
              <a:rPr lang="en-US" altLang="ja-JP" sz="1800" dirty="0"/>
            </a:br>
            <a:endParaRPr lang="ja-JP" altLang="en-US" sz="1800" dirty="0"/>
          </a:p>
        </p:txBody>
      </p:sp>
      <p:sp>
        <p:nvSpPr>
          <p:cNvPr id="61" name="Google Shape;120;p18">
            <a:extLst>
              <a:ext uri="{FF2B5EF4-FFF2-40B4-BE49-F238E27FC236}">
                <a16:creationId xmlns:a16="http://schemas.microsoft.com/office/drawing/2014/main" id="{F2B6DA57-4854-8642-BAA8-1465A14C56B8}"/>
              </a:ext>
            </a:extLst>
          </p:cNvPr>
          <p:cNvSpPr/>
          <p:nvPr/>
        </p:nvSpPr>
        <p:spPr>
          <a:xfrm>
            <a:off x="6949166" y="3143246"/>
            <a:ext cx="2096621" cy="947000"/>
          </a:xfrm>
          <a:prstGeom prst="chevron">
            <a:avLst>
              <a:gd name="adj" fmla="val 50000"/>
            </a:avLst>
          </a:prstGeom>
          <a:solidFill>
            <a:srgbClr val="0070C0"/>
          </a:solidFill>
          <a:ln w="9525" cap="flat" cmpd="sng">
            <a:solidFill>
              <a:schemeClr val="lt1"/>
            </a:solidFill>
            <a:prstDash val="solid"/>
            <a:round/>
            <a:headEnd type="none" w="sm" len="sm"/>
            <a:tailEnd type="none" w="sm" len="sm"/>
          </a:ln>
        </p:spPr>
        <p:txBody>
          <a:bodyPr spcFirstLastPara="1" wrap="square" lIns="162500" tIns="162500" rIns="162500" bIns="162500" anchor="ctr" anchorCtr="0">
            <a:noAutofit/>
          </a:bodyPr>
          <a:lstStyle/>
          <a:p>
            <a:endParaRPr sz="2400"/>
          </a:p>
        </p:txBody>
      </p:sp>
      <p:sp>
        <p:nvSpPr>
          <p:cNvPr id="62" name="Google Shape;121;p18">
            <a:extLst>
              <a:ext uri="{FF2B5EF4-FFF2-40B4-BE49-F238E27FC236}">
                <a16:creationId xmlns:a16="http://schemas.microsoft.com/office/drawing/2014/main" id="{493BFBAE-6EA6-0049-9718-37E3472EBFA6}"/>
              </a:ext>
            </a:extLst>
          </p:cNvPr>
          <p:cNvSpPr txBox="1">
            <a:spLocks/>
          </p:cNvSpPr>
          <p:nvPr/>
        </p:nvSpPr>
        <p:spPr>
          <a:xfrm>
            <a:off x="7286182" y="3317974"/>
            <a:ext cx="1452169" cy="597543"/>
          </a:xfrm>
          <a:prstGeom prst="rect">
            <a:avLst/>
          </a:prstGeom>
        </p:spPr>
        <p:txBody>
          <a:bodyPr spcFirstLastPara="1" vert="horz" wrap="square" lIns="121900" tIns="121900" rIns="121900" bIns="121900" rtlCol="0" anchor="ctr" anchorCtr="0">
            <a:noAutofit/>
          </a:bodyPr>
          <a:lstStyle>
            <a:lvl1pPr marL="342900" indent="-228600" algn="l" defTabSz="914400" rtl="0" eaLnBrk="1" latinLnBrk="0" hangingPunct="1">
              <a:spcBef>
                <a:spcPct val="20000"/>
              </a:spcBef>
              <a:buClr>
                <a:schemeClr val="accent1"/>
              </a:buClr>
              <a:buFont typeface="Arial" pitchFamily="34" charset="0"/>
              <a:buChar char="•"/>
              <a:defRPr kumimoji="1"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kumimoji="1"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kumimoji="1"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kumimoji="1"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kumimoji="1"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kumimoji="1"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kumimoji="1"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9pPr>
          </a:lstStyle>
          <a:p>
            <a:pPr marL="0" indent="0" algn="ctr">
              <a:spcBef>
                <a:spcPts val="0"/>
              </a:spcBef>
              <a:buFont typeface="Arial" pitchFamily="34" charset="0"/>
              <a:buNone/>
            </a:pPr>
            <a:r>
              <a:rPr lang="ja-JP" altLang="en-US" sz="2000">
                <a:solidFill>
                  <a:schemeClr val="lt1"/>
                </a:solidFill>
              </a:rPr>
              <a:t>遺言書の</a:t>
            </a:r>
            <a:endParaRPr lang="en-US" altLang="ja-JP" sz="2000" dirty="0">
              <a:solidFill>
                <a:schemeClr val="lt1"/>
              </a:solidFill>
            </a:endParaRPr>
          </a:p>
          <a:p>
            <a:pPr marL="0" indent="0" algn="ctr">
              <a:spcBef>
                <a:spcPts val="0"/>
              </a:spcBef>
              <a:buFont typeface="Arial" pitchFamily="34" charset="0"/>
              <a:buNone/>
            </a:pPr>
            <a:r>
              <a:rPr lang="ja-JP" altLang="en-US" sz="2000">
                <a:solidFill>
                  <a:schemeClr val="lt1"/>
                </a:solidFill>
              </a:rPr>
              <a:t>作成</a:t>
            </a:r>
            <a:endParaRPr lang="en-US" altLang="ja-JP" sz="2000" dirty="0">
              <a:solidFill>
                <a:schemeClr val="lt1"/>
              </a:solidFill>
            </a:endParaRPr>
          </a:p>
        </p:txBody>
      </p:sp>
      <p:grpSp>
        <p:nvGrpSpPr>
          <p:cNvPr id="63" name="Google Shape;122;p18">
            <a:extLst>
              <a:ext uri="{FF2B5EF4-FFF2-40B4-BE49-F238E27FC236}">
                <a16:creationId xmlns:a16="http://schemas.microsoft.com/office/drawing/2014/main" id="{98DDE88F-FCCA-F849-9E8F-BBEB5944EAE7}"/>
              </a:ext>
            </a:extLst>
          </p:cNvPr>
          <p:cNvGrpSpPr/>
          <p:nvPr/>
        </p:nvGrpSpPr>
        <p:grpSpPr>
          <a:xfrm>
            <a:off x="7856868" y="2395320"/>
            <a:ext cx="203314" cy="754114"/>
            <a:chOff x="3918084" y="1610215"/>
            <a:chExt cx="198900" cy="593656"/>
          </a:xfrm>
        </p:grpSpPr>
        <p:cxnSp>
          <p:nvCxnSpPr>
            <p:cNvPr id="64" name="Google Shape;123;p18">
              <a:extLst>
                <a:ext uri="{FF2B5EF4-FFF2-40B4-BE49-F238E27FC236}">
                  <a16:creationId xmlns:a16="http://schemas.microsoft.com/office/drawing/2014/main" id="{37EF688A-054E-7743-A74E-A7721FE90AA9}"/>
                </a:ext>
              </a:extLst>
            </p:cNvPr>
            <p:cNvCxnSpPr/>
            <p:nvPr/>
          </p:nvCxnSpPr>
          <p:spPr>
            <a:xfrm>
              <a:off x="4017546" y="1649171"/>
              <a:ext cx="0" cy="554700"/>
            </a:xfrm>
            <a:prstGeom prst="straightConnector1">
              <a:avLst/>
            </a:prstGeom>
            <a:noFill/>
            <a:ln w="9525" cap="flat" cmpd="sng">
              <a:solidFill>
                <a:schemeClr val="dk2"/>
              </a:solidFill>
              <a:prstDash val="solid"/>
              <a:round/>
              <a:headEnd type="none" w="sm" len="sm"/>
              <a:tailEnd type="none" w="sm" len="sm"/>
            </a:ln>
          </p:spPr>
        </p:cxnSp>
        <p:sp>
          <p:nvSpPr>
            <p:cNvPr id="65" name="Google Shape;124;p18">
              <a:extLst>
                <a:ext uri="{FF2B5EF4-FFF2-40B4-BE49-F238E27FC236}">
                  <a16:creationId xmlns:a16="http://schemas.microsoft.com/office/drawing/2014/main" id="{DCAA4EC7-315C-8E40-82D1-998584BBB618}"/>
                </a:ext>
              </a:extLst>
            </p:cNvPr>
            <p:cNvSpPr/>
            <p:nvPr/>
          </p:nvSpPr>
          <p:spPr>
            <a:xfrm>
              <a:off x="3918084" y="1610215"/>
              <a:ext cx="198900" cy="198900"/>
            </a:xfrm>
            <a:prstGeom prst="ellipse">
              <a:avLst/>
            </a:prstGeom>
            <a:solidFill>
              <a:schemeClr val="accent6"/>
            </a:solidFill>
            <a:ln>
              <a:noFill/>
            </a:ln>
          </p:spPr>
          <p:txBody>
            <a:bodyPr spcFirstLastPara="1" wrap="square" lIns="121900" tIns="121900" rIns="121900" bIns="121900" anchor="ctr" anchorCtr="0">
              <a:noAutofit/>
            </a:bodyPr>
            <a:lstStyle/>
            <a:p>
              <a:endParaRPr sz="2400"/>
            </a:p>
          </p:txBody>
        </p:sp>
      </p:grpSp>
      <p:sp>
        <p:nvSpPr>
          <p:cNvPr id="97" name="Google Shape;101;p18">
            <a:extLst>
              <a:ext uri="{FF2B5EF4-FFF2-40B4-BE49-F238E27FC236}">
                <a16:creationId xmlns:a16="http://schemas.microsoft.com/office/drawing/2014/main" id="{6C8EF9B3-00C5-4047-AD80-00C4681C4195}"/>
              </a:ext>
            </a:extLst>
          </p:cNvPr>
          <p:cNvSpPr txBox="1">
            <a:spLocks/>
          </p:cNvSpPr>
          <p:nvPr/>
        </p:nvSpPr>
        <p:spPr>
          <a:xfrm>
            <a:off x="1353789" y="4868098"/>
            <a:ext cx="2786164" cy="1096633"/>
          </a:xfrm>
          <a:prstGeom prst="rect">
            <a:avLst/>
          </a:prstGeom>
        </p:spPr>
        <p:txBody>
          <a:bodyPr spcFirstLastPara="1" vert="horz" wrap="square" lIns="121900" tIns="121900" rIns="121900" bIns="121900" rtlCol="0" anchor="t" anchorCtr="0">
            <a:noAutofit/>
          </a:bodyPr>
          <a:lstStyle>
            <a:lvl1pPr marL="342900" indent="-228600" algn="l" defTabSz="914400" rtl="0" eaLnBrk="1" latinLnBrk="0" hangingPunct="1">
              <a:spcBef>
                <a:spcPct val="20000"/>
              </a:spcBef>
              <a:buClr>
                <a:schemeClr val="accent1"/>
              </a:buClr>
              <a:buFont typeface="Arial" pitchFamily="34" charset="0"/>
              <a:buChar char="•"/>
              <a:defRPr kumimoji="1"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kumimoji="1"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kumimoji="1"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kumimoji="1"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kumimoji="1"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kumimoji="1"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kumimoji="1"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9pPr>
          </a:lstStyle>
          <a:p>
            <a:pPr marL="0" indent="0" algn="ctr">
              <a:spcBef>
                <a:spcPts val="0"/>
              </a:spcBef>
              <a:buFont typeface="Arial" pitchFamily="34" charset="0"/>
              <a:buNone/>
            </a:pPr>
            <a:r>
              <a:rPr lang="ja-JP" altLang="en-US" sz="1800"/>
              <a:t>今見えている問題と</a:t>
            </a:r>
            <a:endParaRPr lang="en-US" altLang="ja-JP" sz="1800" dirty="0"/>
          </a:p>
          <a:p>
            <a:pPr marL="0" indent="0" algn="ctr">
              <a:spcBef>
                <a:spcPts val="0"/>
              </a:spcBef>
              <a:buFont typeface="Arial" pitchFamily="34" charset="0"/>
              <a:buNone/>
            </a:pPr>
            <a:r>
              <a:rPr lang="ja-JP" altLang="en-US" sz="1800"/>
              <a:t>まだ見えていない問題を</a:t>
            </a:r>
            <a:endParaRPr lang="en-US" altLang="ja-JP" sz="1800" dirty="0"/>
          </a:p>
          <a:p>
            <a:pPr marL="0" indent="0" algn="ctr">
              <a:spcBef>
                <a:spcPts val="0"/>
              </a:spcBef>
              <a:buFont typeface="Arial" pitchFamily="34" charset="0"/>
              <a:buNone/>
            </a:pPr>
            <a:r>
              <a:rPr lang="ja-JP" altLang="en-US" sz="1800"/>
              <a:t>全て洗い出します。</a:t>
            </a:r>
            <a:endParaRPr lang="ja-JP" altLang="en-US" sz="1800" dirty="0"/>
          </a:p>
        </p:txBody>
      </p:sp>
      <p:sp>
        <p:nvSpPr>
          <p:cNvPr id="98" name="Google Shape;113;p18">
            <a:extLst>
              <a:ext uri="{FF2B5EF4-FFF2-40B4-BE49-F238E27FC236}">
                <a16:creationId xmlns:a16="http://schemas.microsoft.com/office/drawing/2014/main" id="{D3B01011-CDC4-7D47-A3E1-688BF63FF7B9}"/>
              </a:ext>
            </a:extLst>
          </p:cNvPr>
          <p:cNvSpPr txBox="1">
            <a:spLocks/>
          </p:cNvSpPr>
          <p:nvPr/>
        </p:nvSpPr>
        <p:spPr>
          <a:xfrm>
            <a:off x="4740359" y="4864521"/>
            <a:ext cx="3319823" cy="558321"/>
          </a:xfrm>
          <a:prstGeom prst="rect">
            <a:avLst/>
          </a:prstGeom>
        </p:spPr>
        <p:txBody>
          <a:bodyPr spcFirstLastPara="1" vert="horz" wrap="square" lIns="121900" tIns="121900" rIns="121900" bIns="121900" rtlCol="0" anchor="t" anchorCtr="0">
            <a:noAutofit/>
          </a:bodyPr>
          <a:lstStyle>
            <a:lvl1pPr marL="342900" indent="-228600" algn="l" defTabSz="914400" rtl="0" eaLnBrk="1" latinLnBrk="0" hangingPunct="1">
              <a:spcBef>
                <a:spcPct val="20000"/>
              </a:spcBef>
              <a:buClr>
                <a:schemeClr val="accent1"/>
              </a:buClr>
              <a:buFont typeface="Arial" pitchFamily="34" charset="0"/>
              <a:buChar char="•"/>
              <a:defRPr kumimoji="1"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kumimoji="1"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kumimoji="1"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kumimoji="1"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kumimoji="1"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kumimoji="1"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kumimoji="1"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9pPr>
          </a:lstStyle>
          <a:p>
            <a:pPr marL="0" indent="0">
              <a:spcBef>
                <a:spcPts val="0"/>
              </a:spcBef>
              <a:buFont typeface="Arial" pitchFamily="34" charset="0"/>
              <a:buNone/>
            </a:pPr>
            <a:r>
              <a:rPr lang="ja-JP" altLang="en-US" sz="1800"/>
              <a:t>・財産管理委任契約の検討</a:t>
            </a:r>
            <a:endParaRPr lang="en-US" altLang="ja-JP" sz="1800" dirty="0"/>
          </a:p>
          <a:p>
            <a:pPr marL="0" indent="0">
              <a:spcBef>
                <a:spcPts val="0"/>
              </a:spcBef>
              <a:buFont typeface="Arial" pitchFamily="34" charset="0"/>
              <a:buNone/>
            </a:pPr>
            <a:r>
              <a:rPr lang="ja-JP" altLang="en-US" sz="1800"/>
              <a:t>・任意後見契約の検討</a:t>
            </a:r>
            <a:endParaRPr lang="en-US" altLang="ja-JP" sz="1800" dirty="0"/>
          </a:p>
          <a:p>
            <a:pPr marL="0" indent="0">
              <a:spcBef>
                <a:spcPts val="0"/>
              </a:spcBef>
              <a:buFont typeface="Arial" pitchFamily="34" charset="0"/>
              <a:buNone/>
            </a:pPr>
            <a:r>
              <a:rPr lang="ja-JP" altLang="en-US" sz="1800"/>
              <a:t>・介護施設などの検討</a:t>
            </a:r>
            <a:endParaRPr lang="en-US" altLang="ja-JP" sz="1800" dirty="0"/>
          </a:p>
          <a:p>
            <a:pPr marL="0" indent="0">
              <a:spcBef>
                <a:spcPts val="0"/>
              </a:spcBef>
              <a:buFont typeface="Arial" pitchFamily="34" charset="0"/>
              <a:buNone/>
            </a:pPr>
            <a:endParaRPr lang="en-US" altLang="ja-JP" sz="1800" dirty="0"/>
          </a:p>
        </p:txBody>
      </p:sp>
      <p:sp>
        <p:nvSpPr>
          <p:cNvPr id="2" name="テキスト ボックス 1">
            <a:extLst>
              <a:ext uri="{FF2B5EF4-FFF2-40B4-BE49-F238E27FC236}">
                <a16:creationId xmlns:a16="http://schemas.microsoft.com/office/drawing/2014/main" id="{F08668E4-830A-E642-B343-B761A4920C5E}"/>
              </a:ext>
            </a:extLst>
          </p:cNvPr>
          <p:cNvSpPr txBox="1"/>
          <p:nvPr/>
        </p:nvSpPr>
        <p:spPr>
          <a:xfrm>
            <a:off x="3077599" y="600176"/>
            <a:ext cx="2723824" cy="369332"/>
          </a:xfrm>
          <a:prstGeom prst="rect">
            <a:avLst/>
          </a:prstGeom>
          <a:noFill/>
        </p:spPr>
        <p:txBody>
          <a:bodyPr wrap="none" rtlCol="0">
            <a:spAutoFit/>
          </a:bodyPr>
          <a:lstStyle/>
          <a:p>
            <a:pPr algn="ctr"/>
            <a:r>
              <a:rPr kumimoji="1" lang="ja-JP" altLang="en-US"/>
              <a:t>問題解決のロードマップ</a:t>
            </a:r>
            <a:endParaRPr kumimoji="1" lang="ja-JP" altLang="en-US" dirty="0"/>
          </a:p>
        </p:txBody>
      </p:sp>
    </p:spTree>
    <p:extLst>
      <p:ext uri="{BB962C8B-B14F-4D97-AF65-F5344CB8AC3E}">
        <p14:creationId xmlns:p14="http://schemas.microsoft.com/office/powerpoint/2010/main" val="2321738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dissolv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dissolve">
                                      <p:cBhvr>
                                        <p:cTn id="12" dur="500"/>
                                        <p:tgtEl>
                                          <p:spTgt spid="39"/>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dissolve">
                                      <p:cBhvr>
                                        <p:cTn id="15" dur="500"/>
                                        <p:tgtEl>
                                          <p:spTgt spid="42"/>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dissolve">
                                      <p:cBhvr>
                                        <p:cTn id="20" dur="500"/>
                                        <p:tgtEl>
                                          <p:spTgt spid="43"/>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dissolve">
                                      <p:cBhvr>
                                        <p:cTn id="25" dur="500"/>
                                        <p:tgtEl>
                                          <p:spTgt spid="45"/>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97"/>
                                        </p:tgtEl>
                                        <p:attrNameLst>
                                          <p:attrName>style.visibility</p:attrName>
                                        </p:attrNameLst>
                                      </p:cBhvr>
                                      <p:to>
                                        <p:strVal val="visible"/>
                                      </p:to>
                                    </p:set>
                                    <p:animEffect transition="in" filter="dissolve">
                                      <p:cBhvr>
                                        <p:cTn id="28" dur="500"/>
                                        <p:tgtEl>
                                          <p:spTgt spid="97"/>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dissolve">
                                      <p:cBhvr>
                                        <p:cTn id="33" dur="500"/>
                                        <p:tgtEl>
                                          <p:spTgt spid="49"/>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dissolve">
                                      <p:cBhvr>
                                        <p:cTn id="38" dur="500"/>
                                        <p:tgtEl>
                                          <p:spTgt spid="51"/>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54"/>
                                        </p:tgtEl>
                                        <p:attrNameLst>
                                          <p:attrName>style.visibility</p:attrName>
                                        </p:attrNameLst>
                                      </p:cBhvr>
                                      <p:to>
                                        <p:strVal val="visible"/>
                                      </p:to>
                                    </p:set>
                                    <p:animEffect transition="in" filter="dissolve">
                                      <p:cBhvr>
                                        <p:cTn id="41" dur="500"/>
                                        <p:tgtEl>
                                          <p:spTgt spid="54"/>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dissolve">
                                      <p:cBhvr>
                                        <p:cTn id="46" dur="500"/>
                                        <p:tgtEl>
                                          <p:spTgt spid="55"/>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57"/>
                                        </p:tgtEl>
                                        <p:attrNameLst>
                                          <p:attrName>style.visibility</p:attrName>
                                        </p:attrNameLst>
                                      </p:cBhvr>
                                      <p:to>
                                        <p:strVal val="visible"/>
                                      </p:to>
                                    </p:set>
                                    <p:animEffect transition="in" filter="dissolve">
                                      <p:cBhvr>
                                        <p:cTn id="51" dur="500"/>
                                        <p:tgtEl>
                                          <p:spTgt spid="57"/>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98"/>
                                        </p:tgtEl>
                                        <p:attrNameLst>
                                          <p:attrName>style.visibility</p:attrName>
                                        </p:attrNameLst>
                                      </p:cBhvr>
                                      <p:to>
                                        <p:strVal val="visible"/>
                                      </p:to>
                                    </p:set>
                                    <p:animEffect transition="in" filter="dissolve">
                                      <p:cBhvr>
                                        <p:cTn id="56" dur="500"/>
                                        <p:tgtEl>
                                          <p:spTgt spid="98"/>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61"/>
                                        </p:tgtEl>
                                        <p:attrNameLst>
                                          <p:attrName>style.visibility</p:attrName>
                                        </p:attrNameLst>
                                      </p:cBhvr>
                                      <p:to>
                                        <p:strVal val="visible"/>
                                      </p:to>
                                    </p:set>
                                    <p:animEffect transition="in" filter="dissolve">
                                      <p:cBhvr>
                                        <p:cTn id="61" dur="500"/>
                                        <p:tgtEl>
                                          <p:spTgt spid="61"/>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nodeType="clickEffect">
                                  <p:stCondLst>
                                    <p:cond delay="0"/>
                                  </p:stCondLst>
                                  <p:childTnLst>
                                    <p:set>
                                      <p:cBhvr>
                                        <p:cTn id="65" dur="1" fill="hold">
                                          <p:stCondLst>
                                            <p:cond delay="0"/>
                                          </p:stCondLst>
                                        </p:cTn>
                                        <p:tgtEl>
                                          <p:spTgt spid="63"/>
                                        </p:tgtEl>
                                        <p:attrNameLst>
                                          <p:attrName>style.visibility</p:attrName>
                                        </p:attrNameLst>
                                      </p:cBhvr>
                                      <p:to>
                                        <p:strVal val="visible"/>
                                      </p:to>
                                    </p:set>
                                    <p:animEffect transition="in" filter="dissolve">
                                      <p:cBhvr>
                                        <p:cTn id="66" dur="500"/>
                                        <p:tgtEl>
                                          <p:spTgt spid="63"/>
                                        </p:tgtEl>
                                      </p:cBhvr>
                                    </p:animEffect>
                                  </p:childTnLst>
                                </p:cTn>
                              </p:par>
                              <p:par>
                                <p:cTn id="67" presetID="9" presetClass="entr" presetSubtype="0" fill="hold" grpId="0" nodeType="withEffect">
                                  <p:stCondLst>
                                    <p:cond delay="0"/>
                                  </p:stCondLst>
                                  <p:childTnLst>
                                    <p:set>
                                      <p:cBhvr>
                                        <p:cTn id="68" dur="1" fill="hold">
                                          <p:stCondLst>
                                            <p:cond delay="0"/>
                                          </p:stCondLst>
                                        </p:cTn>
                                        <p:tgtEl>
                                          <p:spTgt spid="60"/>
                                        </p:tgtEl>
                                        <p:attrNameLst>
                                          <p:attrName>style.visibility</p:attrName>
                                        </p:attrNameLst>
                                      </p:cBhvr>
                                      <p:to>
                                        <p:strVal val="visible"/>
                                      </p:to>
                                    </p:set>
                                    <p:animEffect transition="in" filter="dissolve">
                                      <p:cBhvr>
                                        <p:cTn id="69"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2" grpId="0"/>
      <p:bldP spid="43" grpId="0" animBg="1"/>
      <p:bldP spid="49" grpId="0" animBg="1"/>
      <p:bldP spid="54" grpId="0"/>
      <p:bldP spid="55" grpId="0" animBg="1"/>
      <p:bldP spid="60" grpId="0"/>
      <p:bldP spid="61" grpId="0" animBg="1"/>
      <p:bldP spid="97" grpId="0"/>
      <p:bldP spid="9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48" name="Google Shape;107;p18">
            <a:extLst>
              <a:ext uri="{FF2B5EF4-FFF2-40B4-BE49-F238E27FC236}">
                <a16:creationId xmlns:a16="http://schemas.microsoft.com/office/drawing/2014/main" id="{0289ED2E-BCF4-0B45-9E76-56E54BC701DC}"/>
              </a:ext>
            </a:extLst>
          </p:cNvPr>
          <p:cNvSpPr txBox="1">
            <a:spLocks/>
          </p:cNvSpPr>
          <p:nvPr/>
        </p:nvSpPr>
        <p:spPr>
          <a:xfrm>
            <a:off x="1678267" y="4975950"/>
            <a:ext cx="2292576" cy="1151262"/>
          </a:xfrm>
          <a:prstGeom prst="rect">
            <a:avLst/>
          </a:prstGeom>
        </p:spPr>
        <p:txBody>
          <a:bodyPr spcFirstLastPara="1" vert="horz" wrap="square" lIns="121900" tIns="121900" rIns="121900" bIns="121900" rtlCol="0" anchor="t" anchorCtr="0">
            <a:noAutofit/>
          </a:bodyPr>
          <a:lstStyle>
            <a:lvl1pPr marL="342900" indent="-228600" algn="l" defTabSz="914400" rtl="0" eaLnBrk="1" latinLnBrk="0" hangingPunct="1">
              <a:spcBef>
                <a:spcPct val="20000"/>
              </a:spcBef>
              <a:buClr>
                <a:schemeClr val="accent1"/>
              </a:buClr>
              <a:buFont typeface="Arial" pitchFamily="34" charset="0"/>
              <a:buChar char="•"/>
              <a:defRPr kumimoji="1"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kumimoji="1"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kumimoji="1"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kumimoji="1"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kumimoji="1"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kumimoji="1"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kumimoji="1"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9pPr>
          </a:lstStyle>
          <a:p>
            <a:pPr marL="0" indent="0">
              <a:spcBef>
                <a:spcPts val="0"/>
              </a:spcBef>
              <a:buFont typeface="Arial" pitchFamily="34" charset="0"/>
              <a:buNone/>
            </a:pPr>
            <a:endParaRPr lang="en-US" altLang="ja-JP" sz="2133" dirty="0"/>
          </a:p>
        </p:txBody>
      </p:sp>
      <p:grpSp>
        <p:nvGrpSpPr>
          <p:cNvPr id="2" name="グループ化 1">
            <a:extLst>
              <a:ext uri="{FF2B5EF4-FFF2-40B4-BE49-F238E27FC236}">
                <a16:creationId xmlns:a16="http://schemas.microsoft.com/office/drawing/2014/main" id="{2BE9A7DE-7437-6C44-BFC3-44F95AACB59F}"/>
              </a:ext>
            </a:extLst>
          </p:cNvPr>
          <p:cNvGrpSpPr/>
          <p:nvPr/>
        </p:nvGrpSpPr>
        <p:grpSpPr>
          <a:xfrm>
            <a:off x="395536" y="2420888"/>
            <a:ext cx="8680446" cy="947000"/>
            <a:chOff x="365341" y="3143246"/>
            <a:chExt cx="8680446" cy="947000"/>
          </a:xfrm>
        </p:grpSpPr>
        <p:sp>
          <p:nvSpPr>
            <p:cNvPr id="37" name="Google Shape;96;p18">
              <a:extLst>
                <a:ext uri="{FF2B5EF4-FFF2-40B4-BE49-F238E27FC236}">
                  <a16:creationId xmlns:a16="http://schemas.microsoft.com/office/drawing/2014/main" id="{0A6DAE82-301D-154A-86DC-E76A1479729A}"/>
                </a:ext>
              </a:extLst>
            </p:cNvPr>
            <p:cNvSpPr/>
            <p:nvPr/>
          </p:nvSpPr>
          <p:spPr>
            <a:xfrm>
              <a:off x="365341" y="3143246"/>
              <a:ext cx="1913853" cy="947000"/>
            </a:xfrm>
            <a:prstGeom prst="homePlate">
              <a:avLst>
                <a:gd name="adj" fmla="val 50000"/>
              </a:avLst>
            </a:prstGeom>
            <a:solidFill>
              <a:srgbClr val="0070C0"/>
            </a:solidFill>
            <a:ln w="9525" cap="flat" cmpd="sng">
              <a:solidFill>
                <a:schemeClr val="lt1"/>
              </a:solidFill>
              <a:prstDash val="solid"/>
              <a:round/>
              <a:headEnd type="none" w="sm" len="sm"/>
              <a:tailEnd type="none" w="sm" len="sm"/>
            </a:ln>
          </p:spPr>
          <p:txBody>
            <a:bodyPr spcFirstLastPara="1" wrap="square" lIns="162500" tIns="162500" rIns="162500" bIns="162500" anchor="ctr" anchorCtr="0">
              <a:noAutofit/>
            </a:bodyPr>
            <a:lstStyle/>
            <a:p>
              <a:endParaRPr sz="2400"/>
            </a:p>
          </p:txBody>
        </p:sp>
        <p:sp>
          <p:nvSpPr>
            <p:cNvPr id="38" name="Google Shape;97;p18">
              <a:extLst>
                <a:ext uri="{FF2B5EF4-FFF2-40B4-BE49-F238E27FC236}">
                  <a16:creationId xmlns:a16="http://schemas.microsoft.com/office/drawing/2014/main" id="{871ACBD9-3FCB-AB43-A810-2903CE62A43B}"/>
                </a:ext>
              </a:extLst>
            </p:cNvPr>
            <p:cNvSpPr txBox="1">
              <a:spLocks/>
            </p:cNvSpPr>
            <p:nvPr/>
          </p:nvSpPr>
          <p:spPr>
            <a:xfrm>
              <a:off x="496810" y="3317973"/>
              <a:ext cx="1487905" cy="597543"/>
            </a:xfrm>
            <a:prstGeom prst="rect">
              <a:avLst/>
            </a:prstGeom>
          </p:spPr>
          <p:txBody>
            <a:bodyPr spcFirstLastPara="1" vert="horz" wrap="square" lIns="121900" tIns="121900" rIns="121900" bIns="121900" rtlCol="0" anchor="ctr" anchorCtr="0">
              <a:noAutofit/>
            </a:bodyPr>
            <a:lstStyle>
              <a:lvl1pPr marL="342900" indent="-228600" algn="l" defTabSz="914400" rtl="0" eaLnBrk="1" latinLnBrk="0" hangingPunct="1">
                <a:spcBef>
                  <a:spcPct val="20000"/>
                </a:spcBef>
                <a:buClr>
                  <a:schemeClr val="accent1"/>
                </a:buClr>
                <a:buFont typeface="Arial" pitchFamily="34" charset="0"/>
                <a:buChar char="•"/>
                <a:defRPr kumimoji="1"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kumimoji="1"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kumimoji="1"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kumimoji="1"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kumimoji="1"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kumimoji="1"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kumimoji="1"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9pPr>
            </a:lstStyle>
            <a:p>
              <a:pPr marL="0" indent="0">
                <a:spcBef>
                  <a:spcPts val="0"/>
                </a:spcBef>
                <a:buFont typeface="Arial" pitchFamily="34" charset="0"/>
                <a:buNone/>
              </a:pPr>
              <a:r>
                <a:rPr lang="ja-JP" altLang="en-US" sz="1800">
                  <a:solidFill>
                    <a:schemeClr val="lt1"/>
                  </a:solidFill>
                </a:rPr>
                <a:t>現状の確認</a:t>
              </a:r>
              <a:endParaRPr lang="ja-JP" altLang="en-US" sz="1800" dirty="0">
                <a:solidFill>
                  <a:schemeClr val="lt1"/>
                </a:solidFill>
              </a:endParaRPr>
            </a:p>
          </p:txBody>
        </p:sp>
        <p:sp>
          <p:nvSpPr>
            <p:cNvPr id="43" name="Google Shape;102;p18">
              <a:extLst>
                <a:ext uri="{FF2B5EF4-FFF2-40B4-BE49-F238E27FC236}">
                  <a16:creationId xmlns:a16="http://schemas.microsoft.com/office/drawing/2014/main" id="{87FFBC35-550E-C048-90AD-76FE36662C15}"/>
                </a:ext>
              </a:extLst>
            </p:cNvPr>
            <p:cNvSpPr/>
            <p:nvPr/>
          </p:nvSpPr>
          <p:spPr>
            <a:xfrm>
              <a:off x="1874221" y="3143246"/>
              <a:ext cx="2096621" cy="947000"/>
            </a:xfrm>
            <a:prstGeom prst="chevron">
              <a:avLst>
                <a:gd name="adj" fmla="val 50000"/>
              </a:avLst>
            </a:prstGeom>
            <a:solidFill>
              <a:srgbClr val="0070C0"/>
            </a:solidFill>
            <a:ln w="9525" cap="flat" cmpd="sng">
              <a:solidFill>
                <a:schemeClr val="lt1"/>
              </a:solidFill>
              <a:prstDash val="solid"/>
              <a:round/>
              <a:headEnd type="none" w="sm" len="sm"/>
              <a:tailEnd type="none" w="sm" len="sm"/>
            </a:ln>
          </p:spPr>
          <p:txBody>
            <a:bodyPr spcFirstLastPara="1" wrap="square" lIns="162500" tIns="162500" rIns="162500" bIns="162500" anchor="ctr" anchorCtr="0">
              <a:noAutofit/>
            </a:bodyPr>
            <a:lstStyle/>
            <a:p>
              <a:endParaRPr sz="2400"/>
            </a:p>
          </p:txBody>
        </p:sp>
        <p:sp>
          <p:nvSpPr>
            <p:cNvPr id="44" name="Google Shape;103;p18">
              <a:extLst>
                <a:ext uri="{FF2B5EF4-FFF2-40B4-BE49-F238E27FC236}">
                  <a16:creationId xmlns:a16="http://schemas.microsoft.com/office/drawing/2014/main" id="{ECD6F4B9-112D-EF48-B938-4AD129FF4BEC}"/>
                </a:ext>
              </a:extLst>
            </p:cNvPr>
            <p:cNvSpPr txBox="1">
              <a:spLocks/>
            </p:cNvSpPr>
            <p:nvPr/>
          </p:nvSpPr>
          <p:spPr>
            <a:xfrm>
              <a:off x="2275781" y="3303105"/>
              <a:ext cx="1344696" cy="597543"/>
            </a:xfrm>
            <a:prstGeom prst="rect">
              <a:avLst/>
            </a:prstGeom>
          </p:spPr>
          <p:txBody>
            <a:bodyPr spcFirstLastPara="1" vert="horz" wrap="square" lIns="121900" tIns="121900" rIns="121900" bIns="121900" rtlCol="0" anchor="ctr" anchorCtr="0">
              <a:noAutofit/>
            </a:bodyPr>
            <a:lstStyle>
              <a:lvl1pPr marL="342900" indent="-228600" algn="l" defTabSz="914400" rtl="0" eaLnBrk="1" latinLnBrk="0" hangingPunct="1">
                <a:spcBef>
                  <a:spcPct val="20000"/>
                </a:spcBef>
                <a:buClr>
                  <a:schemeClr val="accent1"/>
                </a:buClr>
                <a:buFont typeface="Arial" pitchFamily="34" charset="0"/>
                <a:buChar char="•"/>
                <a:defRPr kumimoji="1"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kumimoji="1"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kumimoji="1"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kumimoji="1"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kumimoji="1"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kumimoji="1"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kumimoji="1"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9pPr>
            </a:lstStyle>
            <a:p>
              <a:pPr marL="0" indent="0" algn="ctr">
                <a:spcBef>
                  <a:spcPts val="0"/>
                </a:spcBef>
                <a:buFont typeface="Arial" pitchFamily="34" charset="0"/>
                <a:buNone/>
              </a:pPr>
              <a:r>
                <a:rPr lang="ja-JP" altLang="en-US" sz="2000">
                  <a:solidFill>
                    <a:schemeClr val="lt1"/>
                  </a:solidFill>
                </a:rPr>
                <a:t>問題点の</a:t>
              </a:r>
              <a:endParaRPr lang="en-US" altLang="ja-JP" sz="2000" dirty="0">
                <a:solidFill>
                  <a:schemeClr val="lt1"/>
                </a:solidFill>
              </a:endParaRPr>
            </a:p>
            <a:p>
              <a:pPr marL="0" indent="0" algn="ctr">
                <a:spcBef>
                  <a:spcPts val="0"/>
                </a:spcBef>
                <a:buFont typeface="Arial" pitchFamily="34" charset="0"/>
                <a:buNone/>
              </a:pPr>
              <a:r>
                <a:rPr lang="ja-JP" altLang="en-US" sz="2000">
                  <a:solidFill>
                    <a:schemeClr val="lt1"/>
                  </a:solidFill>
                </a:rPr>
                <a:t>明確化</a:t>
              </a:r>
              <a:endParaRPr lang="en-US" altLang="ja-JP" sz="2000" dirty="0">
                <a:solidFill>
                  <a:schemeClr val="lt1"/>
                </a:solidFill>
              </a:endParaRPr>
            </a:p>
          </p:txBody>
        </p:sp>
        <p:sp>
          <p:nvSpPr>
            <p:cNvPr id="49" name="Google Shape;108;p18">
              <a:extLst>
                <a:ext uri="{FF2B5EF4-FFF2-40B4-BE49-F238E27FC236}">
                  <a16:creationId xmlns:a16="http://schemas.microsoft.com/office/drawing/2014/main" id="{EC5558ED-36A1-0543-A351-9E907AFEC384}"/>
                </a:ext>
              </a:extLst>
            </p:cNvPr>
            <p:cNvSpPr/>
            <p:nvPr/>
          </p:nvSpPr>
          <p:spPr>
            <a:xfrm>
              <a:off x="3565869" y="3143246"/>
              <a:ext cx="2096621" cy="947000"/>
            </a:xfrm>
            <a:prstGeom prst="chevron">
              <a:avLst>
                <a:gd name="adj" fmla="val 50000"/>
              </a:avLst>
            </a:prstGeom>
            <a:solidFill>
              <a:srgbClr val="0070C0"/>
            </a:solidFill>
            <a:ln w="9525" cap="flat" cmpd="sng">
              <a:solidFill>
                <a:schemeClr val="lt1"/>
              </a:solidFill>
              <a:prstDash val="solid"/>
              <a:round/>
              <a:headEnd type="none" w="sm" len="sm"/>
              <a:tailEnd type="none" w="sm" len="sm"/>
            </a:ln>
          </p:spPr>
          <p:txBody>
            <a:bodyPr spcFirstLastPara="1" wrap="square" lIns="162500" tIns="162500" rIns="162500" bIns="162500" anchor="ctr" anchorCtr="0">
              <a:noAutofit/>
            </a:bodyPr>
            <a:lstStyle/>
            <a:p>
              <a:endParaRPr sz="2400"/>
            </a:p>
          </p:txBody>
        </p:sp>
        <p:sp>
          <p:nvSpPr>
            <p:cNvPr id="50" name="Google Shape;109;p18">
              <a:extLst>
                <a:ext uri="{FF2B5EF4-FFF2-40B4-BE49-F238E27FC236}">
                  <a16:creationId xmlns:a16="http://schemas.microsoft.com/office/drawing/2014/main" id="{35318FB4-4ED3-FF45-B1F4-B6AE587E9135}"/>
                </a:ext>
              </a:extLst>
            </p:cNvPr>
            <p:cNvSpPr txBox="1">
              <a:spLocks/>
            </p:cNvSpPr>
            <p:nvPr/>
          </p:nvSpPr>
          <p:spPr>
            <a:xfrm>
              <a:off x="3990600" y="3288114"/>
              <a:ext cx="1344696" cy="597543"/>
            </a:xfrm>
            <a:prstGeom prst="rect">
              <a:avLst/>
            </a:prstGeom>
          </p:spPr>
          <p:txBody>
            <a:bodyPr spcFirstLastPara="1" vert="horz" wrap="square" lIns="121900" tIns="121900" rIns="121900" bIns="121900" rtlCol="0" anchor="ctr" anchorCtr="0">
              <a:noAutofit/>
            </a:bodyPr>
            <a:lstStyle>
              <a:lvl1pPr marL="342900" indent="-228600" algn="l" defTabSz="914400" rtl="0" eaLnBrk="1" latinLnBrk="0" hangingPunct="1">
                <a:spcBef>
                  <a:spcPct val="20000"/>
                </a:spcBef>
                <a:buClr>
                  <a:schemeClr val="accent1"/>
                </a:buClr>
                <a:buFont typeface="Arial" pitchFamily="34" charset="0"/>
                <a:buChar char="•"/>
                <a:defRPr kumimoji="1"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kumimoji="1"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kumimoji="1"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kumimoji="1"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kumimoji="1"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kumimoji="1"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kumimoji="1"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9pPr>
            </a:lstStyle>
            <a:p>
              <a:pPr marL="0" indent="0" algn="ctr">
                <a:spcBef>
                  <a:spcPts val="0"/>
                </a:spcBef>
                <a:buFont typeface="Arial" pitchFamily="34" charset="0"/>
                <a:buNone/>
              </a:pPr>
              <a:r>
                <a:rPr lang="ja-JP" altLang="en-US" sz="2000">
                  <a:solidFill>
                    <a:schemeClr val="lt1"/>
                  </a:solidFill>
                </a:rPr>
                <a:t>家族会議</a:t>
              </a:r>
              <a:endParaRPr lang="ja-JP" altLang="en-US" sz="2000" dirty="0">
                <a:solidFill>
                  <a:schemeClr val="lt1"/>
                </a:solidFill>
              </a:endParaRPr>
            </a:p>
          </p:txBody>
        </p:sp>
        <p:sp>
          <p:nvSpPr>
            <p:cNvPr id="55" name="Google Shape;114;p18">
              <a:extLst>
                <a:ext uri="{FF2B5EF4-FFF2-40B4-BE49-F238E27FC236}">
                  <a16:creationId xmlns:a16="http://schemas.microsoft.com/office/drawing/2014/main" id="{A4B26FC8-F8C1-794F-A3F0-BCEDA1A3D8C9}"/>
                </a:ext>
              </a:extLst>
            </p:cNvPr>
            <p:cNvSpPr/>
            <p:nvPr/>
          </p:nvSpPr>
          <p:spPr>
            <a:xfrm>
              <a:off x="5257517" y="3143246"/>
              <a:ext cx="2096621" cy="947000"/>
            </a:xfrm>
            <a:prstGeom prst="chevron">
              <a:avLst>
                <a:gd name="adj" fmla="val 50000"/>
              </a:avLst>
            </a:prstGeom>
            <a:solidFill>
              <a:srgbClr val="0070C0"/>
            </a:solidFill>
            <a:ln w="9525" cap="flat" cmpd="sng">
              <a:solidFill>
                <a:schemeClr val="lt1"/>
              </a:solidFill>
              <a:prstDash val="solid"/>
              <a:round/>
              <a:headEnd type="none" w="sm" len="sm"/>
              <a:tailEnd type="none" w="sm" len="sm"/>
            </a:ln>
          </p:spPr>
          <p:txBody>
            <a:bodyPr spcFirstLastPara="1" wrap="square" lIns="162500" tIns="162500" rIns="162500" bIns="162500" anchor="ctr" anchorCtr="0">
              <a:noAutofit/>
            </a:bodyPr>
            <a:lstStyle/>
            <a:p>
              <a:endParaRPr sz="2400"/>
            </a:p>
          </p:txBody>
        </p:sp>
        <p:sp>
          <p:nvSpPr>
            <p:cNvPr id="56" name="Google Shape;115;p18">
              <a:extLst>
                <a:ext uri="{FF2B5EF4-FFF2-40B4-BE49-F238E27FC236}">
                  <a16:creationId xmlns:a16="http://schemas.microsoft.com/office/drawing/2014/main" id="{45F274C8-41F7-2048-B60B-C69A4A2A5328}"/>
                </a:ext>
              </a:extLst>
            </p:cNvPr>
            <p:cNvSpPr txBox="1">
              <a:spLocks/>
            </p:cNvSpPr>
            <p:nvPr/>
          </p:nvSpPr>
          <p:spPr>
            <a:xfrm>
              <a:off x="5630119" y="3303104"/>
              <a:ext cx="1558970" cy="597543"/>
            </a:xfrm>
            <a:prstGeom prst="rect">
              <a:avLst/>
            </a:prstGeom>
          </p:spPr>
          <p:txBody>
            <a:bodyPr spcFirstLastPara="1" vert="horz" wrap="square" lIns="121900" tIns="121900" rIns="121900" bIns="121900" rtlCol="0" anchor="ctr" anchorCtr="0">
              <a:noAutofit/>
            </a:bodyPr>
            <a:lstStyle>
              <a:lvl1pPr marL="342900" indent="-228600" algn="l" defTabSz="914400" rtl="0" eaLnBrk="1" latinLnBrk="0" hangingPunct="1">
                <a:spcBef>
                  <a:spcPct val="20000"/>
                </a:spcBef>
                <a:buClr>
                  <a:schemeClr val="accent1"/>
                </a:buClr>
                <a:buFont typeface="Arial" pitchFamily="34" charset="0"/>
                <a:buChar char="•"/>
                <a:defRPr kumimoji="1"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kumimoji="1"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kumimoji="1"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kumimoji="1"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kumimoji="1"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kumimoji="1"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kumimoji="1"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9pPr>
            </a:lstStyle>
            <a:p>
              <a:pPr marL="0" indent="0" algn="ctr">
                <a:spcBef>
                  <a:spcPts val="0"/>
                </a:spcBef>
                <a:buFont typeface="Arial" pitchFamily="34" charset="0"/>
                <a:buNone/>
              </a:pPr>
              <a:r>
                <a:rPr lang="ja-JP" altLang="en-US" sz="2000">
                  <a:solidFill>
                    <a:schemeClr val="lt1"/>
                  </a:solidFill>
                </a:rPr>
                <a:t>対策の</a:t>
              </a:r>
              <a:endParaRPr lang="en-US" altLang="ja-JP" sz="2000" dirty="0">
                <a:solidFill>
                  <a:schemeClr val="lt1"/>
                </a:solidFill>
              </a:endParaRPr>
            </a:p>
            <a:p>
              <a:pPr marL="0" indent="0" algn="ctr">
                <a:spcBef>
                  <a:spcPts val="0"/>
                </a:spcBef>
                <a:buFont typeface="Arial" pitchFamily="34" charset="0"/>
                <a:buNone/>
              </a:pPr>
              <a:r>
                <a:rPr lang="ja-JP" altLang="en-US" sz="2000">
                  <a:solidFill>
                    <a:schemeClr val="lt1"/>
                  </a:solidFill>
                </a:rPr>
                <a:t>立案・実行</a:t>
              </a:r>
              <a:endParaRPr lang="ja-JP" altLang="en-US" sz="2000" dirty="0">
                <a:solidFill>
                  <a:schemeClr val="lt1"/>
                </a:solidFill>
              </a:endParaRPr>
            </a:p>
          </p:txBody>
        </p:sp>
        <p:sp>
          <p:nvSpPr>
            <p:cNvPr id="61" name="Google Shape;120;p18">
              <a:extLst>
                <a:ext uri="{FF2B5EF4-FFF2-40B4-BE49-F238E27FC236}">
                  <a16:creationId xmlns:a16="http://schemas.microsoft.com/office/drawing/2014/main" id="{F2B6DA57-4854-8642-BAA8-1465A14C56B8}"/>
                </a:ext>
              </a:extLst>
            </p:cNvPr>
            <p:cNvSpPr/>
            <p:nvPr/>
          </p:nvSpPr>
          <p:spPr>
            <a:xfrm>
              <a:off x="6949166" y="3143246"/>
              <a:ext cx="2096621" cy="947000"/>
            </a:xfrm>
            <a:prstGeom prst="chevron">
              <a:avLst>
                <a:gd name="adj" fmla="val 50000"/>
              </a:avLst>
            </a:prstGeom>
            <a:solidFill>
              <a:srgbClr val="0070C0"/>
            </a:solidFill>
            <a:ln w="9525" cap="flat" cmpd="sng">
              <a:solidFill>
                <a:schemeClr val="lt1"/>
              </a:solidFill>
              <a:prstDash val="solid"/>
              <a:round/>
              <a:headEnd type="none" w="sm" len="sm"/>
              <a:tailEnd type="none" w="sm" len="sm"/>
            </a:ln>
          </p:spPr>
          <p:txBody>
            <a:bodyPr spcFirstLastPara="1" wrap="square" lIns="162500" tIns="162500" rIns="162500" bIns="162500" anchor="ctr" anchorCtr="0">
              <a:noAutofit/>
            </a:bodyPr>
            <a:lstStyle/>
            <a:p>
              <a:endParaRPr sz="2400"/>
            </a:p>
          </p:txBody>
        </p:sp>
        <p:sp>
          <p:nvSpPr>
            <p:cNvPr id="62" name="Google Shape;121;p18">
              <a:extLst>
                <a:ext uri="{FF2B5EF4-FFF2-40B4-BE49-F238E27FC236}">
                  <a16:creationId xmlns:a16="http://schemas.microsoft.com/office/drawing/2014/main" id="{493BFBAE-6EA6-0049-9718-37E3472EBFA6}"/>
                </a:ext>
              </a:extLst>
            </p:cNvPr>
            <p:cNvSpPr txBox="1">
              <a:spLocks/>
            </p:cNvSpPr>
            <p:nvPr/>
          </p:nvSpPr>
          <p:spPr>
            <a:xfrm>
              <a:off x="7286182" y="3317974"/>
              <a:ext cx="1452169" cy="597543"/>
            </a:xfrm>
            <a:prstGeom prst="rect">
              <a:avLst/>
            </a:prstGeom>
          </p:spPr>
          <p:txBody>
            <a:bodyPr spcFirstLastPara="1" vert="horz" wrap="square" lIns="121900" tIns="121900" rIns="121900" bIns="121900" rtlCol="0" anchor="ctr" anchorCtr="0">
              <a:noAutofit/>
            </a:bodyPr>
            <a:lstStyle>
              <a:lvl1pPr marL="342900" indent="-228600" algn="l" defTabSz="914400" rtl="0" eaLnBrk="1" latinLnBrk="0" hangingPunct="1">
                <a:spcBef>
                  <a:spcPct val="20000"/>
                </a:spcBef>
                <a:buClr>
                  <a:schemeClr val="accent1"/>
                </a:buClr>
                <a:buFont typeface="Arial" pitchFamily="34" charset="0"/>
                <a:buChar char="•"/>
                <a:defRPr kumimoji="1"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kumimoji="1"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kumimoji="1"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kumimoji="1"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kumimoji="1"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kumimoji="1"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kumimoji="1"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9pPr>
            </a:lstStyle>
            <a:p>
              <a:pPr marL="0" indent="0" algn="ctr">
                <a:spcBef>
                  <a:spcPts val="0"/>
                </a:spcBef>
                <a:buFont typeface="Arial" pitchFamily="34" charset="0"/>
                <a:buNone/>
              </a:pPr>
              <a:r>
                <a:rPr lang="ja-JP" altLang="en-US" sz="2000">
                  <a:solidFill>
                    <a:schemeClr val="lt1"/>
                  </a:solidFill>
                </a:rPr>
                <a:t>遺言書の</a:t>
              </a:r>
              <a:endParaRPr lang="en-US" altLang="ja-JP" sz="2000" dirty="0">
                <a:solidFill>
                  <a:schemeClr val="lt1"/>
                </a:solidFill>
              </a:endParaRPr>
            </a:p>
            <a:p>
              <a:pPr marL="0" indent="0" algn="ctr">
                <a:spcBef>
                  <a:spcPts val="0"/>
                </a:spcBef>
                <a:buFont typeface="Arial" pitchFamily="34" charset="0"/>
                <a:buNone/>
              </a:pPr>
              <a:r>
                <a:rPr lang="ja-JP" altLang="en-US" sz="2000">
                  <a:solidFill>
                    <a:schemeClr val="lt1"/>
                  </a:solidFill>
                </a:rPr>
                <a:t>作成</a:t>
              </a:r>
              <a:endParaRPr lang="en-US" altLang="ja-JP" sz="2000" dirty="0">
                <a:solidFill>
                  <a:schemeClr val="lt1"/>
                </a:solidFill>
              </a:endParaRPr>
            </a:p>
          </p:txBody>
        </p:sp>
      </p:grpSp>
      <p:sp>
        <p:nvSpPr>
          <p:cNvPr id="3" name="テキスト ボックス 2">
            <a:extLst>
              <a:ext uri="{FF2B5EF4-FFF2-40B4-BE49-F238E27FC236}">
                <a16:creationId xmlns:a16="http://schemas.microsoft.com/office/drawing/2014/main" id="{B737600C-1C57-A442-A61F-7EB3DA906EA4}"/>
              </a:ext>
            </a:extLst>
          </p:cNvPr>
          <p:cNvSpPr txBox="1"/>
          <p:nvPr/>
        </p:nvSpPr>
        <p:spPr>
          <a:xfrm>
            <a:off x="669381" y="1646189"/>
            <a:ext cx="3312368" cy="646331"/>
          </a:xfrm>
          <a:prstGeom prst="rect">
            <a:avLst/>
          </a:prstGeom>
          <a:solidFill>
            <a:schemeClr val="bg1">
              <a:lumMod val="85000"/>
            </a:schemeClr>
          </a:solidFill>
        </p:spPr>
        <p:txBody>
          <a:bodyPr wrap="square" rtlCol="0">
            <a:spAutoFit/>
          </a:bodyPr>
          <a:lstStyle/>
          <a:p>
            <a:pPr algn="ctr"/>
            <a:r>
              <a:rPr lang="ja-JP" altLang="en-US"/>
              <a:t>スタートから２ヶ月程度で</a:t>
            </a:r>
            <a:br>
              <a:rPr lang="en-US" altLang="ja-JP" dirty="0"/>
            </a:br>
            <a:r>
              <a:rPr lang="ja-JP" altLang="en-US"/>
              <a:t>現状把握と問題明確化</a:t>
            </a:r>
            <a:endParaRPr kumimoji="1" lang="ja-JP" altLang="en-US" dirty="0"/>
          </a:p>
        </p:txBody>
      </p:sp>
      <p:sp>
        <p:nvSpPr>
          <p:cNvPr id="5" name="テキスト ボックス 4">
            <a:extLst>
              <a:ext uri="{FF2B5EF4-FFF2-40B4-BE49-F238E27FC236}">
                <a16:creationId xmlns:a16="http://schemas.microsoft.com/office/drawing/2014/main" id="{581428AC-9AF8-F844-9617-E0C88A0E62D0}"/>
              </a:ext>
            </a:extLst>
          </p:cNvPr>
          <p:cNvSpPr txBox="1"/>
          <p:nvPr/>
        </p:nvSpPr>
        <p:spPr>
          <a:xfrm>
            <a:off x="3111228" y="3569975"/>
            <a:ext cx="3981051" cy="2031325"/>
          </a:xfrm>
          <a:prstGeom prst="rect">
            <a:avLst/>
          </a:prstGeom>
          <a:solidFill>
            <a:srgbClr val="FFFF00"/>
          </a:solidFill>
        </p:spPr>
        <p:txBody>
          <a:bodyPr wrap="square" rtlCol="0">
            <a:spAutoFit/>
          </a:bodyPr>
          <a:lstStyle/>
          <a:p>
            <a:r>
              <a:rPr lang="ja-JP" altLang="en-US"/>
              <a:t>　</a:t>
            </a:r>
            <a:r>
              <a:rPr kumimoji="1" lang="en-US" altLang="ja-JP" dirty="0"/>
              <a:t>3</a:t>
            </a:r>
            <a:r>
              <a:rPr kumimoji="1" lang="ja-JP" altLang="en-US"/>
              <a:t>ヶ月目より家族会議スタート</a:t>
            </a:r>
            <a:endParaRPr lang="en-US" altLang="ja-JP" dirty="0"/>
          </a:p>
          <a:p>
            <a:r>
              <a:rPr kumimoji="1" lang="ja-JP" altLang="en-US"/>
              <a:t>　　（基本は毎月１回・</a:t>
            </a:r>
            <a:r>
              <a:rPr kumimoji="1" lang="en-US" altLang="ja-JP" dirty="0"/>
              <a:t>10</a:t>
            </a:r>
            <a:r>
              <a:rPr kumimoji="1" lang="ja-JP" altLang="en-US"/>
              <a:t>回）</a:t>
            </a:r>
            <a:br>
              <a:rPr kumimoji="1" lang="en-US" altLang="ja-JP" dirty="0"/>
            </a:br>
            <a:r>
              <a:rPr kumimoji="1" lang="ja-JP" altLang="en-US"/>
              <a:t>　　　・問題点の共有</a:t>
            </a:r>
            <a:br>
              <a:rPr kumimoji="1" lang="en-US" altLang="ja-JP" dirty="0"/>
            </a:br>
            <a:r>
              <a:rPr kumimoji="1" lang="ja-JP" altLang="en-US"/>
              <a:t>　　　・当事者意識の共有</a:t>
            </a:r>
            <a:br>
              <a:rPr kumimoji="1" lang="en-US" altLang="ja-JP" dirty="0"/>
            </a:br>
            <a:r>
              <a:rPr kumimoji="1" lang="ja-JP" altLang="en-US"/>
              <a:t>　　　・それぞれの考えを聴き合う</a:t>
            </a:r>
            <a:br>
              <a:rPr kumimoji="1" lang="en-US" altLang="ja-JP" dirty="0"/>
            </a:br>
            <a:r>
              <a:rPr kumimoji="1" lang="ja-JP" altLang="en-US"/>
              <a:t>　　　・対策の方向性の共有</a:t>
            </a:r>
            <a:endParaRPr kumimoji="1" lang="en-US" altLang="ja-JP" dirty="0"/>
          </a:p>
          <a:p>
            <a:r>
              <a:rPr lang="ja-JP" altLang="en-US"/>
              <a:t>　　　・進捗の共有</a:t>
            </a:r>
            <a:endParaRPr kumimoji="1" lang="ja-JP" altLang="en-US" dirty="0"/>
          </a:p>
        </p:txBody>
      </p:sp>
      <p:sp>
        <p:nvSpPr>
          <p:cNvPr id="6" name="テキスト ボックス 5">
            <a:extLst>
              <a:ext uri="{FF2B5EF4-FFF2-40B4-BE49-F238E27FC236}">
                <a16:creationId xmlns:a16="http://schemas.microsoft.com/office/drawing/2014/main" id="{5C1122BA-C378-EC47-B6C8-DA09354AAC71}"/>
              </a:ext>
            </a:extLst>
          </p:cNvPr>
          <p:cNvSpPr txBox="1"/>
          <p:nvPr/>
        </p:nvSpPr>
        <p:spPr>
          <a:xfrm>
            <a:off x="683568" y="5858035"/>
            <a:ext cx="8254184" cy="584775"/>
          </a:xfrm>
          <a:prstGeom prst="rect">
            <a:avLst/>
          </a:prstGeom>
          <a:solidFill>
            <a:srgbClr val="FF0000"/>
          </a:solidFill>
        </p:spPr>
        <p:txBody>
          <a:bodyPr wrap="none" rtlCol="0">
            <a:spAutoFit/>
          </a:bodyPr>
          <a:lstStyle/>
          <a:p>
            <a:pPr algn="ctr"/>
            <a:r>
              <a:rPr lang="ja-JP" altLang="en-US" sz="3200">
                <a:solidFill>
                  <a:schemeClr val="bg1"/>
                </a:solidFill>
              </a:rPr>
              <a:t>スタートから</a:t>
            </a:r>
            <a:r>
              <a:rPr lang="en-US" altLang="ja-JP" sz="3200" dirty="0">
                <a:solidFill>
                  <a:schemeClr val="bg1"/>
                </a:solidFill>
              </a:rPr>
              <a:t>6</a:t>
            </a:r>
            <a:r>
              <a:rPr lang="ja-JP" altLang="en-US" sz="3200">
                <a:solidFill>
                  <a:schemeClr val="bg1"/>
                </a:solidFill>
              </a:rPr>
              <a:t>ヶ月</a:t>
            </a:r>
            <a:r>
              <a:rPr lang="en-US" altLang="ja-JP" sz="3200" dirty="0">
                <a:solidFill>
                  <a:schemeClr val="bg1"/>
                </a:solidFill>
              </a:rPr>
              <a:t>〜12</a:t>
            </a:r>
            <a:r>
              <a:rPr lang="ja-JP" altLang="en-US" sz="3200">
                <a:solidFill>
                  <a:schemeClr val="bg1"/>
                </a:solidFill>
              </a:rPr>
              <a:t>ヶ月で遺言書の作成</a:t>
            </a:r>
            <a:endParaRPr kumimoji="1" lang="ja-JP" altLang="en-US" sz="3200" dirty="0">
              <a:solidFill>
                <a:schemeClr val="bg1"/>
              </a:solidFill>
            </a:endParaRPr>
          </a:p>
        </p:txBody>
      </p:sp>
      <p:grpSp>
        <p:nvGrpSpPr>
          <p:cNvPr id="66" name="Google Shape;110;p18">
            <a:extLst>
              <a:ext uri="{FF2B5EF4-FFF2-40B4-BE49-F238E27FC236}">
                <a16:creationId xmlns:a16="http://schemas.microsoft.com/office/drawing/2014/main" id="{2C4B6896-AECB-9440-A9E6-FCF541402425}"/>
              </a:ext>
            </a:extLst>
          </p:cNvPr>
          <p:cNvGrpSpPr/>
          <p:nvPr/>
        </p:nvGrpSpPr>
        <p:grpSpPr>
          <a:xfrm rot="1917988">
            <a:off x="567723" y="1723224"/>
            <a:ext cx="203314" cy="754114"/>
            <a:chOff x="3918084" y="1610215"/>
            <a:chExt cx="198900" cy="593656"/>
          </a:xfrm>
        </p:grpSpPr>
        <p:cxnSp>
          <p:nvCxnSpPr>
            <p:cNvPr id="67" name="Google Shape;111;p18">
              <a:extLst>
                <a:ext uri="{FF2B5EF4-FFF2-40B4-BE49-F238E27FC236}">
                  <a16:creationId xmlns:a16="http://schemas.microsoft.com/office/drawing/2014/main" id="{61081FFA-1106-2249-88C5-7E3DBB84FF3B}"/>
                </a:ext>
              </a:extLst>
            </p:cNvPr>
            <p:cNvCxnSpPr/>
            <p:nvPr/>
          </p:nvCxnSpPr>
          <p:spPr>
            <a:xfrm>
              <a:off x="4017546" y="1649171"/>
              <a:ext cx="0" cy="554700"/>
            </a:xfrm>
            <a:prstGeom prst="straightConnector1">
              <a:avLst/>
            </a:prstGeom>
            <a:noFill/>
            <a:ln w="9525" cap="flat" cmpd="sng">
              <a:solidFill>
                <a:schemeClr val="dk2"/>
              </a:solidFill>
              <a:prstDash val="solid"/>
              <a:round/>
              <a:headEnd type="none" w="sm" len="sm"/>
              <a:tailEnd type="none" w="sm" len="sm"/>
            </a:ln>
          </p:spPr>
        </p:cxnSp>
        <p:sp>
          <p:nvSpPr>
            <p:cNvPr id="68" name="Google Shape;112;p18">
              <a:extLst>
                <a:ext uri="{FF2B5EF4-FFF2-40B4-BE49-F238E27FC236}">
                  <a16:creationId xmlns:a16="http://schemas.microsoft.com/office/drawing/2014/main" id="{2CC6B3CF-4902-0245-9E20-9C7B1C98D593}"/>
                </a:ext>
              </a:extLst>
            </p:cNvPr>
            <p:cNvSpPr/>
            <p:nvPr/>
          </p:nvSpPr>
          <p:spPr>
            <a:xfrm>
              <a:off x="3918084" y="1610215"/>
              <a:ext cx="198900" cy="198900"/>
            </a:xfrm>
            <a:prstGeom prst="ellipse">
              <a:avLst/>
            </a:prstGeom>
            <a:solidFill>
              <a:schemeClr val="accent6"/>
            </a:solidFill>
            <a:ln>
              <a:noFill/>
            </a:ln>
          </p:spPr>
          <p:txBody>
            <a:bodyPr spcFirstLastPara="1" wrap="square" lIns="121900" tIns="121900" rIns="121900" bIns="121900" anchor="ctr" anchorCtr="0">
              <a:noAutofit/>
            </a:bodyPr>
            <a:lstStyle/>
            <a:p>
              <a:endParaRPr sz="2400" dirty="0"/>
            </a:p>
          </p:txBody>
        </p:sp>
      </p:grpSp>
      <p:grpSp>
        <p:nvGrpSpPr>
          <p:cNvPr id="69" name="Google Shape;116;p18">
            <a:extLst>
              <a:ext uri="{FF2B5EF4-FFF2-40B4-BE49-F238E27FC236}">
                <a16:creationId xmlns:a16="http://schemas.microsoft.com/office/drawing/2014/main" id="{9127E814-DCE7-334C-948A-AACBB1B1BD40}"/>
              </a:ext>
            </a:extLst>
          </p:cNvPr>
          <p:cNvGrpSpPr/>
          <p:nvPr/>
        </p:nvGrpSpPr>
        <p:grpSpPr>
          <a:xfrm rot="3211347">
            <a:off x="3329966" y="3216872"/>
            <a:ext cx="203314" cy="754114"/>
            <a:chOff x="5958946" y="2938958"/>
            <a:chExt cx="198900" cy="593656"/>
          </a:xfrm>
        </p:grpSpPr>
        <p:cxnSp>
          <p:nvCxnSpPr>
            <p:cNvPr id="70" name="Google Shape;117;p18">
              <a:extLst>
                <a:ext uri="{FF2B5EF4-FFF2-40B4-BE49-F238E27FC236}">
                  <a16:creationId xmlns:a16="http://schemas.microsoft.com/office/drawing/2014/main" id="{EA71F193-5F96-724C-A0AD-627B34AD6CB6}"/>
                </a:ext>
              </a:extLst>
            </p:cNvPr>
            <p:cNvCxnSpPr/>
            <p:nvPr/>
          </p:nvCxnSpPr>
          <p:spPr>
            <a:xfrm rot="10800000">
              <a:off x="6058409" y="2938958"/>
              <a:ext cx="0" cy="554700"/>
            </a:xfrm>
            <a:prstGeom prst="straightConnector1">
              <a:avLst/>
            </a:prstGeom>
            <a:noFill/>
            <a:ln w="9525" cap="flat" cmpd="sng">
              <a:solidFill>
                <a:schemeClr val="dk2"/>
              </a:solidFill>
              <a:prstDash val="solid"/>
              <a:round/>
              <a:headEnd type="none" w="sm" len="sm"/>
              <a:tailEnd type="none" w="sm" len="sm"/>
            </a:ln>
          </p:spPr>
        </p:cxnSp>
        <p:sp>
          <p:nvSpPr>
            <p:cNvPr id="71" name="Google Shape;118;p18">
              <a:extLst>
                <a:ext uri="{FF2B5EF4-FFF2-40B4-BE49-F238E27FC236}">
                  <a16:creationId xmlns:a16="http://schemas.microsoft.com/office/drawing/2014/main" id="{873F1841-3972-A448-8DB6-E97C994DFC0F}"/>
                </a:ext>
              </a:extLst>
            </p:cNvPr>
            <p:cNvSpPr/>
            <p:nvPr/>
          </p:nvSpPr>
          <p:spPr>
            <a:xfrm rot="10800000" flipH="1">
              <a:off x="5958946" y="3333714"/>
              <a:ext cx="198900" cy="198900"/>
            </a:xfrm>
            <a:prstGeom prst="ellipse">
              <a:avLst/>
            </a:prstGeom>
            <a:solidFill>
              <a:schemeClr val="accent6"/>
            </a:solidFill>
            <a:ln>
              <a:noFill/>
            </a:ln>
          </p:spPr>
          <p:txBody>
            <a:bodyPr spcFirstLastPara="1" wrap="square" lIns="121900" tIns="121900" rIns="121900" bIns="121900" anchor="ctr" anchorCtr="0">
              <a:noAutofit/>
            </a:bodyPr>
            <a:lstStyle/>
            <a:p>
              <a:endParaRPr sz="2400" dirty="0"/>
            </a:p>
          </p:txBody>
        </p:sp>
      </p:grpSp>
      <p:sp>
        <p:nvSpPr>
          <p:cNvPr id="7" name="下矢印 6">
            <a:extLst>
              <a:ext uri="{FF2B5EF4-FFF2-40B4-BE49-F238E27FC236}">
                <a16:creationId xmlns:a16="http://schemas.microsoft.com/office/drawing/2014/main" id="{5D314C16-CE67-ED41-927C-5957A21B89E1}"/>
              </a:ext>
            </a:extLst>
          </p:cNvPr>
          <p:cNvSpPr/>
          <p:nvPr/>
        </p:nvSpPr>
        <p:spPr>
          <a:xfrm>
            <a:off x="7740352" y="3378489"/>
            <a:ext cx="216024" cy="2468481"/>
          </a:xfrm>
          <a:prstGeom prst="downArrow">
            <a:avLst/>
          </a:prstGeom>
          <a:solidFill>
            <a:srgbClr val="FF0000"/>
          </a:solidFill>
          <a:ln cap="sq">
            <a:solidFill>
              <a:schemeClr val="accent1">
                <a:shade val="50000"/>
                <a:alpha val="5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テキスト ボックス 71">
            <a:extLst>
              <a:ext uri="{FF2B5EF4-FFF2-40B4-BE49-F238E27FC236}">
                <a16:creationId xmlns:a16="http://schemas.microsoft.com/office/drawing/2014/main" id="{8C3B5585-A332-3A47-8557-E194C915D9C0}"/>
              </a:ext>
            </a:extLst>
          </p:cNvPr>
          <p:cNvSpPr txBox="1"/>
          <p:nvPr/>
        </p:nvSpPr>
        <p:spPr>
          <a:xfrm>
            <a:off x="5464456" y="1657206"/>
            <a:ext cx="3643388" cy="646331"/>
          </a:xfrm>
          <a:prstGeom prst="rect">
            <a:avLst/>
          </a:prstGeom>
          <a:solidFill>
            <a:schemeClr val="bg1">
              <a:lumMod val="85000"/>
            </a:schemeClr>
          </a:solidFill>
        </p:spPr>
        <p:txBody>
          <a:bodyPr wrap="square" rtlCol="0">
            <a:spAutoFit/>
          </a:bodyPr>
          <a:lstStyle/>
          <a:p>
            <a:pPr algn="ctr"/>
            <a:r>
              <a:rPr lang="ja-JP" altLang="en-US"/>
              <a:t>具体的な対策の立案・実行は</a:t>
            </a:r>
            <a:endParaRPr lang="en-US" altLang="ja-JP" dirty="0"/>
          </a:p>
          <a:p>
            <a:pPr algn="ctr"/>
            <a:r>
              <a:rPr lang="en-US" altLang="ja-JP" dirty="0"/>
              <a:t>4〜6</a:t>
            </a:r>
            <a:r>
              <a:rPr lang="ja-JP" altLang="en-US"/>
              <a:t>ヶ月後からスタート</a:t>
            </a:r>
            <a:endParaRPr kumimoji="1" lang="ja-JP" altLang="en-US" dirty="0"/>
          </a:p>
        </p:txBody>
      </p:sp>
      <p:grpSp>
        <p:nvGrpSpPr>
          <p:cNvPr id="73" name="Google Shape;110;p18">
            <a:extLst>
              <a:ext uri="{FF2B5EF4-FFF2-40B4-BE49-F238E27FC236}">
                <a16:creationId xmlns:a16="http://schemas.microsoft.com/office/drawing/2014/main" id="{6E8FBF03-1B5F-C448-BEAC-5D15F9933F9D}"/>
              </a:ext>
            </a:extLst>
          </p:cNvPr>
          <p:cNvGrpSpPr/>
          <p:nvPr/>
        </p:nvGrpSpPr>
        <p:grpSpPr>
          <a:xfrm>
            <a:off x="5483744" y="1681640"/>
            <a:ext cx="203314" cy="754114"/>
            <a:chOff x="3918084" y="1610215"/>
            <a:chExt cx="198900" cy="593656"/>
          </a:xfrm>
        </p:grpSpPr>
        <p:cxnSp>
          <p:nvCxnSpPr>
            <p:cNvPr id="74" name="Google Shape;111;p18">
              <a:extLst>
                <a:ext uri="{FF2B5EF4-FFF2-40B4-BE49-F238E27FC236}">
                  <a16:creationId xmlns:a16="http://schemas.microsoft.com/office/drawing/2014/main" id="{0BEEE724-8C3B-6540-9BF3-6E1EFB52251E}"/>
                </a:ext>
              </a:extLst>
            </p:cNvPr>
            <p:cNvCxnSpPr/>
            <p:nvPr/>
          </p:nvCxnSpPr>
          <p:spPr>
            <a:xfrm>
              <a:off x="4017546" y="1649171"/>
              <a:ext cx="0" cy="554700"/>
            </a:xfrm>
            <a:prstGeom prst="straightConnector1">
              <a:avLst/>
            </a:prstGeom>
            <a:noFill/>
            <a:ln w="9525" cap="flat" cmpd="sng">
              <a:solidFill>
                <a:schemeClr val="dk2"/>
              </a:solidFill>
              <a:prstDash val="solid"/>
              <a:round/>
              <a:headEnd type="none" w="sm" len="sm"/>
              <a:tailEnd type="none" w="sm" len="sm"/>
            </a:ln>
          </p:spPr>
        </p:cxnSp>
        <p:sp>
          <p:nvSpPr>
            <p:cNvPr id="75" name="Google Shape;112;p18">
              <a:extLst>
                <a:ext uri="{FF2B5EF4-FFF2-40B4-BE49-F238E27FC236}">
                  <a16:creationId xmlns:a16="http://schemas.microsoft.com/office/drawing/2014/main" id="{181E739F-0BB9-0440-81DE-F6E39750C403}"/>
                </a:ext>
              </a:extLst>
            </p:cNvPr>
            <p:cNvSpPr/>
            <p:nvPr/>
          </p:nvSpPr>
          <p:spPr>
            <a:xfrm>
              <a:off x="3918084" y="1610215"/>
              <a:ext cx="198900" cy="198900"/>
            </a:xfrm>
            <a:prstGeom prst="ellipse">
              <a:avLst/>
            </a:prstGeom>
            <a:solidFill>
              <a:schemeClr val="accent6"/>
            </a:solidFill>
            <a:ln>
              <a:noFill/>
            </a:ln>
          </p:spPr>
          <p:txBody>
            <a:bodyPr spcFirstLastPara="1" wrap="square" lIns="121900" tIns="121900" rIns="121900" bIns="121900" anchor="ctr" anchorCtr="0">
              <a:noAutofit/>
            </a:bodyPr>
            <a:lstStyle/>
            <a:p>
              <a:endParaRPr sz="2400" dirty="0"/>
            </a:p>
          </p:txBody>
        </p:sp>
      </p:grpSp>
      <p:sp>
        <p:nvSpPr>
          <p:cNvPr id="76" name="テキスト ボックス 75">
            <a:extLst>
              <a:ext uri="{FF2B5EF4-FFF2-40B4-BE49-F238E27FC236}">
                <a16:creationId xmlns:a16="http://schemas.microsoft.com/office/drawing/2014/main" id="{CA0168AC-3525-A74D-9BD8-0005A31FD5B0}"/>
              </a:ext>
            </a:extLst>
          </p:cNvPr>
          <p:cNvSpPr txBox="1"/>
          <p:nvPr/>
        </p:nvSpPr>
        <p:spPr>
          <a:xfrm>
            <a:off x="3077599" y="600176"/>
            <a:ext cx="2723824" cy="369332"/>
          </a:xfrm>
          <a:prstGeom prst="rect">
            <a:avLst/>
          </a:prstGeom>
          <a:noFill/>
        </p:spPr>
        <p:txBody>
          <a:bodyPr wrap="none" rtlCol="0">
            <a:spAutoFit/>
          </a:bodyPr>
          <a:lstStyle/>
          <a:p>
            <a:pPr algn="ctr"/>
            <a:r>
              <a:rPr kumimoji="1" lang="ja-JP" altLang="en-US"/>
              <a:t>問題解決のロードマップ</a:t>
            </a:r>
            <a:endParaRPr kumimoji="1" lang="ja-JP" altLang="en-US" dirty="0"/>
          </a:p>
        </p:txBody>
      </p:sp>
    </p:spTree>
    <p:extLst>
      <p:ext uri="{BB962C8B-B14F-4D97-AF65-F5344CB8AC3E}">
        <p14:creationId xmlns:p14="http://schemas.microsoft.com/office/powerpoint/2010/main" val="4246483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dissolve">
                                      <p:cBhvr>
                                        <p:cTn id="7" dur="500"/>
                                        <p:tgtEl>
                                          <p:spTgt spid="6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dissolve">
                                      <p:cBhvr>
                                        <p:cTn id="15" dur="500"/>
                                        <p:tgtEl>
                                          <p:spTgt spid="69"/>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73"/>
                                        </p:tgtEl>
                                        <p:attrNameLst>
                                          <p:attrName>style.visibility</p:attrName>
                                        </p:attrNameLst>
                                      </p:cBhvr>
                                      <p:to>
                                        <p:strVal val="visible"/>
                                      </p:to>
                                    </p:set>
                                    <p:animEffect transition="in" filter="dissolve">
                                      <p:cBhvr>
                                        <p:cTn id="23" dur="500"/>
                                        <p:tgtEl>
                                          <p:spTgt spid="73"/>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72"/>
                                        </p:tgtEl>
                                        <p:attrNameLst>
                                          <p:attrName>style.visibility</p:attrName>
                                        </p:attrNameLst>
                                      </p:cBhvr>
                                      <p:to>
                                        <p:strVal val="visible"/>
                                      </p:to>
                                    </p:set>
                                    <p:animEffect transition="in" filter="dissolve">
                                      <p:cBhvr>
                                        <p:cTn id="26" dur="500"/>
                                        <p:tgtEl>
                                          <p:spTgt spid="72"/>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dissolv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dissolve">
                                      <p:cBhvr>
                                        <p:cTn id="3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7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2994A48F-5CBE-4243-A5CA-E5330AB54892}"/>
              </a:ext>
            </a:extLst>
          </p:cNvPr>
          <p:cNvSpPr txBox="1"/>
          <p:nvPr/>
        </p:nvSpPr>
        <p:spPr>
          <a:xfrm>
            <a:off x="1530142" y="2492896"/>
            <a:ext cx="6083717" cy="1862048"/>
          </a:xfrm>
          <a:prstGeom prst="rect">
            <a:avLst/>
          </a:prstGeom>
          <a:noFill/>
        </p:spPr>
        <p:txBody>
          <a:bodyPr wrap="none" rtlCol="0">
            <a:spAutoFit/>
          </a:bodyPr>
          <a:lstStyle/>
          <a:p>
            <a:pPr algn="ctr"/>
            <a:r>
              <a:rPr kumimoji="1" lang="ja-JP" altLang="en-US" sz="11500">
                <a:highlight>
                  <a:srgbClr val="FFFF00"/>
                </a:highlight>
              </a:rPr>
              <a:t>お見積書</a:t>
            </a:r>
            <a:endParaRPr kumimoji="1" lang="ja-JP" altLang="en-US" sz="11500" dirty="0">
              <a:highlight>
                <a:srgbClr val="FFFF00"/>
              </a:highlight>
            </a:endParaRPr>
          </a:p>
        </p:txBody>
      </p:sp>
    </p:spTree>
    <p:extLst>
      <p:ext uri="{BB962C8B-B14F-4D97-AF65-F5344CB8AC3E}">
        <p14:creationId xmlns:p14="http://schemas.microsoft.com/office/powerpoint/2010/main" val="19035506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a:cxnSpLocks/>
          </p:cNvCxnSpPr>
          <p:nvPr/>
        </p:nvCxnSpPr>
        <p:spPr>
          <a:xfrm flipV="1">
            <a:off x="251520" y="1230362"/>
            <a:ext cx="8892480" cy="38398"/>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9F007958-F3B2-BC42-A065-6A7C5ED38961}"/>
              </a:ext>
            </a:extLst>
          </p:cNvPr>
          <p:cNvSpPr txBox="1"/>
          <p:nvPr/>
        </p:nvSpPr>
        <p:spPr>
          <a:xfrm>
            <a:off x="1907704" y="1196752"/>
            <a:ext cx="5719836" cy="4769704"/>
          </a:xfrm>
          <a:prstGeom prst="rect">
            <a:avLst/>
          </a:prstGeom>
          <a:noFill/>
        </p:spPr>
        <p:txBody>
          <a:bodyPr wrap="none" rtlCol="0">
            <a:spAutoFit/>
          </a:bodyPr>
          <a:lstStyle/>
          <a:p>
            <a:pPr>
              <a:lnSpc>
                <a:spcPct val="150000"/>
              </a:lnSpc>
            </a:pPr>
            <a:r>
              <a:rPr kumimoji="1" lang="ja-JP" altLang="en-US"/>
              <a:t>・</a:t>
            </a:r>
            <a:r>
              <a:rPr lang="ja-JP" altLang="en-US"/>
              <a:t>〇〇</a:t>
            </a:r>
            <a:r>
              <a:rPr kumimoji="1" lang="ja-JP" altLang="en-US"/>
              <a:t>会さまの現状分析＆レポート作成</a:t>
            </a:r>
            <a:endParaRPr lang="en-US" altLang="ja-JP" dirty="0"/>
          </a:p>
          <a:p>
            <a:pPr>
              <a:lnSpc>
                <a:spcPct val="150000"/>
              </a:lnSpc>
            </a:pPr>
            <a:r>
              <a:rPr kumimoji="1" lang="ja-JP" altLang="en-US"/>
              <a:t>・相続対策、事業承継の問題の明確化＆レポート作成</a:t>
            </a:r>
            <a:endParaRPr lang="en-US" altLang="ja-JP" dirty="0"/>
          </a:p>
          <a:p>
            <a:pPr>
              <a:lnSpc>
                <a:spcPct val="150000"/>
              </a:lnSpc>
            </a:pPr>
            <a:r>
              <a:rPr kumimoji="1" lang="ja-JP" altLang="en-US"/>
              <a:t>・家族会議支援</a:t>
            </a:r>
            <a:r>
              <a:rPr kumimoji="1" lang="en-US" altLang="ja-JP" dirty="0"/>
              <a:t>®︎</a:t>
            </a:r>
            <a:r>
              <a:rPr lang="ja-JP" altLang="en-US"/>
              <a:t>（</a:t>
            </a:r>
            <a:r>
              <a:rPr lang="en-US" altLang="ja-JP" dirty="0"/>
              <a:t>10</a:t>
            </a:r>
            <a:r>
              <a:rPr lang="ja-JP" altLang="en-US"/>
              <a:t>回）＆議事録作成、共有</a:t>
            </a:r>
            <a:endParaRPr kumimoji="1" lang="en-US" altLang="ja-JP" dirty="0"/>
          </a:p>
          <a:p>
            <a:pPr>
              <a:lnSpc>
                <a:spcPct val="150000"/>
              </a:lnSpc>
            </a:pPr>
            <a:r>
              <a:rPr lang="ja-JP" altLang="en-US"/>
              <a:t>・相続対策プラン、事業承継プランの策定</a:t>
            </a:r>
            <a:endParaRPr kumimoji="1" lang="en-US" altLang="ja-JP" dirty="0"/>
          </a:p>
          <a:p>
            <a:pPr>
              <a:lnSpc>
                <a:spcPct val="150000"/>
              </a:lnSpc>
            </a:pPr>
            <a:r>
              <a:rPr lang="ja-JP" altLang="en-US"/>
              <a:t>・プラン遂行のための特別チームビルディング</a:t>
            </a:r>
            <a:endParaRPr kumimoji="1" lang="en-US" altLang="ja-JP" dirty="0"/>
          </a:p>
          <a:p>
            <a:pPr>
              <a:lnSpc>
                <a:spcPct val="150000"/>
              </a:lnSpc>
            </a:pPr>
            <a:r>
              <a:rPr kumimoji="1" lang="ja-JP" altLang="en-US"/>
              <a:t>・実行支援のプロジェクト責任者</a:t>
            </a:r>
            <a:endParaRPr lang="en-US" altLang="ja-JP" dirty="0"/>
          </a:p>
          <a:p>
            <a:pPr>
              <a:lnSpc>
                <a:spcPct val="150000"/>
              </a:lnSpc>
            </a:pPr>
            <a:r>
              <a:rPr kumimoji="1" lang="ja-JP" altLang="en-US"/>
              <a:t>・遺言書作成サポート</a:t>
            </a:r>
            <a:endParaRPr kumimoji="1" lang="en-US" altLang="ja-JP" dirty="0"/>
          </a:p>
          <a:p>
            <a:pPr>
              <a:lnSpc>
                <a:spcPct val="150000"/>
              </a:lnSpc>
            </a:pPr>
            <a:r>
              <a:rPr lang="en-US" altLang="ja-JP" dirty="0"/>
              <a:t>	</a:t>
            </a:r>
            <a:r>
              <a:rPr kumimoji="1" lang="en-US" altLang="ja-JP" sz="1200" dirty="0"/>
              <a:t>※</a:t>
            </a:r>
            <a:r>
              <a:rPr kumimoji="1" lang="ja-JP" altLang="en-US" sz="1200"/>
              <a:t>その他突発事項にも対応します。</a:t>
            </a:r>
            <a:br>
              <a:rPr kumimoji="1" lang="en-US" altLang="ja-JP" sz="1200" dirty="0"/>
            </a:br>
            <a:r>
              <a:rPr lang="en-US" altLang="ja-JP" sz="1200" dirty="0"/>
              <a:t>	</a:t>
            </a:r>
            <a:r>
              <a:rPr kumimoji="1" lang="en-US" altLang="ja-JP" sz="1200" dirty="0"/>
              <a:t>※</a:t>
            </a:r>
            <a:r>
              <a:rPr kumimoji="1" lang="ja-JP" altLang="en-US" sz="1200"/>
              <a:t>サポート期間は</a:t>
            </a:r>
            <a:r>
              <a:rPr kumimoji="1" lang="en-US" altLang="ja-JP" sz="1200" dirty="0"/>
              <a:t>1</a:t>
            </a:r>
            <a:r>
              <a:rPr kumimoji="1" lang="ja-JP" altLang="en-US" sz="1200"/>
              <a:t>年間です。（必要に応じて</a:t>
            </a:r>
            <a:r>
              <a:rPr kumimoji="1" lang="en-US" altLang="ja-JP" sz="1200" dirty="0"/>
              <a:t>1</a:t>
            </a:r>
            <a:r>
              <a:rPr kumimoji="1" lang="ja-JP" altLang="en-US" sz="1200"/>
              <a:t>年更新）</a:t>
            </a:r>
            <a:br>
              <a:rPr kumimoji="1" lang="en-US" altLang="ja-JP" sz="1200" dirty="0"/>
            </a:br>
            <a:r>
              <a:rPr kumimoji="1" lang="en-US" altLang="ja-JP" sz="1200" dirty="0"/>
              <a:t>	※</a:t>
            </a:r>
            <a:r>
              <a:rPr kumimoji="1" lang="ja-JP" altLang="en-US" sz="1200"/>
              <a:t>実費（各種書類取得費用）などは別途ご精算となります。</a:t>
            </a:r>
            <a:endParaRPr kumimoji="1" lang="en-US" altLang="ja-JP" sz="1200" dirty="0"/>
          </a:p>
          <a:p>
            <a:pPr>
              <a:lnSpc>
                <a:spcPct val="150000"/>
              </a:lnSpc>
            </a:pPr>
            <a:r>
              <a:rPr lang="en-US" altLang="ja-JP" sz="1200" dirty="0"/>
              <a:t>	※</a:t>
            </a:r>
            <a:r>
              <a:rPr lang="ja-JP" altLang="en-US" sz="1200"/>
              <a:t> 専門家への報酬が別途発生する場合には事前にご連絡いたします。</a:t>
            </a:r>
            <a:endParaRPr lang="en-US" altLang="ja-JP" sz="1200" dirty="0"/>
          </a:p>
          <a:p>
            <a:pPr>
              <a:lnSpc>
                <a:spcPct val="150000"/>
              </a:lnSpc>
            </a:pPr>
            <a:r>
              <a:rPr lang="en-US" altLang="ja-JP" sz="1200" dirty="0"/>
              <a:t>	</a:t>
            </a:r>
            <a:r>
              <a:rPr kumimoji="1" lang="ja-JP" altLang="en-US" sz="1200"/>
              <a:t>（報酬は専門家へ直接お支払いください）</a:t>
            </a:r>
            <a:br>
              <a:rPr kumimoji="1" lang="en-US" altLang="ja-JP" sz="1200" dirty="0"/>
            </a:br>
            <a:r>
              <a:rPr kumimoji="1" lang="en-US" altLang="ja-JP" sz="1200" dirty="0"/>
              <a:t>	※</a:t>
            </a:r>
            <a:r>
              <a:rPr lang="ja-JP" altLang="en-US" sz="1200"/>
              <a:t>現地</a:t>
            </a:r>
            <a:r>
              <a:rPr kumimoji="1" lang="ja-JP" altLang="en-US" sz="1200"/>
              <a:t>までの交通費は別途必要となります。（</a:t>
            </a:r>
            <a:r>
              <a:rPr kumimoji="1" lang="en-US" altLang="ja-JP" sz="1200" dirty="0"/>
              <a:t>1</a:t>
            </a:r>
            <a:r>
              <a:rPr kumimoji="1" lang="ja-JP" altLang="en-US" sz="1200"/>
              <a:t>回</a:t>
            </a:r>
            <a:r>
              <a:rPr kumimoji="1" lang="en-US" altLang="ja-JP" sz="1200" dirty="0"/>
              <a:t>1</a:t>
            </a:r>
            <a:r>
              <a:rPr kumimoji="1" lang="ja-JP" altLang="en-US" sz="1200"/>
              <a:t>万円程度）</a:t>
            </a:r>
            <a:endParaRPr kumimoji="1" lang="en-US" altLang="ja-JP" sz="1200" dirty="0"/>
          </a:p>
        </p:txBody>
      </p:sp>
      <p:sp>
        <p:nvSpPr>
          <p:cNvPr id="5" name="テキスト ボックス 4">
            <a:extLst>
              <a:ext uri="{FF2B5EF4-FFF2-40B4-BE49-F238E27FC236}">
                <a16:creationId xmlns:a16="http://schemas.microsoft.com/office/drawing/2014/main" id="{F00367E3-330A-674E-A7C9-1E2E010CC962}"/>
              </a:ext>
            </a:extLst>
          </p:cNvPr>
          <p:cNvSpPr txBox="1"/>
          <p:nvPr/>
        </p:nvSpPr>
        <p:spPr>
          <a:xfrm>
            <a:off x="3775673" y="596473"/>
            <a:ext cx="1415772" cy="461665"/>
          </a:xfrm>
          <a:prstGeom prst="rect">
            <a:avLst/>
          </a:prstGeom>
          <a:noFill/>
        </p:spPr>
        <p:txBody>
          <a:bodyPr wrap="none" rtlCol="0">
            <a:spAutoFit/>
          </a:bodyPr>
          <a:lstStyle/>
          <a:p>
            <a:pPr algn="ctr"/>
            <a:r>
              <a:rPr kumimoji="1" lang="ja-JP" altLang="en-US" sz="2400"/>
              <a:t>お見積書</a:t>
            </a:r>
            <a:endParaRPr kumimoji="1" lang="ja-JP" altLang="en-US" sz="2400" dirty="0"/>
          </a:p>
        </p:txBody>
      </p:sp>
      <p:cxnSp>
        <p:nvCxnSpPr>
          <p:cNvPr id="7" name="直線コネクタ 6">
            <a:extLst>
              <a:ext uri="{FF2B5EF4-FFF2-40B4-BE49-F238E27FC236}">
                <a16:creationId xmlns:a16="http://schemas.microsoft.com/office/drawing/2014/main" id="{B9D3AC11-2E6B-5D4E-A97A-BB8A0DAF3833}"/>
              </a:ext>
            </a:extLst>
          </p:cNvPr>
          <p:cNvCxnSpPr>
            <a:cxnSpLocks/>
          </p:cNvCxnSpPr>
          <p:nvPr/>
        </p:nvCxnSpPr>
        <p:spPr>
          <a:xfrm>
            <a:off x="539551" y="5949280"/>
            <a:ext cx="828092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8B47A2D5-4B40-0143-8005-5E0E33BCCBF6}"/>
              </a:ext>
            </a:extLst>
          </p:cNvPr>
          <p:cNvSpPr txBox="1"/>
          <p:nvPr/>
        </p:nvSpPr>
        <p:spPr>
          <a:xfrm>
            <a:off x="1428160" y="6021288"/>
            <a:ext cx="6503704" cy="523220"/>
          </a:xfrm>
          <a:prstGeom prst="rect">
            <a:avLst/>
          </a:prstGeom>
          <a:noFill/>
        </p:spPr>
        <p:txBody>
          <a:bodyPr wrap="none" rtlCol="0">
            <a:spAutoFit/>
          </a:bodyPr>
          <a:lstStyle/>
          <a:p>
            <a:pPr algn="ctr"/>
            <a:r>
              <a:rPr kumimoji="1" lang="ja-JP" altLang="en-US" sz="2800"/>
              <a:t>お見積金額：</a:t>
            </a:r>
            <a:r>
              <a:rPr lang="en-US" altLang="ja-JP" sz="2800" dirty="0"/>
              <a:t>968</a:t>
            </a:r>
            <a:r>
              <a:rPr kumimoji="1" lang="en-US" altLang="ja-JP" sz="2800" dirty="0"/>
              <a:t>,000</a:t>
            </a:r>
            <a:r>
              <a:rPr kumimoji="1" lang="ja-JP" altLang="en-US" sz="2800"/>
              <a:t>円</a:t>
            </a:r>
            <a:r>
              <a:rPr lang="ja-JP" altLang="en-US" sz="2800"/>
              <a:t>（消費税込み）</a:t>
            </a:r>
            <a:endParaRPr kumimoji="1" lang="en-US" altLang="ja-JP" sz="2800" dirty="0"/>
          </a:p>
        </p:txBody>
      </p:sp>
      <p:sp>
        <p:nvSpPr>
          <p:cNvPr id="13" name="正方形/長方形 12">
            <a:extLst>
              <a:ext uri="{FF2B5EF4-FFF2-40B4-BE49-F238E27FC236}">
                <a16:creationId xmlns:a16="http://schemas.microsoft.com/office/drawing/2014/main" id="{387BD819-F24A-7A4E-88B5-DFAE17CEC70E}"/>
              </a:ext>
            </a:extLst>
          </p:cNvPr>
          <p:cNvSpPr/>
          <p:nvPr/>
        </p:nvSpPr>
        <p:spPr>
          <a:xfrm>
            <a:off x="5053348" y="6505599"/>
            <a:ext cx="3623108" cy="307777"/>
          </a:xfrm>
          <a:prstGeom prst="rect">
            <a:avLst/>
          </a:prstGeom>
        </p:spPr>
        <p:txBody>
          <a:bodyPr wrap="none">
            <a:spAutoFit/>
          </a:bodyPr>
          <a:lstStyle/>
          <a:p>
            <a:r>
              <a:rPr lang="en-US" altLang="ja-JP" sz="1400" dirty="0"/>
              <a:t>※2</a:t>
            </a:r>
            <a:r>
              <a:rPr lang="ja-JP" altLang="en-US" sz="1400"/>
              <a:t>年目以降の継続は年間</a:t>
            </a:r>
            <a:r>
              <a:rPr lang="en-US" altLang="ja-JP" sz="1400" dirty="0"/>
              <a:t>660,000</a:t>
            </a:r>
            <a:r>
              <a:rPr lang="ja-JP" altLang="en-US" sz="1400"/>
              <a:t>円です。</a:t>
            </a:r>
          </a:p>
        </p:txBody>
      </p:sp>
      <p:sp>
        <p:nvSpPr>
          <p:cNvPr id="14" name="テキスト ボックス 13">
            <a:extLst>
              <a:ext uri="{FF2B5EF4-FFF2-40B4-BE49-F238E27FC236}">
                <a16:creationId xmlns:a16="http://schemas.microsoft.com/office/drawing/2014/main" id="{B7E28773-0081-A242-867C-0EF3C6C81130}"/>
              </a:ext>
            </a:extLst>
          </p:cNvPr>
          <p:cNvSpPr txBox="1"/>
          <p:nvPr/>
        </p:nvSpPr>
        <p:spPr>
          <a:xfrm>
            <a:off x="7646328" y="145525"/>
            <a:ext cx="1196161" cy="276999"/>
          </a:xfrm>
          <a:prstGeom prst="rect">
            <a:avLst/>
          </a:prstGeom>
          <a:noFill/>
        </p:spPr>
        <p:txBody>
          <a:bodyPr wrap="none" rtlCol="0">
            <a:spAutoFit/>
          </a:bodyPr>
          <a:lstStyle/>
          <a:p>
            <a:pPr algn="ctr"/>
            <a:r>
              <a:rPr kumimoji="1" lang="en-US" altLang="ja-JP" sz="1200" dirty="0"/>
              <a:t>2022</a:t>
            </a:r>
            <a:r>
              <a:rPr kumimoji="1" lang="ja-JP" altLang="en-US" sz="1200"/>
              <a:t>年</a:t>
            </a:r>
            <a:r>
              <a:rPr lang="en-US" altLang="ja-JP" sz="1200" dirty="0"/>
              <a:t>4</a:t>
            </a:r>
            <a:r>
              <a:rPr kumimoji="1" lang="ja-JP" altLang="en-US" sz="1200"/>
              <a:t>月</a:t>
            </a:r>
            <a:r>
              <a:rPr lang="en-US" altLang="ja-JP" sz="1200" dirty="0"/>
              <a:t>28</a:t>
            </a:r>
            <a:r>
              <a:rPr kumimoji="1" lang="ja-JP" altLang="en-US" sz="1200"/>
              <a:t>日</a:t>
            </a:r>
            <a:endParaRPr kumimoji="1" lang="ja-JP" altLang="en-US" sz="1200" dirty="0"/>
          </a:p>
        </p:txBody>
      </p:sp>
      <p:sp>
        <p:nvSpPr>
          <p:cNvPr id="15" name="テキスト ボックス 14">
            <a:extLst>
              <a:ext uri="{FF2B5EF4-FFF2-40B4-BE49-F238E27FC236}">
                <a16:creationId xmlns:a16="http://schemas.microsoft.com/office/drawing/2014/main" id="{4B7ECA2B-A5E8-1340-B546-615BED72C3B6}"/>
              </a:ext>
            </a:extLst>
          </p:cNvPr>
          <p:cNvSpPr txBox="1"/>
          <p:nvPr/>
        </p:nvSpPr>
        <p:spPr>
          <a:xfrm>
            <a:off x="7347493" y="474182"/>
            <a:ext cx="1736373" cy="769441"/>
          </a:xfrm>
          <a:prstGeom prst="rect">
            <a:avLst/>
          </a:prstGeom>
          <a:noFill/>
        </p:spPr>
        <p:txBody>
          <a:bodyPr wrap="none" rtlCol="0">
            <a:spAutoFit/>
          </a:bodyPr>
          <a:lstStyle/>
          <a:p>
            <a:r>
              <a:rPr kumimoji="1" lang="ja-JP" altLang="en-US" sz="1100"/>
              <a:t>〒</a:t>
            </a:r>
            <a:r>
              <a:rPr kumimoji="1" lang="en-US" altLang="ja-JP" sz="1100" dirty="0"/>
              <a:t>931-8443 </a:t>
            </a:r>
            <a:br>
              <a:rPr kumimoji="1" lang="en-US" altLang="ja-JP" sz="1100" dirty="0"/>
            </a:br>
            <a:r>
              <a:rPr kumimoji="1" lang="ja-JP" altLang="en-US" sz="1100"/>
              <a:t>富山県富山市下飯野</a:t>
            </a:r>
            <a:r>
              <a:rPr kumimoji="1" lang="en-US" altLang="ja-JP" sz="1100" dirty="0"/>
              <a:t>2-15</a:t>
            </a:r>
            <a:br>
              <a:rPr kumimoji="1" lang="en-US" altLang="ja-JP" sz="1100" dirty="0"/>
            </a:br>
            <a:r>
              <a:rPr kumimoji="1" lang="ja-JP" altLang="en-US" sz="1100"/>
              <a:t>株式会社ライブリッジ　</a:t>
            </a:r>
            <a:endParaRPr kumimoji="1" lang="en-US" altLang="ja-JP" sz="1100" dirty="0"/>
          </a:p>
          <a:p>
            <a:r>
              <a:rPr kumimoji="1" lang="ja-JP" altLang="en-US" sz="1100"/>
              <a:t>代表取締役</a:t>
            </a:r>
            <a:r>
              <a:rPr lang="ja-JP" altLang="en-US" sz="1100" dirty="0"/>
              <a:t>　</a:t>
            </a:r>
            <a:r>
              <a:rPr lang="ja-JP" altLang="en-US" sz="1100"/>
              <a:t>川口宗治</a:t>
            </a:r>
            <a:endParaRPr kumimoji="1" lang="ja-JP" altLang="en-US" sz="1100" dirty="0"/>
          </a:p>
        </p:txBody>
      </p:sp>
      <p:pic>
        <p:nvPicPr>
          <p:cNvPr id="17" name="図 16" descr="ロゴ&#10;&#10;低い精度で自動的に生成された説明">
            <a:extLst>
              <a:ext uri="{FF2B5EF4-FFF2-40B4-BE49-F238E27FC236}">
                <a16:creationId xmlns:a16="http://schemas.microsoft.com/office/drawing/2014/main" id="{F59CBCBB-819C-F440-AE89-423AB1C4DC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8577" y="1243623"/>
            <a:ext cx="504056" cy="504056"/>
          </a:xfrm>
          <a:prstGeom prst="rect">
            <a:avLst/>
          </a:prstGeom>
        </p:spPr>
      </p:pic>
    </p:spTree>
    <p:extLst>
      <p:ext uri="{BB962C8B-B14F-4D97-AF65-F5344CB8AC3E}">
        <p14:creationId xmlns:p14="http://schemas.microsoft.com/office/powerpoint/2010/main" val="1679407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dissolv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dissolv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dissolve">
                                      <p:cBhvr>
                                        <p:cTn id="47" dur="500"/>
                                        <p:tgtEl>
                                          <p:spTgt spid="3">
                                            <p:txEl>
                                              <p:pRg st="7" end="7"/>
                                            </p:txEl>
                                          </p:spTgt>
                                        </p:tgtEl>
                                      </p:cBhvr>
                                    </p:animEffect>
                                  </p:childTnLst>
                                </p:cTn>
                              </p:par>
                              <p:par>
                                <p:cTn id="48" presetID="9" presetClass="entr" presetSubtype="0" fill="hold" nodeType="withEffect">
                                  <p:stCondLst>
                                    <p:cond delay="0"/>
                                  </p:stCondLst>
                                  <p:childTnLst>
                                    <p:set>
                                      <p:cBhvr>
                                        <p:cTn id="49" dur="1" fill="hold">
                                          <p:stCondLst>
                                            <p:cond delay="0"/>
                                          </p:stCondLst>
                                        </p:cTn>
                                        <p:tgtEl>
                                          <p:spTgt spid="3">
                                            <p:txEl>
                                              <p:pRg st="8" end="8"/>
                                            </p:txEl>
                                          </p:spTgt>
                                        </p:tgtEl>
                                        <p:attrNameLst>
                                          <p:attrName>style.visibility</p:attrName>
                                        </p:attrNameLst>
                                      </p:cBhvr>
                                      <p:to>
                                        <p:strVal val="visible"/>
                                      </p:to>
                                    </p:set>
                                    <p:animEffect transition="in" filter="dissolve">
                                      <p:cBhvr>
                                        <p:cTn id="50" dur="500"/>
                                        <p:tgtEl>
                                          <p:spTgt spid="3">
                                            <p:txEl>
                                              <p:pRg st="8" end="8"/>
                                            </p:txEl>
                                          </p:spTgt>
                                        </p:tgtEl>
                                      </p:cBhvr>
                                    </p:animEffect>
                                  </p:childTnLst>
                                </p:cTn>
                              </p:par>
                              <p:par>
                                <p:cTn id="51" presetID="9" presetClass="entr" presetSubtype="0" fill="hold" nodeType="with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animEffect transition="in" filter="dissolve">
                                      <p:cBhvr>
                                        <p:cTn id="53" dur="500"/>
                                        <p:tgtEl>
                                          <p:spTgt spid="3">
                                            <p:txEl>
                                              <p:pRg st="9" end="9"/>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dissolve">
                                      <p:cBhvr>
                                        <p:cTn id="58" dur="1000"/>
                                        <p:tgtEl>
                                          <p:spTgt spid="12"/>
                                        </p:tgtEl>
                                      </p:cBhvr>
                                    </p:animEffect>
                                  </p:childTnLst>
                                </p:cTn>
                              </p:par>
                              <p:par>
                                <p:cTn id="59" presetID="9" presetClass="entr" presetSubtype="0"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dissolve">
                                      <p:cBhvr>
                                        <p:cTn id="61"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コンテンツ プレースホルダー 3">
            <a:extLst>
              <a:ext uri="{FF2B5EF4-FFF2-40B4-BE49-F238E27FC236}">
                <a16:creationId xmlns:a16="http://schemas.microsoft.com/office/drawing/2014/main" id="{58DE2616-2A09-A54D-9EA3-90EB0B60D07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323850" y="404813"/>
            <a:ext cx="1273175" cy="1265237"/>
          </a:xfrm>
          <a:prstGeom prst="rect">
            <a:avLst/>
          </a:prstGeom>
        </p:spPr>
      </p:pic>
      <p:sp>
        <p:nvSpPr>
          <p:cNvPr id="4" name="タイトル 3">
            <a:extLst>
              <a:ext uri="{FF2B5EF4-FFF2-40B4-BE49-F238E27FC236}">
                <a16:creationId xmlns:a16="http://schemas.microsoft.com/office/drawing/2014/main" id="{6B55F7E7-2D44-4A3A-ADFB-F0EBFEC4780D}"/>
              </a:ext>
            </a:extLst>
          </p:cNvPr>
          <p:cNvSpPr>
            <a:spLocks noGrp="1"/>
          </p:cNvSpPr>
          <p:nvPr>
            <p:ph type="title"/>
          </p:nvPr>
        </p:nvSpPr>
        <p:spPr>
          <a:xfrm>
            <a:off x="425111" y="1467505"/>
            <a:ext cx="8260672" cy="1039427"/>
          </a:xfrm>
          <a:ln>
            <a:solidFill>
              <a:schemeClr val="accent1"/>
            </a:solidFill>
          </a:ln>
        </p:spPr>
        <p:txBody>
          <a:bodyPr>
            <a:normAutofit/>
          </a:bodyPr>
          <a:lstStyle/>
          <a:p>
            <a:r>
              <a:rPr lang="ja-JP" altLang="en-US" sz="2100" b="1" dirty="0"/>
              <a:t>（</a:t>
            </a:r>
            <a:r>
              <a:rPr lang="en-US" altLang="ja-JP" sz="2100" b="1" dirty="0"/>
              <a:t>1) </a:t>
            </a:r>
            <a:r>
              <a:rPr lang="ja-JP" altLang="en-US" sz="2100" b="1" dirty="0"/>
              <a:t>医師の年齢分布（診療所）</a:t>
            </a:r>
            <a:br>
              <a:rPr lang="en-US" altLang="ja-JP" sz="2100" b="1" dirty="0"/>
            </a:br>
            <a:br>
              <a:rPr lang="en-US" altLang="ja-JP" sz="1650" b="1" dirty="0"/>
            </a:br>
            <a:r>
              <a:rPr lang="en-US" altLang="ja-JP" sz="1650" b="1" dirty="0"/>
              <a:t>      </a:t>
            </a:r>
            <a:r>
              <a:rPr lang="ja-JP" altLang="en-US" sz="1650" b="1" dirty="0"/>
              <a:t>医科は約半数が</a:t>
            </a:r>
            <a:r>
              <a:rPr lang="ja-JP" altLang="en-US" sz="1650" b="1"/>
              <a:t>６０歳以上</a:t>
            </a:r>
            <a:r>
              <a:rPr lang="ja-JP" altLang="en-US" sz="1200" b="1"/>
              <a:t>（</a:t>
            </a:r>
            <a:r>
              <a:rPr lang="en-US" altLang="ja-JP" sz="1200" b="1" dirty="0"/>
              <a:t>2018</a:t>
            </a:r>
            <a:r>
              <a:rPr lang="ja-JP" altLang="en-US" sz="1200" b="1" dirty="0"/>
              <a:t>厚労省データ）</a:t>
            </a:r>
          </a:p>
        </p:txBody>
      </p:sp>
      <p:sp>
        <p:nvSpPr>
          <p:cNvPr id="5" name="テキスト プレースホルダー 4">
            <a:extLst>
              <a:ext uri="{FF2B5EF4-FFF2-40B4-BE49-F238E27FC236}">
                <a16:creationId xmlns:a16="http://schemas.microsoft.com/office/drawing/2014/main" id="{62BC7962-E67B-4946-BE22-5E530FF73CA5}"/>
              </a:ext>
            </a:extLst>
          </p:cNvPr>
          <p:cNvSpPr>
            <a:spLocks noGrp="1"/>
          </p:cNvSpPr>
          <p:nvPr>
            <p:ph type="body" idx="1"/>
          </p:nvPr>
        </p:nvSpPr>
        <p:spPr>
          <a:xfrm>
            <a:off x="425111" y="2595653"/>
            <a:ext cx="4040188" cy="639762"/>
          </a:xfrm>
        </p:spPr>
        <p:txBody>
          <a:bodyPr/>
          <a:lstStyle/>
          <a:p>
            <a:r>
              <a:rPr lang="ja-JP" altLang="en-US" dirty="0"/>
              <a:t>医科</a:t>
            </a:r>
          </a:p>
        </p:txBody>
      </p:sp>
      <p:sp>
        <p:nvSpPr>
          <p:cNvPr id="7" name="テキスト プレースホルダー 6">
            <a:extLst>
              <a:ext uri="{FF2B5EF4-FFF2-40B4-BE49-F238E27FC236}">
                <a16:creationId xmlns:a16="http://schemas.microsoft.com/office/drawing/2014/main" id="{9F46C4B0-B830-4F64-835A-BDA025E69E71}"/>
              </a:ext>
            </a:extLst>
          </p:cNvPr>
          <p:cNvSpPr>
            <a:spLocks noGrp="1"/>
          </p:cNvSpPr>
          <p:nvPr>
            <p:ph type="body" sz="quarter" idx="3"/>
          </p:nvPr>
        </p:nvSpPr>
        <p:spPr>
          <a:xfrm>
            <a:off x="4678703" y="2595653"/>
            <a:ext cx="4041775" cy="639762"/>
          </a:xfrm>
        </p:spPr>
        <p:txBody>
          <a:bodyPr/>
          <a:lstStyle/>
          <a:p>
            <a:r>
              <a:rPr lang="ja-JP" altLang="en-US" dirty="0"/>
              <a:t>歯科</a:t>
            </a:r>
          </a:p>
        </p:txBody>
      </p:sp>
      <p:graphicFrame>
        <p:nvGraphicFramePr>
          <p:cNvPr id="14" name="表 14">
            <a:extLst>
              <a:ext uri="{FF2B5EF4-FFF2-40B4-BE49-F238E27FC236}">
                <a16:creationId xmlns:a16="http://schemas.microsoft.com/office/drawing/2014/main" id="{C21563A9-0938-4011-8671-E8D86425EC5E}"/>
              </a:ext>
            </a:extLst>
          </p:cNvPr>
          <p:cNvGraphicFramePr>
            <a:graphicFrameLocks noGrp="1"/>
          </p:cNvGraphicFramePr>
          <p:nvPr>
            <p:ph sz="half" idx="2"/>
          </p:nvPr>
        </p:nvGraphicFramePr>
        <p:xfrm>
          <a:off x="628824" y="3434506"/>
          <a:ext cx="3868341" cy="2537460"/>
        </p:xfrm>
        <a:graphic>
          <a:graphicData uri="http://schemas.openxmlformats.org/drawingml/2006/table">
            <a:tbl>
              <a:tblPr firstRow="1" bandRow="1">
                <a:tableStyleId>{5C22544A-7EE6-4342-B048-85BDC9FD1C3A}</a:tableStyleId>
              </a:tblPr>
              <a:tblGrid>
                <a:gridCol w="1289447">
                  <a:extLst>
                    <a:ext uri="{9D8B030D-6E8A-4147-A177-3AD203B41FA5}">
                      <a16:colId xmlns:a16="http://schemas.microsoft.com/office/drawing/2014/main" val="1400996006"/>
                    </a:ext>
                  </a:extLst>
                </a:gridCol>
                <a:gridCol w="1289447">
                  <a:extLst>
                    <a:ext uri="{9D8B030D-6E8A-4147-A177-3AD203B41FA5}">
                      <a16:colId xmlns:a16="http://schemas.microsoft.com/office/drawing/2014/main" val="1461641776"/>
                    </a:ext>
                  </a:extLst>
                </a:gridCol>
                <a:gridCol w="1289447">
                  <a:extLst>
                    <a:ext uri="{9D8B030D-6E8A-4147-A177-3AD203B41FA5}">
                      <a16:colId xmlns:a16="http://schemas.microsoft.com/office/drawing/2014/main" val="2356173481"/>
                    </a:ext>
                  </a:extLst>
                </a:gridCol>
              </a:tblGrid>
              <a:tr h="278130">
                <a:tc>
                  <a:txBody>
                    <a:bodyPr/>
                    <a:lstStyle/>
                    <a:p>
                      <a:endParaRPr kumimoji="1" lang="ja-JP" altLang="en-US" sz="1400" dirty="0"/>
                    </a:p>
                  </a:txBody>
                  <a:tcPr marL="68580" marR="68580" marT="34290" marB="34290"/>
                </a:tc>
                <a:tc>
                  <a:txBody>
                    <a:bodyPr/>
                    <a:lstStyle/>
                    <a:p>
                      <a:r>
                        <a:rPr kumimoji="1" lang="ja-JP" altLang="en-US" sz="1200" dirty="0"/>
                        <a:t>医師数（人）</a:t>
                      </a:r>
                    </a:p>
                  </a:txBody>
                  <a:tcPr marL="68580" marR="68580" marT="34290" marB="34290"/>
                </a:tc>
                <a:tc>
                  <a:txBody>
                    <a:bodyPr/>
                    <a:lstStyle/>
                    <a:p>
                      <a:r>
                        <a:rPr kumimoji="1" lang="ja-JP" altLang="en-US" sz="1200" dirty="0"/>
                        <a:t>構成割合（％）</a:t>
                      </a:r>
                    </a:p>
                  </a:txBody>
                  <a:tcPr marL="68580" marR="68580" marT="34290" marB="34290"/>
                </a:tc>
                <a:extLst>
                  <a:ext uri="{0D108BD9-81ED-4DB2-BD59-A6C34878D82A}">
                    <a16:rowId xmlns:a16="http://schemas.microsoft.com/office/drawing/2014/main" val="2402090243"/>
                  </a:ext>
                </a:extLst>
              </a:tr>
              <a:tr h="278130">
                <a:tc>
                  <a:txBody>
                    <a:bodyPr/>
                    <a:lstStyle/>
                    <a:p>
                      <a:r>
                        <a:rPr kumimoji="1" lang="ja-JP" altLang="en-US" sz="1400" dirty="0"/>
                        <a:t>総数</a:t>
                      </a:r>
                      <a:endParaRPr kumimoji="1" lang="en-US" altLang="ja-JP" sz="1400" dirty="0"/>
                    </a:p>
                  </a:txBody>
                  <a:tcPr marL="68580" marR="68580" marT="34290" marB="34290"/>
                </a:tc>
                <a:tc>
                  <a:txBody>
                    <a:bodyPr/>
                    <a:lstStyle/>
                    <a:p>
                      <a:pPr algn="r"/>
                      <a:r>
                        <a:rPr kumimoji="1" lang="en-US" altLang="ja-JP" sz="1400" dirty="0"/>
                        <a:t>103836</a:t>
                      </a:r>
                    </a:p>
                  </a:txBody>
                  <a:tcPr marL="68580" marR="68580" marT="34290" marB="34290"/>
                </a:tc>
                <a:tc>
                  <a:txBody>
                    <a:bodyPr/>
                    <a:lstStyle/>
                    <a:p>
                      <a:pPr algn="r"/>
                      <a:r>
                        <a:rPr kumimoji="1" lang="en-US" altLang="ja-JP" sz="1400" dirty="0"/>
                        <a:t>100.0</a:t>
                      </a:r>
                    </a:p>
                  </a:txBody>
                  <a:tcPr marL="68580" marR="68580" marT="34290" marB="34290"/>
                </a:tc>
                <a:extLst>
                  <a:ext uri="{0D108BD9-81ED-4DB2-BD59-A6C34878D82A}">
                    <a16:rowId xmlns:a16="http://schemas.microsoft.com/office/drawing/2014/main" val="1668166994"/>
                  </a:ext>
                </a:extLst>
              </a:tr>
              <a:tr h="278130">
                <a:tc>
                  <a:txBody>
                    <a:bodyPr/>
                    <a:lstStyle/>
                    <a:p>
                      <a:r>
                        <a:rPr kumimoji="1" lang="en-US" altLang="ja-JP" sz="1400" dirty="0"/>
                        <a:t>29</a:t>
                      </a:r>
                      <a:r>
                        <a:rPr kumimoji="1" lang="ja-JP" altLang="en-US" sz="1400" dirty="0"/>
                        <a:t>歳以下</a:t>
                      </a:r>
                    </a:p>
                  </a:txBody>
                  <a:tcPr marL="68580" marR="68580" marT="34290" marB="34290"/>
                </a:tc>
                <a:tc>
                  <a:txBody>
                    <a:bodyPr/>
                    <a:lstStyle/>
                    <a:p>
                      <a:pPr algn="r"/>
                      <a:r>
                        <a:rPr kumimoji="1" lang="en-US" altLang="ja-JP" sz="1400" dirty="0"/>
                        <a:t>207</a:t>
                      </a:r>
                      <a:endParaRPr kumimoji="1" lang="ja-JP" altLang="en-US" sz="1400" dirty="0"/>
                    </a:p>
                  </a:txBody>
                  <a:tcPr marL="68580" marR="68580" marT="34290" marB="34290"/>
                </a:tc>
                <a:tc>
                  <a:txBody>
                    <a:bodyPr/>
                    <a:lstStyle/>
                    <a:p>
                      <a:pPr algn="r"/>
                      <a:r>
                        <a:rPr kumimoji="1" lang="en-US" altLang="ja-JP" sz="1400" dirty="0"/>
                        <a:t>0.2</a:t>
                      </a:r>
                      <a:endParaRPr kumimoji="1" lang="ja-JP" altLang="en-US" sz="1400" dirty="0"/>
                    </a:p>
                  </a:txBody>
                  <a:tcPr marL="68580" marR="68580" marT="34290" marB="34290"/>
                </a:tc>
                <a:extLst>
                  <a:ext uri="{0D108BD9-81ED-4DB2-BD59-A6C34878D82A}">
                    <a16:rowId xmlns:a16="http://schemas.microsoft.com/office/drawing/2014/main" val="1230847139"/>
                  </a:ext>
                </a:extLst>
              </a:tr>
              <a:tr h="278130">
                <a:tc>
                  <a:txBody>
                    <a:bodyPr/>
                    <a:lstStyle/>
                    <a:p>
                      <a:r>
                        <a:rPr kumimoji="1" lang="en-US" altLang="ja-JP" sz="1400" dirty="0"/>
                        <a:t>30</a:t>
                      </a:r>
                      <a:r>
                        <a:rPr kumimoji="1" lang="ja-JP" altLang="en-US" sz="1400" dirty="0"/>
                        <a:t>～</a:t>
                      </a:r>
                      <a:r>
                        <a:rPr kumimoji="1" lang="en-US" altLang="ja-JP" sz="1400" dirty="0"/>
                        <a:t>39</a:t>
                      </a:r>
                      <a:r>
                        <a:rPr kumimoji="1" lang="ja-JP" altLang="en-US" sz="1400" dirty="0"/>
                        <a:t>歳</a:t>
                      </a:r>
                    </a:p>
                  </a:txBody>
                  <a:tcPr marL="68580" marR="68580" marT="34290" marB="34290"/>
                </a:tc>
                <a:tc>
                  <a:txBody>
                    <a:bodyPr/>
                    <a:lstStyle/>
                    <a:p>
                      <a:pPr algn="r"/>
                      <a:r>
                        <a:rPr kumimoji="1" lang="en-US" altLang="ja-JP" sz="1400" dirty="0"/>
                        <a:t>4543</a:t>
                      </a:r>
                      <a:endParaRPr kumimoji="1" lang="ja-JP" altLang="en-US" sz="1400" dirty="0"/>
                    </a:p>
                  </a:txBody>
                  <a:tcPr marL="68580" marR="68580" marT="34290" marB="34290"/>
                </a:tc>
                <a:tc>
                  <a:txBody>
                    <a:bodyPr/>
                    <a:lstStyle/>
                    <a:p>
                      <a:pPr algn="r"/>
                      <a:r>
                        <a:rPr kumimoji="1" lang="en-US" altLang="ja-JP" sz="1400" dirty="0"/>
                        <a:t>4.4</a:t>
                      </a:r>
                      <a:endParaRPr kumimoji="1" lang="ja-JP" altLang="en-US" sz="1400" dirty="0"/>
                    </a:p>
                  </a:txBody>
                  <a:tcPr marL="68580" marR="68580" marT="34290" marB="34290"/>
                </a:tc>
                <a:extLst>
                  <a:ext uri="{0D108BD9-81ED-4DB2-BD59-A6C34878D82A}">
                    <a16:rowId xmlns:a16="http://schemas.microsoft.com/office/drawing/2014/main" val="2551060794"/>
                  </a:ext>
                </a:extLst>
              </a:tr>
              <a:tr h="278130">
                <a:tc>
                  <a:txBody>
                    <a:bodyPr/>
                    <a:lstStyle/>
                    <a:p>
                      <a:r>
                        <a:rPr kumimoji="1" lang="en-US" altLang="ja-JP" sz="1400" dirty="0"/>
                        <a:t>40</a:t>
                      </a:r>
                      <a:r>
                        <a:rPr kumimoji="1" lang="ja-JP" altLang="en-US" sz="1400" dirty="0"/>
                        <a:t>～</a:t>
                      </a:r>
                      <a:r>
                        <a:rPr kumimoji="1" lang="en-US" altLang="ja-JP" sz="1400" dirty="0"/>
                        <a:t>49</a:t>
                      </a:r>
                      <a:r>
                        <a:rPr kumimoji="1" lang="ja-JP" altLang="en-US" sz="1400" dirty="0"/>
                        <a:t>歳</a:t>
                      </a:r>
                    </a:p>
                  </a:txBody>
                  <a:tcPr marL="68580" marR="68580" marT="34290" marB="34290"/>
                </a:tc>
                <a:tc>
                  <a:txBody>
                    <a:bodyPr/>
                    <a:lstStyle/>
                    <a:p>
                      <a:pPr algn="r"/>
                      <a:r>
                        <a:rPr kumimoji="1" lang="en-US" altLang="ja-JP" sz="1400" dirty="0"/>
                        <a:t>18305</a:t>
                      </a:r>
                      <a:endParaRPr kumimoji="1" lang="ja-JP" altLang="en-US" sz="1400" dirty="0"/>
                    </a:p>
                  </a:txBody>
                  <a:tcPr marL="68580" marR="68580" marT="34290" marB="34290"/>
                </a:tc>
                <a:tc>
                  <a:txBody>
                    <a:bodyPr/>
                    <a:lstStyle/>
                    <a:p>
                      <a:pPr algn="r"/>
                      <a:r>
                        <a:rPr kumimoji="1" lang="en-US" altLang="ja-JP" sz="1400" dirty="0"/>
                        <a:t>17.6</a:t>
                      </a:r>
                      <a:endParaRPr kumimoji="1" lang="ja-JP" altLang="en-US" sz="1400" dirty="0"/>
                    </a:p>
                  </a:txBody>
                  <a:tcPr marL="68580" marR="68580" marT="34290" marB="34290"/>
                </a:tc>
                <a:extLst>
                  <a:ext uri="{0D108BD9-81ED-4DB2-BD59-A6C34878D82A}">
                    <a16:rowId xmlns:a16="http://schemas.microsoft.com/office/drawing/2014/main" val="2914120920"/>
                  </a:ext>
                </a:extLst>
              </a:tr>
              <a:tr h="278130">
                <a:tc>
                  <a:txBody>
                    <a:bodyPr/>
                    <a:lstStyle/>
                    <a:p>
                      <a:r>
                        <a:rPr kumimoji="1" lang="en-US" altLang="ja-JP" sz="1400" dirty="0"/>
                        <a:t>50</a:t>
                      </a:r>
                      <a:r>
                        <a:rPr kumimoji="1" lang="ja-JP" altLang="en-US" sz="1400" dirty="0"/>
                        <a:t>～</a:t>
                      </a:r>
                      <a:r>
                        <a:rPr kumimoji="1" lang="en-US" altLang="ja-JP" sz="1400" dirty="0"/>
                        <a:t>59</a:t>
                      </a:r>
                      <a:r>
                        <a:rPr kumimoji="1" lang="ja-JP" altLang="en-US" sz="1400" dirty="0"/>
                        <a:t>歳</a:t>
                      </a:r>
                    </a:p>
                  </a:txBody>
                  <a:tcPr marL="68580" marR="68580" marT="34290" marB="34290"/>
                </a:tc>
                <a:tc>
                  <a:txBody>
                    <a:bodyPr/>
                    <a:lstStyle/>
                    <a:p>
                      <a:pPr algn="r"/>
                      <a:r>
                        <a:rPr kumimoji="1" lang="en-US" altLang="ja-JP" sz="1400" dirty="0"/>
                        <a:t>29027</a:t>
                      </a:r>
                      <a:endParaRPr kumimoji="1" lang="ja-JP" altLang="en-US" sz="1400" dirty="0"/>
                    </a:p>
                  </a:txBody>
                  <a:tcPr marL="68580" marR="68580" marT="34290" marB="34290"/>
                </a:tc>
                <a:tc>
                  <a:txBody>
                    <a:bodyPr/>
                    <a:lstStyle/>
                    <a:p>
                      <a:pPr algn="r"/>
                      <a:r>
                        <a:rPr kumimoji="1" lang="en-US" altLang="ja-JP" sz="1400" dirty="0"/>
                        <a:t>28.0</a:t>
                      </a:r>
                      <a:endParaRPr kumimoji="1" lang="ja-JP" altLang="en-US" sz="1400" dirty="0"/>
                    </a:p>
                  </a:txBody>
                  <a:tcPr marL="68580" marR="68580" marT="34290" marB="34290"/>
                </a:tc>
                <a:extLst>
                  <a:ext uri="{0D108BD9-81ED-4DB2-BD59-A6C34878D82A}">
                    <a16:rowId xmlns:a16="http://schemas.microsoft.com/office/drawing/2014/main" val="2652994814"/>
                  </a:ext>
                </a:extLst>
              </a:tr>
              <a:tr h="278130">
                <a:tc>
                  <a:txBody>
                    <a:bodyPr/>
                    <a:lstStyle/>
                    <a:p>
                      <a:r>
                        <a:rPr kumimoji="1" lang="en-US" altLang="ja-JP" sz="1400" dirty="0"/>
                        <a:t>60</a:t>
                      </a:r>
                      <a:r>
                        <a:rPr kumimoji="1" lang="ja-JP" altLang="en-US" sz="1400" dirty="0"/>
                        <a:t>～</a:t>
                      </a:r>
                      <a:r>
                        <a:rPr kumimoji="1" lang="en-US" altLang="ja-JP" sz="1400" dirty="0"/>
                        <a:t>69</a:t>
                      </a:r>
                      <a:r>
                        <a:rPr kumimoji="1" lang="ja-JP" altLang="en-US" sz="1400" dirty="0"/>
                        <a:t>歳</a:t>
                      </a:r>
                    </a:p>
                  </a:txBody>
                  <a:tcPr marL="68580" marR="68580" marT="34290" marB="34290"/>
                </a:tc>
                <a:tc>
                  <a:txBody>
                    <a:bodyPr/>
                    <a:lstStyle/>
                    <a:p>
                      <a:pPr algn="r"/>
                      <a:r>
                        <a:rPr kumimoji="1" lang="en-US" altLang="ja-JP" sz="1400" dirty="0"/>
                        <a:t>30734</a:t>
                      </a:r>
                      <a:endParaRPr kumimoji="1" lang="ja-JP" altLang="en-US" sz="1400" dirty="0"/>
                    </a:p>
                  </a:txBody>
                  <a:tcPr marL="68580" marR="68580" marT="34290" marB="34290"/>
                </a:tc>
                <a:tc>
                  <a:txBody>
                    <a:bodyPr/>
                    <a:lstStyle/>
                    <a:p>
                      <a:pPr algn="r"/>
                      <a:r>
                        <a:rPr kumimoji="1" lang="en-US" altLang="ja-JP" sz="1400" dirty="0"/>
                        <a:t>29.6</a:t>
                      </a:r>
                      <a:endParaRPr kumimoji="1" lang="ja-JP" altLang="en-US" sz="1400" dirty="0"/>
                    </a:p>
                  </a:txBody>
                  <a:tcPr marL="68580" marR="68580" marT="34290" marB="34290"/>
                </a:tc>
                <a:extLst>
                  <a:ext uri="{0D108BD9-81ED-4DB2-BD59-A6C34878D82A}">
                    <a16:rowId xmlns:a16="http://schemas.microsoft.com/office/drawing/2014/main" val="794190870"/>
                  </a:ext>
                </a:extLst>
              </a:tr>
              <a:tr h="278130">
                <a:tc>
                  <a:txBody>
                    <a:bodyPr/>
                    <a:lstStyle/>
                    <a:p>
                      <a:r>
                        <a:rPr kumimoji="1" lang="en-US" altLang="ja-JP" sz="1400" dirty="0"/>
                        <a:t>70</a:t>
                      </a:r>
                      <a:r>
                        <a:rPr kumimoji="1" lang="ja-JP" altLang="en-US" sz="1400" dirty="0"/>
                        <a:t>歳以上</a:t>
                      </a:r>
                    </a:p>
                  </a:txBody>
                  <a:tcPr marL="68580" marR="68580" marT="34290" marB="34290"/>
                </a:tc>
                <a:tc>
                  <a:txBody>
                    <a:bodyPr/>
                    <a:lstStyle/>
                    <a:p>
                      <a:pPr algn="r"/>
                      <a:r>
                        <a:rPr kumimoji="1" lang="en-US" altLang="ja-JP" sz="1400" dirty="0"/>
                        <a:t>21020</a:t>
                      </a:r>
                      <a:endParaRPr kumimoji="1" lang="ja-JP" altLang="en-US" sz="1400" dirty="0"/>
                    </a:p>
                  </a:txBody>
                  <a:tcPr marL="68580" marR="68580" marT="34290" marB="34290"/>
                </a:tc>
                <a:tc>
                  <a:txBody>
                    <a:bodyPr/>
                    <a:lstStyle/>
                    <a:p>
                      <a:pPr algn="r"/>
                      <a:r>
                        <a:rPr kumimoji="1" lang="en-US" altLang="ja-JP" sz="1400" dirty="0"/>
                        <a:t>20.2</a:t>
                      </a:r>
                      <a:endParaRPr kumimoji="1" lang="ja-JP" altLang="en-US" sz="1400" dirty="0"/>
                    </a:p>
                  </a:txBody>
                  <a:tcPr marL="68580" marR="68580" marT="34290" marB="34290"/>
                </a:tc>
                <a:extLst>
                  <a:ext uri="{0D108BD9-81ED-4DB2-BD59-A6C34878D82A}">
                    <a16:rowId xmlns:a16="http://schemas.microsoft.com/office/drawing/2014/main" val="1654521795"/>
                  </a:ext>
                </a:extLst>
              </a:tr>
              <a:tr h="278130">
                <a:tc>
                  <a:txBody>
                    <a:bodyPr/>
                    <a:lstStyle/>
                    <a:p>
                      <a:r>
                        <a:rPr kumimoji="1" lang="ja-JP" altLang="en-US" sz="1400" dirty="0"/>
                        <a:t>平均年齢</a:t>
                      </a:r>
                    </a:p>
                  </a:txBody>
                  <a:tcPr marL="68580" marR="68580" marT="34290" marB="34290"/>
                </a:tc>
                <a:tc>
                  <a:txBody>
                    <a:bodyPr/>
                    <a:lstStyle/>
                    <a:p>
                      <a:pPr algn="r"/>
                      <a:r>
                        <a:rPr kumimoji="1" lang="en-US" altLang="ja-JP" sz="1400" dirty="0"/>
                        <a:t>60</a:t>
                      </a:r>
                      <a:r>
                        <a:rPr kumimoji="1" lang="ja-JP" altLang="en-US" sz="1400" dirty="0"/>
                        <a:t>歳</a:t>
                      </a:r>
                    </a:p>
                  </a:txBody>
                  <a:tcPr marL="68580" marR="68580" marT="34290" marB="34290"/>
                </a:tc>
                <a:tc>
                  <a:txBody>
                    <a:bodyPr/>
                    <a:lstStyle/>
                    <a:p>
                      <a:pPr algn="r"/>
                      <a:endParaRPr kumimoji="1" lang="ja-JP" altLang="en-US" sz="1400" dirty="0"/>
                    </a:p>
                  </a:txBody>
                  <a:tcPr marL="68580" marR="68580" marT="34290" marB="34290"/>
                </a:tc>
                <a:extLst>
                  <a:ext uri="{0D108BD9-81ED-4DB2-BD59-A6C34878D82A}">
                    <a16:rowId xmlns:a16="http://schemas.microsoft.com/office/drawing/2014/main" val="2429558811"/>
                  </a:ext>
                </a:extLst>
              </a:tr>
            </a:tbl>
          </a:graphicData>
        </a:graphic>
      </p:graphicFrame>
      <p:graphicFrame>
        <p:nvGraphicFramePr>
          <p:cNvPr id="17" name="表 17">
            <a:extLst>
              <a:ext uri="{FF2B5EF4-FFF2-40B4-BE49-F238E27FC236}">
                <a16:creationId xmlns:a16="http://schemas.microsoft.com/office/drawing/2014/main" id="{3BB51058-4550-43AF-ADE6-AF73A2FA2427}"/>
              </a:ext>
            </a:extLst>
          </p:cNvPr>
          <p:cNvGraphicFramePr>
            <a:graphicFrameLocks noGrp="1"/>
          </p:cNvGraphicFramePr>
          <p:nvPr>
            <p:ph sz="quarter" idx="4"/>
          </p:nvPr>
        </p:nvGraphicFramePr>
        <p:xfrm>
          <a:off x="4628134" y="3434506"/>
          <a:ext cx="3887391" cy="2537460"/>
        </p:xfrm>
        <a:graphic>
          <a:graphicData uri="http://schemas.openxmlformats.org/drawingml/2006/table">
            <a:tbl>
              <a:tblPr firstRow="1" bandRow="1">
                <a:tableStyleId>{5C22544A-7EE6-4342-B048-85BDC9FD1C3A}</a:tableStyleId>
              </a:tblPr>
              <a:tblGrid>
                <a:gridCol w="1295797">
                  <a:extLst>
                    <a:ext uri="{9D8B030D-6E8A-4147-A177-3AD203B41FA5}">
                      <a16:colId xmlns:a16="http://schemas.microsoft.com/office/drawing/2014/main" val="2093633385"/>
                    </a:ext>
                  </a:extLst>
                </a:gridCol>
                <a:gridCol w="1295797">
                  <a:extLst>
                    <a:ext uri="{9D8B030D-6E8A-4147-A177-3AD203B41FA5}">
                      <a16:colId xmlns:a16="http://schemas.microsoft.com/office/drawing/2014/main" val="789811751"/>
                    </a:ext>
                  </a:extLst>
                </a:gridCol>
                <a:gridCol w="1295797">
                  <a:extLst>
                    <a:ext uri="{9D8B030D-6E8A-4147-A177-3AD203B41FA5}">
                      <a16:colId xmlns:a16="http://schemas.microsoft.com/office/drawing/2014/main" val="730247061"/>
                    </a:ext>
                  </a:extLst>
                </a:gridCol>
              </a:tblGrid>
              <a:tr h="278130">
                <a:tc>
                  <a:txBody>
                    <a:bodyPr/>
                    <a:lstStyle/>
                    <a:p>
                      <a:endParaRPr kumimoji="1" lang="ja-JP" altLang="en-US" sz="1400" dirty="0"/>
                    </a:p>
                  </a:txBody>
                  <a:tcPr marL="68580" marR="68580" marT="34290" marB="34290"/>
                </a:tc>
                <a:tc>
                  <a:txBody>
                    <a:bodyPr/>
                    <a:lstStyle/>
                    <a:p>
                      <a:r>
                        <a:rPr kumimoji="1" lang="ja-JP" altLang="en-US" sz="1200" dirty="0"/>
                        <a:t>医師数（人）</a:t>
                      </a:r>
                    </a:p>
                  </a:txBody>
                  <a:tcPr marL="68580" marR="68580" marT="34290" marB="34290"/>
                </a:tc>
                <a:tc>
                  <a:txBody>
                    <a:bodyPr/>
                    <a:lstStyle/>
                    <a:p>
                      <a:r>
                        <a:rPr kumimoji="1" lang="ja-JP" altLang="en-US" sz="1200" dirty="0"/>
                        <a:t>構成割合（％）</a:t>
                      </a:r>
                    </a:p>
                  </a:txBody>
                  <a:tcPr marL="68580" marR="68580" marT="34290" marB="34290"/>
                </a:tc>
                <a:extLst>
                  <a:ext uri="{0D108BD9-81ED-4DB2-BD59-A6C34878D82A}">
                    <a16:rowId xmlns:a16="http://schemas.microsoft.com/office/drawing/2014/main" val="2196146972"/>
                  </a:ext>
                </a:extLst>
              </a:tr>
              <a:tr h="278130">
                <a:tc>
                  <a:txBody>
                    <a:bodyPr/>
                    <a:lstStyle/>
                    <a:p>
                      <a:r>
                        <a:rPr kumimoji="1" lang="ja-JP" altLang="en-US" sz="1400" dirty="0"/>
                        <a:t>総数</a:t>
                      </a:r>
                      <a:endParaRPr kumimoji="1" lang="en-US" altLang="ja-JP" sz="1400" dirty="0"/>
                    </a:p>
                  </a:txBody>
                  <a:tcPr marL="68580" marR="68580" marT="34290" marB="34290"/>
                </a:tc>
                <a:tc>
                  <a:txBody>
                    <a:bodyPr/>
                    <a:lstStyle/>
                    <a:p>
                      <a:pPr algn="r"/>
                      <a:r>
                        <a:rPr kumimoji="1" lang="en-US" altLang="ja-JP" sz="1400" dirty="0"/>
                        <a:t>90105</a:t>
                      </a:r>
                      <a:endParaRPr kumimoji="1" lang="ja-JP" altLang="en-US" sz="1400" dirty="0"/>
                    </a:p>
                  </a:txBody>
                  <a:tcPr marL="68580" marR="68580" marT="34290" marB="34290"/>
                </a:tc>
                <a:tc>
                  <a:txBody>
                    <a:bodyPr/>
                    <a:lstStyle/>
                    <a:p>
                      <a:pPr algn="r"/>
                      <a:r>
                        <a:rPr kumimoji="1" lang="en-US" altLang="ja-JP" sz="1400" dirty="0"/>
                        <a:t>100.0</a:t>
                      </a:r>
                      <a:endParaRPr kumimoji="1" lang="ja-JP" altLang="en-US" sz="1400" dirty="0"/>
                    </a:p>
                  </a:txBody>
                  <a:tcPr marL="68580" marR="68580" marT="34290" marB="34290"/>
                </a:tc>
                <a:extLst>
                  <a:ext uri="{0D108BD9-81ED-4DB2-BD59-A6C34878D82A}">
                    <a16:rowId xmlns:a16="http://schemas.microsoft.com/office/drawing/2014/main" val="3749050180"/>
                  </a:ext>
                </a:extLst>
              </a:tr>
              <a:tr h="278130">
                <a:tc>
                  <a:txBody>
                    <a:bodyPr/>
                    <a:lstStyle/>
                    <a:p>
                      <a:r>
                        <a:rPr kumimoji="1" lang="en-US" altLang="ja-JP" sz="1400" dirty="0"/>
                        <a:t>29</a:t>
                      </a:r>
                      <a:r>
                        <a:rPr kumimoji="1" lang="ja-JP" altLang="en-US" sz="1400" dirty="0"/>
                        <a:t>歳以下</a:t>
                      </a:r>
                    </a:p>
                  </a:txBody>
                  <a:tcPr marL="68580" marR="68580" marT="34290" marB="34290"/>
                </a:tc>
                <a:tc>
                  <a:txBody>
                    <a:bodyPr/>
                    <a:lstStyle/>
                    <a:p>
                      <a:pPr algn="r"/>
                      <a:r>
                        <a:rPr kumimoji="1" lang="en-US" altLang="ja-JP" sz="1400" dirty="0"/>
                        <a:t>2509</a:t>
                      </a:r>
                      <a:endParaRPr kumimoji="1" lang="ja-JP" altLang="en-US" sz="1400" dirty="0"/>
                    </a:p>
                  </a:txBody>
                  <a:tcPr marL="68580" marR="68580" marT="34290" marB="34290"/>
                </a:tc>
                <a:tc>
                  <a:txBody>
                    <a:bodyPr/>
                    <a:lstStyle/>
                    <a:p>
                      <a:pPr algn="r"/>
                      <a:r>
                        <a:rPr kumimoji="1" lang="en-US" altLang="ja-JP" sz="1400" dirty="0"/>
                        <a:t>2.8</a:t>
                      </a:r>
                      <a:endParaRPr kumimoji="1" lang="ja-JP" altLang="en-US" sz="1400" dirty="0"/>
                    </a:p>
                  </a:txBody>
                  <a:tcPr marL="68580" marR="68580" marT="34290" marB="34290"/>
                </a:tc>
                <a:extLst>
                  <a:ext uri="{0D108BD9-81ED-4DB2-BD59-A6C34878D82A}">
                    <a16:rowId xmlns:a16="http://schemas.microsoft.com/office/drawing/2014/main" val="2567408324"/>
                  </a:ext>
                </a:extLst>
              </a:tr>
              <a:tr h="278130">
                <a:tc>
                  <a:txBody>
                    <a:bodyPr/>
                    <a:lstStyle/>
                    <a:p>
                      <a:r>
                        <a:rPr kumimoji="1" lang="en-US" altLang="ja-JP" sz="1400" dirty="0"/>
                        <a:t>30</a:t>
                      </a:r>
                      <a:r>
                        <a:rPr kumimoji="1" lang="ja-JP" altLang="en-US" sz="1400" dirty="0"/>
                        <a:t>～</a:t>
                      </a:r>
                      <a:r>
                        <a:rPr kumimoji="1" lang="en-US" altLang="ja-JP" sz="1400" dirty="0"/>
                        <a:t>39</a:t>
                      </a:r>
                      <a:r>
                        <a:rPr kumimoji="1" lang="ja-JP" altLang="en-US" sz="1400" dirty="0"/>
                        <a:t>歳</a:t>
                      </a:r>
                    </a:p>
                  </a:txBody>
                  <a:tcPr marL="68580" marR="68580" marT="34290" marB="34290"/>
                </a:tc>
                <a:tc>
                  <a:txBody>
                    <a:bodyPr/>
                    <a:lstStyle/>
                    <a:p>
                      <a:pPr algn="r"/>
                      <a:r>
                        <a:rPr kumimoji="1" lang="en-US" altLang="ja-JP" sz="1400" dirty="0"/>
                        <a:t>14209</a:t>
                      </a:r>
                      <a:endParaRPr kumimoji="1" lang="ja-JP" altLang="en-US" sz="1400" dirty="0"/>
                    </a:p>
                  </a:txBody>
                  <a:tcPr marL="68580" marR="68580" marT="34290" marB="34290"/>
                </a:tc>
                <a:tc>
                  <a:txBody>
                    <a:bodyPr/>
                    <a:lstStyle/>
                    <a:p>
                      <a:pPr algn="r"/>
                      <a:r>
                        <a:rPr kumimoji="1" lang="en-US" altLang="ja-JP" sz="1400" dirty="0"/>
                        <a:t>15.8</a:t>
                      </a:r>
                      <a:endParaRPr kumimoji="1" lang="ja-JP" altLang="en-US" sz="1400" dirty="0"/>
                    </a:p>
                  </a:txBody>
                  <a:tcPr marL="68580" marR="68580" marT="34290" marB="34290"/>
                </a:tc>
                <a:extLst>
                  <a:ext uri="{0D108BD9-81ED-4DB2-BD59-A6C34878D82A}">
                    <a16:rowId xmlns:a16="http://schemas.microsoft.com/office/drawing/2014/main" val="364929024"/>
                  </a:ext>
                </a:extLst>
              </a:tr>
              <a:tr h="278130">
                <a:tc>
                  <a:txBody>
                    <a:bodyPr/>
                    <a:lstStyle/>
                    <a:p>
                      <a:r>
                        <a:rPr kumimoji="1" lang="en-US" altLang="ja-JP" sz="1400" dirty="0"/>
                        <a:t>40</a:t>
                      </a:r>
                      <a:r>
                        <a:rPr kumimoji="1" lang="ja-JP" altLang="en-US" sz="1400" dirty="0"/>
                        <a:t>～</a:t>
                      </a:r>
                      <a:r>
                        <a:rPr kumimoji="1" lang="en-US" altLang="ja-JP" sz="1400" dirty="0"/>
                        <a:t>49</a:t>
                      </a:r>
                      <a:r>
                        <a:rPr kumimoji="1" lang="ja-JP" altLang="en-US" sz="1400" dirty="0"/>
                        <a:t>歳</a:t>
                      </a:r>
                    </a:p>
                  </a:txBody>
                  <a:tcPr marL="68580" marR="68580" marT="34290" marB="34290"/>
                </a:tc>
                <a:tc>
                  <a:txBody>
                    <a:bodyPr/>
                    <a:lstStyle/>
                    <a:p>
                      <a:pPr algn="r"/>
                      <a:r>
                        <a:rPr kumimoji="1" lang="en-US" altLang="ja-JP" sz="1400" dirty="0"/>
                        <a:t>19584</a:t>
                      </a:r>
                      <a:endParaRPr kumimoji="1" lang="ja-JP" altLang="en-US" sz="1400" dirty="0"/>
                    </a:p>
                  </a:txBody>
                  <a:tcPr marL="68580" marR="68580" marT="34290" marB="34290"/>
                </a:tc>
                <a:tc>
                  <a:txBody>
                    <a:bodyPr/>
                    <a:lstStyle/>
                    <a:p>
                      <a:pPr algn="r"/>
                      <a:r>
                        <a:rPr kumimoji="1" lang="en-US" altLang="ja-JP" sz="1400" dirty="0"/>
                        <a:t>21.7</a:t>
                      </a:r>
                      <a:endParaRPr kumimoji="1" lang="ja-JP" altLang="en-US" sz="1400" dirty="0"/>
                    </a:p>
                  </a:txBody>
                  <a:tcPr marL="68580" marR="68580" marT="34290" marB="34290"/>
                </a:tc>
                <a:extLst>
                  <a:ext uri="{0D108BD9-81ED-4DB2-BD59-A6C34878D82A}">
                    <a16:rowId xmlns:a16="http://schemas.microsoft.com/office/drawing/2014/main" val="1746432719"/>
                  </a:ext>
                </a:extLst>
              </a:tr>
              <a:tr h="278130">
                <a:tc>
                  <a:txBody>
                    <a:bodyPr/>
                    <a:lstStyle/>
                    <a:p>
                      <a:r>
                        <a:rPr kumimoji="1" lang="en-US" altLang="ja-JP" sz="1400" dirty="0"/>
                        <a:t>50</a:t>
                      </a:r>
                      <a:r>
                        <a:rPr kumimoji="1" lang="ja-JP" altLang="en-US" sz="1400" dirty="0"/>
                        <a:t>～</a:t>
                      </a:r>
                      <a:r>
                        <a:rPr kumimoji="1" lang="en-US" altLang="ja-JP" sz="1400" dirty="0"/>
                        <a:t>59</a:t>
                      </a:r>
                      <a:r>
                        <a:rPr kumimoji="1" lang="ja-JP" altLang="en-US" sz="1400" dirty="0"/>
                        <a:t>歳</a:t>
                      </a:r>
                    </a:p>
                  </a:txBody>
                  <a:tcPr marL="68580" marR="68580" marT="34290" marB="34290"/>
                </a:tc>
                <a:tc>
                  <a:txBody>
                    <a:bodyPr/>
                    <a:lstStyle/>
                    <a:p>
                      <a:pPr algn="r"/>
                      <a:r>
                        <a:rPr kumimoji="1" lang="en-US" altLang="ja-JP" sz="1400" dirty="0"/>
                        <a:t>23132</a:t>
                      </a:r>
                      <a:endParaRPr kumimoji="1" lang="ja-JP" altLang="en-US" sz="1400" dirty="0"/>
                    </a:p>
                  </a:txBody>
                  <a:tcPr marL="68580" marR="68580" marT="34290" marB="34290"/>
                </a:tc>
                <a:tc>
                  <a:txBody>
                    <a:bodyPr/>
                    <a:lstStyle/>
                    <a:p>
                      <a:pPr algn="r"/>
                      <a:r>
                        <a:rPr kumimoji="1" lang="en-US" altLang="ja-JP" sz="1400" dirty="0"/>
                        <a:t>25.7</a:t>
                      </a:r>
                      <a:endParaRPr kumimoji="1" lang="ja-JP" altLang="en-US" sz="1400" dirty="0"/>
                    </a:p>
                  </a:txBody>
                  <a:tcPr marL="68580" marR="68580" marT="34290" marB="34290"/>
                </a:tc>
                <a:extLst>
                  <a:ext uri="{0D108BD9-81ED-4DB2-BD59-A6C34878D82A}">
                    <a16:rowId xmlns:a16="http://schemas.microsoft.com/office/drawing/2014/main" val="3245499712"/>
                  </a:ext>
                </a:extLst>
              </a:tr>
              <a:tr h="278130">
                <a:tc>
                  <a:txBody>
                    <a:bodyPr/>
                    <a:lstStyle/>
                    <a:p>
                      <a:r>
                        <a:rPr kumimoji="1" lang="en-US" altLang="ja-JP" sz="1400" dirty="0"/>
                        <a:t>60</a:t>
                      </a:r>
                      <a:r>
                        <a:rPr kumimoji="1" lang="ja-JP" altLang="en-US" sz="1400" dirty="0"/>
                        <a:t>～</a:t>
                      </a:r>
                      <a:r>
                        <a:rPr kumimoji="1" lang="en-US" altLang="ja-JP" sz="1400" dirty="0"/>
                        <a:t>69</a:t>
                      </a:r>
                      <a:r>
                        <a:rPr kumimoji="1" lang="ja-JP" altLang="en-US" sz="1400" dirty="0"/>
                        <a:t>歳</a:t>
                      </a:r>
                    </a:p>
                  </a:txBody>
                  <a:tcPr marL="68580" marR="68580" marT="34290" marB="34290"/>
                </a:tc>
                <a:tc>
                  <a:txBody>
                    <a:bodyPr/>
                    <a:lstStyle/>
                    <a:p>
                      <a:pPr algn="r"/>
                      <a:r>
                        <a:rPr kumimoji="1" lang="en-US" altLang="ja-JP" sz="1400" dirty="0"/>
                        <a:t>21015</a:t>
                      </a:r>
                      <a:endParaRPr kumimoji="1" lang="ja-JP" altLang="en-US" sz="1400" dirty="0"/>
                    </a:p>
                  </a:txBody>
                  <a:tcPr marL="68580" marR="68580" marT="34290" marB="34290"/>
                </a:tc>
                <a:tc>
                  <a:txBody>
                    <a:bodyPr/>
                    <a:lstStyle/>
                    <a:p>
                      <a:pPr algn="r"/>
                      <a:r>
                        <a:rPr kumimoji="1" lang="en-US" altLang="ja-JP" sz="1400" dirty="0"/>
                        <a:t>23.3</a:t>
                      </a:r>
                      <a:endParaRPr kumimoji="1" lang="ja-JP" altLang="en-US" sz="1400" dirty="0"/>
                    </a:p>
                  </a:txBody>
                  <a:tcPr marL="68580" marR="68580" marT="34290" marB="34290"/>
                </a:tc>
                <a:extLst>
                  <a:ext uri="{0D108BD9-81ED-4DB2-BD59-A6C34878D82A}">
                    <a16:rowId xmlns:a16="http://schemas.microsoft.com/office/drawing/2014/main" val="119618706"/>
                  </a:ext>
                </a:extLst>
              </a:tr>
              <a:tr h="278130">
                <a:tc>
                  <a:txBody>
                    <a:bodyPr/>
                    <a:lstStyle/>
                    <a:p>
                      <a:r>
                        <a:rPr kumimoji="1" lang="en-US" altLang="ja-JP" sz="1400" dirty="0"/>
                        <a:t>70</a:t>
                      </a:r>
                      <a:r>
                        <a:rPr kumimoji="1" lang="ja-JP" altLang="en-US" sz="1400" dirty="0"/>
                        <a:t>歳以上</a:t>
                      </a:r>
                    </a:p>
                  </a:txBody>
                  <a:tcPr marL="68580" marR="68580" marT="34290" marB="34290"/>
                </a:tc>
                <a:tc>
                  <a:txBody>
                    <a:bodyPr/>
                    <a:lstStyle/>
                    <a:p>
                      <a:pPr algn="r"/>
                      <a:r>
                        <a:rPr kumimoji="1" lang="en-US" altLang="ja-JP" sz="1400" dirty="0"/>
                        <a:t>9656</a:t>
                      </a:r>
                      <a:endParaRPr kumimoji="1" lang="ja-JP" altLang="en-US" sz="1400" dirty="0"/>
                    </a:p>
                  </a:txBody>
                  <a:tcPr marL="68580" marR="68580" marT="34290" marB="34290"/>
                </a:tc>
                <a:tc>
                  <a:txBody>
                    <a:bodyPr/>
                    <a:lstStyle/>
                    <a:p>
                      <a:pPr algn="r"/>
                      <a:r>
                        <a:rPr kumimoji="1" lang="en-US" altLang="ja-JP" sz="1400" dirty="0"/>
                        <a:t>10.7</a:t>
                      </a:r>
                      <a:endParaRPr kumimoji="1" lang="ja-JP" altLang="en-US" sz="1400" dirty="0"/>
                    </a:p>
                  </a:txBody>
                  <a:tcPr marL="68580" marR="68580" marT="34290" marB="34290"/>
                </a:tc>
                <a:extLst>
                  <a:ext uri="{0D108BD9-81ED-4DB2-BD59-A6C34878D82A}">
                    <a16:rowId xmlns:a16="http://schemas.microsoft.com/office/drawing/2014/main" val="2131769310"/>
                  </a:ext>
                </a:extLst>
              </a:tr>
              <a:tr h="278130">
                <a:tc>
                  <a:txBody>
                    <a:bodyPr/>
                    <a:lstStyle/>
                    <a:p>
                      <a:r>
                        <a:rPr kumimoji="1" lang="ja-JP" altLang="en-US" sz="1400" dirty="0"/>
                        <a:t>平均年齢</a:t>
                      </a:r>
                    </a:p>
                  </a:txBody>
                  <a:tcPr marL="68580" marR="68580" marT="34290" marB="34290"/>
                </a:tc>
                <a:tc>
                  <a:txBody>
                    <a:bodyPr/>
                    <a:lstStyle/>
                    <a:p>
                      <a:pPr algn="r"/>
                      <a:r>
                        <a:rPr kumimoji="1" lang="en-US" altLang="ja-JP" sz="1400" dirty="0"/>
                        <a:t>53.5</a:t>
                      </a:r>
                      <a:r>
                        <a:rPr kumimoji="1" lang="ja-JP" altLang="en-US" sz="1400" dirty="0"/>
                        <a:t>歳</a:t>
                      </a:r>
                    </a:p>
                  </a:txBody>
                  <a:tcPr marL="68580" marR="68580" marT="34290" marB="34290"/>
                </a:tc>
                <a:tc>
                  <a:txBody>
                    <a:bodyPr/>
                    <a:lstStyle/>
                    <a:p>
                      <a:pPr algn="r"/>
                      <a:endParaRPr kumimoji="1" lang="ja-JP" altLang="en-US" sz="1400" dirty="0"/>
                    </a:p>
                  </a:txBody>
                  <a:tcPr marL="68580" marR="68580" marT="34290" marB="34290"/>
                </a:tc>
                <a:extLst>
                  <a:ext uri="{0D108BD9-81ED-4DB2-BD59-A6C34878D82A}">
                    <a16:rowId xmlns:a16="http://schemas.microsoft.com/office/drawing/2014/main" val="2727207571"/>
                  </a:ext>
                </a:extLst>
              </a:tr>
            </a:tbl>
          </a:graphicData>
        </a:graphic>
      </p:graphicFrame>
      <p:cxnSp>
        <p:nvCxnSpPr>
          <p:cNvPr id="9" name="直線コネクタ 8">
            <a:extLst>
              <a:ext uri="{FF2B5EF4-FFF2-40B4-BE49-F238E27FC236}">
                <a16:creationId xmlns:a16="http://schemas.microsoft.com/office/drawing/2014/main" id="{C14A3763-8EE1-7949-8E70-AAAE8112E1B0}"/>
              </a:ext>
            </a:extLst>
          </p:cNvPr>
          <p:cNvCxnSpPr/>
          <p:nvPr/>
        </p:nvCxnSpPr>
        <p:spPr>
          <a:xfrm>
            <a:off x="250825" y="1268413"/>
            <a:ext cx="7993063"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95081128-BE98-0A4D-8E3A-3DEDB3052E6C}"/>
              </a:ext>
            </a:extLst>
          </p:cNvPr>
          <p:cNvSpPr txBox="1"/>
          <p:nvPr/>
        </p:nvSpPr>
        <p:spPr>
          <a:xfrm>
            <a:off x="2915816" y="701368"/>
            <a:ext cx="3185487" cy="369332"/>
          </a:xfrm>
          <a:prstGeom prst="rect">
            <a:avLst/>
          </a:prstGeom>
          <a:noFill/>
        </p:spPr>
        <p:txBody>
          <a:bodyPr wrap="none" rtlCol="0">
            <a:spAutoFit/>
          </a:bodyPr>
          <a:lstStyle/>
          <a:p>
            <a:r>
              <a:rPr kumimoji="1" lang="ja-JP" altLang="en-US"/>
              <a:t>相続問題：開業医特有の現状</a:t>
            </a:r>
          </a:p>
        </p:txBody>
      </p:sp>
      <p:sp>
        <p:nvSpPr>
          <p:cNvPr id="2" name="スライド番号プレースホルダー 1">
            <a:extLst>
              <a:ext uri="{FF2B5EF4-FFF2-40B4-BE49-F238E27FC236}">
                <a16:creationId xmlns:a16="http://schemas.microsoft.com/office/drawing/2014/main" id="{903C66B9-DAE9-6F4A-B31A-58093AEA657D}"/>
              </a:ext>
            </a:extLst>
          </p:cNvPr>
          <p:cNvSpPr>
            <a:spLocks noGrp="1"/>
          </p:cNvSpPr>
          <p:nvPr>
            <p:ph type="sldNum" sz="quarter" idx="12"/>
          </p:nvPr>
        </p:nvSpPr>
        <p:spPr/>
        <p:txBody>
          <a:bodyPr/>
          <a:lstStyle/>
          <a:p>
            <a:fld id="{C7D6588E-9690-4816-A562-031A67E62EC2}" type="slidenum">
              <a:rPr kumimoji="1" lang="ja-JP" altLang="en-US" smtClean="0"/>
              <a:t>26</a:t>
            </a:fld>
            <a:endParaRPr kumimoji="1" lang="ja-JP" altLang="en-US"/>
          </a:p>
        </p:txBody>
      </p:sp>
      <p:sp>
        <p:nvSpPr>
          <p:cNvPr id="6" name="テキスト ボックス 5">
            <a:extLst>
              <a:ext uri="{FF2B5EF4-FFF2-40B4-BE49-F238E27FC236}">
                <a16:creationId xmlns:a16="http://schemas.microsoft.com/office/drawing/2014/main" id="{39EF3B60-5C68-5346-88EE-85CE4C6B9FA2}"/>
              </a:ext>
            </a:extLst>
          </p:cNvPr>
          <p:cNvSpPr txBox="1"/>
          <p:nvPr/>
        </p:nvSpPr>
        <p:spPr>
          <a:xfrm>
            <a:off x="7620000" y="292777"/>
            <a:ext cx="1107996" cy="369332"/>
          </a:xfrm>
          <a:prstGeom prst="rect">
            <a:avLst/>
          </a:prstGeom>
          <a:solidFill>
            <a:schemeClr val="tx2"/>
          </a:solidFill>
        </p:spPr>
        <p:txBody>
          <a:bodyPr wrap="none" rtlCol="0">
            <a:spAutoFit/>
          </a:bodyPr>
          <a:lstStyle/>
          <a:p>
            <a:pPr algn="ctr"/>
            <a:r>
              <a:rPr kumimoji="1" lang="ja-JP" altLang="en-US">
                <a:solidFill>
                  <a:schemeClr val="bg1"/>
                </a:solidFill>
              </a:rPr>
              <a:t>参考資料</a:t>
            </a:r>
            <a:endParaRPr kumimoji="1" lang="ja-JP" altLang="en-US" dirty="0">
              <a:solidFill>
                <a:schemeClr val="bg1"/>
              </a:solidFill>
            </a:endParaRPr>
          </a:p>
        </p:txBody>
      </p:sp>
    </p:spTree>
    <p:extLst>
      <p:ext uri="{BB962C8B-B14F-4D97-AF65-F5344CB8AC3E}">
        <p14:creationId xmlns:p14="http://schemas.microsoft.com/office/powerpoint/2010/main" val="28658489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コンテンツ プレースホルダー 3">
            <a:extLst>
              <a:ext uri="{FF2B5EF4-FFF2-40B4-BE49-F238E27FC236}">
                <a16:creationId xmlns:a16="http://schemas.microsoft.com/office/drawing/2014/main" id="{58DE2616-2A09-A54D-9EA3-90EB0B60D07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323850" y="404813"/>
            <a:ext cx="1273175" cy="1265237"/>
          </a:xfrm>
          <a:prstGeom prst="rect">
            <a:avLst/>
          </a:prstGeom>
        </p:spPr>
      </p:pic>
      <p:cxnSp>
        <p:nvCxnSpPr>
          <p:cNvPr id="9" name="直線コネクタ 8">
            <a:extLst>
              <a:ext uri="{FF2B5EF4-FFF2-40B4-BE49-F238E27FC236}">
                <a16:creationId xmlns:a16="http://schemas.microsoft.com/office/drawing/2014/main" id="{C14A3763-8EE1-7949-8E70-AAAE8112E1B0}"/>
              </a:ext>
            </a:extLst>
          </p:cNvPr>
          <p:cNvCxnSpPr/>
          <p:nvPr/>
        </p:nvCxnSpPr>
        <p:spPr>
          <a:xfrm>
            <a:off x="250825" y="1268413"/>
            <a:ext cx="7993063"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1" name="タイトル 3">
            <a:extLst>
              <a:ext uri="{FF2B5EF4-FFF2-40B4-BE49-F238E27FC236}">
                <a16:creationId xmlns:a16="http://schemas.microsoft.com/office/drawing/2014/main" id="{FA7F9FD7-998E-2540-AF16-88CC55EA5BF9}"/>
              </a:ext>
            </a:extLst>
          </p:cNvPr>
          <p:cNvSpPr txBox="1">
            <a:spLocks/>
          </p:cNvSpPr>
          <p:nvPr/>
        </p:nvSpPr>
        <p:spPr>
          <a:xfrm>
            <a:off x="414540" y="1355829"/>
            <a:ext cx="8260672" cy="466794"/>
          </a:xfrm>
          <a:prstGeom prst="rect">
            <a:avLst/>
          </a:prstGeom>
          <a:ln>
            <a:solidFill>
              <a:schemeClr val="accent1"/>
            </a:solidFill>
          </a:ln>
        </p:spPr>
        <p:txBody>
          <a:bodyPr vert="horz" lIns="91440" tIns="45720" rIns="91440" bIns="45720" rtlCol="0" anchor="ctr">
            <a:normAutofit/>
          </a:bodyPr>
          <a:lstStyle>
            <a:lvl1pPr algn="ctr" defTabSz="914400" rtl="0" eaLnBrk="1" latinLnBrk="0" hangingPunct="1">
              <a:spcBef>
                <a:spcPct val="0"/>
              </a:spcBef>
              <a:buNone/>
              <a:defRPr kumimoji="1" sz="3500" kern="1200" cap="all" baseline="0">
                <a:solidFill>
                  <a:schemeClr val="accent1">
                    <a:lumMod val="75000"/>
                  </a:schemeClr>
                </a:solidFill>
                <a:latin typeface="+mj-lt"/>
                <a:ea typeface="+mj-ea"/>
                <a:cs typeface="+mj-cs"/>
              </a:defRPr>
            </a:lvl1pPr>
          </a:lstStyle>
          <a:p>
            <a:r>
              <a:rPr lang="ja-JP" altLang="en-US" sz="2100" b="1"/>
              <a:t>（</a:t>
            </a:r>
            <a:r>
              <a:rPr lang="en-US" altLang="ja-JP" sz="2100" b="1" dirty="0"/>
              <a:t>2)</a:t>
            </a:r>
            <a:r>
              <a:rPr lang="ja-JP" altLang="en-US" sz="2100" b="1"/>
              <a:t>相続税の平均が圧倒的に高い</a:t>
            </a:r>
            <a:endParaRPr lang="ja-JP" altLang="en-US" sz="1200" b="1" dirty="0"/>
          </a:p>
        </p:txBody>
      </p:sp>
      <p:graphicFrame>
        <p:nvGraphicFramePr>
          <p:cNvPr id="24" name="表 24">
            <a:extLst>
              <a:ext uri="{FF2B5EF4-FFF2-40B4-BE49-F238E27FC236}">
                <a16:creationId xmlns:a16="http://schemas.microsoft.com/office/drawing/2014/main" id="{6B02D4A3-DD72-DC49-B306-178BE4A91970}"/>
              </a:ext>
            </a:extLst>
          </p:cNvPr>
          <p:cNvGraphicFramePr>
            <a:graphicFrameLocks noGrp="1"/>
          </p:cNvGraphicFramePr>
          <p:nvPr/>
        </p:nvGraphicFramePr>
        <p:xfrm>
          <a:off x="95873" y="2652218"/>
          <a:ext cx="4310502" cy="3800969"/>
        </p:xfrm>
        <a:graphic>
          <a:graphicData uri="http://schemas.openxmlformats.org/drawingml/2006/table">
            <a:tbl>
              <a:tblPr firstRow="1" bandRow="1">
                <a:tableStyleId>{5C22544A-7EE6-4342-B048-85BDC9FD1C3A}</a:tableStyleId>
              </a:tblPr>
              <a:tblGrid>
                <a:gridCol w="2873668">
                  <a:extLst>
                    <a:ext uri="{9D8B030D-6E8A-4147-A177-3AD203B41FA5}">
                      <a16:colId xmlns:a16="http://schemas.microsoft.com/office/drawing/2014/main" val="1585425660"/>
                    </a:ext>
                  </a:extLst>
                </a:gridCol>
                <a:gridCol w="1436834">
                  <a:extLst>
                    <a:ext uri="{9D8B030D-6E8A-4147-A177-3AD203B41FA5}">
                      <a16:colId xmlns:a16="http://schemas.microsoft.com/office/drawing/2014/main" val="527357054"/>
                    </a:ext>
                  </a:extLst>
                </a:gridCol>
              </a:tblGrid>
              <a:tr h="751043">
                <a:tc>
                  <a:txBody>
                    <a:bodyPr/>
                    <a:lstStyle/>
                    <a:p>
                      <a:pPr algn="ctr"/>
                      <a:r>
                        <a:rPr kumimoji="1" lang="ja-JP" altLang="en-US"/>
                        <a:t>相続税金額（円）</a:t>
                      </a:r>
                    </a:p>
                  </a:txBody>
                  <a:tcPr anchor="ctr"/>
                </a:tc>
                <a:tc>
                  <a:txBody>
                    <a:bodyPr/>
                    <a:lstStyle/>
                    <a:p>
                      <a:pPr algn="ctr"/>
                      <a:r>
                        <a:rPr kumimoji="1" lang="ja-JP" altLang="en-US"/>
                        <a:t>割合（％）</a:t>
                      </a:r>
                    </a:p>
                  </a:txBody>
                  <a:tcPr anchor="ctr"/>
                </a:tc>
                <a:extLst>
                  <a:ext uri="{0D108BD9-81ED-4DB2-BD59-A6C34878D82A}">
                    <a16:rowId xmlns:a16="http://schemas.microsoft.com/office/drawing/2014/main" val="1779891228"/>
                  </a:ext>
                </a:extLst>
              </a:tr>
              <a:tr h="508321">
                <a:tc>
                  <a:txBody>
                    <a:bodyPr/>
                    <a:lstStyle/>
                    <a:p>
                      <a:pPr algn="ctr"/>
                      <a:r>
                        <a:rPr kumimoji="1" lang="en-US" altLang="ja-JP" dirty="0"/>
                        <a:t>〜1,000</a:t>
                      </a:r>
                      <a:r>
                        <a:rPr kumimoji="1" lang="ja-JP" altLang="en-US"/>
                        <a:t>万円</a:t>
                      </a:r>
                    </a:p>
                  </a:txBody>
                  <a:tcPr anchor="ctr"/>
                </a:tc>
                <a:tc>
                  <a:txBody>
                    <a:bodyPr/>
                    <a:lstStyle/>
                    <a:p>
                      <a:pPr algn="ctr"/>
                      <a:r>
                        <a:rPr kumimoji="1" lang="en-US" altLang="ja-JP" dirty="0"/>
                        <a:t>70</a:t>
                      </a:r>
                      <a:endParaRPr kumimoji="1" lang="ja-JP" altLang="en-US"/>
                    </a:p>
                  </a:txBody>
                  <a:tcPr anchor="ctr"/>
                </a:tc>
                <a:extLst>
                  <a:ext uri="{0D108BD9-81ED-4DB2-BD59-A6C34878D82A}">
                    <a16:rowId xmlns:a16="http://schemas.microsoft.com/office/drawing/2014/main" val="1198454390"/>
                  </a:ext>
                </a:extLst>
              </a:tr>
              <a:tr h="508321">
                <a:tc>
                  <a:txBody>
                    <a:bodyPr/>
                    <a:lstStyle/>
                    <a:p>
                      <a:pPr algn="ctr"/>
                      <a:r>
                        <a:rPr kumimoji="1" lang="en-US" altLang="ja-JP" dirty="0"/>
                        <a:t>1,000</a:t>
                      </a:r>
                      <a:r>
                        <a:rPr kumimoji="1" lang="ja-JP" altLang="en-US"/>
                        <a:t>万円</a:t>
                      </a:r>
                      <a:r>
                        <a:rPr kumimoji="1" lang="en-US" altLang="ja-JP" dirty="0"/>
                        <a:t>〜2,999</a:t>
                      </a:r>
                      <a:r>
                        <a:rPr kumimoji="1" lang="ja-JP" altLang="en-US"/>
                        <a:t>万円</a:t>
                      </a:r>
                    </a:p>
                  </a:txBody>
                  <a:tcPr anchor="ctr"/>
                </a:tc>
                <a:tc>
                  <a:txBody>
                    <a:bodyPr/>
                    <a:lstStyle/>
                    <a:p>
                      <a:pPr algn="ctr"/>
                      <a:r>
                        <a:rPr kumimoji="1" lang="en-US" altLang="ja-JP" dirty="0"/>
                        <a:t>16</a:t>
                      </a:r>
                      <a:endParaRPr kumimoji="1" lang="ja-JP" altLang="en-US"/>
                    </a:p>
                  </a:txBody>
                  <a:tcPr anchor="ctr"/>
                </a:tc>
                <a:extLst>
                  <a:ext uri="{0D108BD9-81ED-4DB2-BD59-A6C34878D82A}">
                    <a16:rowId xmlns:a16="http://schemas.microsoft.com/office/drawing/2014/main" val="2655654299"/>
                  </a:ext>
                </a:extLst>
              </a:tr>
              <a:tr h="508321">
                <a:tc>
                  <a:txBody>
                    <a:bodyPr/>
                    <a:lstStyle/>
                    <a:p>
                      <a:pPr algn="ctr"/>
                      <a:r>
                        <a:rPr kumimoji="1" lang="en-US" altLang="ja-JP" dirty="0"/>
                        <a:t>3,000</a:t>
                      </a:r>
                      <a:r>
                        <a:rPr kumimoji="1" lang="ja-JP" altLang="en-US"/>
                        <a:t>万円</a:t>
                      </a:r>
                      <a:r>
                        <a:rPr kumimoji="1" lang="en-US" altLang="ja-JP" dirty="0"/>
                        <a:t>〜5,999</a:t>
                      </a:r>
                      <a:r>
                        <a:rPr kumimoji="1" lang="ja-JP" altLang="en-US"/>
                        <a:t>万円</a:t>
                      </a:r>
                    </a:p>
                  </a:txBody>
                  <a:tcPr anchor="ctr"/>
                </a:tc>
                <a:tc>
                  <a:txBody>
                    <a:bodyPr/>
                    <a:lstStyle/>
                    <a:p>
                      <a:pPr algn="ctr"/>
                      <a:r>
                        <a:rPr kumimoji="1" lang="en-US" altLang="ja-JP" dirty="0"/>
                        <a:t>6</a:t>
                      </a:r>
                      <a:endParaRPr kumimoji="1" lang="ja-JP" altLang="en-US"/>
                    </a:p>
                  </a:txBody>
                  <a:tcPr anchor="ctr"/>
                </a:tc>
                <a:extLst>
                  <a:ext uri="{0D108BD9-81ED-4DB2-BD59-A6C34878D82A}">
                    <a16:rowId xmlns:a16="http://schemas.microsoft.com/office/drawing/2014/main" val="1843311286"/>
                  </a:ext>
                </a:extLst>
              </a:tr>
              <a:tr h="508321">
                <a:tc>
                  <a:txBody>
                    <a:bodyPr/>
                    <a:lstStyle/>
                    <a:p>
                      <a:pPr algn="ctr"/>
                      <a:r>
                        <a:rPr kumimoji="1" lang="en-US" altLang="ja-JP" dirty="0"/>
                        <a:t>6,000</a:t>
                      </a:r>
                      <a:r>
                        <a:rPr kumimoji="1" lang="ja-JP" altLang="en-US"/>
                        <a:t>万円</a:t>
                      </a:r>
                      <a:r>
                        <a:rPr kumimoji="1" lang="en-US" altLang="ja-JP" dirty="0"/>
                        <a:t>〜1</a:t>
                      </a:r>
                      <a:r>
                        <a:rPr kumimoji="1" lang="ja-JP" altLang="en-US"/>
                        <a:t>億</a:t>
                      </a:r>
                      <a:r>
                        <a:rPr kumimoji="1" lang="en-US" altLang="ja-JP" dirty="0"/>
                        <a:t>9,999</a:t>
                      </a:r>
                      <a:r>
                        <a:rPr kumimoji="1" lang="ja-JP" altLang="en-US"/>
                        <a:t>万円</a:t>
                      </a:r>
                    </a:p>
                  </a:txBody>
                  <a:tcPr anchor="ctr"/>
                </a:tc>
                <a:tc>
                  <a:txBody>
                    <a:bodyPr/>
                    <a:lstStyle/>
                    <a:p>
                      <a:pPr algn="ctr"/>
                      <a:r>
                        <a:rPr kumimoji="1" lang="en-US" altLang="ja-JP" dirty="0"/>
                        <a:t>6</a:t>
                      </a:r>
                      <a:endParaRPr kumimoji="1" lang="ja-JP" altLang="en-US"/>
                    </a:p>
                  </a:txBody>
                  <a:tcPr anchor="ctr"/>
                </a:tc>
                <a:extLst>
                  <a:ext uri="{0D108BD9-81ED-4DB2-BD59-A6C34878D82A}">
                    <a16:rowId xmlns:a16="http://schemas.microsoft.com/office/drawing/2014/main" val="1747372719"/>
                  </a:ext>
                </a:extLst>
              </a:tr>
              <a:tr h="508321">
                <a:tc>
                  <a:txBody>
                    <a:bodyPr/>
                    <a:lstStyle/>
                    <a:p>
                      <a:pPr algn="ctr"/>
                      <a:r>
                        <a:rPr kumimoji="1" lang="en-US" altLang="ja-JP" dirty="0"/>
                        <a:t>2</a:t>
                      </a:r>
                      <a:r>
                        <a:rPr kumimoji="1" lang="ja-JP" altLang="en-US"/>
                        <a:t>億円以上</a:t>
                      </a:r>
                    </a:p>
                  </a:txBody>
                  <a:tcPr anchor="ctr"/>
                </a:tc>
                <a:tc>
                  <a:txBody>
                    <a:bodyPr/>
                    <a:lstStyle/>
                    <a:p>
                      <a:pPr algn="ctr"/>
                      <a:r>
                        <a:rPr kumimoji="1" lang="en-US" altLang="ja-JP" dirty="0"/>
                        <a:t>2</a:t>
                      </a:r>
                      <a:endParaRPr kumimoji="1" lang="ja-JP" altLang="en-US"/>
                    </a:p>
                  </a:txBody>
                  <a:tcPr anchor="ctr"/>
                </a:tc>
                <a:extLst>
                  <a:ext uri="{0D108BD9-81ED-4DB2-BD59-A6C34878D82A}">
                    <a16:rowId xmlns:a16="http://schemas.microsoft.com/office/drawing/2014/main" val="1077427214"/>
                  </a:ext>
                </a:extLst>
              </a:tr>
              <a:tr h="508321">
                <a:tc>
                  <a:txBody>
                    <a:bodyPr/>
                    <a:lstStyle/>
                    <a:p>
                      <a:pPr algn="ctr"/>
                      <a:r>
                        <a:rPr kumimoji="1" lang="ja-JP" altLang="en-US"/>
                        <a:t>合計</a:t>
                      </a:r>
                    </a:p>
                  </a:txBody>
                  <a:tcPr anchor="ctr"/>
                </a:tc>
                <a:tc>
                  <a:txBody>
                    <a:bodyPr/>
                    <a:lstStyle/>
                    <a:p>
                      <a:pPr algn="ctr"/>
                      <a:r>
                        <a:rPr kumimoji="1" lang="en-US" altLang="ja-JP" dirty="0"/>
                        <a:t>100</a:t>
                      </a:r>
                      <a:endParaRPr kumimoji="1" lang="ja-JP" altLang="en-US"/>
                    </a:p>
                  </a:txBody>
                  <a:tcPr anchor="ctr"/>
                </a:tc>
                <a:extLst>
                  <a:ext uri="{0D108BD9-81ED-4DB2-BD59-A6C34878D82A}">
                    <a16:rowId xmlns:a16="http://schemas.microsoft.com/office/drawing/2014/main" val="2639885067"/>
                  </a:ext>
                </a:extLst>
              </a:tr>
            </a:tbl>
          </a:graphicData>
        </a:graphic>
      </p:graphicFrame>
      <p:sp>
        <p:nvSpPr>
          <p:cNvPr id="26" name="テキスト ボックス 25">
            <a:extLst>
              <a:ext uri="{FF2B5EF4-FFF2-40B4-BE49-F238E27FC236}">
                <a16:creationId xmlns:a16="http://schemas.microsoft.com/office/drawing/2014/main" id="{AAE6BB4F-8738-0C43-AEB6-49A8015CF066}"/>
              </a:ext>
            </a:extLst>
          </p:cNvPr>
          <p:cNvSpPr txBox="1"/>
          <p:nvPr/>
        </p:nvSpPr>
        <p:spPr>
          <a:xfrm>
            <a:off x="109138" y="2114079"/>
            <a:ext cx="4416594" cy="369332"/>
          </a:xfrm>
          <a:prstGeom prst="rect">
            <a:avLst/>
          </a:prstGeom>
          <a:noFill/>
        </p:spPr>
        <p:txBody>
          <a:bodyPr wrap="none" rtlCol="0">
            <a:spAutoFit/>
          </a:bodyPr>
          <a:lstStyle/>
          <a:p>
            <a:r>
              <a:rPr kumimoji="1" lang="ja-JP" altLang="en-US"/>
              <a:t>全体のデータ（</a:t>
            </a:r>
            <a:r>
              <a:rPr kumimoji="1" lang="en-US" altLang="ja-JP" dirty="0"/>
              <a:t>2014-2017</a:t>
            </a:r>
            <a:r>
              <a:rPr kumimoji="1" lang="ja-JP" altLang="en-US"/>
              <a:t>年の</a:t>
            </a:r>
            <a:r>
              <a:rPr kumimoji="1" lang="en-US" altLang="ja-JP" dirty="0"/>
              <a:t>4</a:t>
            </a:r>
            <a:r>
              <a:rPr kumimoji="1" lang="ja-JP" altLang="en-US"/>
              <a:t>年平均）</a:t>
            </a:r>
          </a:p>
        </p:txBody>
      </p:sp>
      <p:sp>
        <p:nvSpPr>
          <p:cNvPr id="27" name="テキスト ボックス 26">
            <a:extLst>
              <a:ext uri="{FF2B5EF4-FFF2-40B4-BE49-F238E27FC236}">
                <a16:creationId xmlns:a16="http://schemas.microsoft.com/office/drawing/2014/main" id="{3560871F-0A05-D145-AB19-D240CC853DB1}"/>
              </a:ext>
            </a:extLst>
          </p:cNvPr>
          <p:cNvSpPr txBox="1"/>
          <p:nvPr/>
        </p:nvSpPr>
        <p:spPr>
          <a:xfrm>
            <a:off x="6035279" y="2114079"/>
            <a:ext cx="1800493" cy="369332"/>
          </a:xfrm>
          <a:prstGeom prst="rect">
            <a:avLst/>
          </a:prstGeom>
          <a:noFill/>
        </p:spPr>
        <p:txBody>
          <a:bodyPr wrap="none" rtlCol="0">
            <a:spAutoFit/>
          </a:bodyPr>
          <a:lstStyle/>
          <a:p>
            <a:r>
              <a:rPr kumimoji="1" lang="ja-JP" altLang="en-US"/>
              <a:t>開業医のデータ</a:t>
            </a:r>
          </a:p>
        </p:txBody>
      </p:sp>
      <p:graphicFrame>
        <p:nvGraphicFramePr>
          <p:cNvPr id="28" name="表 24">
            <a:extLst>
              <a:ext uri="{FF2B5EF4-FFF2-40B4-BE49-F238E27FC236}">
                <a16:creationId xmlns:a16="http://schemas.microsoft.com/office/drawing/2014/main" id="{89E03F0A-4DA8-7841-80CA-2192E763AA71}"/>
              </a:ext>
            </a:extLst>
          </p:cNvPr>
          <p:cNvGraphicFramePr>
            <a:graphicFrameLocks noGrp="1"/>
          </p:cNvGraphicFramePr>
          <p:nvPr/>
        </p:nvGraphicFramePr>
        <p:xfrm>
          <a:off x="4737627" y="2652217"/>
          <a:ext cx="4310502" cy="3800969"/>
        </p:xfrm>
        <a:graphic>
          <a:graphicData uri="http://schemas.openxmlformats.org/drawingml/2006/table">
            <a:tbl>
              <a:tblPr firstRow="1" bandRow="1">
                <a:tableStyleId>{5C22544A-7EE6-4342-B048-85BDC9FD1C3A}</a:tableStyleId>
              </a:tblPr>
              <a:tblGrid>
                <a:gridCol w="2873668">
                  <a:extLst>
                    <a:ext uri="{9D8B030D-6E8A-4147-A177-3AD203B41FA5}">
                      <a16:colId xmlns:a16="http://schemas.microsoft.com/office/drawing/2014/main" val="1585425660"/>
                    </a:ext>
                  </a:extLst>
                </a:gridCol>
                <a:gridCol w="1436834">
                  <a:extLst>
                    <a:ext uri="{9D8B030D-6E8A-4147-A177-3AD203B41FA5}">
                      <a16:colId xmlns:a16="http://schemas.microsoft.com/office/drawing/2014/main" val="527357054"/>
                    </a:ext>
                  </a:extLst>
                </a:gridCol>
              </a:tblGrid>
              <a:tr h="751043">
                <a:tc>
                  <a:txBody>
                    <a:bodyPr/>
                    <a:lstStyle/>
                    <a:p>
                      <a:pPr algn="ctr"/>
                      <a:r>
                        <a:rPr kumimoji="1" lang="ja-JP" altLang="en-US">
                          <a:solidFill>
                            <a:schemeClr val="tx1"/>
                          </a:solidFill>
                        </a:rPr>
                        <a:t>相続税金額（円）</a:t>
                      </a:r>
                    </a:p>
                  </a:txBody>
                  <a:tcPr anchor="ctr">
                    <a:solidFill>
                      <a:schemeClr val="accent5">
                        <a:lumMod val="40000"/>
                        <a:lumOff val="60000"/>
                      </a:schemeClr>
                    </a:solidFill>
                  </a:tcPr>
                </a:tc>
                <a:tc>
                  <a:txBody>
                    <a:bodyPr/>
                    <a:lstStyle/>
                    <a:p>
                      <a:pPr algn="ctr"/>
                      <a:r>
                        <a:rPr kumimoji="1" lang="ja-JP" altLang="en-US">
                          <a:solidFill>
                            <a:schemeClr val="tx1"/>
                          </a:solidFill>
                        </a:rPr>
                        <a:t>割合（％）</a:t>
                      </a:r>
                    </a:p>
                  </a:txBody>
                  <a:tcPr anchor="ctr">
                    <a:solidFill>
                      <a:schemeClr val="accent5">
                        <a:lumMod val="40000"/>
                        <a:lumOff val="60000"/>
                      </a:schemeClr>
                    </a:solidFill>
                  </a:tcPr>
                </a:tc>
                <a:extLst>
                  <a:ext uri="{0D108BD9-81ED-4DB2-BD59-A6C34878D82A}">
                    <a16:rowId xmlns:a16="http://schemas.microsoft.com/office/drawing/2014/main" val="1779891228"/>
                  </a:ext>
                </a:extLst>
              </a:tr>
              <a:tr h="508321">
                <a:tc>
                  <a:txBody>
                    <a:bodyPr/>
                    <a:lstStyle/>
                    <a:p>
                      <a:pPr algn="ctr"/>
                      <a:r>
                        <a:rPr kumimoji="1" lang="en-US" altLang="ja-JP" dirty="0"/>
                        <a:t>〜1,000</a:t>
                      </a:r>
                      <a:r>
                        <a:rPr kumimoji="1" lang="ja-JP" altLang="en-US"/>
                        <a:t>万円</a:t>
                      </a:r>
                    </a:p>
                  </a:txBody>
                  <a:tcPr anchor="ctr">
                    <a:solidFill>
                      <a:schemeClr val="accent5">
                        <a:lumMod val="40000"/>
                        <a:lumOff val="60000"/>
                      </a:schemeClr>
                    </a:solidFill>
                  </a:tcPr>
                </a:tc>
                <a:tc>
                  <a:txBody>
                    <a:bodyPr/>
                    <a:lstStyle/>
                    <a:p>
                      <a:pPr algn="ctr"/>
                      <a:r>
                        <a:rPr kumimoji="1" lang="en-US" altLang="ja-JP" dirty="0"/>
                        <a:t>38</a:t>
                      </a:r>
                      <a:endParaRPr kumimoji="1" lang="ja-JP" altLang="en-US"/>
                    </a:p>
                  </a:txBody>
                  <a:tcPr anchor="ctr">
                    <a:solidFill>
                      <a:schemeClr val="accent5">
                        <a:lumMod val="40000"/>
                        <a:lumOff val="60000"/>
                      </a:schemeClr>
                    </a:solidFill>
                  </a:tcPr>
                </a:tc>
                <a:extLst>
                  <a:ext uri="{0D108BD9-81ED-4DB2-BD59-A6C34878D82A}">
                    <a16:rowId xmlns:a16="http://schemas.microsoft.com/office/drawing/2014/main" val="1198454390"/>
                  </a:ext>
                </a:extLst>
              </a:tr>
              <a:tr h="508321">
                <a:tc>
                  <a:txBody>
                    <a:bodyPr/>
                    <a:lstStyle/>
                    <a:p>
                      <a:pPr algn="ctr"/>
                      <a:r>
                        <a:rPr kumimoji="1" lang="en-US" altLang="ja-JP" dirty="0"/>
                        <a:t>1,000</a:t>
                      </a:r>
                      <a:r>
                        <a:rPr kumimoji="1" lang="ja-JP" altLang="en-US"/>
                        <a:t>万円</a:t>
                      </a:r>
                      <a:r>
                        <a:rPr kumimoji="1" lang="en-US" altLang="ja-JP" dirty="0"/>
                        <a:t>〜2,999</a:t>
                      </a:r>
                      <a:r>
                        <a:rPr kumimoji="1" lang="ja-JP" altLang="en-US"/>
                        <a:t>万円</a:t>
                      </a:r>
                    </a:p>
                  </a:txBody>
                  <a:tcPr anchor="ctr">
                    <a:solidFill>
                      <a:schemeClr val="accent5">
                        <a:lumMod val="40000"/>
                        <a:lumOff val="60000"/>
                      </a:schemeClr>
                    </a:solidFill>
                  </a:tcPr>
                </a:tc>
                <a:tc>
                  <a:txBody>
                    <a:bodyPr/>
                    <a:lstStyle/>
                    <a:p>
                      <a:pPr algn="ctr"/>
                      <a:r>
                        <a:rPr kumimoji="1" lang="en-US" altLang="ja-JP" dirty="0"/>
                        <a:t>11</a:t>
                      </a:r>
                      <a:endParaRPr kumimoji="1" lang="ja-JP" altLang="en-US"/>
                    </a:p>
                  </a:txBody>
                  <a:tcPr anchor="ctr">
                    <a:solidFill>
                      <a:schemeClr val="accent5">
                        <a:lumMod val="40000"/>
                        <a:lumOff val="60000"/>
                      </a:schemeClr>
                    </a:solidFill>
                  </a:tcPr>
                </a:tc>
                <a:extLst>
                  <a:ext uri="{0D108BD9-81ED-4DB2-BD59-A6C34878D82A}">
                    <a16:rowId xmlns:a16="http://schemas.microsoft.com/office/drawing/2014/main" val="2655654299"/>
                  </a:ext>
                </a:extLst>
              </a:tr>
              <a:tr h="508321">
                <a:tc>
                  <a:txBody>
                    <a:bodyPr/>
                    <a:lstStyle/>
                    <a:p>
                      <a:pPr algn="ctr"/>
                      <a:r>
                        <a:rPr kumimoji="1" lang="en-US" altLang="ja-JP" dirty="0"/>
                        <a:t>3,000</a:t>
                      </a:r>
                      <a:r>
                        <a:rPr kumimoji="1" lang="ja-JP" altLang="en-US"/>
                        <a:t>万円</a:t>
                      </a:r>
                      <a:r>
                        <a:rPr kumimoji="1" lang="en-US" altLang="ja-JP" dirty="0"/>
                        <a:t>〜5,999</a:t>
                      </a:r>
                      <a:r>
                        <a:rPr kumimoji="1" lang="ja-JP" altLang="en-US"/>
                        <a:t>万円</a:t>
                      </a:r>
                    </a:p>
                  </a:txBody>
                  <a:tcPr anchor="ctr">
                    <a:solidFill>
                      <a:schemeClr val="accent5">
                        <a:lumMod val="40000"/>
                        <a:lumOff val="60000"/>
                      </a:schemeClr>
                    </a:solidFill>
                  </a:tcPr>
                </a:tc>
                <a:tc>
                  <a:txBody>
                    <a:bodyPr/>
                    <a:lstStyle/>
                    <a:p>
                      <a:pPr algn="ctr"/>
                      <a:r>
                        <a:rPr kumimoji="1" lang="en-US" altLang="ja-JP" dirty="0"/>
                        <a:t>18</a:t>
                      </a:r>
                      <a:endParaRPr kumimoji="1" lang="ja-JP" altLang="en-US"/>
                    </a:p>
                  </a:txBody>
                  <a:tcPr anchor="ctr">
                    <a:solidFill>
                      <a:schemeClr val="accent5">
                        <a:lumMod val="40000"/>
                        <a:lumOff val="60000"/>
                      </a:schemeClr>
                    </a:solidFill>
                  </a:tcPr>
                </a:tc>
                <a:extLst>
                  <a:ext uri="{0D108BD9-81ED-4DB2-BD59-A6C34878D82A}">
                    <a16:rowId xmlns:a16="http://schemas.microsoft.com/office/drawing/2014/main" val="1843311286"/>
                  </a:ext>
                </a:extLst>
              </a:tr>
              <a:tr h="508321">
                <a:tc>
                  <a:txBody>
                    <a:bodyPr/>
                    <a:lstStyle/>
                    <a:p>
                      <a:pPr algn="ctr"/>
                      <a:r>
                        <a:rPr kumimoji="1" lang="en-US" altLang="ja-JP" dirty="0"/>
                        <a:t>6,000</a:t>
                      </a:r>
                      <a:r>
                        <a:rPr kumimoji="1" lang="ja-JP" altLang="en-US"/>
                        <a:t>万円</a:t>
                      </a:r>
                      <a:r>
                        <a:rPr kumimoji="1" lang="en-US" altLang="ja-JP" dirty="0"/>
                        <a:t>〜1</a:t>
                      </a:r>
                      <a:r>
                        <a:rPr kumimoji="1" lang="ja-JP" altLang="en-US"/>
                        <a:t>億</a:t>
                      </a:r>
                      <a:r>
                        <a:rPr kumimoji="1" lang="en-US" altLang="ja-JP" dirty="0"/>
                        <a:t>9,999</a:t>
                      </a:r>
                      <a:r>
                        <a:rPr kumimoji="1" lang="ja-JP" altLang="en-US"/>
                        <a:t>万円</a:t>
                      </a:r>
                    </a:p>
                  </a:txBody>
                  <a:tcPr anchor="ctr">
                    <a:solidFill>
                      <a:schemeClr val="accent5">
                        <a:lumMod val="40000"/>
                        <a:lumOff val="60000"/>
                      </a:schemeClr>
                    </a:solidFill>
                  </a:tcPr>
                </a:tc>
                <a:tc>
                  <a:txBody>
                    <a:bodyPr/>
                    <a:lstStyle/>
                    <a:p>
                      <a:pPr algn="ctr"/>
                      <a:r>
                        <a:rPr kumimoji="1" lang="en-US" altLang="ja-JP" dirty="0"/>
                        <a:t>29</a:t>
                      </a:r>
                      <a:endParaRPr kumimoji="1" lang="ja-JP" altLang="en-US"/>
                    </a:p>
                  </a:txBody>
                  <a:tcPr anchor="ctr">
                    <a:solidFill>
                      <a:schemeClr val="accent5">
                        <a:lumMod val="40000"/>
                        <a:lumOff val="60000"/>
                      </a:schemeClr>
                    </a:solidFill>
                  </a:tcPr>
                </a:tc>
                <a:extLst>
                  <a:ext uri="{0D108BD9-81ED-4DB2-BD59-A6C34878D82A}">
                    <a16:rowId xmlns:a16="http://schemas.microsoft.com/office/drawing/2014/main" val="1747372719"/>
                  </a:ext>
                </a:extLst>
              </a:tr>
              <a:tr h="508321">
                <a:tc>
                  <a:txBody>
                    <a:bodyPr/>
                    <a:lstStyle/>
                    <a:p>
                      <a:pPr algn="ctr"/>
                      <a:r>
                        <a:rPr kumimoji="1" lang="en-US" altLang="ja-JP" dirty="0"/>
                        <a:t>2</a:t>
                      </a:r>
                      <a:r>
                        <a:rPr kumimoji="1" lang="ja-JP" altLang="en-US"/>
                        <a:t>億円以上</a:t>
                      </a:r>
                    </a:p>
                  </a:txBody>
                  <a:tcPr anchor="ctr">
                    <a:solidFill>
                      <a:schemeClr val="accent5">
                        <a:lumMod val="40000"/>
                        <a:lumOff val="60000"/>
                      </a:schemeClr>
                    </a:solidFill>
                  </a:tcPr>
                </a:tc>
                <a:tc>
                  <a:txBody>
                    <a:bodyPr/>
                    <a:lstStyle/>
                    <a:p>
                      <a:pPr algn="ctr"/>
                      <a:r>
                        <a:rPr kumimoji="1" lang="en-US" altLang="ja-JP" dirty="0"/>
                        <a:t>4</a:t>
                      </a:r>
                      <a:endParaRPr kumimoji="1" lang="ja-JP" altLang="en-US"/>
                    </a:p>
                  </a:txBody>
                  <a:tcPr anchor="ctr">
                    <a:solidFill>
                      <a:schemeClr val="accent5">
                        <a:lumMod val="40000"/>
                        <a:lumOff val="60000"/>
                      </a:schemeClr>
                    </a:solidFill>
                  </a:tcPr>
                </a:tc>
                <a:extLst>
                  <a:ext uri="{0D108BD9-81ED-4DB2-BD59-A6C34878D82A}">
                    <a16:rowId xmlns:a16="http://schemas.microsoft.com/office/drawing/2014/main" val="1077427214"/>
                  </a:ext>
                </a:extLst>
              </a:tr>
              <a:tr h="508321">
                <a:tc>
                  <a:txBody>
                    <a:bodyPr/>
                    <a:lstStyle/>
                    <a:p>
                      <a:pPr algn="ctr"/>
                      <a:r>
                        <a:rPr kumimoji="1" lang="ja-JP" altLang="en-US"/>
                        <a:t>合計</a:t>
                      </a:r>
                    </a:p>
                  </a:txBody>
                  <a:tcPr anchor="ctr">
                    <a:solidFill>
                      <a:schemeClr val="accent5">
                        <a:lumMod val="40000"/>
                        <a:lumOff val="60000"/>
                      </a:schemeClr>
                    </a:solidFill>
                  </a:tcPr>
                </a:tc>
                <a:tc>
                  <a:txBody>
                    <a:bodyPr/>
                    <a:lstStyle/>
                    <a:p>
                      <a:pPr algn="ctr"/>
                      <a:r>
                        <a:rPr kumimoji="1" lang="en-US" altLang="ja-JP" dirty="0"/>
                        <a:t>100</a:t>
                      </a:r>
                      <a:endParaRPr kumimoji="1" lang="ja-JP" altLang="en-US"/>
                    </a:p>
                  </a:txBody>
                  <a:tcPr anchor="ctr">
                    <a:solidFill>
                      <a:schemeClr val="accent5">
                        <a:lumMod val="40000"/>
                        <a:lumOff val="60000"/>
                      </a:schemeClr>
                    </a:solidFill>
                  </a:tcPr>
                </a:tc>
                <a:extLst>
                  <a:ext uri="{0D108BD9-81ED-4DB2-BD59-A6C34878D82A}">
                    <a16:rowId xmlns:a16="http://schemas.microsoft.com/office/drawing/2014/main" val="2639885067"/>
                  </a:ext>
                </a:extLst>
              </a:tr>
            </a:tbl>
          </a:graphicData>
        </a:graphic>
      </p:graphicFrame>
      <p:sp>
        <p:nvSpPr>
          <p:cNvPr id="2" name="スライド番号プレースホルダー 1">
            <a:extLst>
              <a:ext uri="{FF2B5EF4-FFF2-40B4-BE49-F238E27FC236}">
                <a16:creationId xmlns:a16="http://schemas.microsoft.com/office/drawing/2014/main" id="{52FE24E7-C307-7642-9850-A821FD5002A4}"/>
              </a:ext>
            </a:extLst>
          </p:cNvPr>
          <p:cNvSpPr>
            <a:spLocks noGrp="1"/>
          </p:cNvSpPr>
          <p:nvPr>
            <p:ph type="sldNum" sz="quarter" idx="12"/>
          </p:nvPr>
        </p:nvSpPr>
        <p:spPr/>
        <p:txBody>
          <a:bodyPr/>
          <a:lstStyle/>
          <a:p>
            <a:fld id="{C7D6588E-9690-4816-A562-031A67E62EC2}" type="slidenum">
              <a:rPr kumimoji="1" lang="ja-JP" altLang="en-US" smtClean="0"/>
              <a:t>27</a:t>
            </a:fld>
            <a:endParaRPr kumimoji="1" lang="ja-JP" altLang="en-US"/>
          </a:p>
        </p:txBody>
      </p:sp>
      <p:sp>
        <p:nvSpPr>
          <p:cNvPr id="4" name="テキスト ボックス 3">
            <a:extLst>
              <a:ext uri="{FF2B5EF4-FFF2-40B4-BE49-F238E27FC236}">
                <a16:creationId xmlns:a16="http://schemas.microsoft.com/office/drawing/2014/main" id="{A3A77928-EF12-0848-9EC1-4FC221A27555}"/>
              </a:ext>
            </a:extLst>
          </p:cNvPr>
          <p:cNvSpPr txBox="1"/>
          <p:nvPr/>
        </p:nvSpPr>
        <p:spPr>
          <a:xfrm>
            <a:off x="6588224" y="1495817"/>
            <a:ext cx="2185214" cy="276999"/>
          </a:xfrm>
          <a:prstGeom prst="rect">
            <a:avLst/>
          </a:prstGeom>
          <a:noFill/>
        </p:spPr>
        <p:txBody>
          <a:bodyPr wrap="none" rtlCol="0">
            <a:spAutoFit/>
          </a:bodyPr>
          <a:lstStyle/>
          <a:p>
            <a:r>
              <a:rPr kumimoji="1" lang="ja-JP" altLang="en-US" sz="1200"/>
              <a:t>（税理士法人レガシイ調べ）</a:t>
            </a:r>
          </a:p>
        </p:txBody>
      </p:sp>
      <p:sp>
        <p:nvSpPr>
          <p:cNvPr id="14" name="テキスト ボックス 13">
            <a:extLst>
              <a:ext uri="{FF2B5EF4-FFF2-40B4-BE49-F238E27FC236}">
                <a16:creationId xmlns:a16="http://schemas.microsoft.com/office/drawing/2014/main" id="{9EB45137-9816-3347-BE57-DA9251E7CF6F}"/>
              </a:ext>
            </a:extLst>
          </p:cNvPr>
          <p:cNvSpPr txBox="1"/>
          <p:nvPr/>
        </p:nvSpPr>
        <p:spPr>
          <a:xfrm>
            <a:off x="2915816" y="701368"/>
            <a:ext cx="3185487" cy="369332"/>
          </a:xfrm>
          <a:prstGeom prst="rect">
            <a:avLst/>
          </a:prstGeom>
          <a:noFill/>
        </p:spPr>
        <p:txBody>
          <a:bodyPr wrap="none" rtlCol="0">
            <a:spAutoFit/>
          </a:bodyPr>
          <a:lstStyle/>
          <a:p>
            <a:r>
              <a:rPr kumimoji="1" lang="ja-JP" altLang="en-US"/>
              <a:t>相続問題：開業医特有の現状</a:t>
            </a:r>
          </a:p>
        </p:txBody>
      </p:sp>
      <p:sp>
        <p:nvSpPr>
          <p:cNvPr id="12" name="テキスト ボックス 11">
            <a:extLst>
              <a:ext uri="{FF2B5EF4-FFF2-40B4-BE49-F238E27FC236}">
                <a16:creationId xmlns:a16="http://schemas.microsoft.com/office/drawing/2014/main" id="{93F5ECA7-4E19-2148-B116-504D2C6DE423}"/>
              </a:ext>
            </a:extLst>
          </p:cNvPr>
          <p:cNvSpPr txBox="1"/>
          <p:nvPr/>
        </p:nvSpPr>
        <p:spPr>
          <a:xfrm>
            <a:off x="7620000" y="292777"/>
            <a:ext cx="1107996" cy="369332"/>
          </a:xfrm>
          <a:prstGeom prst="rect">
            <a:avLst/>
          </a:prstGeom>
          <a:solidFill>
            <a:schemeClr val="tx2"/>
          </a:solidFill>
        </p:spPr>
        <p:txBody>
          <a:bodyPr wrap="none" rtlCol="0">
            <a:spAutoFit/>
          </a:bodyPr>
          <a:lstStyle/>
          <a:p>
            <a:pPr algn="ctr"/>
            <a:r>
              <a:rPr kumimoji="1" lang="ja-JP" altLang="en-US">
                <a:solidFill>
                  <a:schemeClr val="bg1"/>
                </a:solidFill>
              </a:rPr>
              <a:t>参考資料</a:t>
            </a:r>
            <a:endParaRPr kumimoji="1" lang="ja-JP" altLang="en-US" dirty="0">
              <a:solidFill>
                <a:schemeClr val="bg1"/>
              </a:solidFill>
            </a:endParaRPr>
          </a:p>
        </p:txBody>
      </p:sp>
    </p:spTree>
    <p:extLst>
      <p:ext uri="{BB962C8B-B14F-4D97-AF65-F5344CB8AC3E}">
        <p14:creationId xmlns:p14="http://schemas.microsoft.com/office/powerpoint/2010/main" val="1466238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1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dissolve">
                                      <p:cBhvr>
                                        <p:cTn id="12" dur="10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dissolve">
                                      <p:cBhvr>
                                        <p:cTn id="17" dur="10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dissolve">
                                      <p:cBhvr>
                                        <p:cTn id="22"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コンテンツ プレースホルダー 3">
            <a:extLst>
              <a:ext uri="{FF2B5EF4-FFF2-40B4-BE49-F238E27FC236}">
                <a16:creationId xmlns:a16="http://schemas.microsoft.com/office/drawing/2014/main" id="{58DE2616-2A09-A54D-9EA3-90EB0B60D07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323850" y="404813"/>
            <a:ext cx="1273175" cy="1265237"/>
          </a:xfrm>
          <a:prstGeom prst="rect">
            <a:avLst/>
          </a:prstGeom>
        </p:spPr>
      </p:pic>
      <p:cxnSp>
        <p:nvCxnSpPr>
          <p:cNvPr id="9" name="直線コネクタ 8">
            <a:extLst>
              <a:ext uri="{FF2B5EF4-FFF2-40B4-BE49-F238E27FC236}">
                <a16:creationId xmlns:a16="http://schemas.microsoft.com/office/drawing/2014/main" id="{C14A3763-8EE1-7949-8E70-AAAE8112E1B0}"/>
              </a:ext>
            </a:extLst>
          </p:cNvPr>
          <p:cNvCxnSpPr/>
          <p:nvPr/>
        </p:nvCxnSpPr>
        <p:spPr>
          <a:xfrm>
            <a:off x="250825" y="1268413"/>
            <a:ext cx="7993063"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5" name="タイトル 3">
            <a:extLst>
              <a:ext uri="{FF2B5EF4-FFF2-40B4-BE49-F238E27FC236}">
                <a16:creationId xmlns:a16="http://schemas.microsoft.com/office/drawing/2014/main" id="{EE29EE24-9A43-9841-8013-FC2BFEDDB1F1}"/>
              </a:ext>
            </a:extLst>
          </p:cNvPr>
          <p:cNvSpPr>
            <a:spLocks noGrp="1"/>
          </p:cNvSpPr>
          <p:nvPr>
            <p:ph type="title"/>
          </p:nvPr>
        </p:nvSpPr>
        <p:spPr>
          <a:xfrm>
            <a:off x="414540" y="1355829"/>
            <a:ext cx="8260672" cy="466794"/>
          </a:xfrm>
          <a:ln>
            <a:solidFill>
              <a:schemeClr val="accent1"/>
            </a:solidFill>
          </a:ln>
        </p:spPr>
        <p:txBody>
          <a:bodyPr>
            <a:normAutofit/>
          </a:bodyPr>
          <a:lstStyle/>
          <a:p>
            <a:r>
              <a:rPr lang="ja-JP" altLang="en-US" sz="2100" b="1"/>
              <a:t>（</a:t>
            </a:r>
            <a:r>
              <a:rPr lang="en-US" altLang="ja-JP" sz="2100" b="1" dirty="0"/>
              <a:t>3)</a:t>
            </a:r>
            <a:r>
              <a:rPr lang="ja-JP" altLang="en-US" sz="2100" b="1"/>
              <a:t>相続発生時期が平均より早い</a:t>
            </a:r>
            <a:endParaRPr lang="ja-JP" altLang="en-US" sz="1200" b="1" dirty="0"/>
          </a:p>
        </p:txBody>
      </p:sp>
      <p:graphicFrame>
        <p:nvGraphicFramePr>
          <p:cNvPr id="2" name="表 3">
            <a:extLst>
              <a:ext uri="{FF2B5EF4-FFF2-40B4-BE49-F238E27FC236}">
                <a16:creationId xmlns:a16="http://schemas.microsoft.com/office/drawing/2014/main" id="{D8D78E45-A3A5-7640-B4BD-99236EB59DDD}"/>
              </a:ext>
            </a:extLst>
          </p:cNvPr>
          <p:cNvGraphicFramePr>
            <a:graphicFrameLocks noGrp="1"/>
          </p:cNvGraphicFramePr>
          <p:nvPr/>
        </p:nvGraphicFramePr>
        <p:xfrm>
          <a:off x="104764" y="2387534"/>
          <a:ext cx="4146892" cy="4392337"/>
        </p:xfrm>
        <a:graphic>
          <a:graphicData uri="http://schemas.openxmlformats.org/drawingml/2006/table">
            <a:tbl>
              <a:tblPr firstRow="1" bandRow="1">
                <a:tableStyleId>{5C22544A-7EE6-4342-B048-85BDC9FD1C3A}</a:tableStyleId>
              </a:tblPr>
              <a:tblGrid>
                <a:gridCol w="1036723">
                  <a:extLst>
                    <a:ext uri="{9D8B030D-6E8A-4147-A177-3AD203B41FA5}">
                      <a16:colId xmlns:a16="http://schemas.microsoft.com/office/drawing/2014/main" val="630817730"/>
                    </a:ext>
                  </a:extLst>
                </a:gridCol>
                <a:gridCol w="1036723">
                  <a:extLst>
                    <a:ext uri="{9D8B030D-6E8A-4147-A177-3AD203B41FA5}">
                      <a16:colId xmlns:a16="http://schemas.microsoft.com/office/drawing/2014/main" val="2929741998"/>
                    </a:ext>
                  </a:extLst>
                </a:gridCol>
                <a:gridCol w="1036723">
                  <a:extLst>
                    <a:ext uri="{9D8B030D-6E8A-4147-A177-3AD203B41FA5}">
                      <a16:colId xmlns:a16="http://schemas.microsoft.com/office/drawing/2014/main" val="493996992"/>
                    </a:ext>
                  </a:extLst>
                </a:gridCol>
                <a:gridCol w="1036723">
                  <a:extLst>
                    <a:ext uri="{9D8B030D-6E8A-4147-A177-3AD203B41FA5}">
                      <a16:colId xmlns:a16="http://schemas.microsoft.com/office/drawing/2014/main" val="103328026"/>
                    </a:ext>
                  </a:extLst>
                </a:gridCol>
              </a:tblGrid>
              <a:tr h="674815">
                <a:tc>
                  <a:txBody>
                    <a:bodyPr/>
                    <a:lstStyle/>
                    <a:p>
                      <a:pPr algn="ctr"/>
                      <a:r>
                        <a:rPr kumimoji="1" lang="ja-JP" altLang="en-US"/>
                        <a:t>年齢（歳）</a:t>
                      </a:r>
                    </a:p>
                  </a:txBody>
                  <a:tcPr anchor="ctr"/>
                </a:tc>
                <a:tc>
                  <a:txBody>
                    <a:bodyPr/>
                    <a:lstStyle/>
                    <a:p>
                      <a:pPr algn="ctr"/>
                      <a:r>
                        <a:rPr kumimoji="1" lang="ja-JP" altLang="en-US"/>
                        <a:t>男性（％）</a:t>
                      </a:r>
                    </a:p>
                  </a:txBody>
                  <a:tcPr anchor="ctr"/>
                </a:tc>
                <a:tc>
                  <a:txBody>
                    <a:bodyPr/>
                    <a:lstStyle/>
                    <a:p>
                      <a:pPr algn="ctr"/>
                      <a:r>
                        <a:rPr kumimoji="1" lang="ja-JP" altLang="en-US"/>
                        <a:t>女性（％）</a:t>
                      </a:r>
                    </a:p>
                  </a:txBody>
                  <a:tcPr anchor="ctr"/>
                </a:tc>
                <a:tc>
                  <a:txBody>
                    <a:bodyPr/>
                    <a:lstStyle/>
                    <a:p>
                      <a:pPr algn="ctr"/>
                      <a:r>
                        <a:rPr kumimoji="1" lang="ja-JP" altLang="en-US"/>
                        <a:t>全体（％）</a:t>
                      </a:r>
                    </a:p>
                  </a:txBody>
                  <a:tcPr anchor="ctr"/>
                </a:tc>
                <a:extLst>
                  <a:ext uri="{0D108BD9-81ED-4DB2-BD59-A6C34878D82A}">
                    <a16:rowId xmlns:a16="http://schemas.microsoft.com/office/drawing/2014/main" val="2837903734"/>
                  </a:ext>
                </a:extLst>
              </a:tr>
              <a:tr h="564359">
                <a:tc>
                  <a:txBody>
                    <a:bodyPr/>
                    <a:lstStyle/>
                    <a:p>
                      <a:pPr algn="ctr"/>
                      <a:r>
                        <a:rPr kumimoji="1" lang="en-US" altLang="ja-JP" dirty="0"/>
                        <a:t>〜59</a:t>
                      </a:r>
                    </a:p>
                  </a:txBody>
                  <a:tcPr anchor="ctr"/>
                </a:tc>
                <a:tc>
                  <a:txBody>
                    <a:bodyPr/>
                    <a:lstStyle/>
                    <a:p>
                      <a:pPr algn="ctr"/>
                      <a:r>
                        <a:rPr kumimoji="1" lang="en-US" altLang="ja-JP" dirty="0"/>
                        <a:t>5</a:t>
                      </a:r>
                      <a:endParaRPr kumimoji="1" lang="ja-JP" altLang="en-US"/>
                    </a:p>
                  </a:txBody>
                  <a:tcPr anchor="ctr"/>
                </a:tc>
                <a:tc>
                  <a:txBody>
                    <a:bodyPr/>
                    <a:lstStyle/>
                    <a:p>
                      <a:pPr algn="ctr"/>
                      <a:r>
                        <a:rPr kumimoji="1" lang="en-US" altLang="ja-JP" dirty="0"/>
                        <a:t>2</a:t>
                      </a:r>
                      <a:endParaRPr kumimoji="1" lang="ja-JP" altLang="en-US"/>
                    </a:p>
                  </a:txBody>
                  <a:tcPr anchor="ctr"/>
                </a:tc>
                <a:tc>
                  <a:txBody>
                    <a:bodyPr/>
                    <a:lstStyle/>
                    <a:p>
                      <a:pPr algn="ctr"/>
                      <a:r>
                        <a:rPr kumimoji="1" lang="en-US" altLang="ja-JP" dirty="0"/>
                        <a:t>4</a:t>
                      </a:r>
                      <a:endParaRPr kumimoji="1" lang="ja-JP" altLang="en-US"/>
                    </a:p>
                  </a:txBody>
                  <a:tcPr anchor="ctr"/>
                </a:tc>
                <a:extLst>
                  <a:ext uri="{0D108BD9-81ED-4DB2-BD59-A6C34878D82A}">
                    <a16:rowId xmlns:a16="http://schemas.microsoft.com/office/drawing/2014/main" val="943967977"/>
                  </a:ext>
                </a:extLst>
              </a:tr>
              <a:tr h="674815">
                <a:tc>
                  <a:txBody>
                    <a:bodyPr/>
                    <a:lstStyle/>
                    <a:p>
                      <a:pPr algn="ctr"/>
                      <a:r>
                        <a:rPr kumimoji="1" lang="en-US" altLang="ja-JP" dirty="0"/>
                        <a:t>60〜69</a:t>
                      </a:r>
                    </a:p>
                  </a:txBody>
                  <a:tcPr anchor="ctr"/>
                </a:tc>
                <a:tc>
                  <a:txBody>
                    <a:bodyPr/>
                    <a:lstStyle/>
                    <a:p>
                      <a:pPr algn="ctr"/>
                      <a:r>
                        <a:rPr kumimoji="1" lang="en-US" altLang="ja-JP" dirty="0"/>
                        <a:t>9</a:t>
                      </a:r>
                      <a:endParaRPr kumimoji="1" lang="ja-JP" altLang="en-US"/>
                    </a:p>
                  </a:txBody>
                  <a:tcPr anchor="ctr"/>
                </a:tc>
                <a:tc>
                  <a:txBody>
                    <a:bodyPr/>
                    <a:lstStyle/>
                    <a:p>
                      <a:pPr algn="ctr"/>
                      <a:r>
                        <a:rPr kumimoji="1" lang="en-US" altLang="ja-JP" dirty="0"/>
                        <a:t>4</a:t>
                      </a:r>
                      <a:endParaRPr kumimoji="1" lang="ja-JP" altLang="en-US"/>
                    </a:p>
                  </a:txBody>
                  <a:tcPr anchor="ctr"/>
                </a:tc>
                <a:tc>
                  <a:txBody>
                    <a:bodyPr/>
                    <a:lstStyle/>
                    <a:p>
                      <a:pPr algn="ctr"/>
                      <a:r>
                        <a:rPr kumimoji="1" lang="en-US" altLang="ja-JP" dirty="0"/>
                        <a:t>7</a:t>
                      </a:r>
                      <a:endParaRPr kumimoji="1" lang="ja-JP" altLang="en-US"/>
                    </a:p>
                  </a:txBody>
                  <a:tcPr anchor="ctr"/>
                </a:tc>
                <a:extLst>
                  <a:ext uri="{0D108BD9-81ED-4DB2-BD59-A6C34878D82A}">
                    <a16:rowId xmlns:a16="http://schemas.microsoft.com/office/drawing/2014/main" val="3332582211"/>
                  </a:ext>
                </a:extLst>
              </a:tr>
              <a:tr h="674815">
                <a:tc>
                  <a:txBody>
                    <a:bodyPr/>
                    <a:lstStyle/>
                    <a:p>
                      <a:pPr algn="ctr"/>
                      <a:r>
                        <a:rPr kumimoji="1" lang="en-US" altLang="ja-JP" dirty="0"/>
                        <a:t>70〜79</a:t>
                      </a:r>
                      <a:endParaRPr kumimoji="1" lang="ja-JP" altLang="en-US"/>
                    </a:p>
                  </a:txBody>
                  <a:tcPr anchor="ctr"/>
                </a:tc>
                <a:tc>
                  <a:txBody>
                    <a:bodyPr/>
                    <a:lstStyle/>
                    <a:p>
                      <a:pPr algn="ctr"/>
                      <a:r>
                        <a:rPr kumimoji="1" lang="en-US" altLang="ja-JP" dirty="0"/>
                        <a:t>18</a:t>
                      </a:r>
                      <a:endParaRPr kumimoji="1" lang="ja-JP" altLang="en-US"/>
                    </a:p>
                  </a:txBody>
                  <a:tcPr anchor="ctr"/>
                </a:tc>
                <a:tc>
                  <a:txBody>
                    <a:bodyPr/>
                    <a:lstStyle/>
                    <a:p>
                      <a:pPr algn="ctr"/>
                      <a:r>
                        <a:rPr kumimoji="1" lang="en-US" altLang="ja-JP" dirty="0"/>
                        <a:t>13</a:t>
                      </a:r>
                      <a:endParaRPr kumimoji="1" lang="ja-JP" altLang="en-US"/>
                    </a:p>
                  </a:txBody>
                  <a:tcPr anchor="ctr"/>
                </a:tc>
                <a:tc>
                  <a:txBody>
                    <a:bodyPr/>
                    <a:lstStyle/>
                    <a:p>
                      <a:pPr algn="ctr"/>
                      <a:r>
                        <a:rPr kumimoji="1" lang="en-US" altLang="ja-JP" dirty="0"/>
                        <a:t>16</a:t>
                      </a:r>
                      <a:endParaRPr kumimoji="1" lang="ja-JP" altLang="en-US"/>
                    </a:p>
                  </a:txBody>
                  <a:tcPr anchor="ctr"/>
                </a:tc>
                <a:extLst>
                  <a:ext uri="{0D108BD9-81ED-4DB2-BD59-A6C34878D82A}">
                    <a16:rowId xmlns:a16="http://schemas.microsoft.com/office/drawing/2014/main" val="2895218654"/>
                  </a:ext>
                </a:extLst>
              </a:tr>
              <a:tr h="674815">
                <a:tc>
                  <a:txBody>
                    <a:bodyPr/>
                    <a:lstStyle/>
                    <a:p>
                      <a:pPr algn="ctr"/>
                      <a:r>
                        <a:rPr kumimoji="1" lang="en-US" altLang="ja-JP" dirty="0"/>
                        <a:t>80〜89</a:t>
                      </a:r>
                      <a:endParaRPr kumimoji="1" lang="ja-JP" altLang="en-US"/>
                    </a:p>
                  </a:txBody>
                  <a:tcPr anchor="ctr"/>
                </a:tc>
                <a:tc>
                  <a:txBody>
                    <a:bodyPr/>
                    <a:lstStyle/>
                    <a:p>
                      <a:pPr algn="ctr"/>
                      <a:r>
                        <a:rPr kumimoji="1" lang="en-US" altLang="ja-JP" dirty="0"/>
                        <a:t>45</a:t>
                      </a:r>
                      <a:endParaRPr kumimoji="1" lang="ja-JP" altLang="en-US"/>
                    </a:p>
                  </a:txBody>
                  <a:tcPr anchor="ctr"/>
                </a:tc>
                <a:tc>
                  <a:txBody>
                    <a:bodyPr/>
                    <a:lstStyle/>
                    <a:p>
                      <a:pPr algn="ctr"/>
                      <a:r>
                        <a:rPr kumimoji="1" lang="en-US" altLang="ja-JP" dirty="0"/>
                        <a:t>42</a:t>
                      </a:r>
                      <a:endParaRPr kumimoji="1" lang="ja-JP" altLang="en-US"/>
                    </a:p>
                  </a:txBody>
                  <a:tcPr anchor="ctr"/>
                </a:tc>
                <a:tc>
                  <a:txBody>
                    <a:bodyPr/>
                    <a:lstStyle/>
                    <a:p>
                      <a:pPr algn="ctr"/>
                      <a:r>
                        <a:rPr kumimoji="1" lang="en-US" altLang="ja-JP" dirty="0"/>
                        <a:t>44</a:t>
                      </a:r>
                      <a:endParaRPr kumimoji="1" lang="ja-JP" altLang="en-US"/>
                    </a:p>
                  </a:txBody>
                  <a:tcPr anchor="ctr"/>
                </a:tc>
                <a:extLst>
                  <a:ext uri="{0D108BD9-81ED-4DB2-BD59-A6C34878D82A}">
                    <a16:rowId xmlns:a16="http://schemas.microsoft.com/office/drawing/2014/main" val="2384992315"/>
                  </a:ext>
                </a:extLst>
              </a:tr>
              <a:tr h="564359">
                <a:tc>
                  <a:txBody>
                    <a:bodyPr/>
                    <a:lstStyle/>
                    <a:p>
                      <a:pPr algn="ctr"/>
                      <a:r>
                        <a:rPr kumimoji="1" lang="en-US" altLang="ja-JP" dirty="0"/>
                        <a:t>90〜</a:t>
                      </a:r>
                      <a:endParaRPr kumimoji="1" lang="ja-JP" altLang="en-US"/>
                    </a:p>
                  </a:txBody>
                  <a:tcPr anchor="ctr"/>
                </a:tc>
                <a:tc>
                  <a:txBody>
                    <a:bodyPr/>
                    <a:lstStyle/>
                    <a:p>
                      <a:pPr algn="ctr"/>
                      <a:r>
                        <a:rPr kumimoji="1" lang="en-US" altLang="ja-JP" dirty="0"/>
                        <a:t>23</a:t>
                      </a:r>
                      <a:endParaRPr kumimoji="1" lang="ja-JP" altLang="en-US"/>
                    </a:p>
                  </a:txBody>
                  <a:tcPr anchor="ctr"/>
                </a:tc>
                <a:tc>
                  <a:txBody>
                    <a:bodyPr/>
                    <a:lstStyle/>
                    <a:p>
                      <a:pPr algn="ctr"/>
                      <a:r>
                        <a:rPr kumimoji="1" lang="en-US" altLang="ja-JP" dirty="0"/>
                        <a:t>39</a:t>
                      </a:r>
                      <a:endParaRPr kumimoji="1" lang="ja-JP" altLang="en-US"/>
                    </a:p>
                  </a:txBody>
                  <a:tcPr anchor="ctr"/>
                </a:tc>
                <a:tc>
                  <a:txBody>
                    <a:bodyPr/>
                    <a:lstStyle/>
                    <a:p>
                      <a:pPr algn="ctr"/>
                      <a:r>
                        <a:rPr kumimoji="1" lang="en-US" altLang="ja-JP" dirty="0"/>
                        <a:t>29</a:t>
                      </a:r>
                      <a:endParaRPr kumimoji="1" lang="ja-JP" altLang="en-US"/>
                    </a:p>
                  </a:txBody>
                  <a:tcPr anchor="ctr"/>
                </a:tc>
                <a:extLst>
                  <a:ext uri="{0D108BD9-81ED-4DB2-BD59-A6C34878D82A}">
                    <a16:rowId xmlns:a16="http://schemas.microsoft.com/office/drawing/2014/main" val="3968430699"/>
                  </a:ext>
                </a:extLst>
              </a:tr>
              <a:tr h="564359">
                <a:tc>
                  <a:txBody>
                    <a:bodyPr/>
                    <a:lstStyle/>
                    <a:p>
                      <a:pPr algn="ctr"/>
                      <a:r>
                        <a:rPr kumimoji="1" lang="ja-JP" altLang="en-US"/>
                        <a:t>合計</a:t>
                      </a:r>
                    </a:p>
                  </a:txBody>
                  <a:tcPr anchor="ctr"/>
                </a:tc>
                <a:tc>
                  <a:txBody>
                    <a:bodyPr/>
                    <a:lstStyle/>
                    <a:p>
                      <a:pPr algn="ctr"/>
                      <a:r>
                        <a:rPr kumimoji="1" lang="en-US" altLang="ja-JP" dirty="0"/>
                        <a:t>100</a:t>
                      </a:r>
                      <a:endParaRPr kumimoji="1" lang="ja-JP" altLang="en-US"/>
                    </a:p>
                  </a:txBody>
                  <a:tcPr anchor="ctr"/>
                </a:tc>
                <a:tc>
                  <a:txBody>
                    <a:bodyPr/>
                    <a:lstStyle/>
                    <a:p>
                      <a:pPr algn="ctr"/>
                      <a:r>
                        <a:rPr kumimoji="1" lang="en-US" altLang="ja-JP" dirty="0"/>
                        <a:t>100</a:t>
                      </a:r>
                      <a:endParaRPr kumimoji="1" lang="ja-JP" altLang="en-US"/>
                    </a:p>
                  </a:txBody>
                  <a:tcPr anchor="ctr"/>
                </a:tc>
                <a:tc>
                  <a:txBody>
                    <a:bodyPr/>
                    <a:lstStyle/>
                    <a:p>
                      <a:pPr algn="ctr"/>
                      <a:r>
                        <a:rPr kumimoji="1" lang="en-US" altLang="ja-JP" dirty="0"/>
                        <a:t>100</a:t>
                      </a:r>
                      <a:endParaRPr kumimoji="1" lang="ja-JP" altLang="en-US"/>
                    </a:p>
                  </a:txBody>
                  <a:tcPr anchor="ctr"/>
                </a:tc>
                <a:extLst>
                  <a:ext uri="{0D108BD9-81ED-4DB2-BD59-A6C34878D82A}">
                    <a16:rowId xmlns:a16="http://schemas.microsoft.com/office/drawing/2014/main" val="2415829028"/>
                  </a:ext>
                </a:extLst>
              </a:tr>
            </a:tbl>
          </a:graphicData>
        </a:graphic>
      </p:graphicFrame>
      <p:graphicFrame>
        <p:nvGraphicFramePr>
          <p:cNvPr id="7" name="表 3">
            <a:extLst>
              <a:ext uri="{FF2B5EF4-FFF2-40B4-BE49-F238E27FC236}">
                <a16:creationId xmlns:a16="http://schemas.microsoft.com/office/drawing/2014/main" id="{8EAE0B12-96F8-B648-800A-92BF19E955DE}"/>
              </a:ext>
            </a:extLst>
          </p:cNvPr>
          <p:cNvGraphicFramePr>
            <a:graphicFrameLocks noGrp="1"/>
          </p:cNvGraphicFramePr>
          <p:nvPr/>
        </p:nvGraphicFramePr>
        <p:xfrm>
          <a:off x="4923251" y="2387534"/>
          <a:ext cx="4146892" cy="4392337"/>
        </p:xfrm>
        <a:graphic>
          <a:graphicData uri="http://schemas.openxmlformats.org/drawingml/2006/table">
            <a:tbl>
              <a:tblPr firstRow="1" bandRow="1">
                <a:tableStyleId>{5C22544A-7EE6-4342-B048-85BDC9FD1C3A}</a:tableStyleId>
              </a:tblPr>
              <a:tblGrid>
                <a:gridCol w="1036723">
                  <a:extLst>
                    <a:ext uri="{9D8B030D-6E8A-4147-A177-3AD203B41FA5}">
                      <a16:colId xmlns:a16="http://schemas.microsoft.com/office/drawing/2014/main" val="630817730"/>
                    </a:ext>
                  </a:extLst>
                </a:gridCol>
                <a:gridCol w="1036723">
                  <a:extLst>
                    <a:ext uri="{9D8B030D-6E8A-4147-A177-3AD203B41FA5}">
                      <a16:colId xmlns:a16="http://schemas.microsoft.com/office/drawing/2014/main" val="2929741998"/>
                    </a:ext>
                  </a:extLst>
                </a:gridCol>
                <a:gridCol w="1036723">
                  <a:extLst>
                    <a:ext uri="{9D8B030D-6E8A-4147-A177-3AD203B41FA5}">
                      <a16:colId xmlns:a16="http://schemas.microsoft.com/office/drawing/2014/main" val="493996992"/>
                    </a:ext>
                  </a:extLst>
                </a:gridCol>
                <a:gridCol w="1036723">
                  <a:extLst>
                    <a:ext uri="{9D8B030D-6E8A-4147-A177-3AD203B41FA5}">
                      <a16:colId xmlns:a16="http://schemas.microsoft.com/office/drawing/2014/main" val="103328026"/>
                    </a:ext>
                  </a:extLst>
                </a:gridCol>
              </a:tblGrid>
              <a:tr h="674815">
                <a:tc>
                  <a:txBody>
                    <a:bodyPr/>
                    <a:lstStyle/>
                    <a:p>
                      <a:pPr algn="ctr"/>
                      <a:r>
                        <a:rPr kumimoji="1" lang="ja-JP" altLang="en-US"/>
                        <a:t>年齢（歳）</a:t>
                      </a:r>
                    </a:p>
                  </a:txBody>
                  <a:tcPr anchor="ctr">
                    <a:solidFill>
                      <a:schemeClr val="accent2">
                        <a:lumMod val="40000"/>
                        <a:lumOff val="60000"/>
                      </a:schemeClr>
                    </a:solidFill>
                  </a:tcPr>
                </a:tc>
                <a:tc>
                  <a:txBody>
                    <a:bodyPr/>
                    <a:lstStyle/>
                    <a:p>
                      <a:pPr algn="ctr"/>
                      <a:r>
                        <a:rPr kumimoji="1" lang="ja-JP" altLang="en-US"/>
                        <a:t>男性（％）</a:t>
                      </a:r>
                    </a:p>
                  </a:txBody>
                  <a:tcPr anchor="ctr">
                    <a:solidFill>
                      <a:schemeClr val="accent2">
                        <a:lumMod val="40000"/>
                        <a:lumOff val="60000"/>
                      </a:schemeClr>
                    </a:solidFill>
                  </a:tcPr>
                </a:tc>
                <a:tc>
                  <a:txBody>
                    <a:bodyPr/>
                    <a:lstStyle/>
                    <a:p>
                      <a:pPr algn="ctr"/>
                      <a:r>
                        <a:rPr kumimoji="1" lang="ja-JP" altLang="en-US"/>
                        <a:t>女性（％）</a:t>
                      </a:r>
                    </a:p>
                  </a:txBody>
                  <a:tcPr anchor="ctr">
                    <a:solidFill>
                      <a:schemeClr val="accent2">
                        <a:lumMod val="40000"/>
                        <a:lumOff val="60000"/>
                      </a:schemeClr>
                    </a:solidFill>
                  </a:tcPr>
                </a:tc>
                <a:tc>
                  <a:txBody>
                    <a:bodyPr/>
                    <a:lstStyle/>
                    <a:p>
                      <a:pPr algn="ctr"/>
                      <a:r>
                        <a:rPr kumimoji="1" lang="ja-JP" altLang="en-US"/>
                        <a:t>全体（％）</a:t>
                      </a:r>
                    </a:p>
                  </a:txBody>
                  <a:tcPr anchor="ctr">
                    <a:solidFill>
                      <a:schemeClr val="accent2">
                        <a:lumMod val="40000"/>
                        <a:lumOff val="60000"/>
                      </a:schemeClr>
                    </a:solidFill>
                  </a:tcPr>
                </a:tc>
                <a:extLst>
                  <a:ext uri="{0D108BD9-81ED-4DB2-BD59-A6C34878D82A}">
                    <a16:rowId xmlns:a16="http://schemas.microsoft.com/office/drawing/2014/main" val="2837903734"/>
                  </a:ext>
                </a:extLst>
              </a:tr>
              <a:tr h="564359">
                <a:tc>
                  <a:txBody>
                    <a:bodyPr/>
                    <a:lstStyle/>
                    <a:p>
                      <a:pPr algn="ctr"/>
                      <a:r>
                        <a:rPr kumimoji="1" lang="en-US" altLang="ja-JP" dirty="0"/>
                        <a:t>〜59</a:t>
                      </a:r>
                    </a:p>
                  </a:txBody>
                  <a:tcPr anchor="ctr">
                    <a:solidFill>
                      <a:schemeClr val="accent2">
                        <a:lumMod val="40000"/>
                        <a:lumOff val="60000"/>
                      </a:schemeClr>
                    </a:solidFill>
                  </a:tcPr>
                </a:tc>
                <a:tc>
                  <a:txBody>
                    <a:bodyPr/>
                    <a:lstStyle/>
                    <a:p>
                      <a:pPr algn="ctr"/>
                      <a:r>
                        <a:rPr kumimoji="1" lang="en-US" altLang="ja-JP" dirty="0"/>
                        <a:t>12</a:t>
                      </a:r>
                      <a:endParaRPr kumimoji="1" lang="ja-JP" altLang="en-US"/>
                    </a:p>
                  </a:txBody>
                  <a:tcPr anchor="ctr">
                    <a:solidFill>
                      <a:schemeClr val="accent2">
                        <a:lumMod val="40000"/>
                        <a:lumOff val="60000"/>
                      </a:schemeClr>
                    </a:solidFill>
                  </a:tcPr>
                </a:tc>
                <a:tc>
                  <a:txBody>
                    <a:bodyPr/>
                    <a:lstStyle/>
                    <a:p>
                      <a:pPr algn="ctr"/>
                      <a:r>
                        <a:rPr kumimoji="1" lang="en-US" altLang="ja-JP" dirty="0"/>
                        <a:t>0</a:t>
                      </a:r>
                      <a:endParaRPr kumimoji="1" lang="ja-JP" altLang="en-US"/>
                    </a:p>
                  </a:txBody>
                  <a:tcPr anchor="ctr">
                    <a:solidFill>
                      <a:schemeClr val="accent2">
                        <a:lumMod val="40000"/>
                        <a:lumOff val="60000"/>
                      </a:schemeClr>
                    </a:solidFill>
                  </a:tcPr>
                </a:tc>
                <a:tc>
                  <a:txBody>
                    <a:bodyPr/>
                    <a:lstStyle/>
                    <a:p>
                      <a:pPr algn="ctr"/>
                      <a:r>
                        <a:rPr kumimoji="1" lang="en-US" altLang="ja-JP" dirty="0"/>
                        <a:t>10</a:t>
                      </a:r>
                      <a:endParaRPr kumimoji="1" lang="ja-JP" altLang="en-US"/>
                    </a:p>
                  </a:txBody>
                  <a:tcPr anchor="ctr">
                    <a:solidFill>
                      <a:schemeClr val="accent2">
                        <a:lumMod val="40000"/>
                        <a:lumOff val="60000"/>
                      </a:schemeClr>
                    </a:solidFill>
                  </a:tcPr>
                </a:tc>
                <a:extLst>
                  <a:ext uri="{0D108BD9-81ED-4DB2-BD59-A6C34878D82A}">
                    <a16:rowId xmlns:a16="http://schemas.microsoft.com/office/drawing/2014/main" val="943967977"/>
                  </a:ext>
                </a:extLst>
              </a:tr>
              <a:tr h="674815">
                <a:tc>
                  <a:txBody>
                    <a:bodyPr/>
                    <a:lstStyle/>
                    <a:p>
                      <a:pPr algn="ctr"/>
                      <a:r>
                        <a:rPr kumimoji="1" lang="en-US" altLang="ja-JP" dirty="0"/>
                        <a:t>60〜69</a:t>
                      </a:r>
                    </a:p>
                  </a:txBody>
                  <a:tcPr anchor="ctr">
                    <a:solidFill>
                      <a:schemeClr val="accent2">
                        <a:lumMod val="40000"/>
                        <a:lumOff val="60000"/>
                      </a:schemeClr>
                    </a:solidFill>
                  </a:tcPr>
                </a:tc>
                <a:tc>
                  <a:txBody>
                    <a:bodyPr/>
                    <a:lstStyle/>
                    <a:p>
                      <a:pPr algn="ctr"/>
                      <a:r>
                        <a:rPr kumimoji="1" lang="en-US" altLang="ja-JP" dirty="0"/>
                        <a:t>24</a:t>
                      </a:r>
                      <a:endParaRPr kumimoji="1" lang="ja-JP" altLang="en-US"/>
                    </a:p>
                  </a:txBody>
                  <a:tcPr anchor="ctr">
                    <a:solidFill>
                      <a:schemeClr val="accent2">
                        <a:lumMod val="40000"/>
                        <a:lumOff val="60000"/>
                      </a:schemeClr>
                    </a:solidFill>
                  </a:tcPr>
                </a:tc>
                <a:tc>
                  <a:txBody>
                    <a:bodyPr/>
                    <a:lstStyle/>
                    <a:p>
                      <a:pPr algn="ctr"/>
                      <a:r>
                        <a:rPr kumimoji="1" lang="en-US" altLang="ja-JP" dirty="0"/>
                        <a:t>0</a:t>
                      </a:r>
                      <a:endParaRPr kumimoji="1" lang="ja-JP" altLang="en-US"/>
                    </a:p>
                  </a:txBody>
                  <a:tcPr anchor="ctr">
                    <a:solidFill>
                      <a:schemeClr val="accent2">
                        <a:lumMod val="40000"/>
                        <a:lumOff val="60000"/>
                      </a:schemeClr>
                    </a:solidFill>
                  </a:tcPr>
                </a:tc>
                <a:tc>
                  <a:txBody>
                    <a:bodyPr/>
                    <a:lstStyle/>
                    <a:p>
                      <a:pPr algn="ctr"/>
                      <a:r>
                        <a:rPr kumimoji="1" lang="en-US" altLang="ja-JP" dirty="0"/>
                        <a:t>20</a:t>
                      </a:r>
                      <a:endParaRPr kumimoji="1" lang="ja-JP" altLang="en-US"/>
                    </a:p>
                  </a:txBody>
                  <a:tcPr anchor="ctr">
                    <a:solidFill>
                      <a:schemeClr val="accent2">
                        <a:lumMod val="40000"/>
                        <a:lumOff val="60000"/>
                      </a:schemeClr>
                    </a:solidFill>
                  </a:tcPr>
                </a:tc>
                <a:extLst>
                  <a:ext uri="{0D108BD9-81ED-4DB2-BD59-A6C34878D82A}">
                    <a16:rowId xmlns:a16="http://schemas.microsoft.com/office/drawing/2014/main" val="3332582211"/>
                  </a:ext>
                </a:extLst>
              </a:tr>
              <a:tr h="674815">
                <a:tc>
                  <a:txBody>
                    <a:bodyPr/>
                    <a:lstStyle/>
                    <a:p>
                      <a:pPr algn="ctr"/>
                      <a:r>
                        <a:rPr kumimoji="1" lang="en-US" altLang="ja-JP" dirty="0"/>
                        <a:t>70〜79</a:t>
                      </a:r>
                      <a:endParaRPr kumimoji="1" lang="ja-JP" altLang="en-US"/>
                    </a:p>
                  </a:txBody>
                  <a:tcPr anchor="ctr">
                    <a:solidFill>
                      <a:schemeClr val="accent2">
                        <a:lumMod val="40000"/>
                        <a:lumOff val="60000"/>
                      </a:schemeClr>
                    </a:solidFill>
                  </a:tcPr>
                </a:tc>
                <a:tc>
                  <a:txBody>
                    <a:bodyPr/>
                    <a:lstStyle/>
                    <a:p>
                      <a:pPr algn="ctr"/>
                      <a:r>
                        <a:rPr kumimoji="1" lang="en-US" altLang="ja-JP" dirty="0"/>
                        <a:t>16</a:t>
                      </a:r>
                      <a:endParaRPr kumimoji="1" lang="ja-JP" altLang="en-US"/>
                    </a:p>
                  </a:txBody>
                  <a:tcPr anchor="ctr">
                    <a:solidFill>
                      <a:schemeClr val="accent2">
                        <a:lumMod val="40000"/>
                        <a:lumOff val="60000"/>
                      </a:schemeClr>
                    </a:solidFill>
                  </a:tcPr>
                </a:tc>
                <a:tc>
                  <a:txBody>
                    <a:bodyPr/>
                    <a:lstStyle/>
                    <a:p>
                      <a:pPr algn="ctr"/>
                      <a:r>
                        <a:rPr kumimoji="1" lang="en-US" altLang="ja-JP" dirty="0"/>
                        <a:t>20</a:t>
                      </a:r>
                      <a:endParaRPr kumimoji="1" lang="ja-JP" altLang="en-US"/>
                    </a:p>
                  </a:txBody>
                  <a:tcPr anchor="ctr">
                    <a:solidFill>
                      <a:schemeClr val="accent2">
                        <a:lumMod val="40000"/>
                        <a:lumOff val="60000"/>
                      </a:schemeClr>
                    </a:solidFill>
                  </a:tcPr>
                </a:tc>
                <a:tc>
                  <a:txBody>
                    <a:bodyPr/>
                    <a:lstStyle/>
                    <a:p>
                      <a:pPr algn="ctr"/>
                      <a:r>
                        <a:rPr kumimoji="1" lang="en-US" altLang="ja-JP" dirty="0"/>
                        <a:t>17</a:t>
                      </a:r>
                      <a:endParaRPr kumimoji="1" lang="ja-JP" altLang="en-US"/>
                    </a:p>
                  </a:txBody>
                  <a:tcPr anchor="ctr">
                    <a:solidFill>
                      <a:schemeClr val="accent2">
                        <a:lumMod val="40000"/>
                        <a:lumOff val="60000"/>
                      </a:schemeClr>
                    </a:solidFill>
                  </a:tcPr>
                </a:tc>
                <a:extLst>
                  <a:ext uri="{0D108BD9-81ED-4DB2-BD59-A6C34878D82A}">
                    <a16:rowId xmlns:a16="http://schemas.microsoft.com/office/drawing/2014/main" val="2895218654"/>
                  </a:ext>
                </a:extLst>
              </a:tr>
              <a:tr h="674815">
                <a:tc>
                  <a:txBody>
                    <a:bodyPr/>
                    <a:lstStyle/>
                    <a:p>
                      <a:pPr algn="ctr"/>
                      <a:r>
                        <a:rPr kumimoji="1" lang="en-US" altLang="ja-JP" dirty="0"/>
                        <a:t>80〜89</a:t>
                      </a:r>
                      <a:endParaRPr kumimoji="1" lang="ja-JP" altLang="en-US"/>
                    </a:p>
                  </a:txBody>
                  <a:tcPr anchor="ctr">
                    <a:solidFill>
                      <a:schemeClr val="accent2">
                        <a:lumMod val="40000"/>
                        <a:lumOff val="60000"/>
                      </a:schemeClr>
                    </a:solidFill>
                  </a:tcPr>
                </a:tc>
                <a:tc>
                  <a:txBody>
                    <a:bodyPr/>
                    <a:lstStyle/>
                    <a:p>
                      <a:pPr algn="ctr"/>
                      <a:r>
                        <a:rPr kumimoji="1" lang="en-US" altLang="ja-JP" dirty="0"/>
                        <a:t>36</a:t>
                      </a:r>
                      <a:endParaRPr kumimoji="1" lang="ja-JP" altLang="en-US"/>
                    </a:p>
                  </a:txBody>
                  <a:tcPr anchor="ctr">
                    <a:solidFill>
                      <a:schemeClr val="accent2">
                        <a:lumMod val="40000"/>
                        <a:lumOff val="60000"/>
                      </a:schemeClr>
                    </a:solidFill>
                  </a:tcPr>
                </a:tc>
                <a:tc>
                  <a:txBody>
                    <a:bodyPr/>
                    <a:lstStyle/>
                    <a:p>
                      <a:pPr algn="ctr"/>
                      <a:r>
                        <a:rPr kumimoji="1" lang="en-US" altLang="ja-JP" dirty="0"/>
                        <a:t>60</a:t>
                      </a:r>
                      <a:endParaRPr kumimoji="1" lang="ja-JP" altLang="en-US"/>
                    </a:p>
                  </a:txBody>
                  <a:tcPr anchor="ctr">
                    <a:solidFill>
                      <a:schemeClr val="accent2">
                        <a:lumMod val="40000"/>
                        <a:lumOff val="60000"/>
                      </a:schemeClr>
                    </a:solidFill>
                  </a:tcPr>
                </a:tc>
                <a:tc>
                  <a:txBody>
                    <a:bodyPr/>
                    <a:lstStyle/>
                    <a:p>
                      <a:pPr algn="ctr"/>
                      <a:r>
                        <a:rPr kumimoji="1" lang="en-US" altLang="ja-JP" dirty="0"/>
                        <a:t>40</a:t>
                      </a:r>
                      <a:endParaRPr kumimoji="1" lang="ja-JP" altLang="en-US"/>
                    </a:p>
                  </a:txBody>
                  <a:tcPr anchor="ctr">
                    <a:solidFill>
                      <a:schemeClr val="accent2">
                        <a:lumMod val="40000"/>
                        <a:lumOff val="60000"/>
                      </a:schemeClr>
                    </a:solidFill>
                  </a:tcPr>
                </a:tc>
                <a:extLst>
                  <a:ext uri="{0D108BD9-81ED-4DB2-BD59-A6C34878D82A}">
                    <a16:rowId xmlns:a16="http://schemas.microsoft.com/office/drawing/2014/main" val="2384992315"/>
                  </a:ext>
                </a:extLst>
              </a:tr>
              <a:tr h="564359">
                <a:tc>
                  <a:txBody>
                    <a:bodyPr/>
                    <a:lstStyle/>
                    <a:p>
                      <a:pPr algn="ctr"/>
                      <a:r>
                        <a:rPr kumimoji="1" lang="en-US" altLang="ja-JP" dirty="0"/>
                        <a:t>90〜</a:t>
                      </a:r>
                      <a:endParaRPr kumimoji="1" lang="ja-JP" altLang="en-US"/>
                    </a:p>
                  </a:txBody>
                  <a:tcPr anchor="ctr">
                    <a:solidFill>
                      <a:schemeClr val="accent2">
                        <a:lumMod val="40000"/>
                        <a:lumOff val="60000"/>
                      </a:schemeClr>
                    </a:solidFill>
                  </a:tcPr>
                </a:tc>
                <a:tc>
                  <a:txBody>
                    <a:bodyPr/>
                    <a:lstStyle/>
                    <a:p>
                      <a:pPr algn="ctr"/>
                      <a:r>
                        <a:rPr kumimoji="1" lang="en-US" altLang="ja-JP" dirty="0"/>
                        <a:t>12</a:t>
                      </a:r>
                      <a:endParaRPr kumimoji="1" lang="ja-JP" altLang="en-US"/>
                    </a:p>
                  </a:txBody>
                  <a:tcPr anchor="ctr">
                    <a:solidFill>
                      <a:schemeClr val="accent2">
                        <a:lumMod val="40000"/>
                        <a:lumOff val="60000"/>
                      </a:schemeClr>
                    </a:solidFill>
                  </a:tcPr>
                </a:tc>
                <a:tc>
                  <a:txBody>
                    <a:bodyPr/>
                    <a:lstStyle/>
                    <a:p>
                      <a:pPr algn="ctr"/>
                      <a:r>
                        <a:rPr kumimoji="1" lang="en-US" altLang="ja-JP" dirty="0"/>
                        <a:t>20</a:t>
                      </a:r>
                      <a:endParaRPr kumimoji="1" lang="ja-JP" altLang="en-US"/>
                    </a:p>
                  </a:txBody>
                  <a:tcPr anchor="ctr">
                    <a:solidFill>
                      <a:schemeClr val="accent2">
                        <a:lumMod val="40000"/>
                        <a:lumOff val="60000"/>
                      </a:schemeClr>
                    </a:solidFill>
                  </a:tcPr>
                </a:tc>
                <a:tc>
                  <a:txBody>
                    <a:bodyPr/>
                    <a:lstStyle/>
                    <a:p>
                      <a:pPr algn="ctr"/>
                      <a:r>
                        <a:rPr kumimoji="1" lang="en-US" altLang="ja-JP" dirty="0"/>
                        <a:t>13</a:t>
                      </a:r>
                      <a:endParaRPr kumimoji="1" lang="ja-JP" altLang="en-US"/>
                    </a:p>
                  </a:txBody>
                  <a:tcPr anchor="ctr">
                    <a:solidFill>
                      <a:schemeClr val="accent2">
                        <a:lumMod val="40000"/>
                        <a:lumOff val="60000"/>
                      </a:schemeClr>
                    </a:solidFill>
                  </a:tcPr>
                </a:tc>
                <a:extLst>
                  <a:ext uri="{0D108BD9-81ED-4DB2-BD59-A6C34878D82A}">
                    <a16:rowId xmlns:a16="http://schemas.microsoft.com/office/drawing/2014/main" val="3968430699"/>
                  </a:ext>
                </a:extLst>
              </a:tr>
              <a:tr h="564359">
                <a:tc>
                  <a:txBody>
                    <a:bodyPr/>
                    <a:lstStyle/>
                    <a:p>
                      <a:pPr algn="ctr"/>
                      <a:r>
                        <a:rPr kumimoji="1" lang="ja-JP" altLang="en-US"/>
                        <a:t>合計</a:t>
                      </a:r>
                    </a:p>
                  </a:txBody>
                  <a:tcPr anchor="ctr">
                    <a:solidFill>
                      <a:schemeClr val="accent2">
                        <a:lumMod val="40000"/>
                        <a:lumOff val="60000"/>
                      </a:schemeClr>
                    </a:solidFill>
                  </a:tcPr>
                </a:tc>
                <a:tc>
                  <a:txBody>
                    <a:bodyPr/>
                    <a:lstStyle/>
                    <a:p>
                      <a:pPr algn="ctr"/>
                      <a:r>
                        <a:rPr kumimoji="1" lang="en-US" altLang="ja-JP" dirty="0"/>
                        <a:t>100</a:t>
                      </a:r>
                      <a:endParaRPr kumimoji="1" lang="ja-JP" altLang="en-US"/>
                    </a:p>
                  </a:txBody>
                  <a:tcPr anchor="ctr">
                    <a:solidFill>
                      <a:schemeClr val="accent2">
                        <a:lumMod val="40000"/>
                        <a:lumOff val="60000"/>
                      </a:schemeClr>
                    </a:solidFill>
                  </a:tcPr>
                </a:tc>
                <a:tc>
                  <a:txBody>
                    <a:bodyPr/>
                    <a:lstStyle/>
                    <a:p>
                      <a:pPr algn="ctr"/>
                      <a:r>
                        <a:rPr kumimoji="1" lang="en-US" altLang="ja-JP" dirty="0"/>
                        <a:t>100</a:t>
                      </a:r>
                      <a:endParaRPr kumimoji="1" lang="ja-JP" altLang="en-US"/>
                    </a:p>
                  </a:txBody>
                  <a:tcPr anchor="ctr">
                    <a:solidFill>
                      <a:schemeClr val="accent2">
                        <a:lumMod val="40000"/>
                        <a:lumOff val="60000"/>
                      </a:schemeClr>
                    </a:solidFill>
                  </a:tcPr>
                </a:tc>
                <a:tc>
                  <a:txBody>
                    <a:bodyPr/>
                    <a:lstStyle/>
                    <a:p>
                      <a:pPr algn="ctr"/>
                      <a:r>
                        <a:rPr kumimoji="1" lang="en-US" altLang="ja-JP" dirty="0"/>
                        <a:t>100</a:t>
                      </a:r>
                      <a:endParaRPr kumimoji="1" lang="ja-JP" altLang="en-US"/>
                    </a:p>
                  </a:txBody>
                  <a:tcPr anchor="ctr">
                    <a:solidFill>
                      <a:schemeClr val="accent2">
                        <a:lumMod val="40000"/>
                        <a:lumOff val="60000"/>
                      </a:schemeClr>
                    </a:solidFill>
                  </a:tcPr>
                </a:tc>
                <a:extLst>
                  <a:ext uri="{0D108BD9-81ED-4DB2-BD59-A6C34878D82A}">
                    <a16:rowId xmlns:a16="http://schemas.microsoft.com/office/drawing/2014/main" val="2415829028"/>
                  </a:ext>
                </a:extLst>
              </a:tr>
            </a:tbl>
          </a:graphicData>
        </a:graphic>
      </p:graphicFrame>
      <p:sp>
        <p:nvSpPr>
          <p:cNvPr id="4" name="テキスト ボックス 3">
            <a:extLst>
              <a:ext uri="{FF2B5EF4-FFF2-40B4-BE49-F238E27FC236}">
                <a16:creationId xmlns:a16="http://schemas.microsoft.com/office/drawing/2014/main" id="{A80807FC-9EA3-3E4F-A077-C17461405A60}"/>
              </a:ext>
            </a:extLst>
          </p:cNvPr>
          <p:cNvSpPr txBox="1"/>
          <p:nvPr/>
        </p:nvSpPr>
        <p:spPr>
          <a:xfrm>
            <a:off x="894971" y="1957408"/>
            <a:ext cx="2775119" cy="369332"/>
          </a:xfrm>
          <a:prstGeom prst="rect">
            <a:avLst/>
          </a:prstGeom>
          <a:noFill/>
        </p:spPr>
        <p:txBody>
          <a:bodyPr wrap="none" rtlCol="0">
            <a:spAutoFit/>
          </a:bodyPr>
          <a:lstStyle/>
          <a:p>
            <a:r>
              <a:rPr kumimoji="1" lang="ja-JP" altLang="en-US"/>
              <a:t>全体のデータ（</a:t>
            </a:r>
            <a:r>
              <a:rPr kumimoji="1" lang="en-US" altLang="ja-JP" dirty="0"/>
              <a:t>2017</a:t>
            </a:r>
            <a:r>
              <a:rPr kumimoji="1" lang="ja-JP" altLang="en-US"/>
              <a:t>年）</a:t>
            </a:r>
          </a:p>
        </p:txBody>
      </p:sp>
      <p:sp>
        <p:nvSpPr>
          <p:cNvPr id="10" name="テキスト ボックス 9">
            <a:extLst>
              <a:ext uri="{FF2B5EF4-FFF2-40B4-BE49-F238E27FC236}">
                <a16:creationId xmlns:a16="http://schemas.microsoft.com/office/drawing/2014/main" id="{2E4D6EC1-15FC-4348-B91A-49C9ACC28FE5}"/>
              </a:ext>
            </a:extLst>
          </p:cNvPr>
          <p:cNvSpPr txBox="1"/>
          <p:nvPr/>
        </p:nvSpPr>
        <p:spPr>
          <a:xfrm>
            <a:off x="6096450" y="1943777"/>
            <a:ext cx="1800493" cy="369332"/>
          </a:xfrm>
          <a:prstGeom prst="rect">
            <a:avLst/>
          </a:prstGeom>
          <a:noFill/>
        </p:spPr>
        <p:txBody>
          <a:bodyPr wrap="none" rtlCol="0">
            <a:spAutoFit/>
          </a:bodyPr>
          <a:lstStyle/>
          <a:p>
            <a:r>
              <a:rPr kumimoji="1" lang="ja-JP" altLang="en-US"/>
              <a:t>開業医のデータ</a:t>
            </a:r>
          </a:p>
        </p:txBody>
      </p:sp>
      <p:sp>
        <p:nvSpPr>
          <p:cNvPr id="6" name="スライド番号プレースホルダー 5">
            <a:extLst>
              <a:ext uri="{FF2B5EF4-FFF2-40B4-BE49-F238E27FC236}">
                <a16:creationId xmlns:a16="http://schemas.microsoft.com/office/drawing/2014/main" id="{64CD3519-B2F7-7F4B-A0B3-F095AAB7F0FC}"/>
              </a:ext>
            </a:extLst>
          </p:cNvPr>
          <p:cNvSpPr>
            <a:spLocks noGrp="1"/>
          </p:cNvSpPr>
          <p:nvPr>
            <p:ph type="sldNum" sz="quarter" idx="12"/>
          </p:nvPr>
        </p:nvSpPr>
        <p:spPr/>
        <p:txBody>
          <a:bodyPr/>
          <a:lstStyle/>
          <a:p>
            <a:fld id="{C7D6588E-9690-4816-A562-031A67E62EC2}" type="slidenum">
              <a:rPr kumimoji="1" lang="ja-JP" altLang="en-US" smtClean="0"/>
              <a:t>28</a:t>
            </a:fld>
            <a:endParaRPr kumimoji="1" lang="ja-JP" altLang="en-US"/>
          </a:p>
        </p:txBody>
      </p:sp>
      <p:sp>
        <p:nvSpPr>
          <p:cNvPr id="12" name="テキスト ボックス 11">
            <a:extLst>
              <a:ext uri="{FF2B5EF4-FFF2-40B4-BE49-F238E27FC236}">
                <a16:creationId xmlns:a16="http://schemas.microsoft.com/office/drawing/2014/main" id="{D0624951-882E-8245-B976-688EF7743F07}"/>
              </a:ext>
            </a:extLst>
          </p:cNvPr>
          <p:cNvSpPr txBox="1"/>
          <p:nvPr/>
        </p:nvSpPr>
        <p:spPr>
          <a:xfrm>
            <a:off x="6588224" y="1495817"/>
            <a:ext cx="2185214" cy="276999"/>
          </a:xfrm>
          <a:prstGeom prst="rect">
            <a:avLst/>
          </a:prstGeom>
          <a:noFill/>
        </p:spPr>
        <p:txBody>
          <a:bodyPr wrap="none" rtlCol="0">
            <a:spAutoFit/>
          </a:bodyPr>
          <a:lstStyle/>
          <a:p>
            <a:r>
              <a:rPr kumimoji="1" lang="ja-JP" altLang="en-US" sz="1200"/>
              <a:t>（税理士法人レガシイ調べ）</a:t>
            </a:r>
          </a:p>
        </p:txBody>
      </p:sp>
      <p:sp>
        <p:nvSpPr>
          <p:cNvPr id="13" name="テキスト ボックス 12">
            <a:extLst>
              <a:ext uri="{FF2B5EF4-FFF2-40B4-BE49-F238E27FC236}">
                <a16:creationId xmlns:a16="http://schemas.microsoft.com/office/drawing/2014/main" id="{F6DA21B9-B9F7-114F-B3CE-209667B8F207}"/>
              </a:ext>
            </a:extLst>
          </p:cNvPr>
          <p:cNvSpPr txBox="1"/>
          <p:nvPr/>
        </p:nvSpPr>
        <p:spPr>
          <a:xfrm>
            <a:off x="2915816" y="701368"/>
            <a:ext cx="3185487" cy="369332"/>
          </a:xfrm>
          <a:prstGeom prst="rect">
            <a:avLst/>
          </a:prstGeom>
          <a:noFill/>
        </p:spPr>
        <p:txBody>
          <a:bodyPr wrap="none" rtlCol="0">
            <a:spAutoFit/>
          </a:bodyPr>
          <a:lstStyle/>
          <a:p>
            <a:r>
              <a:rPr kumimoji="1" lang="ja-JP" altLang="en-US"/>
              <a:t>相続問題：開業医特有の現状</a:t>
            </a:r>
          </a:p>
        </p:txBody>
      </p:sp>
      <p:sp>
        <p:nvSpPr>
          <p:cNvPr id="14" name="テキスト ボックス 13">
            <a:extLst>
              <a:ext uri="{FF2B5EF4-FFF2-40B4-BE49-F238E27FC236}">
                <a16:creationId xmlns:a16="http://schemas.microsoft.com/office/drawing/2014/main" id="{D066F053-49F6-274B-9736-253A7F3C22E7}"/>
              </a:ext>
            </a:extLst>
          </p:cNvPr>
          <p:cNvSpPr txBox="1"/>
          <p:nvPr/>
        </p:nvSpPr>
        <p:spPr>
          <a:xfrm>
            <a:off x="7620000" y="292777"/>
            <a:ext cx="1107996" cy="369332"/>
          </a:xfrm>
          <a:prstGeom prst="rect">
            <a:avLst/>
          </a:prstGeom>
          <a:solidFill>
            <a:schemeClr val="tx2"/>
          </a:solidFill>
        </p:spPr>
        <p:txBody>
          <a:bodyPr wrap="none" rtlCol="0">
            <a:spAutoFit/>
          </a:bodyPr>
          <a:lstStyle/>
          <a:p>
            <a:pPr algn="ctr"/>
            <a:r>
              <a:rPr kumimoji="1" lang="ja-JP" altLang="en-US">
                <a:solidFill>
                  <a:schemeClr val="bg1"/>
                </a:solidFill>
              </a:rPr>
              <a:t>参考資料</a:t>
            </a:r>
            <a:endParaRPr kumimoji="1" lang="ja-JP" altLang="en-US" dirty="0">
              <a:solidFill>
                <a:schemeClr val="bg1"/>
              </a:solidFill>
            </a:endParaRPr>
          </a:p>
        </p:txBody>
      </p:sp>
    </p:spTree>
    <p:extLst>
      <p:ext uri="{BB962C8B-B14F-4D97-AF65-F5344CB8AC3E}">
        <p14:creationId xmlns:p14="http://schemas.microsoft.com/office/powerpoint/2010/main" val="424429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1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1498818" y="1556792"/>
            <a:ext cx="6311343" cy="4893712"/>
          </a:xfrm>
          <a:prstGeom prst="rect">
            <a:avLst/>
          </a:prstGeom>
          <a:solidFill>
            <a:srgbClr val="FFFF00"/>
          </a:solidFill>
        </p:spPr>
        <p:txBody>
          <a:bodyPr wrap="none" rtlCol="0">
            <a:spAutoFit/>
          </a:bodyPr>
          <a:lstStyle/>
          <a:p>
            <a:pPr algn="ctr">
              <a:lnSpc>
                <a:spcPct val="200000"/>
              </a:lnSpc>
            </a:pPr>
            <a:r>
              <a:rPr lang="ja-JP" altLang="en-US" sz="4400"/>
              <a:t>クライアント本人登場！</a:t>
            </a:r>
            <a:endParaRPr lang="en-US" altLang="ja-JP" sz="4400" dirty="0"/>
          </a:p>
          <a:p>
            <a:pPr algn="ctr">
              <a:lnSpc>
                <a:spcPct val="200000"/>
              </a:lnSpc>
            </a:pPr>
            <a:r>
              <a:rPr lang="ja-JP" altLang="en-US" sz="6600">
                <a:solidFill>
                  <a:srgbClr val="FF0000"/>
                </a:solidFill>
              </a:rPr>
              <a:t>「</a:t>
            </a:r>
            <a:r>
              <a:rPr lang="ja-JP" altLang="en-US" sz="6600" dirty="0">
                <a:solidFill>
                  <a:srgbClr val="FF0000"/>
                </a:solidFill>
              </a:rPr>
              <a:t>家族会議</a:t>
            </a:r>
            <a:r>
              <a:rPr lang="ja-JP" altLang="en-US" sz="6600">
                <a:solidFill>
                  <a:srgbClr val="FF0000"/>
                </a:solidFill>
              </a:rPr>
              <a:t>支援」</a:t>
            </a:r>
            <a:endParaRPr lang="en-US" altLang="ja-JP" sz="6600" dirty="0">
              <a:solidFill>
                <a:srgbClr val="FF0000"/>
              </a:solidFill>
            </a:endParaRPr>
          </a:p>
          <a:p>
            <a:pPr algn="ctr">
              <a:lnSpc>
                <a:spcPct val="200000"/>
              </a:lnSpc>
            </a:pPr>
            <a:r>
              <a:rPr lang="ja-JP" altLang="en-US" sz="5400"/>
              <a:t>クライアントの本音</a:t>
            </a:r>
            <a:endParaRPr lang="en-US" altLang="ja-JP" sz="5400" dirty="0"/>
          </a:p>
        </p:txBody>
      </p:sp>
    </p:spTree>
    <p:extLst>
      <p:ext uri="{BB962C8B-B14F-4D97-AF65-F5344CB8AC3E}">
        <p14:creationId xmlns:p14="http://schemas.microsoft.com/office/powerpoint/2010/main" val="995608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1599800" y="1556792"/>
            <a:ext cx="6109366" cy="4832092"/>
          </a:xfrm>
          <a:prstGeom prst="rect">
            <a:avLst/>
          </a:prstGeom>
          <a:solidFill>
            <a:srgbClr val="FFFF00"/>
          </a:solidFill>
        </p:spPr>
        <p:txBody>
          <a:bodyPr wrap="none" rtlCol="0">
            <a:spAutoFit/>
          </a:bodyPr>
          <a:lstStyle/>
          <a:p>
            <a:pPr algn="ctr">
              <a:lnSpc>
                <a:spcPct val="200000"/>
              </a:lnSpc>
            </a:pPr>
            <a:r>
              <a:rPr lang="ja-JP" altLang="en-US" sz="4400" dirty="0"/>
              <a:t>相続コンサルタントの</a:t>
            </a:r>
            <a:endParaRPr lang="en-US" altLang="ja-JP" sz="4400" dirty="0"/>
          </a:p>
          <a:p>
            <a:pPr algn="ctr">
              <a:lnSpc>
                <a:spcPct val="200000"/>
              </a:lnSpc>
            </a:pPr>
            <a:r>
              <a:rPr lang="ja-JP" altLang="en-US" sz="4400" dirty="0"/>
              <a:t>コア・コンピタンス</a:t>
            </a:r>
            <a:endParaRPr lang="en-US" altLang="ja-JP" sz="4400" dirty="0"/>
          </a:p>
          <a:p>
            <a:pPr algn="ctr">
              <a:lnSpc>
                <a:spcPct val="200000"/>
              </a:lnSpc>
            </a:pPr>
            <a:r>
              <a:rPr lang="ja-JP" altLang="en-US" sz="6600" dirty="0">
                <a:solidFill>
                  <a:srgbClr val="FF0000"/>
                </a:solidFill>
              </a:rPr>
              <a:t>「家族会議支援」</a:t>
            </a:r>
            <a:endParaRPr lang="en-US" altLang="ja-JP" sz="5400" dirty="0"/>
          </a:p>
        </p:txBody>
      </p:sp>
    </p:spTree>
    <p:extLst>
      <p:ext uri="{BB962C8B-B14F-4D97-AF65-F5344CB8AC3E}">
        <p14:creationId xmlns:p14="http://schemas.microsoft.com/office/powerpoint/2010/main" val="8061573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EF6BA2A7-30F1-0B68-7F52-155A37A17F9C}"/>
              </a:ext>
            </a:extLst>
          </p:cNvPr>
          <p:cNvSpPr txBox="1"/>
          <p:nvPr/>
        </p:nvSpPr>
        <p:spPr>
          <a:xfrm>
            <a:off x="54577" y="1916832"/>
            <a:ext cx="9034845" cy="2677656"/>
          </a:xfrm>
          <a:prstGeom prst="rect">
            <a:avLst/>
          </a:prstGeom>
          <a:noFill/>
        </p:spPr>
        <p:txBody>
          <a:bodyPr wrap="none" rtlCol="0">
            <a:spAutoFit/>
          </a:bodyPr>
          <a:lstStyle/>
          <a:p>
            <a:pPr algn="ctr"/>
            <a:r>
              <a:rPr lang="en-US" altLang="ja-JP" sz="2400" dirty="0"/>
              <a:t>①</a:t>
            </a:r>
            <a:r>
              <a:rPr lang="ja-JP" altLang="en-US" sz="2400"/>
              <a:t>「将来の父の相続・事業承継の準備のため、顧問契約を結びたい」</a:t>
            </a:r>
            <a:endParaRPr lang="en-US" altLang="ja-JP" sz="2400" dirty="0"/>
          </a:p>
          <a:p>
            <a:pPr algn="ctr"/>
            <a:endParaRPr kumimoji="1" lang="en-US" altLang="ja-JP" sz="2400" dirty="0"/>
          </a:p>
          <a:p>
            <a:pPr algn="ctr"/>
            <a:r>
              <a:rPr lang="ja-JP" altLang="en-US" sz="2400"/>
              <a:t>と相談者から言われました。</a:t>
            </a:r>
            <a:endParaRPr lang="en-US" altLang="ja-JP" sz="2400" dirty="0"/>
          </a:p>
          <a:p>
            <a:pPr algn="ctr"/>
            <a:endParaRPr kumimoji="1" lang="en-US" altLang="ja-JP" sz="2400" dirty="0"/>
          </a:p>
          <a:p>
            <a:pPr algn="ctr"/>
            <a:r>
              <a:rPr lang="ja-JP" altLang="en-US" sz="2400"/>
              <a:t>あなたならどう答えますか？？？</a:t>
            </a:r>
            <a:br>
              <a:rPr lang="en-US" altLang="ja-JP" sz="2400" dirty="0"/>
            </a:br>
            <a:br>
              <a:rPr lang="en-US" altLang="ja-JP" sz="2400" dirty="0"/>
            </a:br>
            <a:r>
              <a:rPr lang="ja-JP" altLang="en-US" sz="2400"/>
              <a:t>顧問料は年間いくらに設定しますか？</a:t>
            </a:r>
            <a:endParaRPr kumimoji="1" lang="ja-JP" altLang="en-US" sz="2400"/>
          </a:p>
        </p:txBody>
      </p:sp>
      <p:sp>
        <p:nvSpPr>
          <p:cNvPr id="5" name="テキスト ボックス 4">
            <a:extLst>
              <a:ext uri="{FF2B5EF4-FFF2-40B4-BE49-F238E27FC236}">
                <a16:creationId xmlns:a16="http://schemas.microsoft.com/office/drawing/2014/main" id="{8DABE794-A3F2-6611-0B24-03F2D07359F0}"/>
              </a:ext>
            </a:extLst>
          </p:cNvPr>
          <p:cNvSpPr txBox="1"/>
          <p:nvPr/>
        </p:nvSpPr>
        <p:spPr>
          <a:xfrm>
            <a:off x="1691680" y="730692"/>
            <a:ext cx="6452407" cy="369332"/>
          </a:xfrm>
          <a:prstGeom prst="rect">
            <a:avLst/>
          </a:prstGeom>
          <a:noFill/>
        </p:spPr>
        <p:txBody>
          <a:bodyPr wrap="none" rtlCol="0">
            <a:spAutoFit/>
          </a:bodyPr>
          <a:lstStyle/>
          <a:p>
            <a:r>
              <a:rPr kumimoji="1" lang="ja-JP" altLang="en-US"/>
              <a:t>このクライアントからの相談は、私が独立して</a:t>
            </a:r>
            <a:r>
              <a:rPr kumimoji="1" lang="en-US" altLang="ja-JP" dirty="0"/>
              <a:t>2</a:t>
            </a:r>
            <a:r>
              <a:rPr kumimoji="1" lang="ja-JP" altLang="en-US"/>
              <a:t>ヶ月目のことです。</a:t>
            </a:r>
          </a:p>
        </p:txBody>
      </p:sp>
      <p:sp>
        <p:nvSpPr>
          <p:cNvPr id="7" name="テキスト ボックス 6">
            <a:extLst>
              <a:ext uri="{FF2B5EF4-FFF2-40B4-BE49-F238E27FC236}">
                <a16:creationId xmlns:a16="http://schemas.microsoft.com/office/drawing/2014/main" id="{7D5C2D8A-D5B5-9860-EB79-E50CF02D5BF5}"/>
              </a:ext>
            </a:extLst>
          </p:cNvPr>
          <p:cNvSpPr txBox="1"/>
          <p:nvPr/>
        </p:nvSpPr>
        <p:spPr>
          <a:xfrm>
            <a:off x="2516789" y="5222387"/>
            <a:ext cx="4110421" cy="369332"/>
          </a:xfrm>
          <a:prstGeom prst="rect">
            <a:avLst/>
          </a:prstGeom>
          <a:noFill/>
        </p:spPr>
        <p:txBody>
          <a:bodyPr wrap="none" rtlCol="0">
            <a:spAutoFit/>
          </a:bodyPr>
          <a:lstStyle/>
          <a:p>
            <a:r>
              <a:rPr kumimoji="1" lang="ja-JP" altLang="en-US"/>
              <a:t>グループディスカッションしてみましょう！</a:t>
            </a:r>
          </a:p>
        </p:txBody>
      </p:sp>
    </p:spTree>
    <p:extLst>
      <p:ext uri="{BB962C8B-B14F-4D97-AF65-F5344CB8AC3E}">
        <p14:creationId xmlns:p14="http://schemas.microsoft.com/office/powerpoint/2010/main" val="2954101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2051720" y="601524"/>
            <a:ext cx="5256584" cy="523220"/>
          </a:xfrm>
          <a:prstGeom prst="rect">
            <a:avLst/>
          </a:prstGeom>
          <a:noFill/>
        </p:spPr>
        <p:txBody>
          <a:bodyPr wrap="square" rtlCol="0">
            <a:spAutoFit/>
          </a:bodyPr>
          <a:lstStyle/>
          <a:p>
            <a:r>
              <a:rPr lang="ja-JP" altLang="en-US" sz="2800"/>
              <a:t>本日の相続コンサルティング事例</a:t>
            </a:r>
            <a:endParaRPr kumimoji="1" lang="ja-JP" altLang="en-US" sz="2800" dirty="0"/>
          </a:p>
        </p:txBody>
      </p:sp>
      <p:grpSp>
        <p:nvGrpSpPr>
          <p:cNvPr id="107" name="グループ化 106">
            <a:extLst>
              <a:ext uri="{FF2B5EF4-FFF2-40B4-BE49-F238E27FC236}">
                <a16:creationId xmlns:a16="http://schemas.microsoft.com/office/drawing/2014/main" id="{70E9C1B6-B87D-1A06-EF77-88B02827B461}"/>
              </a:ext>
            </a:extLst>
          </p:cNvPr>
          <p:cNvGrpSpPr/>
          <p:nvPr/>
        </p:nvGrpSpPr>
        <p:grpSpPr>
          <a:xfrm>
            <a:off x="-47730" y="1434262"/>
            <a:ext cx="8868201" cy="5091071"/>
            <a:chOff x="1236149" y="2052490"/>
            <a:chExt cx="7072991" cy="3928463"/>
          </a:xfrm>
        </p:grpSpPr>
        <p:sp>
          <p:nvSpPr>
            <p:cNvPr id="4" name="円/楕円 3">
              <a:extLst>
                <a:ext uri="{FF2B5EF4-FFF2-40B4-BE49-F238E27FC236}">
                  <a16:creationId xmlns:a16="http://schemas.microsoft.com/office/drawing/2014/main" id="{5A7678A8-DD22-390A-B584-3398EFEA9BF9}"/>
                </a:ext>
              </a:extLst>
            </p:cNvPr>
            <p:cNvSpPr/>
            <p:nvPr/>
          </p:nvSpPr>
          <p:spPr>
            <a:xfrm>
              <a:off x="3635896" y="2348880"/>
              <a:ext cx="504056" cy="50405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三角形 4">
              <a:extLst>
                <a:ext uri="{FF2B5EF4-FFF2-40B4-BE49-F238E27FC236}">
                  <a16:creationId xmlns:a16="http://schemas.microsoft.com/office/drawing/2014/main" id="{BC30E745-E9AB-1D6C-28B5-6CA2D173C1B5}"/>
                </a:ext>
              </a:extLst>
            </p:cNvPr>
            <p:cNvSpPr/>
            <p:nvPr/>
          </p:nvSpPr>
          <p:spPr>
            <a:xfrm>
              <a:off x="5220072" y="2348880"/>
              <a:ext cx="504056" cy="432048"/>
            </a:xfrm>
            <a:prstGeom prst="triangl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直線コネクタ 8">
              <a:extLst>
                <a:ext uri="{FF2B5EF4-FFF2-40B4-BE49-F238E27FC236}">
                  <a16:creationId xmlns:a16="http://schemas.microsoft.com/office/drawing/2014/main" id="{4659EB02-6B7C-6FE7-D235-55CEE776E38E}"/>
                </a:ext>
              </a:extLst>
            </p:cNvPr>
            <p:cNvCxnSpPr>
              <a:cxnSpLocks/>
            </p:cNvCxnSpPr>
            <p:nvPr/>
          </p:nvCxnSpPr>
          <p:spPr>
            <a:xfrm>
              <a:off x="4247964" y="2492896"/>
              <a:ext cx="93610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F7FF73E4-C005-8B95-3EC9-C9E0FFD9A86E}"/>
                </a:ext>
              </a:extLst>
            </p:cNvPr>
            <p:cNvCxnSpPr>
              <a:cxnSpLocks/>
            </p:cNvCxnSpPr>
            <p:nvPr/>
          </p:nvCxnSpPr>
          <p:spPr>
            <a:xfrm>
              <a:off x="4247964" y="2636912"/>
              <a:ext cx="93610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3A085018-FD0E-3BE8-61A9-BB98A5A53371}"/>
                </a:ext>
              </a:extLst>
            </p:cNvPr>
            <p:cNvCxnSpPr>
              <a:cxnSpLocks/>
            </p:cNvCxnSpPr>
            <p:nvPr/>
          </p:nvCxnSpPr>
          <p:spPr>
            <a:xfrm>
              <a:off x="2353333" y="3717032"/>
              <a:ext cx="473894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8D2ABFD9-3203-78F5-248C-A6DE80BD5DCF}"/>
                </a:ext>
              </a:extLst>
            </p:cNvPr>
            <p:cNvCxnSpPr>
              <a:cxnSpLocks/>
            </p:cNvCxnSpPr>
            <p:nvPr/>
          </p:nvCxnSpPr>
          <p:spPr>
            <a:xfrm>
              <a:off x="2353333" y="3717032"/>
              <a:ext cx="0" cy="57606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EAC9DF1F-3CB5-69A6-6197-3CDDA3B12342}"/>
                </a:ext>
              </a:extLst>
            </p:cNvPr>
            <p:cNvCxnSpPr>
              <a:cxnSpLocks/>
            </p:cNvCxnSpPr>
            <p:nvPr/>
          </p:nvCxnSpPr>
          <p:spPr>
            <a:xfrm>
              <a:off x="7092280" y="3717032"/>
              <a:ext cx="0" cy="57606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8AFC1D64-EDCF-398F-4F17-7BD10C4AA17B}"/>
                </a:ext>
              </a:extLst>
            </p:cNvPr>
            <p:cNvCxnSpPr>
              <a:cxnSpLocks/>
            </p:cNvCxnSpPr>
            <p:nvPr/>
          </p:nvCxnSpPr>
          <p:spPr>
            <a:xfrm>
              <a:off x="4716016" y="2636912"/>
              <a:ext cx="0" cy="1656184"/>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2" name="三角形 21">
              <a:extLst>
                <a:ext uri="{FF2B5EF4-FFF2-40B4-BE49-F238E27FC236}">
                  <a16:creationId xmlns:a16="http://schemas.microsoft.com/office/drawing/2014/main" id="{E42D8A5D-3217-807C-067F-EE2E9AB8173D}"/>
                </a:ext>
              </a:extLst>
            </p:cNvPr>
            <p:cNvSpPr/>
            <p:nvPr/>
          </p:nvSpPr>
          <p:spPr>
            <a:xfrm>
              <a:off x="6826671" y="4297370"/>
              <a:ext cx="504056" cy="432048"/>
            </a:xfrm>
            <a:prstGeom prst="triangl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三角形 22">
              <a:extLst>
                <a:ext uri="{FF2B5EF4-FFF2-40B4-BE49-F238E27FC236}">
                  <a16:creationId xmlns:a16="http://schemas.microsoft.com/office/drawing/2014/main" id="{A4FDFF4B-70BA-A925-7DC0-96AE46649C09}"/>
                </a:ext>
              </a:extLst>
            </p:cNvPr>
            <p:cNvSpPr/>
            <p:nvPr/>
          </p:nvSpPr>
          <p:spPr>
            <a:xfrm>
              <a:off x="4477569" y="4293096"/>
              <a:ext cx="504056" cy="432048"/>
            </a:xfrm>
            <a:prstGeom prst="triangl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円/楕円 23">
              <a:extLst>
                <a:ext uri="{FF2B5EF4-FFF2-40B4-BE49-F238E27FC236}">
                  <a16:creationId xmlns:a16="http://schemas.microsoft.com/office/drawing/2014/main" id="{4F9180BD-5629-A1E1-FD5C-9D98183646C2}"/>
                </a:ext>
              </a:extLst>
            </p:cNvPr>
            <p:cNvSpPr/>
            <p:nvPr/>
          </p:nvSpPr>
          <p:spPr>
            <a:xfrm>
              <a:off x="2128467" y="4293096"/>
              <a:ext cx="504056" cy="50405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楕円 24">
              <a:extLst>
                <a:ext uri="{FF2B5EF4-FFF2-40B4-BE49-F238E27FC236}">
                  <a16:creationId xmlns:a16="http://schemas.microsoft.com/office/drawing/2014/main" id="{4CE58ACE-1173-AE35-CDD0-DCD9F8167916}"/>
                </a:ext>
              </a:extLst>
            </p:cNvPr>
            <p:cNvSpPr/>
            <p:nvPr/>
          </p:nvSpPr>
          <p:spPr>
            <a:xfrm>
              <a:off x="5502981" y="5476897"/>
              <a:ext cx="504056" cy="50405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円/楕円 25">
              <a:extLst>
                <a:ext uri="{FF2B5EF4-FFF2-40B4-BE49-F238E27FC236}">
                  <a16:creationId xmlns:a16="http://schemas.microsoft.com/office/drawing/2014/main" id="{6AE7CBDB-D697-57C8-1658-9290132D5BD3}"/>
                </a:ext>
              </a:extLst>
            </p:cNvPr>
            <p:cNvSpPr/>
            <p:nvPr/>
          </p:nvSpPr>
          <p:spPr>
            <a:xfrm>
              <a:off x="7805084" y="5447462"/>
              <a:ext cx="504056" cy="50405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円/楕円 26">
              <a:extLst>
                <a:ext uri="{FF2B5EF4-FFF2-40B4-BE49-F238E27FC236}">
                  <a16:creationId xmlns:a16="http://schemas.microsoft.com/office/drawing/2014/main" id="{E80A8A19-ED91-1D91-B27D-F6420675417A}"/>
                </a:ext>
              </a:extLst>
            </p:cNvPr>
            <p:cNvSpPr/>
            <p:nvPr/>
          </p:nvSpPr>
          <p:spPr>
            <a:xfrm>
              <a:off x="7777187" y="4221088"/>
              <a:ext cx="504056" cy="50405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円/楕円 27">
              <a:extLst>
                <a:ext uri="{FF2B5EF4-FFF2-40B4-BE49-F238E27FC236}">
                  <a16:creationId xmlns:a16="http://schemas.microsoft.com/office/drawing/2014/main" id="{0C58BF81-EB8D-9235-6213-4CDE08902DBC}"/>
                </a:ext>
              </a:extLst>
            </p:cNvPr>
            <p:cNvSpPr/>
            <p:nvPr/>
          </p:nvSpPr>
          <p:spPr>
            <a:xfrm>
              <a:off x="5428085" y="4257092"/>
              <a:ext cx="504056" cy="50405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三角形 30">
              <a:extLst>
                <a:ext uri="{FF2B5EF4-FFF2-40B4-BE49-F238E27FC236}">
                  <a16:creationId xmlns:a16="http://schemas.microsoft.com/office/drawing/2014/main" id="{C55E3611-F020-32F7-0D83-72EE52F50FD2}"/>
                </a:ext>
              </a:extLst>
            </p:cNvPr>
            <p:cNvSpPr/>
            <p:nvPr/>
          </p:nvSpPr>
          <p:spPr>
            <a:xfrm>
              <a:off x="2128467" y="5481742"/>
              <a:ext cx="504056" cy="43204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三角形 31">
              <a:extLst>
                <a:ext uri="{FF2B5EF4-FFF2-40B4-BE49-F238E27FC236}">
                  <a16:creationId xmlns:a16="http://schemas.microsoft.com/office/drawing/2014/main" id="{5F834C15-288D-727E-4DEF-2E85989A2BEB}"/>
                </a:ext>
              </a:extLst>
            </p:cNvPr>
            <p:cNvSpPr/>
            <p:nvPr/>
          </p:nvSpPr>
          <p:spPr>
            <a:xfrm>
              <a:off x="3076361" y="4293096"/>
              <a:ext cx="504056" cy="43204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4" name="直線コネクタ 43">
              <a:extLst>
                <a:ext uri="{FF2B5EF4-FFF2-40B4-BE49-F238E27FC236}">
                  <a16:creationId xmlns:a16="http://schemas.microsoft.com/office/drawing/2014/main" id="{0849DBCF-E192-F1CF-7B6D-DCFED81FC0E8}"/>
                </a:ext>
              </a:extLst>
            </p:cNvPr>
            <p:cNvCxnSpPr>
              <a:cxnSpLocks/>
            </p:cNvCxnSpPr>
            <p:nvPr/>
          </p:nvCxnSpPr>
          <p:spPr>
            <a:xfrm>
              <a:off x="7356670" y="4437112"/>
              <a:ext cx="37656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EB25063E-3A8D-05E6-8AD6-5EE3530D5AC2}"/>
                </a:ext>
              </a:extLst>
            </p:cNvPr>
            <p:cNvCxnSpPr>
              <a:cxnSpLocks/>
            </p:cNvCxnSpPr>
            <p:nvPr/>
          </p:nvCxnSpPr>
          <p:spPr>
            <a:xfrm>
              <a:off x="7356669" y="4539332"/>
              <a:ext cx="37656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9E964805-B675-54C7-B5B6-ADE4A3CF83CE}"/>
                </a:ext>
              </a:extLst>
            </p:cNvPr>
            <p:cNvCxnSpPr>
              <a:cxnSpLocks/>
            </p:cNvCxnSpPr>
            <p:nvPr/>
          </p:nvCxnSpPr>
          <p:spPr>
            <a:xfrm>
              <a:off x="2699793" y="4456172"/>
              <a:ext cx="37656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9D962668-E3D8-AE73-6D62-CA90D65E0DC7}"/>
                </a:ext>
              </a:extLst>
            </p:cNvPr>
            <p:cNvCxnSpPr>
              <a:cxnSpLocks/>
            </p:cNvCxnSpPr>
            <p:nvPr/>
          </p:nvCxnSpPr>
          <p:spPr>
            <a:xfrm>
              <a:off x="2699792" y="4558392"/>
              <a:ext cx="37656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96E7821A-12A9-4A63-0C8A-96DF1978C812}"/>
                </a:ext>
              </a:extLst>
            </p:cNvPr>
            <p:cNvCxnSpPr>
              <a:cxnSpLocks/>
            </p:cNvCxnSpPr>
            <p:nvPr/>
          </p:nvCxnSpPr>
          <p:spPr>
            <a:xfrm>
              <a:off x="4981626" y="4456172"/>
              <a:ext cx="37656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61B91CCE-4A08-0DF7-A007-3E1598BAF626}"/>
                </a:ext>
              </a:extLst>
            </p:cNvPr>
            <p:cNvCxnSpPr>
              <a:cxnSpLocks/>
            </p:cNvCxnSpPr>
            <p:nvPr/>
          </p:nvCxnSpPr>
          <p:spPr>
            <a:xfrm>
              <a:off x="4981625" y="4558392"/>
              <a:ext cx="37656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0A736FA5-E36C-FDC6-57A9-DF934AAA3DAE}"/>
                </a:ext>
              </a:extLst>
            </p:cNvPr>
            <p:cNvCxnSpPr>
              <a:cxnSpLocks/>
            </p:cNvCxnSpPr>
            <p:nvPr/>
          </p:nvCxnSpPr>
          <p:spPr>
            <a:xfrm>
              <a:off x="2895936" y="4558392"/>
              <a:ext cx="0" cy="57606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9A4CD9F7-6FFC-B63B-E99B-8030C3F6F79D}"/>
                </a:ext>
              </a:extLst>
            </p:cNvPr>
            <p:cNvCxnSpPr>
              <a:cxnSpLocks/>
            </p:cNvCxnSpPr>
            <p:nvPr/>
          </p:nvCxnSpPr>
          <p:spPr>
            <a:xfrm>
              <a:off x="5184068" y="4558392"/>
              <a:ext cx="0" cy="57606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6118D949-CCDE-FD29-1AB5-85585700D050}"/>
                </a:ext>
              </a:extLst>
            </p:cNvPr>
            <p:cNvCxnSpPr>
              <a:cxnSpLocks/>
            </p:cNvCxnSpPr>
            <p:nvPr/>
          </p:nvCxnSpPr>
          <p:spPr>
            <a:xfrm>
              <a:off x="7533998" y="4561470"/>
              <a:ext cx="0" cy="57606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10F17070-6207-8317-0966-68C4D4AB5FC7}"/>
                </a:ext>
              </a:extLst>
            </p:cNvPr>
            <p:cNvCxnSpPr>
              <a:cxnSpLocks/>
            </p:cNvCxnSpPr>
            <p:nvPr/>
          </p:nvCxnSpPr>
          <p:spPr>
            <a:xfrm>
              <a:off x="2380495" y="5180221"/>
              <a:ext cx="0" cy="28803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DEE757D5-A1AE-C050-173D-C4F8DB5DCF2D}"/>
                </a:ext>
              </a:extLst>
            </p:cNvPr>
            <p:cNvCxnSpPr>
              <a:cxnSpLocks/>
            </p:cNvCxnSpPr>
            <p:nvPr/>
          </p:nvCxnSpPr>
          <p:spPr>
            <a:xfrm>
              <a:off x="2380495" y="5171527"/>
              <a:ext cx="936104"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4" name="三角形 63">
              <a:extLst>
                <a:ext uri="{FF2B5EF4-FFF2-40B4-BE49-F238E27FC236}">
                  <a16:creationId xmlns:a16="http://schemas.microsoft.com/office/drawing/2014/main" id="{40EC8507-425E-2754-7082-F668BBA9F137}"/>
                </a:ext>
              </a:extLst>
            </p:cNvPr>
            <p:cNvSpPr/>
            <p:nvPr/>
          </p:nvSpPr>
          <p:spPr>
            <a:xfrm>
              <a:off x="3076361" y="5481742"/>
              <a:ext cx="504056" cy="43204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5" name="直線コネクタ 64">
              <a:extLst>
                <a:ext uri="{FF2B5EF4-FFF2-40B4-BE49-F238E27FC236}">
                  <a16:creationId xmlns:a16="http://schemas.microsoft.com/office/drawing/2014/main" id="{D96F99CC-F9E1-2A7E-B04B-C365F0F32159}"/>
                </a:ext>
              </a:extLst>
            </p:cNvPr>
            <p:cNvCxnSpPr>
              <a:cxnSpLocks/>
            </p:cNvCxnSpPr>
            <p:nvPr/>
          </p:nvCxnSpPr>
          <p:spPr>
            <a:xfrm>
              <a:off x="3328389" y="5171527"/>
              <a:ext cx="0" cy="28803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6" name="三角形 65">
              <a:extLst>
                <a:ext uri="{FF2B5EF4-FFF2-40B4-BE49-F238E27FC236}">
                  <a16:creationId xmlns:a16="http://schemas.microsoft.com/office/drawing/2014/main" id="{C0AC7265-AF97-8930-5DE8-778B9BBEBD13}"/>
                </a:ext>
              </a:extLst>
            </p:cNvPr>
            <p:cNvSpPr/>
            <p:nvPr/>
          </p:nvSpPr>
          <p:spPr>
            <a:xfrm>
              <a:off x="6831289" y="5458669"/>
              <a:ext cx="504056" cy="43204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7" name="直線コネクタ 66">
              <a:extLst>
                <a:ext uri="{FF2B5EF4-FFF2-40B4-BE49-F238E27FC236}">
                  <a16:creationId xmlns:a16="http://schemas.microsoft.com/office/drawing/2014/main" id="{E1767B7A-DB3C-ABDB-1582-704946B7EBC0}"/>
                </a:ext>
              </a:extLst>
            </p:cNvPr>
            <p:cNvCxnSpPr>
              <a:cxnSpLocks/>
            </p:cNvCxnSpPr>
            <p:nvPr/>
          </p:nvCxnSpPr>
          <p:spPr>
            <a:xfrm>
              <a:off x="7083317" y="5157148"/>
              <a:ext cx="0" cy="28803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AFC838ED-CB73-6018-7285-E84E3B60B267}"/>
                </a:ext>
              </a:extLst>
            </p:cNvPr>
            <p:cNvCxnSpPr>
              <a:cxnSpLocks/>
            </p:cNvCxnSpPr>
            <p:nvPr/>
          </p:nvCxnSpPr>
          <p:spPr>
            <a:xfrm>
              <a:off x="7083317" y="5148454"/>
              <a:ext cx="93610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a16="http://schemas.microsoft.com/office/drawing/2014/main" id="{C6310217-3888-D3D7-B286-63932EA7439B}"/>
                </a:ext>
              </a:extLst>
            </p:cNvPr>
            <p:cNvCxnSpPr>
              <a:cxnSpLocks/>
            </p:cNvCxnSpPr>
            <p:nvPr/>
          </p:nvCxnSpPr>
          <p:spPr>
            <a:xfrm>
              <a:off x="8031211" y="5148454"/>
              <a:ext cx="0" cy="28803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1" name="三角形 70">
              <a:extLst>
                <a:ext uri="{FF2B5EF4-FFF2-40B4-BE49-F238E27FC236}">
                  <a16:creationId xmlns:a16="http://schemas.microsoft.com/office/drawing/2014/main" id="{F07F9C79-13BF-619D-1FE0-D526527CC46B}"/>
                </a:ext>
              </a:extLst>
            </p:cNvPr>
            <p:cNvSpPr/>
            <p:nvPr/>
          </p:nvSpPr>
          <p:spPr>
            <a:xfrm>
              <a:off x="4529186" y="5492358"/>
              <a:ext cx="504056" cy="43204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2" name="直線コネクタ 71">
              <a:extLst>
                <a:ext uri="{FF2B5EF4-FFF2-40B4-BE49-F238E27FC236}">
                  <a16:creationId xmlns:a16="http://schemas.microsoft.com/office/drawing/2014/main" id="{D04B0540-50EF-733B-1227-C027E0782373}"/>
                </a:ext>
              </a:extLst>
            </p:cNvPr>
            <p:cNvCxnSpPr>
              <a:cxnSpLocks/>
            </p:cNvCxnSpPr>
            <p:nvPr/>
          </p:nvCxnSpPr>
          <p:spPr>
            <a:xfrm>
              <a:off x="4781214" y="5190837"/>
              <a:ext cx="0" cy="28803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3" name="直線コネクタ 72">
              <a:extLst>
                <a:ext uri="{FF2B5EF4-FFF2-40B4-BE49-F238E27FC236}">
                  <a16:creationId xmlns:a16="http://schemas.microsoft.com/office/drawing/2014/main" id="{25308CF6-A68E-EACC-4F49-7D1A29989F74}"/>
                </a:ext>
              </a:extLst>
            </p:cNvPr>
            <p:cNvCxnSpPr>
              <a:cxnSpLocks/>
            </p:cNvCxnSpPr>
            <p:nvPr/>
          </p:nvCxnSpPr>
          <p:spPr>
            <a:xfrm>
              <a:off x="4781214" y="5182143"/>
              <a:ext cx="93610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5" name="直線コネクタ 74">
              <a:extLst>
                <a:ext uri="{FF2B5EF4-FFF2-40B4-BE49-F238E27FC236}">
                  <a16:creationId xmlns:a16="http://schemas.microsoft.com/office/drawing/2014/main" id="{B64E796F-8B59-349D-1AE7-8F22D8C06799}"/>
                </a:ext>
              </a:extLst>
            </p:cNvPr>
            <p:cNvCxnSpPr>
              <a:cxnSpLocks/>
            </p:cNvCxnSpPr>
            <p:nvPr/>
          </p:nvCxnSpPr>
          <p:spPr>
            <a:xfrm>
              <a:off x="5729108" y="5182143"/>
              <a:ext cx="0" cy="28803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6" name="テキスト ボックス 75">
              <a:extLst>
                <a:ext uri="{FF2B5EF4-FFF2-40B4-BE49-F238E27FC236}">
                  <a16:creationId xmlns:a16="http://schemas.microsoft.com/office/drawing/2014/main" id="{FBA3B034-A26F-D5D8-5CA0-EB3660D8E6CD}"/>
                </a:ext>
              </a:extLst>
            </p:cNvPr>
            <p:cNvSpPr txBox="1"/>
            <p:nvPr/>
          </p:nvSpPr>
          <p:spPr>
            <a:xfrm>
              <a:off x="3467393" y="2869373"/>
              <a:ext cx="936422" cy="338554"/>
            </a:xfrm>
            <a:prstGeom prst="rect">
              <a:avLst/>
            </a:prstGeom>
            <a:noFill/>
          </p:spPr>
          <p:txBody>
            <a:bodyPr wrap="square" rtlCol="0">
              <a:spAutoFit/>
            </a:bodyPr>
            <a:lstStyle/>
            <a:p>
              <a:r>
                <a:rPr kumimoji="1" lang="ja-JP" altLang="en-US" sz="1600"/>
                <a:t>父：</a:t>
              </a:r>
              <a:r>
                <a:rPr kumimoji="1" lang="en-US" altLang="ja-JP" sz="1600" dirty="0"/>
                <a:t>76</a:t>
              </a:r>
              <a:r>
                <a:rPr kumimoji="1" lang="ja-JP" altLang="en-US" sz="1600"/>
                <a:t>歳</a:t>
              </a:r>
            </a:p>
          </p:txBody>
        </p:sp>
        <p:sp>
          <p:nvSpPr>
            <p:cNvPr id="77" name="テキスト ボックス 76">
              <a:extLst>
                <a:ext uri="{FF2B5EF4-FFF2-40B4-BE49-F238E27FC236}">
                  <a16:creationId xmlns:a16="http://schemas.microsoft.com/office/drawing/2014/main" id="{7958657D-D957-6BF2-43A8-1AB4B1644A0A}"/>
                </a:ext>
              </a:extLst>
            </p:cNvPr>
            <p:cNvSpPr txBox="1"/>
            <p:nvPr/>
          </p:nvSpPr>
          <p:spPr>
            <a:xfrm>
              <a:off x="5132900" y="2883147"/>
              <a:ext cx="936422" cy="338554"/>
            </a:xfrm>
            <a:prstGeom prst="rect">
              <a:avLst/>
            </a:prstGeom>
            <a:noFill/>
          </p:spPr>
          <p:txBody>
            <a:bodyPr wrap="square" rtlCol="0">
              <a:spAutoFit/>
            </a:bodyPr>
            <a:lstStyle/>
            <a:p>
              <a:r>
                <a:rPr lang="ja-JP" altLang="en-US" sz="1600"/>
                <a:t>母</a:t>
              </a:r>
              <a:r>
                <a:rPr kumimoji="1" lang="ja-JP" altLang="en-US" sz="1600"/>
                <a:t>：</a:t>
              </a:r>
              <a:r>
                <a:rPr kumimoji="1" lang="en-US" altLang="ja-JP" sz="1600" dirty="0"/>
                <a:t>74</a:t>
              </a:r>
              <a:r>
                <a:rPr kumimoji="1" lang="ja-JP" altLang="en-US" sz="1600"/>
                <a:t>歳</a:t>
              </a:r>
            </a:p>
          </p:txBody>
        </p:sp>
        <p:sp>
          <p:nvSpPr>
            <p:cNvPr id="78" name="テキスト ボックス 77">
              <a:extLst>
                <a:ext uri="{FF2B5EF4-FFF2-40B4-BE49-F238E27FC236}">
                  <a16:creationId xmlns:a16="http://schemas.microsoft.com/office/drawing/2014/main" id="{95B7C579-0006-6C73-1563-A430328E5BFB}"/>
                </a:ext>
              </a:extLst>
            </p:cNvPr>
            <p:cNvSpPr txBox="1"/>
            <p:nvPr/>
          </p:nvSpPr>
          <p:spPr>
            <a:xfrm>
              <a:off x="6625665" y="4746630"/>
              <a:ext cx="1109163" cy="338554"/>
            </a:xfrm>
            <a:prstGeom prst="rect">
              <a:avLst/>
            </a:prstGeom>
            <a:noFill/>
          </p:spPr>
          <p:txBody>
            <a:bodyPr wrap="square" rtlCol="0">
              <a:spAutoFit/>
            </a:bodyPr>
            <a:lstStyle/>
            <a:p>
              <a:r>
                <a:rPr lang="ja-JP" altLang="en-US" sz="1600"/>
                <a:t>長女</a:t>
              </a:r>
              <a:r>
                <a:rPr kumimoji="1" lang="ja-JP" altLang="en-US" sz="1600"/>
                <a:t>：</a:t>
              </a:r>
              <a:r>
                <a:rPr kumimoji="1" lang="en-US" altLang="ja-JP" sz="1600" dirty="0"/>
                <a:t>51</a:t>
              </a:r>
              <a:r>
                <a:rPr kumimoji="1" lang="ja-JP" altLang="en-US" sz="1600"/>
                <a:t>歳</a:t>
              </a:r>
            </a:p>
          </p:txBody>
        </p:sp>
        <p:sp>
          <p:nvSpPr>
            <p:cNvPr id="79" name="テキスト ボックス 78">
              <a:extLst>
                <a:ext uri="{FF2B5EF4-FFF2-40B4-BE49-F238E27FC236}">
                  <a16:creationId xmlns:a16="http://schemas.microsoft.com/office/drawing/2014/main" id="{E69C2836-6BD8-F617-B30C-BDC5E5EC94F7}"/>
                </a:ext>
              </a:extLst>
            </p:cNvPr>
            <p:cNvSpPr txBox="1"/>
            <p:nvPr/>
          </p:nvSpPr>
          <p:spPr>
            <a:xfrm>
              <a:off x="4213552" y="4746630"/>
              <a:ext cx="1109163" cy="338554"/>
            </a:xfrm>
            <a:prstGeom prst="rect">
              <a:avLst/>
            </a:prstGeom>
            <a:noFill/>
          </p:spPr>
          <p:txBody>
            <a:bodyPr wrap="square" rtlCol="0">
              <a:spAutoFit/>
            </a:bodyPr>
            <a:lstStyle/>
            <a:p>
              <a:r>
                <a:rPr lang="ja-JP" altLang="en-US" sz="1600"/>
                <a:t>次女</a:t>
              </a:r>
              <a:r>
                <a:rPr kumimoji="1" lang="ja-JP" altLang="en-US" sz="1600"/>
                <a:t>：</a:t>
              </a:r>
              <a:r>
                <a:rPr lang="en-US" altLang="ja-JP" sz="1600" dirty="0"/>
                <a:t>48</a:t>
              </a:r>
              <a:r>
                <a:rPr kumimoji="1" lang="ja-JP" altLang="en-US" sz="1600"/>
                <a:t>歳</a:t>
              </a:r>
            </a:p>
          </p:txBody>
        </p:sp>
        <p:sp>
          <p:nvSpPr>
            <p:cNvPr id="80" name="テキスト ボックス 79">
              <a:extLst>
                <a:ext uri="{FF2B5EF4-FFF2-40B4-BE49-F238E27FC236}">
                  <a16:creationId xmlns:a16="http://schemas.microsoft.com/office/drawing/2014/main" id="{A98A4615-E609-BF44-ADBD-F68FDD7902A7}"/>
                </a:ext>
              </a:extLst>
            </p:cNvPr>
            <p:cNvSpPr txBox="1"/>
            <p:nvPr/>
          </p:nvSpPr>
          <p:spPr>
            <a:xfrm>
              <a:off x="1803457" y="4808946"/>
              <a:ext cx="1451733" cy="338554"/>
            </a:xfrm>
            <a:prstGeom prst="rect">
              <a:avLst/>
            </a:prstGeom>
            <a:noFill/>
          </p:spPr>
          <p:txBody>
            <a:bodyPr wrap="square" rtlCol="0">
              <a:spAutoFit/>
            </a:bodyPr>
            <a:lstStyle/>
            <a:p>
              <a:r>
                <a:rPr kumimoji="1" lang="ja-JP" altLang="en-US" sz="1600"/>
                <a:t>相談者：</a:t>
              </a:r>
              <a:r>
                <a:rPr lang="en-US" altLang="ja-JP" sz="1600" dirty="0"/>
                <a:t>47</a:t>
              </a:r>
              <a:r>
                <a:rPr kumimoji="1" lang="ja-JP" altLang="en-US" sz="1600"/>
                <a:t>歳</a:t>
              </a:r>
            </a:p>
          </p:txBody>
        </p:sp>
        <p:sp>
          <p:nvSpPr>
            <p:cNvPr id="81" name="テキスト ボックス 80">
              <a:extLst>
                <a:ext uri="{FF2B5EF4-FFF2-40B4-BE49-F238E27FC236}">
                  <a16:creationId xmlns:a16="http://schemas.microsoft.com/office/drawing/2014/main" id="{F07584B9-CC06-1830-4AF6-14EB0CAEE314}"/>
                </a:ext>
              </a:extLst>
            </p:cNvPr>
            <p:cNvSpPr txBox="1"/>
            <p:nvPr/>
          </p:nvSpPr>
          <p:spPr>
            <a:xfrm>
              <a:off x="3464949" y="2052490"/>
              <a:ext cx="824004" cy="261241"/>
            </a:xfrm>
            <a:prstGeom prst="rect">
              <a:avLst/>
            </a:prstGeom>
            <a:noFill/>
          </p:spPr>
          <p:txBody>
            <a:bodyPr wrap="square" rtlCol="0">
              <a:spAutoFit/>
            </a:bodyPr>
            <a:lstStyle/>
            <a:p>
              <a:r>
                <a:rPr lang="ja-JP" altLang="en-US" sz="1600"/>
                <a:t>創業社長</a:t>
              </a:r>
              <a:endParaRPr kumimoji="1" lang="ja-JP" altLang="en-US" sz="1600"/>
            </a:p>
          </p:txBody>
        </p:sp>
        <p:sp>
          <p:nvSpPr>
            <p:cNvPr id="82" name="テキスト ボックス 81">
              <a:extLst>
                <a:ext uri="{FF2B5EF4-FFF2-40B4-BE49-F238E27FC236}">
                  <a16:creationId xmlns:a16="http://schemas.microsoft.com/office/drawing/2014/main" id="{589801A2-7BDC-3573-C833-C2F85B14516E}"/>
                </a:ext>
              </a:extLst>
            </p:cNvPr>
            <p:cNvSpPr txBox="1"/>
            <p:nvPr/>
          </p:nvSpPr>
          <p:spPr>
            <a:xfrm>
              <a:off x="1236149" y="4395189"/>
              <a:ext cx="1042710" cy="261241"/>
            </a:xfrm>
            <a:prstGeom prst="rect">
              <a:avLst/>
            </a:prstGeom>
            <a:noFill/>
          </p:spPr>
          <p:txBody>
            <a:bodyPr wrap="square" rtlCol="0">
              <a:spAutoFit/>
            </a:bodyPr>
            <a:lstStyle/>
            <a:p>
              <a:r>
                <a:rPr lang="ja-JP" altLang="en-US" sz="1600"/>
                <a:t>次期社長→</a:t>
              </a:r>
              <a:endParaRPr kumimoji="1" lang="ja-JP" altLang="en-US" sz="1600"/>
            </a:p>
          </p:txBody>
        </p:sp>
      </p:grpSp>
      <p:sp>
        <p:nvSpPr>
          <p:cNvPr id="108" name="テキスト ボックス 107">
            <a:extLst>
              <a:ext uri="{FF2B5EF4-FFF2-40B4-BE49-F238E27FC236}">
                <a16:creationId xmlns:a16="http://schemas.microsoft.com/office/drawing/2014/main" id="{7A1EC633-7389-DE67-F7E4-FB5A6D9E6AE9}"/>
              </a:ext>
            </a:extLst>
          </p:cNvPr>
          <p:cNvSpPr txBox="1"/>
          <p:nvPr/>
        </p:nvSpPr>
        <p:spPr>
          <a:xfrm>
            <a:off x="1159162" y="6054851"/>
            <a:ext cx="532518" cy="369332"/>
          </a:xfrm>
          <a:prstGeom prst="rect">
            <a:avLst/>
          </a:prstGeom>
          <a:noFill/>
        </p:spPr>
        <p:txBody>
          <a:bodyPr wrap="none" rtlCol="0">
            <a:spAutoFit/>
          </a:bodyPr>
          <a:lstStyle/>
          <a:p>
            <a:r>
              <a:rPr kumimoji="1" lang="en-US" altLang="ja-JP" dirty="0"/>
              <a:t>7</a:t>
            </a:r>
            <a:r>
              <a:rPr kumimoji="1" lang="ja-JP" altLang="en-US"/>
              <a:t>歳</a:t>
            </a:r>
          </a:p>
        </p:txBody>
      </p:sp>
      <p:sp>
        <p:nvSpPr>
          <p:cNvPr id="109" name="テキスト ボックス 108">
            <a:extLst>
              <a:ext uri="{FF2B5EF4-FFF2-40B4-BE49-F238E27FC236}">
                <a16:creationId xmlns:a16="http://schemas.microsoft.com/office/drawing/2014/main" id="{1B0EE766-DE4D-3C4A-672B-FBC1F0272E81}"/>
              </a:ext>
            </a:extLst>
          </p:cNvPr>
          <p:cNvSpPr txBox="1"/>
          <p:nvPr/>
        </p:nvSpPr>
        <p:spPr>
          <a:xfrm>
            <a:off x="2340248" y="6051174"/>
            <a:ext cx="532518" cy="369332"/>
          </a:xfrm>
          <a:prstGeom prst="rect">
            <a:avLst/>
          </a:prstGeom>
          <a:noFill/>
        </p:spPr>
        <p:txBody>
          <a:bodyPr wrap="none" rtlCol="0">
            <a:spAutoFit/>
          </a:bodyPr>
          <a:lstStyle/>
          <a:p>
            <a:r>
              <a:rPr lang="en-US" altLang="ja-JP" dirty="0"/>
              <a:t>9</a:t>
            </a:r>
            <a:r>
              <a:rPr kumimoji="1" lang="ja-JP" altLang="en-US"/>
              <a:t>歳</a:t>
            </a:r>
          </a:p>
        </p:txBody>
      </p:sp>
      <p:sp>
        <p:nvSpPr>
          <p:cNvPr id="111" name="テキスト ボックス 110">
            <a:extLst>
              <a:ext uri="{FF2B5EF4-FFF2-40B4-BE49-F238E27FC236}">
                <a16:creationId xmlns:a16="http://schemas.microsoft.com/office/drawing/2014/main" id="{CCBDB368-928E-1D67-9CB4-9C581E0D0551}"/>
              </a:ext>
            </a:extLst>
          </p:cNvPr>
          <p:cNvSpPr txBox="1"/>
          <p:nvPr/>
        </p:nvSpPr>
        <p:spPr>
          <a:xfrm>
            <a:off x="4067944" y="6084004"/>
            <a:ext cx="649537" cy="369332"/>
          </a:xfrm>
          <a:prstGeom prst="rect">
            <a:avLst/>
          </a:prstGeom>
          <a:noFill/>
        </p:spPr>
        <p:txBody>
          <a:bodyPr wrap="none" rtlCol="0">
            <a:spAutoFit/>
          </a:bodyPr>
          <a:lstStyle/>
          <a:p>
            <a:r>
              <a:rPr lang="en-US" altLang="ja-JP" dirty="0"/>
              <a:t>10</a:t>
            </a:r>
            <a:r>
              <a:rPr kumimoji="1" lang="ja-JP" altLang="en-US"/>
              <a:t>歳</a:t>
            </a:r>
          </a:p>
        </p:txBody>
      </p:sp>
      <p:sp>
        <p:nvSpPr>
          <p:cNvPr id="114" name="テキスト ボックス 113">
            <a:extLst>
              <a:ext uri="{FF2B5EF4-FFF2-40B4-BE49-F238E27FC236}">
                <a16:creationId xmlns:a16="http://schemas.microsoft.com/office/drawing/2014/main" id="{B4E83E8E-168E-72E7-2FC8-0195C48AD8F8}"/>
              </a:ext>
            </a:extLst>
          </p:cNvPr>
          <p:cNvSpPr txBox="1"/>
          <p:nvPr/>
        </p:nvSpPr>
        <p:spPr>
          <a:xfrm>
            <a:off x="5282749" y="6014052"/>
            <a:ext cx="649537" cy="369332"/>
          </a:xfrm>
          <a:prstGeom prst="rect">
            <a:avLst/>
          </a:prstGeom>
          <a:noFill/>
        </p:spPr>
        <p:txBody>
          <a:bodyPr wrap="none" rtlCol="0">
            <a:spAutoFit/>
          </a:bodyPr>
          <a:lstStyle/>
          <a:p>
            <a:r>
              <a:rPr lang="en-US" altLang="ja-JP" dirty="0"/>
              <a:t>13</a:t>
            </a:r>
            <a:r>
              <a:rPr kumimoji="1" lang="ja-JP" altLang="en-US"/>
              <a:t>歳</a:t>
            </a:r>
          </a:p>
        </p:txBody>
      </p:sp>
      <p:sp>
        <p:nvSpPr>
          <p:cNvPr id="115" name="テキスト ボックス 114">
            <a:extLst>
              <a:ext uri="{FF2B5EF4-FFF2-40B4-BE49-F238E27FC236}">
                <a16:creationId xmlns:a16="http://schemas.microsoft.com/office/drawing/2014/main" id="{781BFACC-F7C0-141B-1BE2-B5B4D3869B9C}"/>
              </a:ext>
            </a:extLst>
          </p:cNvPr>
          <p:cNvSpPr txBox="1"/>
          <p:nvPr/>
        </p:nvSpPr>
        <p:spPr>
          <a:xfrm>
            <a:off x="6952960" y="6011996"/>
            <a:ext cx="649537" cy="369332"/>
          </a:xfrm>
          <a:prstGeom prst="rect">
            <a:avLst/>
          </a:prstGeom>
          <a:noFill/>
        </p:spPr>
        <p:txBody>
          <a:bodyPr wrap="none" rtlCol="0">
            <a:spAutoFit/>
          </a:bodyPr>
          <a:lstStyle/>
          <a:p>
            <a:r>
              <a:rPr lang="en-US" altLang="ja-JP" dirty="0"/>
              <a:t>16</a:t>
            </a:r>
            <a:r>
              <a:rPr kumimoji="1" lang="ja-JP" altLang="en-US"/>
              <a:t>歳</a:t>
            </a:r>
          </a:p>
        </p:txBody>
      </p:sp>
      <p:sp>
        <p:nvSpPr>
          <p:cNvPr id="116" name="テキスト ボックス 115">
            <a:extLst>
              <a:ext uri="{FF2B5EF4-FFF2-40B4-BE49-F238E27FC236}">
                <a16:creationId xmlns:a16="http://schemas.microsoft.com/office/drawing/2014/main" id="{0E50B9F4-5DF5-40F4-568E-1BB3753BF5A1}"/>
              </a:ext>
            </a:extLst>
          </p:cNvPr>
          <p:cNvSpPr txBox="1"/>
          <p:nvPr/>
        </p:nvSpPr>
        <p:spPr>
          <a:xfrm>
            <a:off x="8177925" y="5973672"/>
            <a:ext cx="649537" cy="369332"/>
          </a:xfrm>
          <a:prstGeom prst="rect">
            <a:avLst/>
          </a:prstGeom>
          <a:noFill/>
        </p:spPr>
        <p:txBody>
          <a:bodyPr wrap="none" rtlCol="0">
            <a:spAutoFit/>
          </a:bodyPr>
          <a:lstStyle/>
          <a:p>
            <a:r>
              <a:rPr lang="en-US" altLang="ja-JP" dirty="0"/>
              <a:t>18</a:t>
            </a:r>
            <a:r>
              <a:rPr kumimoji="1" lang="ja-JP" altLang="en-US"/>
              <a:t>歳</a:t>
            </a:r>
          </a:p>
        </p:txBody>
      </p:sp>
    </p:spTree>
    <p:extLst>
      <p:ext uri="{BB962C8B-B14F-4D97-AF65-F5344CB8AC3E}">
        <p14:creationId xmlns:p14="http://schemas.microsoft.com/office/powerpoint/2010/main" val="23936012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EF6BA2A7-30F1-0B68-7F52-155A37A17F9C}"/>
              </a:ext>
            </a:extLst>
          </p:cNvPr>
          <p:cNvSpPr txBox="1"/>
          <p:nvPr/>
        </p:nvSpPr>
        <p:spPr>
          <a:xfrm>
            <a:off x="1470040" y="1772816"/>
            <a:ext cx="6203942" cy="2677656"/>
          </a:xfrm>
          <a:prstGeom prst="rect">
            <a:avLst/>
          </a:prstGeom>
          <a:noFill/>
        </p:spPr>
        <p:txBody>
          <a:bodyPr wrap="none" rtlCol="0">
            <a:spAutoFit/>
          </a:bodyPr>
          <a:lstStyle/>
          <a:p>
            <a:pPr algn="ctr"/>
            <a:r>
              <a:rPr lang="en-US" altLang="ja-JP" sz="2400" dirty="0"/>
              <a:t>②</a:t>
            </a:r>
            <a:r>
              <a:rPr lang="ja-JP" altLang="en-US" sz="2400"/>
              <a:t>「父の体に病気がわかりました。</a:t>
            </a:r>
            <a:endParaRPr lang="en-US" altLang="ja-JP" sz="2400" dirty="0"/>
          </a:p>
          <a:p>
            <a:pPr algn="ctr"/>
            <a:endParaRPr lang="en-US" altLang="ja-JP" sz="2400" dirty="0"/>
          </a:p>
          <a:p>
            <a:pPr algn="ctr"/>
            <a:r>
              <a:rPr lang="ja-JP" altLang="en-US" sz="2400"/>
              <a:t>これからのことについて父を交えて話をしたい」</a:t>
            </a:r>
            <a:endParaRPr lang="en-US" altLang="ja-JP" sz="2400" dirty="0"/>
          </a:p>
          <a:p>
            <a:pPr algn="ctr"/>
            <a:endParaRPr kumimoji="1" lang="en-US" altLang="ja-JP" sz="2400" dirty="0"/>
          </a:p>
          <a:p>
            <a:pPr algn="ctr"/>
            <a:r>
              <a:rPr lang="ja-JP" altLang="en-US" sz="2400"/>
              <a:t>と相談者から言われました。</a:t>
            </a:r>
            <a:endParaRPr lang="en-US" altLang="ja-JP" sz="2400" dirty="0"/>
          </a:p>
          <a:p>
            <a:pPr algn="ctr"/>
            <a:endParaRPr kumimoji="1" lang="en-US" altLang="ja-JP" sz="2400" dirty="0"/>
          </a:p>
          <a:p>
            <a:pPr algn="ctr"/>
            <a:r>
              <a:rPr lang="ja-JP" altLang="en-US" sz="2400"/>
              <a:t>あなたならどう対応ますか？？？</a:t>
            </a:r>
            <a:endParaRPr kumimoji="1" lang="ja-JP" altLang="en-US" sz="2400"/>
          </a:p>
        </p:txBody>
      </p:sp>
      <p:sp>
        <p:nvSpPr>
          <p:cNvPr id="5" name="テキスト ボックス 4">
            <a:extLst>
              <a:ext uri="{FF2B5EF4-FFF2-40B4-BE49-F238E27FC236}">
                <a16:creationId xmlns:a16="http://schemas.microsoft.com/office/drawing/2014/main" id="{8DABE794-A3F2-6611-0B24-03F2D07359F0}"/>
              </a:ext>
            </a:extLst>
          </p:cNvPr>
          <p:cNvSpPr txBox="1"/>
          <p:nvPr/>
        </p:nvSpPr>
        <p:spPr>
          <a:xfrm>
            <a:off x="1834568" y="730692"/>
            <a:ext cx="5905784" cy="369332"/>
          </a:xfrm>
          <a:prstGeom prst="rect">
            <a:avLst/>
          </a:prstGeom>
          <a:noFill/>
        </p:spPr>
        <p:txBody>
          <a:bodyPr wrap="none" rtlCol="0">
            <a:spAutoFit/>
          </a:bodyPr>
          <a:lstStyle/>
          <a:p>
            <a:r>
              <a:rPr kumimoji="1" lang="ja-JP" altLang="en-US"/>
              <a:t>顧問契約を締結して約半年後、お父さまの体調不良の連絡</a:t>
            </a:r>
          </a:p>
        </p:txBody>
      </p:sp>
      <p:sp>
        <p:nvSpPr>
          <p:cNvPr id="7" name="テキスト ボックス 6">
            <a:extLst>
              <a:ext uri="{FF2B5EF4-FFF2-40B4-BE49-F238E27FC236}">
                <a16:creationId xmlns:a16="http://schemas.microsoft.com/office/drawing/2014/main" id="{7D5C2D8A-D5B5-9860-EB79-E50CF02D5BF5}"/>
              </a:ext>
            </a:extLst>
          </p:cNvPr>
          <p:cNvSpPr txBox="1"/>
          <p:nvPr/>
        </p:nvSpPr>
        <p:spPr>
          <a:xfrm>
            <a:off x="2516789" y="5222387"/>
            <a:ext cx="4110421" cy="369332"/>
          </a:xfrm>
          <a:prstGeom prst="rect">
            <a:avLst/>
          </a:prstGeom>
          <a:noFill/>
        </p:spPr>
        <p:txBody>
          <a:bodyPr wrap="none" rtlCol="0">
            <a:spAutoFit/>
          </a:bodyPr>
          <a:lstStyle/>
          <a:p>
            <a:r>
              <a:rPr kumimoji="1" lang="ja-JP" altLang="en-US"/>
              <a:t>グループディスカッションしてみましょう！</a:t>
            </a:r>
          </a:p>
        </p:txBody>
      </p:sp>
    </p:spTree>
    <p:extLst>
      <p:ext uri="{BB962C8B-B14F-4D97-AF65-F5344CB8AC3E}">
        <p14:creationId xmlns:p14="http://schemas.microsoft.com/office/powerpoint/2010/main" val="1738411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2051720" y="601524"/>
            <a:ext cx="5256584" cy="523220"/>
          </a:xfrm>
          <a:prstGeom prst="rect">
            <a:avLst/>
          </a:prstGeom>
          <a:noFill/>
        </p:spPr>
        <p:txBody>
          <a:bodyPr wrap="square" rtlCol="0">
            <a:spAutoFit/>
          </a:bodyPr>
          <a:lstStyle/>
          <a:p>
            <a:r>
              <a:rPr lang="ja-JP" altLang="en-US" sz="2800"/>
              <a:t>本日の相続コンサルティング事例</a:t>
            </a:r>
            <a:endParaRPr kumimoji="1" lang="ja-JP" altLang="en-US" sz="2800" dirty="0"/>
          </a:p>
        </p:txBody>
      </p:sp>
      <p:grpSp>
        <p:nvGrpSpPr>
          <p:cNvPr id="107" name="グループ化 106">
            <a:extLst>
              <a:ext uri="{FF2B5EF4-FFF2-40B4-BE49-F238E27FC236}">
                <a16:creationId xmlns:a16="http://schemas.microsoft.com/office/drawing/2014/main" id="{70E9C1B6-B87D-1A06-EF77-88B02827B461}"/>
              </a:ext>
            </a:extLst>
          </p:cNvPr>
          <p:cNvGrpSpPr/>
          <p:nvPr/>
        </p:nvGrpSpPr>
        <p:grpSpPr>
          <a:xfrm>
            <a:off x="-47730" y="1434262"/>
            <a:ext cx="8868201" cy="5091071"/>
            <a:chOff x="1236149" y="2052490"/>
            <a:chExt cx="7072991" cy="3928463"/>
          </a:xfrm>
        </p:grpSpPr>
        <p:sp>
          <p:nvSpPr>
            <p:cNvPr id="4" name="円/楕円 3">
              <a:extLst>
                <a:ext uri="{FF2B5EF4-FFF2-40B4-BE49-F238E27FC236}">
                  <a16:creationId xmlns:a16="http://schemas.microsoft.com/office/drawing/2014/main" id="{5A7678A8-DD22-390A-B584-3398EFEA9BF9}"/>
                </a:ext>
              </a:extLst>
            </p:cNvPr>
            <p:cNvSpPr/>
            <p:nvPr/>
          </p:nvSpPr>
          <p:spPr>
            <a:xfrm>
              <a:off x="3635896" y="2348880"/>
              <a:ext cx="504056" cy="50405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三角形 4">
              <a:extLst>
                <a:ext uri="{FF2B5EF4-FFF2-40B4-BE49-F238E27FC236}">
                  <a16:creationId xmlns:a16="http://schemas.microsoft.com/office/drawing/2014/main" id="{BC30E745-E9AB-1D6C-28B5-6CA2D173C1B5}"/>
                </a:ext>
              </a:extLst>
            </p:cNvPr>
            <p:cNvSpPr/>
            <p:nvPr/>
          </p:nvSpPr>
          <p:spPr>
            <a:xfrm>
              <a:off x="5220072" y="2348880"/>
              <a:ext cx="504056" cy="432048"/>
            </a:xfrm>
            <a:prstGeom prst="triangl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直線コネクタ 8">
              <a:extLst>
                <a:ext uri="{FF2B5EF4-FFF2-40B4-BE49-F238E27FC236}">
                  <a16:creationId xmlns:a16="http://schemas.microsoft.com/office/drawing/2014/main" id="{4659EB02-6B7C-6FE7-D235-55CEE776E38E}"/>
                </a:ext>
              </a:extLst>
            </p:cNvPr>
            <p:cNvCxnSpPr>
              <a:cxnSpLocks/>
            </p:cNvCxnSpPr>
            <p:nvPr/>
          </p:nvCxnSpPr>
          <p:spPr>
            <a:xfrm>
              <a:off x="4247964" y="2492896"/>
              <a:ext cx="93610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F7FF73E4-C005-8B95-3EC9-C9E0FFD9A86E}"/>
                </a:ext>
              </a:extLst>
            </p:cNvPr>
            <p:cNvCxnSpPr>
              <a:cxnSpLocks/>
            </p:cNvCxnSpPr>
            <p:nvPr/>
          </p:nvCxnSpPr>
          <p:spPr>
            <a:xfrm>
              <a:off x="4247964" y="2636912"/>
              <a:ext cx="93610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3A085018-FD0E-3BE8-61A9-BB98A5A53371}"/>
                </a:ext>
              </a:extLst>
            </p:cNvPr>
            <p:cNvCxnSpPr>
              <a:cxnSpLocks/>
            </p:cNvCxnSpPr>
            <p:nvPr/>
          </p:nvCxnSpPr>
          <p:spPr>
            <a:xfrm>
              <a:off x="2353333" y="3717032"/>
              <a:ext cx="473894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8D2ABFD9-3203-78F5-248C-A6DE80BD5DCF}"/>
                </a:ext>
              </a:extLst>
            </p:cNvPr>
            <p:cNvCxnSpPr>
              <a:cxnSpLocks/>
            </p:cNvCxnSpPr>
            <p:nvPr/>
          </p:nvCxnSpPr>
          <p:spPr>
            <a:xfrm>
              <a:off x="2353333" y="3717032"/>
              <a:ext cx="0" cy="57606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EAC9DF1F-3CB5-69A6-6197-3CDDA3B12342}"/>
                </a:ext>
              </a:extLst>
            </p:cNvPr>
            <p:cNvCxnSpPr>
              <a:cxnSpLocks/>
            </p:cNvCxnSpPr>
            <p:nvPr/>
          </p:nvCxnSpPr>
          <p:spPr>
            <a:xfrm>
              <a:off x="7092280" y="3717032"/>
              <a:ext cx="0" cy="57606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8AFC1D64-EDCF-398F-4F17-7BD10C4AA17B}"/>
                </a:ext>
              </a:extLst>
            </p:cNvPr>
            <p:cNvCxnSpPr>
              <a:cxnSpLocks/>
            </p:cNvCxnSpPr>
            <p:nvPr/>
          </p:nvCxnSpPr>
          <p:spPr>
            <a:xfrm>
              <a:off x="4716016" y="2636912"/>
              <a:ext cx="0" cy="1656184"/>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2" name="三角形 21">
              <a:extLst>
                <a:ext uri="{FF2B5EF4-FFF2-40B4-BE49-F238E27FC236}">
                  <a16:creationId xmlns:a16="http://schemas.microsoft.com/office/drawing/2014/main" id="{E42D8A5D-3217-807C-067F-EE2E9AB8173D}"/>
                </a:ext>
              </a:extLst>
            </p:cNvPr>
            <p:cNvSpPr/>
            <p:nvPr/>
          </p:nvSpPr>
          <p:spPr>
            <a:xfrm>
              <a:off x="6826671" y="4297370"/>
              <a:ext cx="504056" cy="432048"/>
            </a:xfrm>
            <a:prstGeom prst="triangl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三角形 22">
              <a:extLst>
                <a:ext uri="{FF2B5EF4-FFF2-40B4-BE49-F238E27FC236}">
                  <a16:creationId xmlns:a16="http://schemas.microsoft.com/office/drawing/2014/main" id="{A4FDFF4B-70BA-A925-7DC0-96AE46649C09}"/>
                </a:ext>
              </a:extLst>
            </p:cNvPr>
            <p:cNvSpPr/>
            <p:nvPr/>
          </p:nvSpPr>
          <p:spPr>
            <a:xfrm>
              <a:off x="4477569" y="4293096"/>
              <a:ext cx="504056" cy="432048"/>
            </a:xfrm>
            <a:prstGeom prst="triangl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円/楕円 23">
              <a:extLst>
                <a:ext uri="{FF2B5EF4-FFF2-40B4-BE49-F238E27FC236}">
                  <a16:creationId xmlns:a16="http://schemas.microsoft.com/office/drawing/2014/main" id="{4F9180BD-5629-A1E1-FD5C-9D98183646C2}"/>
                </a:ext>
              </a:extLst>
            </p:cNvPr>
            <p:cNvSpPr/>
            <p:nvPr/>
          </p:nvSpPr>
          <p:spPr>
            <a:xfrm>
              <a:off x="2128467" y="4293096"/>
              <a:ext cx="504056" cy="50405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楕円 24">
              <a:extLst>
                <a:ext uri="{FF2B5EF4-FFF2-40B4-BE49-F238E27FC236}">
                  <a16:creationId xmlns:a16="http://schemas.microsoft.com/office/drawing/2014/main" id="{4CE58ACE-1173-AE35-CDD0-DCD9F8167916}"/>
                </a:ext>
              </a:extLst>
            </p:cNvPr>
            <p:cNvSpPr/>
            <p:nvPr/>
          </p:nvSpPr>
          <p:spPr>
            <a:xfrm>
              <a:off x="5502981" y="5476897"/>
              <a:ext cx="504056" cy="50405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円/楕円 25">
              <a:extLst>
                <a:ext uri="{FF2B5EF4-FFF2-40B4-BE49-F238E27FC236}">
                  <a16:creationId xmlns:a16="http://schemas.microsoft.com/office/drawing/2014/main" id="{6AE7CBDB-D697-57C8-1658-9290132D5BD3}"/>
                </a:ext>
              </a:extLst>
            </p:cNvPr>
            <p:cNvSpPr/>
            <p:nvPr/>
          </p:nvSpPr>
          <p:spPr>
            <a:xfrm>
              <a:off x="7805084" y="5447462"/>
              <a:ext cx="504056" cy="50405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円/楕円 26">
              <a:extLst>
                <a:ext uri="{FF2B5EF4-FFF2-40B4-BE49-F238E27FC236}">
                  <a16:creationId xmlns:a16="http://schemas.microsoft.com/office/drawing/2014/main" id="{E80A8A19-ED91-1D91-B27D-F6420675417A}"/>
                </a:ext>
              </a:extLst>
            </p:cNvPr>
            <p:cNvSpPr/>
            <p:nvPr/>
          </p:nvSpPr>
          <p:spPr>
            <a:xfrm>
              <a:off x="7777187" y="4221088"/>
              <a:ext cx="504056" cy="50405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円/楕円 27">
              <a:extLst>
                <a:ext uri="{FF2B5EF4-FFF2-40B4-BE49-F238E27FC236}">
                  <a16:creationId xmlns:a16="http://schemas.microsoft.com/office/drawing/2014/main" id="{0C58BF81-EB8D-9235-6213-4CDE08902DBC}"/>
                </a:ext>
              </a:extLst>
            </p:cNvPr>
            <p:cNvSpPr/>
            <p:nvPr/>
          </p:nvSpPr>
          <p:spPr>
            <a:xfrm>
              <a:off x="5428085" y="4257092"/>
              <a:ext cx="504056" cy="50405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三角形 30">
              <a:extLst>
                <a:ext uri="{FF2B5EF4-FFF2-40B4-BE49-F238E27FC236}">
                  <a16:creationId xmlns:a16="http://schemas.microsoft.com/office/drawing/2014/main" id="{C55E3611-F020-32F7-0D83-72EE52F50FD2}"/>
                </a:ext>
              </a:extLst>
            </p:cNvPr>
            <p:cNvSpPr/>
            <p:nvPr/>
          </p:nvSpPr>
          <p:spPr>
            <a:xfrm>
              <a:off x="2128467" y="5481742"/>
              <a:ext cx="504056" cy="43204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三角形 31">
              <a:extLst>
                <a:ext uri="{FF2B5EF4-FFF2-40B4-BE49-F238E27FC236}">
                  <a16:creationId xmlns:a16="http://schemas.microsoft.com/office/drawing/2014/main" id="{5F834C15-288D-727E-4DEF-2E85989A2BEB}"/>
                </a:ext>
              </a:extLst>
            </p:cNvPr>
            <p:cNvSpPr/>
            <p:nvPr/>
          </p:nvSpPr>
          <p:spPr>
            <a:xfrm>
              <a:off x="3076361" y="4293096"/>
              <a:ext cx="504056" cy="43204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4" name="直線コネクタ 43">
              <a:extLst>
                <a:ext uri="{FF2B5EF4-FFF2-40B4-BE49-F238E27FC236}">
                  <a16:creationId xmlns:a16="http://schemas.microsoft.com/office/drawing/2014/main" id="{0849DBCF-E192-F1CF-7B6D-DCFED81FC0E8}"/>
                </a:ext>
              </a:extLst>
            </p:cNvPr>
            <p:cNvCxnSpPr>
              <a:cxnSpLocks/>
            </p:cNvCxnSpPr>
            <p:nvPr/>
          </p:nvCxnSpPr>
          <p:spPr>
            <a:xfrm>
              <a:off x="7356670" y="4437112"/>
              <a:ext cx="37656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EB25063E-3A8D-05E6-8AD6-5EE3530D5AC2}"/>
                </a:ext>
              </a:extLst>
            </p:cNvPr>
            <p:cNvCxnSpPr>
              <a:cxnSpLocks/>
            </p:cNvCxnSpPr>
            <p:nvPr/>
          </p:nvCxnSpPr>
          <p:spPr>
            <a:xfrm>
              <a:off x="7356669" y="4539332"/>
              <a:ext cx="37656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9E964805-B675-54C7-B5B6-ADE4A3CF83CE}"/>
                </a:ext>
              </a:extLst>
            </p:cNvPr>
            <p:cNvCxnSpPr>
              <a:cxnSpLocks/>
            </p:cNvCxnSpPr>
            <p:nvPr/>
          </p:nvCxnSpPr>
          <p:spPr>
            <a:xfrm>
              <a:off x="2699793" y="4456172"/>
              <a:ext cx="37656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9D962668-E3D8-AE73-6D62-CA90D65E0DC7}"/>
                </a:ext>
              </a:extLst>
            </p:cNvPr>
            <p:cNvCxnSpPr>
              <a:cxnSpLocks/>
            </p:cNvCxnSpPr>
            <p:nvPr/>
          </p:nvCxnSpPr>
          <p:spPr>
            <a:xfrm>
              <a:off x="2699792" y="4558392"/>
              <a:ext cx="37656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96E7821A-12A9-4A63-0C8A-96DF1978C812}"/>
                </a:ext>
              </a:extLst>
            </p:cNvPr>
            <p:cNvCxnSpPr>
              <a:cxnSpLocks/>
            </p:cNvCxnSpPr>
            <p:nvPr/>
          </p:nvCxnSpPr>
          <p:spPr>
            <a:xfrm>
              <a:off x="4981626" y="4456172"/>
              <a:ext cx="37656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61B91CCE-4A08-0DF7-A007-3E1598BAF626}"/>
                </a:ext>
              </a:extLst>
            </p:cNvPr>
            <p:cNvCxnSpPr>
              <a:cxnSpLocks/>
            </p:cNvCxnSpPr>
            <p:nvPr/>
          </p:nvCxnSpPr>
          <p:spPr>
            <a:xfrm>
              <a:off x="4981625" y="4558392"/>
              <a:ext cx="37656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0A736FA5-E36C-FDC6-57A9-DF934AAA3DAE}"/>
                </a:ext>
              </a:extLst>
            </p:cNvPr>
            <p:cNvCxnSpPr>
              <a:cxnSpLocks/>
            </p:cNvCxnSpPr>
            <p:nvPr/>
          </p:nvCxnSpPr>
          <p:spPr>
            <a:xfrm>
              <a:off x="2895936" y="4558392"/>
              <a:ext cx="0" cy="57606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9A4CD9F7-6FFC-B63B-E99B-8030C3F6F79D}"/>
                </a:ext>
              </a:extLst>
            </p:cNvPr>
            <p:cNvCxnSpPr>
              <a:cxnSpLocks/>
            </p:cNvCxnSpPr>
            <p:nvPr/>
          </p:nvCxnSpPr>
          <p:spPr>
            <a:xfrm>
              <a:off x="5184068" y="4558392"/>
              <a:ext cx="0" cy="57606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6118D949-CCDE-FD29-1AB5-85585700D050}"/>
                </a:ext>
              </a:extLst>
            </p:cNvPr>
            <p:cNvCxnSpPr>
              <a:cxnSpLocks/>
            </p:cNvCxnSpPr>
            <p:nvPr/>
          </p:nvCxnSpPr>
          <p:spPr>
            <a:xfrm>
              <a:off x="7533998" y="4561470"/>
              <a:ext cx="0" cy="57606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10F17070-6207-8317-0966-68C4D4AB5FC7}"/>
                </a:ext>
              </a:extLst>
            </p:cNvPr>
            <p:cNvCxnSpPr>
              <a:cxnSpLocks/>
            </p:cNvCxnSpPr>
            <p:nvPr/>
          </p:nvCxnSpPr>
          <p:spPr>
            <a:xfrm>
              <a:off x="2380495" y="5180221"/>
              <a:ext cx="0" cy="28803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DEE757D5-A1AE-C050-173D-C4F8DB5DCF2D}"/>
                </a:ext>
              </a:extLst>
            </p:cNvPr>
            <p:cNvCxnSpPr>
              <a:cxnSpLocks/>
            </p:cNvCxnSpPr>
            <p:nvPr/>
          </p:nvCxnSpPr>
          <p:spPr>
            <a:xfrm>
              <a:off x="2380495" y="5171527"/>
              <a:ext cx="936104"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4" name="三角形 63">
              <a:extLst>
                <a:ext uri="{FF2B5EF4-FFF2-40B4-BE49-F238E27FC236}">
                  <a16:creationId xmlns:a16="http://schemas.microsoft.com/office/drawing/2014/main" id="{40EC8507-425E-2754-7082-F668BBA9F137}"/>
                </a:ext>
              </a:extLst>
            </p:cNvPr>
            <p:cNvSpPr/>
            <p:nvPr/>
          </p:nvSpPr>
          <p:spPr>
            <a:xfrm>
              <a:off x="3076361" y="5481742"/>
              <a:ext cx="504056" cy="43204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5" name="直線コネクタ 64">
              <a:extLst>
                <a:ext uri="{FF2B5EF4-FFF2-40B4-BE49-F238E27FC236}">
                  <a16:creationId xmlns:a16="http://schemas.microsoft.com/office/drawing/2014/main" id="{D96F99CC-F9E1-2A7E-B04B-C365F0F32159}"/>
                </a:ext>
              </a:extLst>
            </p:cNvPr>
            <p:cNvCxnSpPr>
              <a:cxnSpLocks/>
            </p:cNvCxnSpPr>
            <p:nvPr/>
          </p:nvCxnSpPr>
          <p:spPr>
            <a:xfrm>
              <a:off x="3328389" y="5171527"/>
              <a:ext cx="0" cy="28803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6" name="三角形 65">
              <a:extLst>
                <a:ext uri="{FF2B5EF4-FFF2-40B4-BE49-F238E27FC236}">
                  <a16:creationId xmlns:a16="http://schemas.microsoft.com/office/drawing/2014/main" id="{C0AC7265-AF97-8930-5DE8-778B9BBEBD13}"/>
                </a:ext>
              </a:extLst>
            </p:cNvPr>
            <p:cNvSpPr/>
            <p:nvPr/>
          </p:nvSpPr>
          <p:spPr>
            <a:xfrm>
              <a:off x="6831289" y="5458669"/>
              <a:ext cx="504056" cy="43204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7" name="直線コネクタ 66">
              <a:extLst>
                <a:ext uri="{FF2B5EF4-FFF2-40B4-BE49-F238E27FC236}">
                  <a16:creationId xmlns:a16="http://schemas.microsoft.com/office/drawing/2014/main" id="{E1767B7A-DB3C-ABDB-1582-704946B7EBC0}"/>
                </a:ext>
              </a:extLst>
            </p:cNvPr>
            <p:cNvCxnSpPr>
              <a:cxnSpLocks/>
            </p:cNvCxnSpPr>
            <p:nvPr/>
          </p:nvCxnSpPr>
          <p:spPr>
            <a:xfrm>
              <a:off x="7083317" y="5157148"/>
              <a:ext cx="0" cy="28803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AFC838ED-CB73-6018-7285-E84E3B60B267}"/>
                </a:ext>
              </a:extLst>
            </p:cNvPr>
            <p:cNvCxnSpPr>
              <a:cxnSpLocks/>
            </p:cNvCxnSpPr>
            <p:nvPr/>
          </p:nvCxnSpPr>
          <p:spPr>
            <a:xfrm>
              <a:off x="7083317" y="5148454"/>
              <a:ext cx="93610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a16="http://schemas.microsoft.com/office/drawing/2014/main" id="{C6310217-3888-D3D7-B286-63932EA7439B}"/>
                </a:ext>
              </a:extLst>
            </p:cNvPr>
            <p:cNvCxnSpPr>
              <a:cxnSpLocks/>
            </p:cNvCxnSpPr>
            <p:nvPr/>
          </p:nvCxnSpPr>
          <p:spPr>
            <a:xfrm>
              <a:off x="8031211" y="5148454"/>
              <a:ext cx="0" cy="28803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1" name="三角形 70">
              <a:extLst>
                <a:ext uri="{FF2B5EF4-FFF2-40B4-BE49-F238E27FC236}">
                  <a16:creationId xmlns:a16="http://schemas.microsoft.com/office/drawing/2014/main" id="{F07F9C79-13BF-619D-1FE0-D526527CC46B}"/>
                </a:ext>
              </a:extLst>
            </p:cNvPr>
            <p:cNvSpPr/>
            <p:nvPr/>
          </p:nvSpPr>
          <p:spPr>
            <a:xfrm>
              <a:off x="4529186" y="5492358"/>
              <a:ext cx="504056" cy="43204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2" name="直線コネクタ 71">
              <a:extLst>
                <a:ext uri="{FF2B5EF4-FFF2-40B4-BE49-F238E27FC236}">
                  <a16:creationId xmlns:a16="http://schemas.microsoft.com/office/drawing/2014/main" id="{D04B0540-50EF-733B-1227-C027E0782373}"/>
                </a:ext>
              </a:extLst>
            </p:cNvPr>
            <p:cNvCxnSpPr>
              <a:cxnSpLocks/>
            </p:cNvCxnSpPr>
            <p:nvPr/>
          </p:nvCxnSpPr>
          <p:spPr>
            <a:xfrm>
              <a:off x="4781214" y="5190837"/>
              <a:ext cx="0" cy="28803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3" name="直線コネクタ 72">
              <a:extLst>
                <a:ext uri="{FF2B5EF4-FFF2-40B4-BE49-F238E27FC236}">
                  <a16:creationId xmlns:a16="http://schemas.microsoft.com/office/drawing/2014/main" id="{25308CF6-A68E-EACC-4F49-7D1A29989F74}"/>
                </a:ext>
              </a:extLst>
            </p:cNvPr>
            <p:cNvCxnSpPr>
              <a:cxnSpLocks/>
            </p:cNvCxnSpPr>
            <p:nvPr/>
          </p:nvCxnSpPr>
          <p:spPr>
            <a:xfrm>
              <a:off x="4781214" y="5182143"/>
              <a:ext cx="93610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5" name="直線コネクタ 74">
              <a:extLst>
                <a:ext uri="{FF2B5EF4-FFF2-40B4-BE49-F238E27FC236}">
                  <a16:creationId xmlns:a16="http://schemas.microsoft.com/office/drawing/2014/main" id="{B64E796F-8B59-349D-1AE7-8F22D8C06799}"/>
                </a:ext>
              </a:extLst>
            </p:cNvPr>
            <p:cNvCxnSpPr>
              <a:cxnSpLocks/>
            </p:cNvCxnSpPr>
            <p:nvPr/>
          </p:nvCxnSpPr>
          <p:spPr>
            <a:xfrm>
              <a:off x="5729108" y="5182143"/>
              <a:ext cx="0" cy="28803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6" name="テキスト ボックス 75">
              <a:extLst>
                <a:ext uri="{FF2B5EF4-FFF2-40B4-BE49-F238E27FC236}">
                  <a16:creationId xmlns:a16="http://schemas.microsoft.com/office/drawing/2014/main" id="{FBA3B034-A26F-D5D8-5CA0-EB3660D8E6CD}"/>
                </a:ext>
              </a:extLst>
            </p:cNvPr>
            <p:cNvSpPr txBox="1"/>
            <p:nvPr/>
          </p:nvSpPr>
          <p:spPr>
            <a:xfrm>
              <a:off x="3467393" y="2869373"/>
              <a:ext cx="936422" cy="338554"/>
            </a:xfrm>
            <a:prstGeom prst="rect">
              <a:avLst/>
            </a:prstGeom>
            <a:noFill/>
          </p:spPr>
          <p:txBody>
            <a:bodyPr wrap="square" rtlCol="0">
              <a:spAutoFit/>
            </a:bodyPr>
            <a:lstStyle/>
            <a:p>
              <a:r>
                <a:rPr kumimoji="1" lang="ja-JP" altLang="en-US" sz="1600"/>
                <a:t>父：</a:t>
              </a:r>
              <a:r>
                <a:rPr kumimoji="1" lang="en-US" altLang="ja-JP" sz="1600" dirty="0"/>
                <a:t>76</a:t>
              </a:r>
              <a:r>
                <a:rPr kumimoji="1" lang="ja-JP" altLang="en-US" sz="1600"/>
                <a:t>歳</a:t>
              </a:r>
            </a:p>
          </p:txBody>
        </p:sp>
        <p:sp>
          <p:nvSpPr>
            <p:cNvPr id="77" name="テキスト ボックス 76">
              <a:extLst>
                <a:ext uri="{FF2B5EF4-FFF2-40B4-BE49-F238E27FC236}">
                  <a16:creationId xmlns:a16="http://schemas.microsoft.com/office/drawing/2014/main" id="{7958657D-D957-6BF2-43A8-1AB4B1644A0A}"/>
                </a:ext>
              </a:extLst>
            </p:cNvPr>
            <p:cNvSpPr txBox="1"/>
            <p:nvPr/>
          </p:nvSpPr>
          <p:spPr>
            <a:xfrm>
              <a:off x="5132900" y="2883147"/>
              <a:ext cx="936422" cy="338554"/>
            </a:xfrm>
            <a:prstGeom prst="rect">
              <a:avLst/>
            </a:prstGeom>
            <a:noFill/>
          </p:spPr>
          <p:txBody>
            <a:bodyPr wrap="square" rtlCol="0">
              <a:spAutoFit/>
            </a:bodyPr>
            <a:lstStyle/>
            <a:p>
              <a:r>
                <a:rPr lang="ja-JP" altLang="en-US" sz="1600"/>
                <a:t>母</a:t>
              </a:r>
              <a:r>
                <a:rPr kumimoji="1" lang="ja-JP" altLang="en-US" sz="1600"/>
                <a:t>：</a:t>
              </a:r>
              <a:r>
                <a:rPr kumimoji="1" lang="en-US" altLang="ja-JP" sz="1600" dirty="0"/>
                <a:t>74</a:t>
              </a:r>
              <a:r>
                <a:rPr kumimoji="1" lang="ja-JP" altLang="en-US" sz="1600"/>
                <a:t>歳</a:t>
              </a:r>
            </a:p>
          </p:txBody>
        </p:sp>
        <p:sp>
          <p:nvSpPr>
            <p:cNvPr id="78" name="テキスト ボックス 77">
              <a:extLst>
                <a:ext uri="{FF2B5EF4-FFF2-40B4-BE49-F238E27FC236}">
                  <a16:creationId xmlns:a16="http://schemas.microsoft.com/office/drawing/2014/main" id="{95B7C579-0006-6C73-1563-A430328E5BFB}"/>
                </a:ext>
              </a:extLst>
            </p:cNvPr>
            <p:cNvSpPr txBox="1"/>
            <p:nvPr/>
          </p:nvSpPr>
          <p:spPr>
            <a:xfrm>
              <a:off x="6625665" y="4746630"/>
              <a:ext cx="1109163" cy="338554"/>
            </a:xfrm>
            <a:prstGeom prst="rect">
              <a:avLst/>
            </a:prstGeom>
            <a:noFill/>
          </p:spPr>
          <p:txBody>
            <a:bodyPr wrap="square" rtlCol="0">
              <a:spAutoFit/>
            </a:bodyPr>
            <a:lstStyle/>
            <a:p>
              <a:r>
                <a:rPr lang="ja-JP" altLang="en-US" sz="1600"/>
                <a:t>長女</a:t>
              </a:r>
              <a:r>
                <a:rPr kumimoji="1" lang="ja-JP" altLang="en-US" sz="1600"/>
                <a:t>：</a:t>
              </a:r>
              <a:r>
                <a:rPr kumimoji="1" lang="en-US" altLang="ja-JP" sz="1600" dirty="0"/>
                <a:t>51</a:t>
              </a:r>
              <a:r>
                <a:rPr kumimoji="1" lang="ja-JP" altLang="en-US" sz="1600"/>
                <a:t>歳</a:t>
              </a:r>
            </a:p>
          </p:txBody>
        </p:sp>
        <p:sp>
          <p:nvSpPr>
            <p:cNvPr id="79" name="テキスト ボックス 78">
              <a:extLst>
                <a:ext uri="{FF2B5EF4-FFF2-40B4-BE49-F238E27FC236}">
                  <a16:creationId xmlns:a16="http://schemas.microsoft.com/office/drawing/2014/main" id="{E69C2836-6BD8-F617-B30C-BDC5E5EC94F7}"/>
                </a:ext>
              </a:extLst>
            </p:cNvPr>
            <p:cNvSpPr txBox="1"/>
            <p:nvPr/>
          </p:nvSpPr>
          <p:spPr>
            <a:xfrm>
              <a:off x="4213552" y="4746630"/>
              <a:ext cx="1109163" cy="338554"/>
            </a:xfrm>
            <a:prstGeom prst="rect">
              <a:avLst/>
            </a:prstGeom>
            <a:noFill/>
          </p:spPr>
          <p:txBody>
            <a:bodyPr wrap="square" rtlCol="0">
              <a:spAutoFit/>
            </a:bodyPr>
            <a:lstStyle/>
            <a:p>
              <a:r>
                <a:rPr lang="ja-JP" altLang="en-US" sz="1600"/>
                <a:t>次女</a:t>
              </a:r>
              <a:r>
                <a:rPr kumimoji="1" lang="ja-JP" altLang="en-US" sz="1600"/>
                <a:t>：</a:t>
              </a:r>
              <a:r>
                <a:rPr lang="en-US" altLang="ja-JP" sz="1600" dirty="0"/>
                <a:t>48</a:t>
              </a:r>
              <a:r>
                <a:rPr kumimoji="1" lang="ja-JP" altLang="en-US" sz="1600"/>
                <a:t>歳</a:t>
              </a:r>
            </a:p>
          </p:txBody>
        </p:sp>
        <p:sp>
          <p:nvSpPr>
            <p:cNvPr id="80" name="テキスト ボックス 79">
              <a:extLst>
                <a:ext uri="{FF2B5EF4-FFF2-40B4-BE49-F238E27FC236}">
                  <a16:creationId xmlns:a16="http://schemas.microsoft.com/office/drawing/2014/main" id="{A98A4615-E609-BF44-ADBD-F68FDD7902A7}"/>
                </a:ext>
              </a:extLst>
            </p:cNvPr>
            <p:cNvSpPr txBox="1"/>
            <p:nvPr/>
          </p:nvSpPr>
          <p:spPr>
            <a:xfrm>
              <a:off x="1803457" y="4808946"/>
              <a:ext cx="1451733" cy="338554"/>
            </a:xfrm>
            <a:prstGeom prst="rect">
              <a:avLst/>
            </a:prstGeom>
            <a:noFill/>
          </p:spPr>
          <p:txBody>
            <a:bodyPr wrap="square" rtlCol="0">
              <a:spAutoFit/>
            </a:bodyPr>
            <a:lstStyle/>
            <a:p>
              <a:r>
                <a:rPr kumimoji="1" lang="ja-JP" altLang="en-US" sz="1600"/>
                <a:t>相談者：</a:t>
              </a:r>
              <a:r>
                <a:rPr lang="en-US" altLang="ja-JP" sz="1600" dirty="0"/>
                <a:t>47</a:t>
              </a:r>
              <a:r>
                <a:rPr kumimoji="1" lang="ja-JP" altLang="en-US" sz="1600"/>
                <a:t>歳</a:t>
              </a:r>
            </a:p>
          </p:txBody>
        </p:sp>
        <p:sp>
          <p:nvSpPr>
            <p:cNvPr id="81" name="テキスト ボックス 80">
              <a:extLst>
                <a:ext uri="{FF2B5EF4-FFF2-40B4-BE49-F238E27FC236}">
                  <a16:creationId xmlns:a16="http://schemas.microsoft.com/office/drawing/2014/main" id="{F07584B9-CC06-1830-4AF6-14EB0CAEE314}"/>
                </a:ext>
              </a:extLst>
            </p:cNvPr>
            <p:cNvSpPr txBox="1"/>
            <p:nvPr/>
          </p:nvSpPr>
          <p:spPr>
            <a:xfrm>
              <a:off x="3464949" y="2052490"/>
              <a:ext cx="824004" cy="261241"/>
            </a:xfrm>
            <a:prstGeom prst="rect">
              <a:avLst/>
            </a:prstGeom>
            <a:noFill/>
          </p:spPr>
          <p:txBody>
            <a:bodyPr wrap="square" rtlCol="0">
              <a:spAutoFit/>
            </a:bodyPr>
            <a:lstStyle/>
            <a:p>
              <a:r>
                <a:rPr lang="ja-JP" altLang="en-US" sz="1600"/>
                <a:t>創業社長</a:t>
              </a:r>
              <a:endParaRPr kumimoji="1" lang="ja-JP" altLang="en-US" sz="1600"/>
            </a:p>
          </p:txBody>
        </p:sp>
        <p:sp>
          <p:nvSpPr>
            <p:cNvPr id="82" name="テキスト ボックス 81">
              <a:extLst>
                <a:ext uri="{FF2B5EF4-FFF2-40B4-BE49-F238E27FC236}">
                  <a16:creationId xmlns:a16="http://schemas.microsoft.com/office/drawing/2014/main" id="{589801A2-7BDC-3573-C833-C2F85B14516E}"/>
                </a:ext>
              </a:extLst>
            </p:cNvPr>
            <p:cNvSpPr txBox="1"/>
            <p:nvPr/>
          </p:nvSpPr>
          <p:spPr>
            <a:xfrm>
              <a:off x="1236149" y="4395189"/>
              <a:ext cx="1042710" cy="261241"/>
            </a:xfrm>
            <a:prstGeom prst="rect">
              <a:avLst/>
            </a:prstGeom>
            <a:noFill/>
          </p:spPr>
          <p:txBody>
            <a:bodyPr wrap="square" rtlCol="0">
              <a:spAutoFit/>
            </a:bodyPr>
            <a:lstStyle/>
            <a:p>
              <a:r>
                <a:rPr lang="ja-JP" altLang="en-US" sz="1600"/>
                <a:t>次期社長→</a:t>
              </a:r>
              <a:endParaRPr kumimoji="1" lang="ja-JP" altLang="en-US" sz="1600"/>
            </a:p>
          </p:txBody>
        </p:sp>
      </p:grpSp>
      <p:sp>
        <p:nvSpPr>
          <p:cNvPr id="108" name="テキスト ボックス 107">
            <a:extLst>
              <a:ext uri="{FF2B5EF4-FFF2-40B4-BE49-F238E27FC236}">
                <a16:creationId xmlns:a16="http://schemas.microsoft.com/office/drawing/2014/main" id="{7A1EC633-7389-DE67-F7E4-FB5A6D9E6AE9}"/>
              </a:ext>
            </a:extLst>
          </p:cNvPr>
          <p:cNvSpPr txBox="1"/>
          <p:nvPr/>
        </p:nvSpPr>
        <p:spPr>
          <a:xfrm>
            <a:off x="1159162" y="6054851"/>
            <a:ext cx="532518" cy="369332"/>
          </a:xfrm>
          <a:prstGeom prst="rect">
            <a:avLst/>
          </a:prstGeom>
          <a:noFill/>
        </p:spPr>
        <p:txBody>
          <a:bodyPr wrap="none" rtlCol="0">
            <a:spAutoFit/>
          </a:bodyPr>
          <a:lstStyle/>
          <a:p>
            <a:r>
              <a:rPr kumimoji="1" lang="en-US" altLang="ja-JP" dirty="0"/>
              <a:t>7</a:t>
            </a:r>
            <a:r>
              <a:rPr kumimoji="1" lang="ja-JP" altLang="en-US"/>
              <a:t>歳</a:t>
            </a:r>
          </a:p>
        </p:txBody>
      </p:sp>
      <p:sp>
        <p:nvSpPr>
          <p:cNvPr id="109" name="テキスト ボックス 108">
            <a:extLst>
              <a:ext uri="{FF2B5EF4-FFF2-40B4-BE49-F238E27FC236}">
                <a16:creationId xmlns:a16="http://schemas.microsoft.com/office/drawing/2014/main" id="{1B0EE766-DE4D-3C4A-672B-FBC1F0272E81}"/>
              </a:ext>
            </a:extLst>
          </p:cNvPr>
          <p:cNvSpPr txBox="1"/>
          <p:nvPr/>
        </p:nvSpPr>
        <p:spPr>
          <a:xfrm>
            <a:off x="2340248" y="6051174"/>
            <a:ext cx="532518" cy="369332"/>
          </a:xfrm>
          <a:prstGeom prst="rect">
            <a:avLst/>
          </a:prstGeom>
          <a:noFill/>
        </p:spPr>
        <p:txBody>
          <a:bodyPr wrap="none" rtlCol="0">
            <a:spAutoFit/>
          </a:bodyPr>
          <a:lstStyle/>
          <a:p>
            <a:r>
              <a:rPr lang="en-US" altLang="ja-JP" dirty="0"/>
              <a:t>9</a:t>
            </a:r>
            <a:r>
              <a:rPr kumimoji="1" lang="ja-JP" altLang="en-US"/>
              <a:t>歳</a:t>
            </a:r>
          </a:p>
        </p:txBody>
      </p:sp>
      <p:sp>
        <p:nvSpPr>
          <p:cNvPr id="111" name="テキスト ボックス 110">
            <a:extLst>
              <a:ext uri="{FF2B5EF4-FFF2-40B4-BE49-F238E27FC236}">
                <a16:creationId xmlns:a16="http://schemas.microsoft.com/office/drawing/2014/main" id="{CCBDB368-928E-1D67-9CB4-9C581E0D0551}"/>
              </a:ext>
            </a:extLst>
          </p:cNvPr>
          <p:cNvSpPr txBox="1"/>
          <p:nvPr/>
        </p:nvSpPr>
        <p:spPr>
          <a:xfrm>
            <a:off x="4067944" y="6084004"/>
            <a:ext cx="649537" cy="369332"/>
          </a:xfrm>
          <a:prstGeom prst="rect">
            <a:avLst/>
          </a:prstGeom>
          <a:noFill/>
        </p:spPr>
        <p:txBody>
          <a:bodyPr wrap="none" rtlCol="0">
            <a:spAutoFit/>
          </a:bodyPr>
          <a:lstStyle/>
          <a:p>
            <a:r>
              <a:rPr lang="en-US" altLang="ja-JP" dirty="0"/>
              <a:t>10</a:t>
            </a:r>
            <a:r>
              <a:rPr kumimoji="1" lang="ja-JP" altLang="en-US"/>
              <a:t>歳</a:t>
            </a:r>
          </a:p>
        </p:txBody>
      </p:sp>
      <p:sp>
        <p:nvSpPr>
          <p:cNvPr id="114" name="テキスト ボックス 113">
            <a:extLst>
              <a:ext uri="{FF2B5EF4-FFF2-40B4-BE49-F238E27FC236}">
                <a16:creationId xmlns:a16="http://schemas.microsoft.com/office/drawing/2014/main" id="{B4E83E8E-168E-72E7-2FC8-0195C48AD8F8}"/>
              </a:ext>
            </a:extLst>
          </p:cNvPr>
          <p:cNvSpPr txBox="1"/>
          <p:nvPr/>
        </p:nvSpPr>
        <p:spPr>
          <a:xfrm>
            <a:off x="5282749" y="6014052"/>
            <a:ext cx="649537" cy="369332"/>
          </a:xfrm>
          <a:prstGeom prst="rect">
            <a:avLst/>
          </a:prstGeom>
          <a:noFill/>
        </p:spPr>
        <p:txBody>
          <a:bodyPr wrap="none" rtlCol="0">
            <a:spAutoFit/>
          </a:bodyPr>
          <a:lstStyle/>
          <a:p>
            <a:r>
              <a:rPr lang="en-US" altLang="ja-JP" dirty="0"/>
              <a:t>13</a:t>
            </a:r>
            <a:r>
              <a:rPr kumimoji="1" lang="ja-JP" altLang="en-US"/>
              <a:t>歳</a:t>
            </a:r>
          </a:p>
        </p:txBody>
      </p:sp>
      <p:sp>
        <p:nvSpPr>
          <p:cNvPr id="115" name="テキスト ボックス 114">
            <a:extLst>
              <a:ext uri="{FF2B5EF4-FFF2-40B4-BE49-F238E27FC236}">
                <a16:creationId xmlns:a16="http://schemas.microsoft.com/office/drawing/2014/main" id="{781BFACC-F7C0-141B-1BE2-B5B4D3869B9C}"/>
              </a:ext>
            </a:extLst>
          </p:cNvPr>
          <p:cNvSpPr txBox="1"/>
          <p:nvPr/>
        </p:nvSpPr>
        <p:spPr>
          <a:xfrm>
            <a:off x="6952960" y="6011996"/>
            <a:ext cx="649537" cy="369332"/>
          </a:xfrm>
          <a:prstGeom prst="rect">
            <a:avLst/>
          </a:prstGeom>
          <a:noFill/>
        </p:spPr>
        <p:txBody>
          <a:bodyPr wrap="none" rtlCol="0">
            <a:spAutoFit/>
          </a:bodyPr>
          <a:lstStyle/>
          <a:p>
            <a:r>
              <a:rPr lang="en-US" altLang="ja-JP" dirty="0"/>
              <a:t>16</a:t>
            </a:r>
            <a:r>
              <a:rPr kumimoji="1" lang="ja-JP" altLang="en-US"/>
              <a:t>歳</a:t>
            </a:r>
          </a:p>
        </p:txBody>
      </p:sp>
      <p:sp>
        <p:nvSpPr>
          <p:cNvPr id="116" name="テキスト ボックス 115">
            <a:extLst>
              <a:ext uri="{FF2B5EF4-FFF2-40B4-BE49-F238E27FC236}">
                <a16:creationId xmlns:a16="http://schemas.microsoft.com/office/drawing/2014/main" id="{0E50B9F4-5DF5-40F4-568E-1BB3753BF5A1}"/>
              </a:ext>
            </a:extLst>
          </p:cNvPr>
          <p:cNvSpPr txBox="1"/>
          <p:nvPr/>
        </p:nvSpPr>
        <p:spPr>
          <a:xfrm>
            <a:off x="8177925" y="5973672"/>
            <a:ext cx="649537" cy="369332"/>
          </a:xfrm>
          <a:prstGeom prst="rect">
            <a:avLst/>
          </a:prstGeom>
          <a:noFill/>
        </p:spPr>
        <p:txBody>
          <a:bodyPr wrap="none" rtlCol="0">
            <a:spAutoFit/>
          </a:bodyPr>
          <a:lstStyle/>
          <a:p>
            <a:r>
              <a:rPr lang="en-US" altLang="ja-JP" dirty="0"/>
              <a:t>18</a:t>
            </a:r>
            <a:r>
              <a:rPr kumimoji="1" lang="ja-JP" altLang="en-US"/>
              <a:t>歳</a:t>
            </a:r>
          </a:p>
        </p:txBody>
      </p:sp>
    </p:spTree>
    <p:extLst>
      <p:ext uri="{BB962C8B-B14F-4D97-AF65-F5344CB8AC3E}">
        <p14:creationId xmlns:p14="http://schemas.microsoft.com/office/powerpoint/2010/main" val="30191759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EF6BA2A7-30F1-0B68-7F52-155A37A17F9C}"/>
              </a:ext>
            </a:extLst>
          </p:cNvPr>
          <p:cNvSpPr txBox="1"/>
          <p:nvPr/>
        </p:nvSpPr>
        <p:spPr>
          <a:xfrm>
            <a:off x="656526" y="1772816"/>
            <a:ext cx="7830990" cy="2677656"/>
          </a:xfrm>
          <a:prstGeom prst="rect">
            <a:avLst/>
          </a:prstGeom>
          <a:noFill/>
        </p:spPr>
        <p:txBody>
          <a:bodyPr wrap="none" rtlCol="0">
            <a:spAutoFit/>
          </a:bodyPr>
          <a:lstStyle/>
          <a:p>
            <a:pPr algn="ctr"/>
            <a:r>
              <a:rPr lang="en-US" altLang="ja-JP" sz="2400" dirty="0"/>
              <a:t>③</a:t>
            </a:r>
            <a:r>
              <a:rPr lang="ja-JP" altLang="en-US" sz="2400"/>
              <a:t>「父から孫への贈与を検討しています。</a:t>
            </a:r>
            <a:br>
              <a:rPr lang="en-US" altLang="ja-JP" sz="2400" dirty="0"/>
            </a:br>
            <a:br>
              <a:rPr lang="en-US" altLang="ja-JP" sz="2400" dirty="0"/>
            </a:br>
            <a:r>
              <a:rPr lang="ja-JP" altLang="en-US" sz="2400"/>
              <a:t>どうすればいいかわからないのでサポートしてもらいたい。」</a:t>
            </a:r>
            <a:endParaRPr lang="en-US" altLang="ja-JP" sz="2400" dirty="0"/>
          </a:p>
          <a:p>
            <a:pPr algn="ctr"/>
            <a:endParaRPr kumimoji="1" lang="en-US" altLang="ja-JP" sz="2400" dirty="0"/>
          </a:p>
          <a:p>
            <a:pPr algn="ctr"/>
            <a:r>
              <a:rPr lang="ja-JP" altLang="en-US" sz="2400"/>
              <a:t>と言われました。</a:t>
            </a:r>
            <a:endParaRPr lang="en-US" altLang="ja-JP" sz="2400" dirty="0"/>
          </a:p>
          <a:p>
            <a:pPr algn="ctr"/>
            <a:endParaRPr kumimoji="1" lang="en-US" altLang="ja-JP" sz="2400" dirty="0"/>
          </a:p>
          <a:p>
            <a:pPr algn="ctr"/>
            <a:r>
              <a:rPr lang="ja-JP" altLang="en-US" sz="2400"/>
              <a:t>あなたならどう対応しますか？</a:t>
            </a:r>
            <a:endParaRPr kumimoji="1" lang="ja-JP" altLang="en-US" sz="2400"/>
          </a:p>
        </p:txBody>
      </p:sp>
      <p:sp>
        <p:nvSpPr>
          <p:cNvPr id="5" name="テキスト ボックス 4">
            <a:extLst>
              <a:ext uri="{FF2B5EF4-FFF2-40B4-BE49-F238E27FC236}">
                <a16:creationId xmlns:a16="http://schemas.microsoft.com/office/drawing/2014/main" id="{8DABE794-A3F2-6611-0B24-03F2D07359F0}"/>
              </a:ext>
            </a:extLst>
          </p:cNvPr>
          <p:cNvSpPr txBox="1"/>
          <p:nvPr/>
        </p:nvSpPr>
        <p:spPr>
          <a:xfrm>
            <a:off x="3360218" y="730692"/>
            <a:ext cx="2795958" cy="369332"/>
          </a:xfrm>
          <a:prstGeom prst="rect">
            <a:avLst/>
          </a:prstGeom>
          <a:noFill/>
        </p:spPr>
        <p:txBody>
          <a:bodyPr wrap="none" rtlCol="0">
            <a:spAutoFit/>
          </a:bodyPr>
          <a:lstStyle/>
          <a:p>
            <a:r>
              <a:rPr kumimoji="1" lang="ja-JP" altLang="en-US"/>
              <a:t>最初の顧問契約から</a:t>
            </a:r>
            <a:r>
              <a:rPr kumimoji="1" lang="en-US" altLang="ja-JP" dirty="0"/>
              <a:t>1</a:t>
            </a:r>
            <a:r>
              <a:rPr kumimoji="1" lang="ja-JP" altLang="en-US"/>
              <a:t>年後</a:t>
            </a:r>
          </a:p>
        </p:txBody>
      </p:sp>
      <p:sp>
        <p:nvSpPr>
          <p:cNvPr id="7" name="テキスト ボックス 6">
            <a:extLst>
              <a:ext uri="{FF2B5EF4-FFF2-40B4-BE49-F238E27FC236}">
                <a16:creationId xmlns:a16="http://schemas.microsoft.com/office/drawing/2014/main" id="{7D5C2D8A-D5B5-9860-EB79-E50CF02D5BF5}"/>
              </a:ext>
            </a:extLst>
          </p:cNvPr>
          <p:cNvSpPr txBox="1"/>
          <p:nvPr/>
        </p:nvSpPr>
        <p:spPr>
          <a:xfrm>
            <a:off x="2516789" y="5222387"/>
            <a:ext cx="4110421" cy="369332"/>
          </a:xfrm>
          <a:prstGeom prst="rect">
            <a:avLst/>
          </a:prstGeom>
          <a:noFill/>
        </p:spPr>
        <p:txBody>
          <a:bodyPr wrap="none" rtlCol="0">
            <a:spAutoFit/>
          </a:bodyPr>
          <a:lstStyle/>
          <a:p>
            <a:r>
              <a:rPr kumimoji="1" lang="ja-JP" altLang="en-US"/>
              <a:t>グループディスカッションしてみましょう！</a:t>
            </a:r>
          </a:p>
        </p:txBody>
      </p:sp>
    </p:spTree>
    <p:extLst>
      <p:ext uri="{BB962C8B-B14F-4D97-AF65-F5344CB8AC3E}">
        <p14:creationId xmlns:p14="http://schemas.microsoft.com/office/powerpoint/2010/main" val="1319354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2D7B58F1-43D1-00F5-6E90-B3BC3CB55434}"/>
              </a:ext>
            </a:extLst>
          </p:cNvPr>
          <p:cNvSpPr txBox="1"/>
          <p:nvPr/>
        </p:nvSpPr>
        <p:spPr>
          <a:xfrm>
            <a:off x="1725708" y="1737896"/>
            <a:ext cx="5692584" cy="3382208"/>
          </a:xfrm>
          <a:prstGeom prst="rect">
            <a:avLst/>
          </a:prstGeom>
          <a:solidFill>
            <a:srgbClr val="FFFF00"/>
          </a:solidFill>
        </p:spPr>
        <p:txBody>
          <a:bodyPr wrap="none" rtlCol="0">
            <a:spAutoFit/>
          </a:bodyPr>
          <a:lstStyle/>
          <a:p>
            <a:pPr algn="ctr">
              <a:lnSpc>
                <a:spcPct val="200000"/>
              </a:lnSpc>
            </a:pPr>
            <a:r>
              <a:rPr lang="ja-JP" altLang="en-US" sz="6600">
                <a:solidFill>
                  <a:srgbClr val="FF0000"/>
                </a:solidFill>
              </a:rPr>
              <a:t>家族会議支援</a:t>
            </a:r>
            <a:r>
              <a:rPr lang="en-US" altLang="ja-JP" sz="6600" dirty="0">
                <a:solidFill>
                  <a:srgbClr val="FF0000"/>
                </a:solidFill>
              </a:rPr>
              <a:t>®︎</a:t>
            </a:r>
          </a:p>
          <a:p>
            <a:pPr algn="ctr">
              <a:lnSpc>
                <a:spcPct val="200000"/>
              </a:lnSpc>
            </a:pPr>
            <a:r>
              <a:rPr lang="ja-JP" altLang="en-US" sz="4800"/>
              <a:t>の現場の実例</a:t>
            </a:r>
            <a:endParaRPr lang="en-US" altLang="ja-JP" sz="4000" dirty="0"/>
          </a:p>
        </p:txBody>
      </p:sp>
    </p:spTree>
    <p:extLst>
      <p:ext uri="{BB962C8B-B14F-4D97-AF65-F5344CB8AC3E}">
        <p14:creationId xmlns:p14="http://schemas.microsoft.com/office/powerpoint/2010/main" val="18998531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a:cxnSpLocks/>
          </p:cNvCxnSpPr>
          <p:nvPr/>
        </p:nvCxnSpPr>
        <p:spPr>
          <a:xfrm>
            <a:off x="251520" y="1268760"/>
            <a:ext cx="8533973"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2933210" y="535971"/>
            <a:ext cx="4032448" cy="523220"/>
          </a:xfrm>
          <a:prstGeom prst="rect">
            <a:avLst/>
          </a:prstGeom>
          <a:noFill/>
        </p:spPr>
        <p:txBody>
          <a:bodyPr wrap="square" rtlCol="0">
            <a:spAutoFit/>
          </a:bodyPr>
          <a:lstStyle/>
          <a:p>
            <a:r>
              <a:rPr lang="ja-JP" altLang="en-US" sz="2800"/>
              <a:t>某地方都市・</a:t>
            </a:r>
            <a:r>
              <a:rPr lang="en-US" altLang="ja-JP" sz="2800" dirty="0"/>
              <a:t>Y</a:t>
            </a:r>
            <a:r>
              <a:rPr lang="ja-JP" altLang="en-US" sz="2800"/>
              <a:t>様の事例</a:t>
            </a:r>
            <a:endParaRPr kumimoji="1" lang="ja-JP" altLang="en-US" sz="2800" dirty="0"/>
          </a:p>
        </p:txBody>
      </p:sp>
      <p:grpSp>
        <p:nvGrpSpPr>
          <p:cNvPr id="107" name="グループ化 106">
            <a:extLst>
              <a:ext uri="{FF2B5EF4-FFF2-40B4-BE49-F238E27FC236}">
                <a16:creationId xmlns:a16="http://schemas.microsoft.com/office/drawing/2014/main" id="{70E9C1B6-B87D-1A06-EF77-88B02827B461}"/>
              </a:ext>
            </a:extLst>
          </p:cNvPr>
          <p:cNvGrpSpPr/>
          <p:nvPr/>
        </p:nvGrpSpPr>
        <p:grpSpPr>
          <a:xfrm>
            <a:off x="1861018" y="1586799"/>
            <a:ext cx="6898489" cy="4489139"/>
            <a:chOff x="1803457" y="1966038"/>
            <a:chExt cx="6505683" cy="4014915"/>
          </a:xfrm>
        </p:grpSpPr>
        <p:sp>
          <p:nvSpPr>
            <p:cNvPr id="4" name="円/楕円 3">
              <a:extLst>
                <a:ext uri="{FF2B5EF4-FFF2-40B4-BE49-F238E27FC236}">
                  <a16:creationId xmlns:a16="http://schemas.microsoft.com/office/drawing/2014/main" id="{5A7678A8-DD22-390A-B584-3398EFEA9BF9}"/>
                </a:ext>
              </a:extLst>
            </p:cNvPr>
            <p:cNvSpPr/>
            <p:nvPr/>
          </p:nvSpPr>
          <p:spPr>
            <a:xfrm>
              <a:off x="3635896" y="2348880"/>
              <a:ext cx="504056" cy="50405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三角形 4">
              <a:extLst>
                <a:ext uri="{FF2B5EF4-FFF2-40B4-BE49-F238E27FC236}">
                  <a16:creationId xmlns:a16="http://schemas.microsoft.com/office/drawing/2014/main" id="{BC30E745-E9AB-1D6C-28B5-6CA2D173C1B5}"/>
                </a:ext>
              </a:extLst>
            </p:cNvPr>
            <p:cNvSpPr/>
            <p:nvPr/>
          </p:nvSpPr>
          <p:spPr>
            <a:xfrm>
              <a:off x="5220072" y="2348880"/>
              <a:ext cx="504056" cy="432048"/>
            </a:xfrm>
            <a:prstGeom prst="triangl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直線コネクタ 8">
              <a:extLst>
                <a:ext uri="{FF2B5EF4-FFF2-40B4-BE49-F238E27FC236}">
                  <a16:creationId xmlns:a16="http://schemas.microsoft.com/office/drawing/2014/main" id="{4659EB02-6B7C-6FE7-D235-55CEE776E38E}"/>
                </a:ext>
              </a:extLst>
            </p:cNvPr>
            <p:cNvCxnSpPr>
              <a:cxnSpLocks/>
            </p:cNvCxnSpPr>
            <p:nvPr/>
          </p:nvCxnSpPr>
          <p:spPr>
            <a:xfrm>
              <a:off x="4247964" y="2492896"/>
              <a:ext cx="93610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F7FF73E4-C005-8B95-3EC9-C9E0FFD9A86E}"/>
                </a:ext>
              </a:extLst>
            </p:cNvPr>
            <p:cNvCxnSpPr>
              <a:cxnSpLocks/>
            </p:cNvCxnSpPr>
            <p:nvPr/>
          </p:nvCxnSpPr>
          <p:spPr>
            <a:xfrm>
              <a:off x="4247964" y="2636912"/>
              <a:ext cx="93610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3A085018-FD0E-3BE8-61A9-BB98A5A53371}"/>
                </a:ext>
              </a:extLst>
            </p:cNvPr>
            <p:cNvCxnSpPr>
              <a:cxnSpLocks/>
            </p:cNvCxnSpPr>
            <p:nvPr/>
          </p:nvCxnSpPr>
          <p:spPr>
            <a:xfrm>
              <a:off x="2353333" y="3717032"/>
              <a:ext cx="473894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8D2ABFD9-3203-78F5-248C-A6DE80BD5DCF}"/>
                </a:ext>
              </a:extLst>
            </p:cNvPr>
            <p:cNvCxnSpPr>
              <a:cxnSpLocks/>
            </p:cNvCxnSpPr>
            <p:nvPr/>
          </p:nvCxnSpPr>
          <p:spPr>
            <a:xfrm>
              <a:off x="2353333" y="3717032"/>
              <a:ext cx="0" cy="57606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EAC9DF1F-3CB5-69A6-6197-3CDDA3B12342}"/>
                </a:ext>
              </a:extLst>
            </p:cNvPr>
            <p:cNvCxnSpPr>
              <a:cxnSpLocks/>
            </p:cNvCxnSpPr>
            <p:nvPr/>
          </p:nvCxnSpPr>
          <p:spPr>
            <a:xfrm>
              <a:off x="7092280" y="3717032"/>
              <a:ext cx="0" cy="57606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8AFC1D64-EDCF-398F-4F17-7BD10C4AA17B}"/>
                </a:ext>
              </a:extLst>
            </p:cNvPr>
            <p:cNvCxnSpPr>
              <a:cxnSpLocks/>
            </p:cNvCxnSpPr>
            <p:nvPr/>
          </p:nvCxnSpPr>
          <p:spPr>
            <a:xfrm>
              <a:off x="4716016" y="2636912"/>
              <a:ext cx="0" cy="1656184"/>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2" name="三角形 21">
              <a:extLst>
                <a:ext uri="{FF2B5EF4-FFF2-40B4-BE49-F238E27FC236}">
                  <a16:creationId xmlns:a16="http://schemas.microsoft.com/office/drawing/2014/main" id="{E42D8A5D-3217-807C-067F-EE2E9AB8173D}"/>
                </a:ext>
              </a:extLst>
            </p:cNvPr>
            <p:cNvSpPr/>
            <p:nvPr/>
          </p:nvSpPr>
          <p:spPr>
            <a:xfrm>
              <a:off x="6826671" y="4297370"/>
              <a:ext cx="504056" cy="432048"/>
            </a:xfrm>
            <a:prstGeom prst="triangl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三角形 22">
              <a:extLst>
                <a:ext uri="{FF2B5EF4-FFF2-40B4-BE49-F238E27FC236}">
                  <a16:creationId xmlns:a16="http://schemas.microsoft.com/office/drawing/2014/main" id="{A4FDFF4B-70BA-A925-7DC0-96AE46649C09}"/>
                </a:ext>
              </a:extLst>
            </p:cNvPr>
            <p:cNvSpPr/>
            <p:nvPr/>
          </p:nvSpPr>
          <p:spPr>
            <a:xfrm>
              <a:off x="4477569" y="4293096"/>
              <a:ext cx="504056" cy="432048"/>
            </a:xfrm>
            <a:prstGeom prst="triangl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円/楕円 23">
              <a:extLst>
                <a:ext uri="{FF2B5EF4-FFF2-40B4-BE49-F238E27FC236}">
                  <a16:creationId xmlns:a16="http://schemas.microsoft.com/office/drawing/2014/main" id="{4F9180BD-5629-A1E1-FD5C-9D98183646C2}"/>
                </a:ext>
              </a:extLst>
            </p:cNvPr>
            <p:cNvSpPr/>
            <p:nvPr/>
          </p:nvSpPr>
          <p:spPr>
            <a:xfrm>
              <a:off x="2128467" y="4293096"/>
              <a:ext cx="504056" cy="50405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楕円 24">
              <a:extLst>
                <a:ext uri="{FF2B5EF4-FFF2-40B4-BE49-F238E27FC236}">
                  <a16:creationId xmlns:a16="http://schemas.microsoft.com/office/drawing/2014/main" id="{4CE58ACE-1173-AE35-CDD0-DCD9F8167916}"/>
                </a:ext>
              </a:extLst>
            </p:cNvPr>
            <p:cNvSpPr/>
            <p:nvPr/>
          </p:nvSpPr>
          <p:spPr>
            <a:xfrm>
              <a:off x="5502981" y="5476897"/>
              <a:ext cx="504056" cy="50405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円/楕円 25">
              <a:extLst>
                <a:ext uri="{FF2B5EF4-FFF2-40B4-BE49-F238E27FC236}">
                  <a16:creationId xmlns:a16="http://schemas.microsoft.com/office/drawing/2014/main" id="{6AE7CBDB-D697-57C8-1658-9290132D5BD3}"/>
                </a:ext>
              </a:extLst>
            </p:cNvPr>
            <p:cNvSpPr/>
            <p:nvPr/>
          </p:nvSpPr>
          <p:spPr>
            <a:xfrm>
              <a:off x="7805084" y="5447462"/>
              <a:ext cx="504056" cy="50405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円/楕円 26">
              <a:extLst>
                <a:ext uri="{FF2B5EF4-FFF2-40B4-BE49-F238E27FC236}">
                  <a16:creationId xmlns:a16="http://schemas.microsoft.com/office/drawing/2014/main" id="{E80A8A19-ED91-1D91-B27D-F6420675417A}"/>
                </a:ext>
              </a:extLst>
            </p:cNvPr>
            <p:cNvSpPr/>
            <p:nvPr/>
          </p:nvSpPr>
          <p:spPr>
            <a:xfrm>
              <a:off x="7777187" y="4221088"/>
              <a:ext cx="504056" cy="50405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円/楕円 27">
              <a:extLst>
                <a:ext uri="{FF2B5EF4-FFF2-40B4-BE49-F238E27FC236}">
                  <a16:creationId xmlns:a16="http://schemas.microsoft.com/office/drawing/2014/main" id="{0C58BF81-EB8D-9235-6213-4CDE08902DBC}"/>
                </a:ext>
              </a:extLst>
            </p:cNvPr>
            <p:cNvSpPr/>
            <p:nvPr/>
          </p:nvSpPr>
          <p:spPr>
            <a:xfrm>
              <a:off x="5428085" y="4257092"/>
              <a:ext cx="504056" cy="50405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三角形 30">
              <a:extLst>
                <a:ext uri="{FF2B5EF4-FFF2-40B4-BE49-F238E27FC236}">
                  <a16:creationId xmlns:a16="http://schemas.microsoft.com/office/drawing/2014/main" id="{C55E3611-F020-32F7-0D83-72EE52F50FD2}"/>
                </a:ext>
              </a:extLst>
            </p:cNvPr>
            <p:cNvSpPr/>
            <p:nvPr/>
          </p:nvSpPr>
          <p:spPr>
            <a:xfrm>
              <a:off x="2128467" y="5481742"/>
              <a:ext cx="504056" cy="43204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三角形 31">
              <a:extLst>
                <a:ext uri="{FF2B5EF4-FFF2-40B4-BE49-F238E27FC236}">
                  <a16:creationId xmlns:a16="http://schemas.microsoft.com/office/drawing/2014/main" id="{5F834C15-288D-727E-4DEF-2E85989A2BEB}"/>
                </a:ext>
              </a:extLst>
            </p:cNvPr>
            <p:cNvSpPr/>
            <p:nvPr/>
          </p:nvSpPr>
          <p:spPr>
            <a:xfrm>
              <a:off x="3076361" y="4293096"/>
              <a:ext cx="504056" cy="43204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4" name="直線コネクタ 43">
              <a:extLst>
                <a:ext uri="{FF2B5EF4-FFF2-40B4-BE49-F238E27FC236}">
                  <a16:creationId xmlns:a16="http://schemas.microsoft.com/office/drawing/2014/main" id="{0849DBCF-E192-F1CF-7B6D-DCFED81FC0E8}"/>
                </a:ext>
              </a:extLst>
            </p:cNvPr>
            <p:cNvCxnSpPr>
              <a:cxnSpLocks/>
            </p:cNvCxnSpPr>
            <p:nvPr/>
          </p:nvCxnSpPr>
          <p:spPr>
            <a:xfrm>
              <a:off x="7356670" y="4437112"/>
              <a:ext cx="37656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EB25063E-3A8D-05E6-8AD6-5EE3530D5AC2}"/>
                </a:ext>
              </a:extLst>
            </p:cNvPr>
            <p:cNvCxnSpPr>
              <a:cxnSpLocks/>
            </p:cNvCxnSpPr>
            <p:nvPr/>
          </p:nvCxnSpPr>
          <p:spPr>
            <a:xfrm>
              <a:off x="7356669" y="4539332"/>
              <a:ext cx="37656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9E964805-B675-54C7-B5B6-ADE4A3CF83CE}"/>
                </a:ext>
              </a:extLst>
            </p:cNvPr>
            <p:cNvCxnSpPr>
              <a:cxnSpLocks/>
            </p:cNvCxnSpPr>
            <p:nvPr/>
          </p:nvCxnSpPr>
          <p:spPr>
            <a:xfrm>
              <a:off x="2699793" y="4456172"/>
              <a:ext cx="37656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9D962668-E3D8-AE73-6D62-CA90D65E0DC7}"/>
                </a:ext>
              </a:extLst>
            </p:cNvPr>
            <p:cNvCxnSpPr>
              <a:cxnSpLocks/>
            </p:cNvCxnSpPr>
            <p:nvPr/>
          </p:nvCxnSpPr>
          <p:spPr>
            <a:xfrm>
              <a:off x="2699792" y="4558392"/>
              <a:ext cx="37656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96E7821A-12A9-4A63-0C8A-96DF1978C812}"/>
                </a:ext>
              </a:extLst>
            </p:cNvPr>
            <p:cNvCxnSpPr>
              <a:cxnSpLocks/>
            </p:cNvCxnSpPr>
            <p:nvPr/>
          </p:nvCxnSpPr>
          <p:spPr>
            <a:xfrm>
              <a:off x="4981626" y="4456172"/>
              <a:ext cx="37656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61B91CCE-4A08-0DF7-A007-3E1598BAF626}"/>
                </a:ext>
              </a:extLst>
            </p:cNvPr>
            <p:cNvCxnSpPr>
              <a:cxnSpLocks/>
            </p:cNvCxnSpPr>
            <p:nvPr/>
          </p:nvCxnSpPr>
          <p:spPr>
            <a:xfrm>
              <a:off x="4981625" y="4558392"/>
              <a:ext cx="37656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0A736FA5-E36C-FDC6-57A9-DF934AAA3DAE}"/>
                </a:ext>
              </a:extLst>
            </p:cNvPr>
            <p:cNvCxnSpPr>
              <a:cxnSpLocks/>
            </p:cNvCxnSpPr>
            <p:nvPr/>
          </p:nvCxnSpPr>
          <p:spPr>
            <a:xfrm>
              <a:off x="2895936" y="4558392"/>
              <a:ext cx="0" cy="57606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9A4CD9F7-6FFC-B63B-E99B-8030C3F6F79D}"/>
                </a:ext>
              </a:extLst>
            </p:cNvPr>
            <p:cNvCxnSpPr>
              <a:cxnSpLocks/>
            </p:cNvCxnSpPr>
            <p:nvPr/>
          </p:nvCxnSpPr>
          <p:spPr>
            <a:xfrm>
              <a:off x="5184068" y="4558392"/>
              <a:ext cx="0" cy="57606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6118D949-CCDE-FD29-1AB5-85585700D050}"/>
                </a:ext>
              </a:extLst>
            </p:cNvPr>
            <p:cNvCxnSpPr>
              <a:cxnSpLocks/>
            </p:cNvCxnSpPr>
            <p:nvPr/>
          </p:nvCxnSpPr>
          <p:spPr>
            <a:xfrm>
              <a:off x="7533998" y="4561470"/>
              <a:ext cx="0" cy="57606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10F17070-6207-8317-0966-68C4D4AB5FC7}"/>
                </a:ext>
              </a:extLst>
            </p:cNvPr>
            <p:cNvCxnSpPr>
              <a:cxnSpLocks/>
            </p:cNvCxnSpPr>
            <p:nvPr/>
          </p:nvCxnSpPr>
          <p:spPr>
            <a:xfrm>
              <a:off x="2380495" y="5180221"/>
              <a:ext cx="0" cy="28803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DEE757D5-A1AE-C050-173D-C4F8DB5DCF2D}"/>
                </a:ext>
              </a:extLst>
            </p:cNvPr>
            <p:cNvCxnSpPr>
              <a:cxnSpLocks/>
            </p:cNvCxnSpPr>
            <p:nvPr/>
          </p:nvCxnSpPr>
          <p:spPr>
            <a:xfrm>
              <a:off x="2380495" y="5171527"/>
              <a:ext cx="936104"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4" name="三角形 63">
              <a:extLst>
                <a:ext uri="{FF2B5EF4-FFF2-40B4-BE49-F238E27FC236}">
                  <a16:creationId xmlns:a16="http://schemas.microsoft.com/office/drawing/2014/main" id="{40EC8507-425E-2754-7082-F668BBA9F137}"/>
                </a:ext>
              </a:extLst>
            </p:cNvPr>
            <p:cNvSpPr/>
            <p:nvPr/>
          </p:nvSpPr>
          <p:spPr>
            <a:xfrm>
              <a:off x="3076361" y="5481742"/>
              <a:ext cx="504056" cy="43204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5" name="直線コネクタ 64">
              <a:extLst>
                <a:ext uri="{FF2B5EF4-FFF2-40B4-BE49-F238E27FC236}">
                  <a16:creationId xmlns:a16="http://schemas.microsoft.com/office/drawing/2014/main" id="{D96F99CC-F9E1-2A7E-B04B-C365F0F32159}"/>
                </a:ext>
              </a:extLst>
            </p:cNvPr>
            <p:cNvCxnSpPr>
              <a:cxnSpLocks/>
            </p:cNvCxnSpPr>
            <p:nvPr/>
          </p:nvCxnSpPr>
          <p:spPr>
            <a:xfrm>
              <a:off x="3328389" y="5171527"/>
              <a:ext cx="0" cy="28803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6" name="三角形 65">
              <a:extLst>
                <a:ext uri="{FF2B5EF4-FFF2-40B4-BE49-F238E27FC236}">
                  <a16:creationId xmlns:a16="http://schemas.microsoft.com/office/drawing/2014/main" id="{C0AC7265-AF97-8930-5DE8-778B9BBEBD13}"/>
                </a:ext>
              </a:extLst>
            </p:cNvPr>
            <p:cNvSpPr/>
            <p:nvPr/>
          </p:nvSpPr>
          <p:spPr>
            <a:xfrm>
              <a:off x="6831289" y="5458669"/>
              <a:ext cx="504056" cy="43204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7" name="直線コネクタ 66">
              <a:extLst>
                <a:ext uri="{FF2B5EF4-FFF2-40B4-BE49-F238E27FC236}">
                  <a16:creationId xmlns:a16="http://schemas.microsoft.com/office/drawing/2014/main" id="{E1767B7A-DB3C-ABDB-1582-704946B7EBC0}"/>
                </a:ext>
              </a:extLst>
            </p:cNvPr>
            <p:cNvCxnSpPr>
              <a:cxnSpLocks/>
            </p:cNvCxnSpPr>
            <p:nvPr/>
          </p:nvCxnSpPr>
          <p:spPr>
            <a:xfrm>
              <a:off x="7083317" y="5157148"/>
              <a:ext cx="0" cy="28803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AFC838ED-CB73-6018-7285-E84E3B60B267}"/>
                </a:ext>
              </a:extLst>
            </p:cNvPr>
            <p:cNvCxnSpPr>
              <a:cxnSpLocks/>
            </p:cNvCxnSpPr>
            <p:nvPr/>
          </p:nvCxnSpPr>
          <p:spPr>
            <a:xfrm>
              <a:off x="7083317" y="5148454"/>
              <a:ext cx="93610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a16="http://schemas.microsoft.com/office/drawing/2014/main" id="{C6310217-3888-D3D7-B286-63932EA7439B}"/>
                </a:ext>
              </a:extLst>
            </p:cNvPr>
            <p:cNvCxnSpPr>
              <a:cxnSpLocks/>
            </p:cNvCxnSpPr>
            <p:nvPr/>
          </p:nvCxnSpPr>
          <p:spPr>
            <a:xfrm>
              <a:off x="8031211" y="5148454"/>
              <a:ext cx="0" cy="28803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1" name="三角形 70">
              <a:extLst>
                <a:ext uri="{FF2B5EF4-FFF2-40B4-BE49-F238E27FC236}">
                  <a16:creationId xmlns:a16="http://schemas.microsoft.com/office/drawing/2014/main" id="{F07F9C79-13BF-619D-1FE0-D526527CC46B}"/>
                </a:ext>
              </a:extLst>
            </p:cNvPr>
            <p:cNvSpPr/>
            <p:nvPr/>
          </p:nvSpPr>
          <p:spPr>
            <a:xfrm>
              <a:off x="4529186" y="5492358"/>
              <a:ext cx="504056" cy="43204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2" name="直線コネクタ 71">
              <a:extLst>
                <a:ext uri="{FF2B5EF4-FFF2-40B4-BE49-F238E27FC236}">
                  <a16:creationId xmlns:a16="http://schemas.microsoft.com/office/drawing/2014/main" id="{D04B0540-50EF-733B-1227-C027E0782373}"/>
                </a:ext>
              </a:extLst>
            </p:cNvPr>
            <p:cNvCxnSpPr>
              <a:cxnSpLocks/>
            </p:cNvCxnSpPr>
            <p:nvPr/>
          </p:nvCxnSpPr>
          <p:spPr>
            <a:xfrm>
              <a:off x="4781214" y="5190837"/>
              <a:ext cx="0" cy="28803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3" name="直線コネクタ 72">
              <a:extLst>
                <a:ext uri="{FF2B5EF4-FFF2-40B4-BE49-F238E27FC236}">
                  <a16:creationId xmlns:a16="http://schemas.microsoft.com/office/drawing/2014/main" id="{25308CF6-A68E-EACC-4F49-7D1A29989F74}"/>
                </a:ext>
              </a:extLst>
            </p:cNvPr>
            <p:cNvCxnSpPr>
              <a:cxnSpLocks/>
            </p:cNvCxnSpPr>
            <p:nvPr/>
          </p:nvCxnSpPr>
          <p:spPr>
            <a:xfrm>
              <a:off x="4781214" y="5182143"/>
              <a:ext cx="93610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5" name="直線コネクタ 74">
              <a:extLst>
                <a:ext uri="{FF2B5EF4-FFF2-40B4-BE49-F238E27FC236}">
                  <a16:creationId xmlns:a16="http://schemas.microsoft.com/office/drawing/2014/main" id="{B64E796F-8B59-349D-1AE7-8F22D8C06799}"/>
                </a:ext>
              </a:extLst>
            </p:cNvPr>
            <p:cNvCxnSpPr>
              <a:cxnSpLocks/>
            </p:cNvCxnSpPr>
            <p:nvPr/>
          </p:nvCxnSpPr>
          <p:spPr>
            <a:xfrm>
              <a:off x="5729108" y="5182143"/>
              <a:ext cx="0" cy="28803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6" name="テキスト ボックス 75">
              <a:extLst>
                <a:ext uri="{FF2B5EF4-FFF2-40B4-BE49-F238E27FC236}">
                  <a16:creationId xmlns:a16="http://schemas.microsoft.com/office/drawing/2014/main" id="{FBA3B034-A26F-D5D8-5CA0-EB3660D8E6CD}"/>
                </a:ext>
              </a:extLst>
            </p:cNvPr>
            <p:cNvSpPr txBox="1"/>
            <p:nvPr/>
          </p:nvSpPr>
          <p:spPr>
            <a:xfrm>
              <a:off x="3161272" y="2869559"/>
              <a:ext cx="1453303" cy="451235"/>
            </a:xfrm>
            <a:prstGeom prst="rect">
              <a:avLst/>
            </a:prstGeom>
            <a:noFill/>
          </p:spPr>
          <p:txBody>
            <a:bodyPr wrap="square" rtlCol="0">
              <a:spAutoFit/>
            </a:bodyPr>
            <a:lstStyle/>
            <a:p>
              <a:pPr algn="ctr"/>
              <a:r>
                <a:rPr kumimoji="1" lang="ja-JP" altLang="en-US" sz="1600"/>
                <a:t>父：</a:t>
              </a:r>
              <a:r>
                <a:rPr kumimoji="1" lang="en-US" altLang="ja-JP" sz="1600" dirty="0"/>
                <a:t>78</a:t>
              </a:r>
              <a:r>
                <a:rPr kumimoji="1" lang="ja-JP" altLang="en-US" sz="1600"/>
                <a:t>歳</a:t>
              </a:r>
              <a:endParaRPr kumimoji="1" lang="en-US" altLang="ja-JP" sz="1600" dirty="0"/>
            </a:p>
            <a:p>
              <a:pPr algn="ctr"/>
              <a:r>
                <a:rPr lang="ja-JP" altLang="en-US" sz="1600"/>
                <a:t>医療法人理事長</a:t>
              </a:r>
              <a:endParaRPr kumimoji="1" lang="ja-JP" altLang="en-US" sz="1600"/>
            </a:p>
          </p:txBody>
        </p:sp>
        <p:sp>
          <p:nvSpPr>
            <p:cNvPr id="77" name="テキスト ボックス 76">
              <a:extLst>
                <a:ext uri="{FF2B5EF4-FFF2-40B4-BE49-F238E27FC236}">
                  <a16:creationId xmlns:a16="http://schemas.microsoft.com/office/drawing/2014/main" id="{7958657D-D957-6BF2-43A8-1AB4B1644A0A}"/>
                </a:ext>
              </a:extLst>
            </p:cNvPr>
            <p:cNvSpPr txBox="1"/>
            <p:nvPr/>
          </p:nvSpPr>
          <p:spPr>
            <a:xfrm>
              <a:off x="4763934" y="2873983"/>
              <a:ext cx="1395870" cy="451235"/>
            </a:xfrm>
            <a:prstGeom prst="rect">
              <a:avLst/>
            </a:prstGeom>
            <a:noFill/>
          </p:spPr>
          <p:txBody>
            <a:bodyPr wrap="square" rtlCol="0">
              <a:spAutoFit/>
            </a:bodyPr>
            <a:lstStyle/>
            <a:p>
              <a:pPr algn="ctr"/>
              <a:r>
                <a:rPr lang="ja-JP" altLang="en-US" sz="1600"/>
                <a:t>母</a:t>
              </a:r>
              <a:r>
                <a:rPr kumimoji="1" lang="ja-JP" altLang="en-US" sz="1600"/>
                <a:t>：</a:t>
              </a:r>
              <a:r>
                <a:rPr kumimoji="1" lang="en-US" altLang="ja-JP" sz="1600" dirty="0"/>
                <a:t>74</a:t>
              </a:r>
              <a:r>
                <a:rPr kumimoji="1" lang="ja-JP" altLang="en-US" sz="1600"/>
                <a:t>歳</a:t>
              </a:r>
              <a:br>
                <a:rPr kumimoji="1" lang="en-US" altLang="ja-JP" sz="1600" dirty="0"/>
              </a:br>
              <a:r>
                <a:rPr kumimoji="1" lang="ja-JP" altLang="en-US" sz="1600"/>
                <a:t>医療法人事務長</a:t>
              </a:r>
            </a:p>
          </p:txBody>
        </p:sp>
        <p:sp>
          <p:nvSpPr>
            <p:cNvPr id="78" name="テキスト ボックス 77">
              <a:extLst>
                <a:ext uri="{FF2B5EF4-FFF2-40B4-BE49-F238E27FC236}">
                  <a16:creationId xmlns:a16="http://schemas.microsoft.com/office/drawing/2014/main" id="{95B7C579-0006-6C73-1563-A430328E5BFB}"/>
                </a:ext>
              </a:extLst>
            </p:cNvPr>
            <p:cNvSpPr txBox="1"/>
            <p:nvPr/>
          </p:nvSpPr>
          <p:spPr>
            <a:xfrm>
              <a:off x="6625665" y="4746630"/>
              <a:ext cx="1109163" cy="302790"/>
            </a:xfrm>
            <a:prstGeom prst="rect">
              <a:avLst/>
            </a:prstGeom>
            <a:noFill/>
          </p:spPr>
          <p:txBody>
            <a:bodyPr wrap="square" rtlCol="0">
              <a:spAutoFit/>
            </a:bodyPr>
            <a:lstStyle/>
            <a:p>
              <a:r>
                <a:rPr lang="ja-JP" altLang="en-US" sz="1600"/>
                <a:t>長女</a:t>
              </a:r>
              <a:r>
                <a:rPr kumimoji="1" lang="ja-JP" altLang="en-US" sz="1600"/>
                <a:t>：</a:t>
              </a:r>
              <a:r>
                <a:rPr lang="en-US" altLang="ja-JP" sz="1600" dirty="0"/>
                <a:t>44</a:t>
              </a:r>
              <a:r>
                <a:rPr kumimoji="1" lang="ja-JP" altLang="en-US" sz="1600"/>
                <a:t>歳</a:t>
              </a:r>
            </a:p>
          </p:txBody>
        </p:sp>
        <p:sp>
          <p:nvSpPr>
            <p:cNvPr id="79" name="テキスト ボックス 78">
              <a:extLst>
                <a:ext uri="{FF2B5EF4-FFF2-40B4-BE49-F238E27FC236}">
                  <a16:creationId xmlns:a16="http://schemas.microsoft.com/office/drawing/2014/main" id="{E69C2836-6BD8-F617-B30C-BDC5E5EC94F7}"/>
                </a:ext>
              </a:extLst>
            </p:cNvPr>
            <p:cNvSpPr txBox="1"/>
            <p:nvPr/>
          </p:nvSpPr>
          <p:spPr>
            <a:xfrm>
              <a:off x="4213552" y="4746630"/>
              <a:ext cx="1109163" cy="302790"/>
            </a:xfrm>
            <a:prstGeom prst="rect">
              <a:avLst/>
            </a:prstGeom>
            <a:noFill/>
          </p:spPr>
          <p:txBody>
            <a:bodyPr wrap="square" rtlCol="0">
              <a:spAutoFit/>
            </a:bodyPr>
            <a:lstStyle/>
            <a:p>
              <a:r>
                <a:rPr lang="ja-JP" altLang="en-US" sz="1600"/>
                <a:t>次女</a:t>
              </a:r>
              <a:r>
                <a:rPr kumimoji="1" lang="ja-JP" altLang="en-US" sz="1600"/>
                <a:t>：</a:t>
              </a:r>
              <a:r>
                <a:rPr lang="en-US" altLang="ja-JP" sz="1600" dirty="0"/>
                <a:t>42</a:t>
              </a:r>
              <a:r>
                <a:rPr kumimoji="1" lang="ja-JP" altLang="en-US" sz="1600"/>
                <a:t>歳</a:t>
              </a:r>
            </a:p>
          </p:txBody>
        </p:sp>
        <p:sp>
          <p:nvSpPr>
            <p:cNvPr id="80" name="テキスト ボックス 79">
              <a:extLst>
                <a:ext uri="{FF2B5EF4-FFF2-40B4-BE49-F238E27FC236}">
                  <a16:creationId xmlns:a16="http://schemas.microsoft.com/office/drawing/2014/main" id="{A98A4615-E609-BF44-ADBD-F68FDD7902A7}"/>
                </a:ext>
              </a:extLst>
            </p:cNvPr>
            <p:cNvSpPr txBox="1"/>
            <p:nvPr/>
          </p:nvSpPr>
          <p:spPr>
            <a:xfrm>
              <a:off x="1803457" y="4808946"/>
              <a:ext cx="1451733" cy="302790"/>
            </a:xfrm>
            <a:prstGeom prst="rect">
              <a:avLst/>
            </a:prstGeom>
            <a:noFill/>
          </p:spPr>
          <p:txBody>
            <a:bodyPr wrap="square" rtlCol="0">
              <a:spAutoFit/>
            </a:bodyPr>
            <a:lstStyle/>
            <a:p>
              <a:r>
                <a:rPr lang="ja-JP" altLang="en-US" sz="1600"/>
                <a:t>長男</a:t>
              </a:r>
              <a:r>
                <a:rPr kumimoji="1" lang="ja-JP" altLang="en-US" sz="1600"/>
                <a:t>：</a:t>
              </a:r>
              <a:r>
                <a:rPr lang="en-US" altLang="ja-JP" sz="1600" dirty="0"/>
                <a:t>40</a:t>
              </a:r>
              <a:r>
                <a:rPr kumimoji="1" lang="ja-JP" altLang="en-US" sz="1600"/>
                <a:t>歳</a:t>
              </a:r>
            </a:p>
          </p:txBody>
        </p:sp>
        <p:sp>
          <p:nvSpPr>
            <p:cNvPr id="81" name="テキスト ボックス 80">
              <a:extLst>
                <a:ext uri="{FF2B5EF4-FFF2-40B4-BE49-F238E27FC236}">
                  <a16:creationId xmlns:a16="http://schemas.microsoft.com/office/drawing/2014/main" id="{F07584B9-CC06-1830-4AF6-14EB0CAEE314}"/>
                </a:ext>
              </a:extLst>
            </p:cNvPr>
            <p:cNvSpPr txBox="1"/>
            <p:nvPr/>
          </p:nvSpPr>
          <p:spPr>
            <a:xfrm>
              <a:off x="3218791" y="1966038"/>
              <a:ext cx="1545143" cy="302790"/>
            </a:xfrm>
            <a:prstGeom prst="rect">
              <a:avLst/>
            </a:prstGeom>
            <a:noFill/>
          </p:spPr>
          <p:txBody>
            <a:bodyPr wrap="square" rtlCol="0">
              <a:spAutoFit/>
            </a:bodyPr>
            <a:lstStyle/>
            <a:p>
              <a:r>
                <a:rPr lang="ja-JP" altLang="en-US" sz="1600"/>
                <a:t>２代目ドクター</a:t>
              </a:r>
              <a:endParaRPr kumimoji="1" lang="ja-JP" altLang="en-US" sz="1600"/>
            </a:p>
          </p:txBody>
        </p:sp>
      </p:grpSp>
      <p:cxnSp>
        <p:nvCxnSpPr>
          <p:cNvPr id="11" name="直線コネクタ 10">
            <a:extLst>
              <a:ext uri="{FF2B5EF4-FFF2-40B4-BE49-F238E27FC236}">
                <a16:creationId xmlns:a16="http://schemas.microsoft.com/office/drawing/2014/main" id="{D06DD892-455E-4B15-9BFF-A31CE8A62362}"/>
              </a:ext>
            </a:extLst>
          </p:cNvPr>
          <p:cNvCxnSpPr>
            <a:cxnSpLocks/>
          </p:cNvCxnSpPr>
          <p:nvPr/>
        </p:nvCxnSpPr>
        <p:spPr>
          <a:xfrm flipH="1" flipV="1">
            <a:off x="899592" y="3536115"/>
            <a:ext cx="1573305" cy="8498"/>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A054F95C-36CF-E2AA-871F-3BE5215391D4}"/>
              </a:ext>
            </a:extLst>
          </p:cNvPr>
          <p:cNvCxnSpPr>
            <a:cxnSpLocks/>
          </p:cNvCxnSpPr>
          <p:nvPr/>
        </p:nvCxnSpPr>
        <p:spPr>
          <a:xfrm flipV="1">
            <a:off x="892991" y="3536115"/>
            <a:ext cx="0" cy="609773"/>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29" name="三角形 28">
            <a:extLst>
              <a:ext uri="{FF2B5EF4-FFF2-40B4-BE49-F238E27FC236}">
                <a16:creationId xmlns:a16="http://schemas.microsoft.com/office/drawing/2014/main" id="{A41DEEDD-ACF9-8FC7-63CD-101565094BEF}"/>
              </a:ext>
            </a:extLst>
          </p:cNvPr>
          <p:cNvSpPr/>
          <p:nvPr/>
        </p:nvSpPr>
        <p:spPr>
          <a:xfrm>
            <a:off x="625746" y="4148462"/>
            <a:ext cx="534490" cy="483080"/>
          </a:xfrm>
          <a:prstGeom prst="triangl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DAF057B1-5F73-A65A-2BBF-6262AF9EE529}"/>
              </a:ext>
            </a:extLst>
          </p:cNvPr>
          <p:cNvSpPr txBox="1"/>
          <p:nvPr/>
        </p:nvSpPr>
        <p:spPr>
          <a:xfrm>
            <a:off x="297741" y="4781185"/>
            <a:ext cx="1539387" cy="338554"/>
          </a:xfrm>
          <a:prstGeom prst="rect">
            <a:avLst/>
          </a:prstGeom>
          <a:noFill/>
        </p:spPr>
        <p:txBody>
          <a:bodyPr wrap="square" rtlCol="0">
            <a:spAutoFit/>
          </a:bodyPr>
          <a:lstStyle/>
          <a:p>
            <a:r>
              <a:rPr kumimoji="1" lang="ja-JP" altLang="en-US" sz="1600"/>
              <a:t>三女：</a:t>
            </a:r>
            <a:r>
              <a:rPr kumimoji="1" lang="en-US" altLang="ja-JP" sz="1600" dirty="0"/>
              <a:t>35</a:t>
            </a:r>
            <a:r>
              <a:rPr kumimoji="1" lang="ja-JP" altLang="en-US" sz="1600"/>
              <a:t>歳</a:t>
            </a:r>
          </a:p>
        </p:txBody>
      </p:sp>
      <p:sp>
        <p:nvSpPr>
          <p:cNvPr id="33" name="テキスト ボックス 32">
            <a:extLst>
              <a:ext uri="{FF2B5EF4-FFF2-40B4-BE49-F238E27FC236}">
                <a16:creationId xmlns:a16="http://schemas.microsoft.com/office/drawing/2014/main" id="{FD5DE5FF-B6EA-E365-1F87-94394E773871}"/>
              </a:ext>
            </a:extLst>
          </p:cNvPr>
          <p:cNvSpPr txBox="1"/>
          <p:nvPr/>
        </p:nvSpPr>
        <p:spPr>
          <a:xfrm>
            <a:off x="584991" y="4295531"/>
            <a:ext cx="616000" cy="338554"/>
          </a:xfrm>
          <a:prstGeom prst="rect">
            <a:avLst/>
          </a:prstGeom>
          <a:noFill/>
        </p:spPr>
        <p:txBody>
          <a:bodyPr wrap="square" rtlCol="0">
            <a:spAutoFit/>
          </a:bodyPr>
          <a:lstStyle/>
          <a:p>
            <a:r>
              <a:rPr kumimoji="1" lang="ja-JP" altLang="en-US" sz="1600"/>
              <a:t>医師</a:t>
            </a:r>
          </a:p>
        </p:txBody>
      </p:sp>
      <p:sp>
        <p:nvSpPr>
          <p:cNvPr id="34" name="テキスト ボックス 33">
            <a:extLst>
              <a:ext uri="{FF2B5EF4-FFF2-40B4-BE49-F238E27FC236}">
                <a16:creationId xmlns:a16="http://schemas.microsoft.com/office/drawing/2014/main" id="{FD6252BF-EC14-2A60-9AE0-CF2AF36DDB98}"/>
              </a:ext>
            </a:extLst>
          </p:cNvPr>
          <p:cNvSpPr txBox="1"/>
          <p:nvPr/>
        </p:nvSpPr>
        <p:spPr>
          <a:xfrm>
            <a:off x="2133301" y="4298791"/>
            <a:ext cx="616000" cy="338554"/>
          </a:xfrm>
          <a:prstGeom prst="rect">
            <a:avLst/>
          </a:prstGeom>
          <a:noFill/>
        </p:spPr>
        <p:txBody>
          <a:bodyPr wrap="square" rtlCol="0">
            <a:spAutoFit/>
          </a:bodyPr>
          <a:lstStyle/>
          <a:p>
            <a:r>
              <a:rPr kumimoji="1" lang="ja-JP" altLang="en-US" sz="1600"/>
              <a:t>医師</a:t>
            </a:r>
          </a:p>
        </p:txBody>
      </p:sp>
      <p:sp>
        <p:nvSpPr>
          <p:cNvPr id="35" name="テキスト ボックス 34">
            <a:extLst>
              <a:ext uri="{FF2B5EF4-FFF2-40B4-BE49-F238E27FC236}">
                <a16:creationId xmlns:a16="http://schemas.microsoft.com/office/drawing/2014/main" id="{69FDE3A1-27D8-8F28-40A6-C00717B6DFFA}"/>
              </a:ext>
            </a:extLst>
          </p:cNvPr>
          <p:cNvSpPr txBox="1"/>
          <p:nvPr/>
        </p:nvSpPr>
        <p:spPr>
          <a:xfrm>
            <a:off x="4643436" y="4353093"/>
            <a:ext cx="616000" cy="338554"/>
          </a:xfrm>
          <a:prstGeom prst="rect">
            <a:avLst/>
          </a:prstGeom>
          <a:noFill/>
        </p:spPr>
        <p:txBody>
          <a:bodyPr wrap="square" rtlCol="0">
            <a:spAutoFit/>
          </a:bodyPr>
          <a:lstStyle/>
          <a:p>
            <a:r>
              <a:rPr kumimoji="1" lang="ja-JP" altLang="en-US" sz="1600"/>
              <a:t>医師</a:t>
            </a:r>
          </a:p>
        </p:txBody>
      </p:sp>
      <p:sp>
        <p:nvSpPr>
          <p:cNvPr id="36" name="テキスト ボックス 35">
            <a:extLst>
              <a:ext uri="{FF2B5EF4-FFF2-40B4-BE49-F238E27FC236}">
                <a16:creationId xmlns:a16="http://schemas.microsoft.com/office/drawing/2014/main" id="{5A375339-35CA-60B5-6F0A-8181834C0A13}"/>
              </a:ext>
            </a:extLst>
          </p:cNvPr>
          <p:cNvSpPr txBox="1"/>
          <p:nvPr/>
        </p:nvSpPr>
        <p:spPr>
          <a:xfrm>
            <a:off x="7142047" y="4344904"/>
            <a:ext cx="616000" cy="338554"/>
          </a:xfrm>
          <a:prstGeom prst="rect">
            <a:avLst/>
          </a:prstGeom>
          <a:noFill/>
        </p:spPr>
        <p:txBody>
          <a:bodyPr wrap="square" rtlCol="0">
            <a:spAutoFit/>
          </a:bodyPr>
          <a:lstStyle/>
          <a:p>
            <a:r>
              <a:rPr kumimoji="1" lang="ja-JP" altLang="en-US" sz="1600"/>
              <a:t>医師</a:t>
            </a:r>
          </a:p>
        </p:txBody>
      </p:sp>
      <p:sp>
        <p:nvSpPr>
          <p:cNvPr id="37" name="テキスト ボックス 36">
            <a:extLst>
              <a:ext uri="{FF2B5EF4-FFF2-40B4-BE49-F238E27FC236}">
                <a16:creationId xmlns:a16="http://schemas.microsoft.com/office/drawing/2014/main" id="{CD97D1B6-8AB2-E4ED-8AD3-19F0CBD9CC12}"/>
              </a:ext>
            </a:extLst>
          </p:cNvPr>
          <p:cNvSpPr txBox="1"/>
          <p:nvPr/>
        </p:nvSpPr>
        <p:spPr>
          <a:xfrm>
            <a:off x="3758190" y="2127380"/>
            <a:ext cx="616000" cy="338554"/>
          </a:xfrm>
          <a:prstGeom prst="rect">
            <a:avLst/>
          </a:prstGeom>
          <a:noFill/>
        </p:spPr>
        <p:txBody>
          <a:bodyPr wrap="square" rtlCol="0">
            <a:spAutoFit/>
          </a:bodyPr>
          <a:lstStyle/>
          <a:p>
            <a:r>
              <a:rPr kumimoji="1" lang="ja-JP" altLang="en-US" sz="1600"/>
              <a:t>医師</a:t>
            </a:r>
          </a:p>
        </p:txBody>
      </p:sp>
    </p:spTree>
    <p:extLst>
      <p:ext uri="{BB962C8B-B14F-4D97-AF65-F5344CB8AC3E}">
        <p14:creationId xmlns:p14="http://schemas.microsoft.com/office/powerpoint/2010/main" val="8929086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28BCC5CB-449E-6FD2-CEF7-796F98EA6D1A}"/>
              </a:ext>
            </a:extLst>
          </p:cNvPr>
          <p:cNvSpPr txBox="1"/>
          <p:nvPr/>
        </p:nvSpPr>
        <p:spPr>
          <a:xfrm>
            <a:off x="1907704" y="575102"/>
            <a:ext cx="5815254" cy="523220"/>
          </a:xfrm>
          <a:prstGeom prst="rect">
            <a:avLst/>
          </a:prstGeom>
          <a:noFill/>
        </p:spPr>
        <p:txBody>
          <a:bodyPr wrap="square" rtlCol="0">
            <a:spAutoFit/>
          </a:bodyPr>
          <a:lstStyle/>
          <a:p>
            <a:r>
              <a:rPr lang="ja-JP" altLang="en-US" sz="2800"/>
              <a:t>相続相談から顧問契約受任の流れ</a:t>
            </a:r>
            <a:endParaRPr kumimoji="1" lang="ja-JP" altLang="en-US" sz="2800" dirty="0"/>
          </a:p>
        </p:txBody>
      </p:sp>
      <p:sp>
        <p:nvSpPr>
          <p:cNvPr id="4" name="テキスト ボックス 3">
            <a:extLst>
              <a:ext uri="{FF2B5EF4-FFF2-40B4-BE49-F238E27FC236}">
                <a16:creationId xmlns:a16="http://schemas.microsoft.com/office/drawing/2014/main" id="{D3C19A9A-1177-12DD-21C4-ABE7144702CE}"/>
              </a:ext>
            </a:extLst>
          </p:cNvPr>
          <p:cNvSpPr txBox="1"/>
          <p:nvPr/>
        </p:nvSpPr>
        <p:spPr>
          <a:xfrm>
            <a:off x="1596456" y="1988840"/>
            <a:ext cx="6643165" cy="3788858"/>
          </a:xfrm>
          <a:prstGeom prst="rect">
            <a:avLst/>
          </a:prstGeom>
          <a:noFill/>
        </p:spPr>
        <p:txBody>
          <a:bodyPr wrap="none" rtlCol="0">
            <a:spAutoFit/>
          </a:bodyPr>
          <a:lstStyle/>
          <a:p>
            <a:pPr>
              <a:lnSpc>
                <a:spcPct val="150000"/>
              </a:lnSpc>
            </a:pPr>
            <a:r>
              <a:rPr kumimoji="1" lang="ja-JP" altLang="en-US"/>
              <a:t>・</a:t>
            </a:r>
            <a:r>
              <a:rPr kumimoji="1" lang="en-US" altLang="ja-JP" dirty="0"/>
              <a:t>2021</a:t>
            </a:r>
            <a:r>
              <a:rPr kumimoji="1" lang="ja-JP" altLang="en-US"/>
              <a:t>年</a:t>
            </a:r>
            <a:r>
              <a:rPr kumimoji="1" lang="en-US" altLang="ja-JP" dirty="0"/>
              <a:t>12</a:t>
            </a:r>
            <a:r>
              <a:rPr kumimoji="1" lang="ja-JP" altLang="en-US"/>
              <a:t>月、</a:t>
            </a:r>
            <a:r>
              <a:rPr lang="ja-JP" altLang="en-US"/>
              <a:t>長女が</a:t>
            </a:r>
            <a:r>
              <a:rPr kumimoji="1" lang="ja-JP" altLang="en-US"/>
              <a:t>ドクター相続入門セミナー受講</a:t>
            </a:r>
            <a:endParaRPr kumimoji="1" lang="en-US" altLang="ja-JP" dirty="0"/>
          </a:p>
          <a:p>
            <a:pPr>
              <a:lnSpc>
                <a:spcPct val="150000"/>
              </a:lnSpc>
            </a:pPr>
            <a:r>
              <a:rPr lang="ja-JP" altLang="en-US"/>
              <a:t>・長女の配偶者（弁護士）がドクター相続入門セミナー受講を勧めた</a:t>
            </a:r>
            <a:endParaRPr lang="en-US" altLang="ja-JP" dirty="0"/>
          </a:p>
          <a:p>
            <a:pPr>
              <a:lnSpc>
                <a:spcPct val="150000"/>
              </a:lnSpc>
            </a:pPr>
            <a:r>
              <a:rPr kumimoji="1" lang="ja-JP" altLang="en-US"/>
              <a:t>・</a:t>
            </a:r>
            <a:r>
              <a:rPr kumimoji="1" lang="en-US" altLang="ja-JP" dirty="0"/>
              <a:t>2022</a:t>
            </a:r>
            <a:r>
              <a:rPr kumimoji="1" lang="ja-JP" altLang="en-US"/>
              <a:t>年１月、個別相談</a:t>
            </a:r>
            <a:r>
              <a:rPr kumimoji="1" lang="en-US" altLang="ja-JP" dirty="0"/>
              <a:t>①</a:t>
            </a:r>
            <a:r>
              <a:rPr kumimoji="1" lang="ja-JP" altLang="en-US"/>
              <a:t>（長女のみ）</a:t>
            </a:r>
            <a:endParaRPr lang="en-US" altLang="ja-JP" dirty="0"/>
          </a:p>
          <a:p>
            <a:pPr>
              <a:lnSpc>
                <a:spcPct val="150000"/>
              </a:lnSpc>
            </a:pPr>
            <a:r>
              <a:rPr kumimoji="1" lang="ja-JP" altLang="en-US"/>
              <a:t>・</a:t>
            </a:r>
            <a:r>
              <a:rPr kumimoji="1" lang="en-US" altLang="ja-JP" dirty="0"/>
              <a:t>2022</a:t>
            </a:r>
            <a:r>
              <a:rPr kumimoji="1" lang="ja-JP" altLang="en-US"/>
              <a:t>年</a:t>
            </a:r>
            <a:r>
              <a:rPr kumimoji="1" lang="en-US" altLang="ja-JP" dirty="0"/>
              <a:t>2</a:t>
            </a:r>
            <a:r>
              <a:rPr kumimoji="1" lang="ja-JP" altLang="en-US"/>
              <a:t>月、個別相談</a:t>
            </a:r>
            <a:r>
              <a:rPr kumimoji="1" lang="en-US" altLang="ja-JP" dirty="0"/>
              <a:t>②</a:t>
            </a:r>
            <a:r>
              <a:rPr kumimoji="1" lang="ja-JP" altLang="en-US"/>
              <a:t>（長女のみ）</a:t>
            </a:r>
            <a:endParaRPr kumimoji="1" lang="en-US" altLang="ja-JP" dirty="0"/>
          </a:p>
          <a:p>
            <a:pPr>
              <a:lnSpc>
                <a:spcPct val="150000"/>
              </a:lnSpc>
            </a:pPr>
            <a:r>
              <a:rPr lang="ja-JP" altLang="en-US"/>
              <a:t>・</a:t>
            </a:r>
            <a:r>
              <a:rPr lang="en-US" altLang="ja-JP" dirty="0"/>
              <a:t>2022</a:t>
            </a:r>
            <a:r>
              <a:rPr lang="ja-JP" altLang="en-US"/>
              <a:t>年</a:t>
            </a:r>
            <a:r>
              <a:rPr lang="en-US" altLang="ja-JP" dirty="0"/>
              <a:t>4</a:t>
            </a:r>
            <a:r>
              <a:rPr lang="ja-JP" altLang="en-US"/>
              <a:t>月、個別相談</a:t>
            </a:r>
            <a:r>
              <a:rPr lang="en-US" altLang="ja-JP" dirty="0"/>
              <a:t>①</a:t>
            </a:r>
            <a:r>
              <a:rPr lang="ja-JP" altLang="en-US"/>
              <a:t>（両親＋長女）</a:t>
            </a:r>
            <a:endParaRPr lang="en-US" altLang="ja-JP" dirty="0"/>
          </a:p>
          <a:p>
            <a:pPr>
              <a:lnSpc>
                <a:spcPct val="150000"/>
              </a:lnSpc>
            </a:pPr>
            <a:r>
              <a:rPr kumimoji="1" lang="ja-JP" altLang="en-US"/>
              <a:t>・</a:t>
            </a:r>
            <a:r>
              <a:rPr kumimoji="1" lang="en-US" altLang="ja-JP" dirty="0"/>
              <a:t>2022</a:t>
            </a:r>
            <a:r>
              <a:rPr kumimoji="1" lang="ja-JP" altLang="en-US"/>
              <a:t>年</a:t>
            </a:r>
            <a:r>
              <a:rPr lang="en-US" altLang="ja-JP" dirty="0"/>
              <a:t>5</a:t>
            </a:r>
            <a:r>
              <a:rPr kumimoji="1" lang="ja-JP" altLang="en-US"/>
              <a:t>月、個別相談</a:t>
            </a:r>
            <a:r>
              <a:rPr kumimoji="1" lang="en-US" altLang="ja-JP" dirty="0"/>
              <a:t>②</a:t>
            </a:r>
            <a:r>
              <a:rPr kumimoji="1" lang="ja-JP" altLang="en-US"/>
              <a:t>（両親＋長女）</a:t>
            </a:r>
            <a:endParaRPr kumimoji="1" lang="en-US" altLang="ja-JP" dirty="0"/>
          </a:p>
          <a:p>
            <a:pPr>
              <a:lnSpc>
                <a:spcPct val="150000"/>
              </a:lnSpc>
            </a:pPr>
            <a:r>
              <a:rPr lang="ja-JP" altLang="en-US"/>
              <a:t>・</a:t>
            </a:r>
            <a:r>
              <a:rPr lang="en-US" altLang="ja-JP" dirty="0"/>
              <a:t>2022</a:t>
            </a:r>
            <a:r>
              <a:rPr lang="ja-JP" altLang="en-US"/>
              <a:t>年</a:t>
            </a:r>
            <a:r>
              <a:rPr lang="en-US" altLang="ja-JP" dirty="0"/>
              <a:t>8</a:t>
            </a:r>
            <a:r>
              <a:rPr lang="ja-JP" altLang="en-US"/>
              <a:t>月、事業承継コンサルティング顧問契約締結</a:t>
            </a:r>
            <a:endParaRPr lang="en-US" altLang="ja-JP" dirty="0"/>
          </a:p>
          <a:p>
            <a:pPr>
              <a:lnSpc>
                <a:spcPct val="150000"/>
              </a:lnSpc>
            </a:pPr>
            <a:r>
              <a:rPr lang="ja-JP" altLang="en-US"/>
              <a:t>・</a:t>
            </a:r>
            <a:r>
              <a:rPr lang="en-US" altLang="ja-JP" dirty="0"/>
              <a:t>2022</a:t>
            </a:r>
            <a:r>
              <a:rPr lang="ja-JP" altLang="en-US"/>
              <a:t>年</a:t>
            </a:r>
            <a:r>
              <a:rPr lang="en-US" altLang="ja-JP" dirty="0"/>
              <a:t>8</a:t>
            </a:r>
            <a:r>
              <a:rPr lang="ja-JP" altLang="en-US"/>
              <a:t>月より、１</a:t>
            </a:r>
            <a:r>
              <a:rPr lang="en-US" altLang="ja-JP" dirty="0"/>
              <a:t>〜2</a:t>
            </a:r>
            <a:r>
              <a:rPr lang="ja-JP" altLang="en-US"/>
              <a:t>ヶ月に１回の家族会議を開催。</a:t>
            </a:r>
            <a:endParaRPr lang="en-US" altLang="ja-JP" dirty="0"/>
          </a:p>
          <a:p>
            <a:pPr>
              <a:lnSpc>
                <a:spcPct val="150000"/>
              </a:lnSpc>
            </a:pPr>
            <a:endParaRPr lang="en-US" altLang="ja-JP" dirty="0"/>
          </a:p>
        </p:txBody>
      </p:sp>
    </p:spTree>
    <p:extLst>
      <p:ext uri="{BB962C8B-B14F-4D97-AF65-F5344CB8AC3E}">
        <p14:creationId xmlns:p14="http://schemas.microsoft.com/office/powerpoint/2010/main" val="7274859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FA3C856B-6DCF-A096-F61E-4F78C18BBC6D}"/>
              </a:ext>
            </a:extLst>
          </p:cNvPr>
          <p:cNvSpPr txBox="1"/>
          <p:nvPr/>
        </p:nvSpPr>
        <p:spPr>
          <a:xfrm>
            <a:off x="2633007" y="2492896"/>
            <a:ext cx="3877985" cy="1569660"/>
          </a:xfrm>
          <a:prstGeom prst="rect">
            <a:avLst/>
          </a:prstGeom>
          <a:noFill/>
        </p:spPr>
        <p:txBody>
          <a:bodyPr wrap="none" rtlCol="0">
            <a:spAutoFit/>
          </a:bodyPr>
          <a:lstStyle/>
          <a:p>
            <a:r>
              <a:rPr kumimoji="1" lang="ja-JP" altLang="en-US" sz="9600">
                <a:highlight>
                  <a:srgbClr val="FFFF00"/>
                </a:highlight>
              </a:rPr>
              <a:t>契約書</a:t>
            </a:r>
          </a:p>
        </p:txBody>
      </p:sp>
    </p:spTree>
    <p:extLst>
      <p:ext uri="{BB962C8B-B14F-4D97-AF65-F5344CB8AC3E}">
        <p14:creationId xmlns:p14="http://schemas.microsoft.com/office/powerpoint/2010/main" val="31847072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A964FA77-936E-6435-B2DF-4D06F50A9CCD}"/>
              </a:ext>
            </a:extLst>
          </p:cNvPr>
          <p:cNvSpPr txBox="1"/>
          <p:nvPr/>
        </p:nvSpPr>
        <p:spPr>
          <a:xfrm>
            <a:off x="2815388" y="1790930"/>
            <a:ext cx="3385799" cy="4199868"/>
          </a:xfrm>
          <a:prstGeom prst="rect">
            <a:avLst/>
          </a:prstGeom>
          <a:noFill/>
        </p:spPr>
        <p:txBody>
          <a:bodyPr wrap="none" rtlCol="0">
            <a:spAutoFit/>
          </a:bodyPr>
          <a:lstStyle/>
          <a:p>
            <a:pPr>
              <a:lnSpc>
                <a:spcPct val="150000"/>
              </a:lnSpc>
            </a:pPr>
            <a:r>
              <a:rPr lang="en-US" altLang="ja-JP" dirty="0"/>
              <a:t>【</a:t>
            </a:r>
            <a:r>
              <a:rPr lang="ja-JP" altLang="en-US"/>
              <a:t>第１回</a:t>
            </a:r>
            <a:r>
              <a:rPr lang="en-US" altLang="ja-JP" dirty="0"/>
              <a:t>】2022</a:t>
            </a:r>
            <a:r>
              <a:rPr lang="ja-JP" altLang="en-US"/>
              <a:t>年月</a:t>
            </a:r>
            <a:r>
              <a:rPr lang="en-US" altLang="ja-JP" dirty="0"/>
              <a:t>8</a:t>
            </a:r>
            <a:r>
              <a:rPr lang="ja-JP" altLang="en-US"/>
              <a:t>月</a:t>
            </a:r>
            <a:r>
              <a:rPr lang="en-US" altLang="ja-JP" dirty="0"/>
              <a:t>21</a:t>
            </a:r>
            <a:r>
              <a:rPr lang="ja-JP" altLang="en-US"/>
              <a:t>日</a:t>
            </a:r>
            <a:endParaRPr lang="en-US" altLang="ja-JP" dirty="0"/>
          </a:p>
          <a:p>
            <a:pPr>
              <a:lnSpc>
                <a:spcPct val="150000"/>
              </a:lnSpc>
            </a:pPr>
            <a:r>
              <a:rPr lang="en-US" altLang="ja-JP" dirty="0"/>
              <a:t>【</a:t>
            </a:r>
            <a:r>
              <a:rPr lang="ja-JP" altLang="en-US"/>
              <a:t>第</a:t>
            </a:r>
            <a:r>
              <a:rPr lang="en-US" altLang="ja-JP" dirty="0"/>
              <a:t>2</a:t>
            </a:r>
            <a:r>
              <a:rPr lang="ja-JP" altLang="en-US"/>
              <a:t>回</a:t>
            </a:r>
            <a:r>
              <a:rPr lang="en-US" altLang="ja-JP" dirty="0"/>
              <a:t>】2022</a:t>
            </a:r>
            <a:r>
              <a:rPr lang="ja-JP" altLang="en-US"/>
              <a:t>年</a:t>
            </a:r>
            <a:r>
              <a:rPr lang="en-US" altLang="ja-JP" dirty="0"/>
              <a:t>9</a:t>
            </a:r>
            <a:r>
              <a:rPr lang="ja-JP" altLang="en-US"/>
              <a:t>月</a:t>
            </a:r>
            <a:r>
              <a:rPr lang="en-US" altLang="ja-JP" dirty="0"/>
              <a:t>18</a:t>
            </a:r>
            <a:r>
              <a:rPr lang="ja-JP" altLang="en-US"/>
              <a:t>日</a:t>
            </a:r>
            <a:endParaRPr lang="en-US" altLang="ja-JP" dirty="0"/>
          </a:p>
          <a:p>
            <a:pPr>
              <a:lnSpc>
                <a:spcPct val="150000"/>
              </a:lnSpc>
            </a:pPr>
            <a:r>
              <a:rPr lang="en-US" altLang="ja-JP" dirty="0"/>
              <a:t>【</a:t>
            </a:r>
            <a:r>
              <a:rPr lang="ja-JP" altLang="en-US"/>
              <a:t>第</a:t>
            </a:r>
            <a:r>
              <a:rPr lang="en-US" altLang="ja-JP" dirty="0"/>
              <a:t>3</a:t>
            </a:r>
            <a:r>
              <a:rPr lang="ja-JP" altLang="en-US"/>
              <a:t>回</a:t>
            </a:r>
            <a:r>
              <a:rPr lang="en-US" altLang="ja-JP" dirty="0"/>
              <a:t>】2022</a:t>
            </a:r>
            <a:r>
              <a:rPr lang="ja-JP" altLang="en-US"/>
              <a:t>年</a:t>
            </a:r>
            <a:r>
              <a:rPr lang="en-US" altLang="ja-JP" dirty="0"/>
              <a:t>10</a:t>
            </a:r>
            <a:r>
              <a:rPr lang="ja-JP" altLang="en-US"/>
              <a:t>月</a:t>
            </a:r>
            <a:r>
              <a:rPr lang="en-US" altLang="ja-JP" dirty="0"/>
              <a:t>30</a:t>
            </a:r>
            <a:r>
              <a:rPr lang="ja-JP" altLang="en-US"/>
              <a:t>日</a:t>
            </a:r>
            <a:endParaRPr lang="en-US" altLang="ja-JP" dirty="0"/>
          </a:p>
          <a:p>
            <a:pPr>
              <a:lnSpc>
                <a:spcPct val="150000"/>
              </a:lnSpc>
            </a:pPr>
            <a:r>
              <a:rPr lang="en-US" altLang="ja-JP" dirty="0"/>
              <a:t>【</a:t>
            </a:r>
            <a:r>
              <a:rPr lang="ja-JP" altLang="en-US"/>
              <a:t>第</a:t>
            </a:r>
            <a:r>
              <a:rPr lang="en-US" altLang="ja-JP" dirty="0"/>
              <a:t>4</a:t>
            </a:r>
            <a:r>
              <a:rPr lang="ja-JP" altLang="en-US"/>
              <a:t>回</a:t>
            </a:r>
            <a:r>
              <a:rPr lang="en-US" altLang="ja-JP" dirty="0"/>
              <a:t>】2022</a:t>
            </a:r>
            <a:r>
              <a:rPr lang="ja-JP" altLang="en-US"/>
              <a:t>年</a:t>
            </a:r>
            <a:r>
              <a:rPr lang="en-US" altLang="ja-JP" dirty="0"/>
              <a:t>12</a:t>
            </a:r>
            <a:r>
              <a:rPr lang="ja-JP" altLang="en-US"/>
              <a:t>月</a:t>
            </a:r>
            <a:r>
              <a:rPr lang="en-US" altLang="ja-JP" dirty="0"/>
              <a:t>24</a:t>
            </a:r>
            <a:r>
              <a:rPr lang="ja-JP" altLang="en-US"/>
              <a:t>日（</a:t>
            </a:r>
            <a:r>
              <a:rPr lang="en-US" altLang="ja-JP" dirty="0"/>
              <a:t>Zoom</a:t>
            </a:r>
            <a:r>
              <a:rPr lang="ja-JP" altLang="en-US"/>
              <a:t>）</a:t>
            </a:r>
            <a:endParaRPr lang="en-US" altLang="ja-JP" dirty="0"/>
          </a:p>
          <a:p>
            <a:pPr>
              <a:lnSpc>
                <a:spcPct val="150000"/>
              </a:lnSpc>
            </a:pPr>
            <a:r>
              <a:rPr lang="en-US" altLang="ja-JP" dirty="0"/>
              <a:t>【</a:t>
            </a:r>
            <a:r>
              <a:rPr lang="ja-JP" altLang="en-US"/>
              <a:t>第</a:t>
            </a:r>
            <a:r>
              <a:rPr lang="en-US" altLang="ja-JP" dirty="0"/>
              <a:t>5</a:t>
            </a:r>
            <a:r>
              <a:rPr lang="ja-JP" altLang="en-US"/>
              <a:t>回</a:t>
            </a:r>
            <a:r>
              <a:rPr lang="en-US" altLang="ja-JP" dirty="0"/>
              <a:t>】2023</a:t>
            </a:r>
            <a:r>
              <a:rPr lang="ja-JP" altLang="en-US"/>
              <a:t>年</a:t>
            </a:r>
            <a:r>
              <a:rPr lang="en-US" altLang="ja-JP" dirty="0"/>
              <a:t>2</a:t>
            </a:r>
            <a:r>
              <a:rPr lang="ja-JP" altLang="en-US"/>
              <a:t>月</a:t>
            </a:r>
            <a:r>
              <a:rPr lang="en-US" altLang="ja-JP" dirty="0"/>
              <a:t>16</a:t>
            </a:r>
            <a:r>
              <a:rPr lang="ja-JP" altLang="en-US"/>
              <a:t>日</a:t>
            </a:r>
            <a:endParaRPr lang="en-US" altLang="ja-JP" dirty="0"/>
          </a:p>
          <a:p>
            <a:pPr>
              <a:lnSpc>
                <a:spcPct val="150000"/>
              </a:lnSpc>
            </a:pPr>
            <a:r>
              <a:rPr lang="en-US" altLang="ja-JP" dirty="0"/>
              <a:t>【</a:t>
            </a:r>
            <a:r>
              <a:rPr lang="ja-JP" altLang="en-US"/>
              <a:t>第</a:t>
            </a:r>
            <a:r>
              <a:rPr lang="en-US" altLang="ja-JP" dirty="0"/>
              <a:t>6</a:t>
            </a:r>
            <a:r>
              <a:rPr lang="ja-JP" altLang="en-US"/>
              <a:t>回</a:t>
            </a:r>
            <a:r>
              <a:rPr lang="en-US" altLang="ja-JP" dirty="0"/>
              <a:t>】2023</a:t>
            </a:r>
            <a:r>
              <a:rPr lang="ja-JP" altLang="en-US"/>
              <a:t>年</a:t>
            </a:r>
            <a:r>
              <a:rPr lang="en-US" altLang="ja-JP" dirty="0"/>
              <a:t>4</a:t>
            </a:r>
            <a:r>
              <a:rPr lang="ja-JP" altLang="en-US"/>
              <a:t>月</a:t>
            </a:r>
            <a:r>
              <a:rPr lang="en-US" altLang="ja-JP" dirty="0"/>
              <a:t>15</a:t>
            </a:r>
            <a:r>
              <a:rPr lang="ja-JP" altLang="en-US"/>
              <a:t>日</a:t>
            </a:r>
            <a:endParaRPr lang="en-US" altLang="ja-JP" dirty="0"/>
          </a:p>
          <a:p>
            <a:pPr>
              <a:lnSpc>
                <a:spcPct val="150000"/>
              </a:lnSpc>
            </a:pPr>
            <a:r>
              <a:rPr lang="en-US" altLang="ja-JP" dirty="0"/>
              <a:t>【</a:t>
            </a:r>
            <a:r>
              <a:rPr lang="ja-JP" altLang="en-US"/>
              <a:t>第</a:t>
            </a:r>
            <a:r>
              <a:rPr lang="en-US" altLang="ja-JP" dirty="0"/>
              <a:t>7</a:t>
            </a:r>
            <a:r>
              <a:rPr lang="ja-JP" altLang="en-US"/>
              <a:t>回</a:t>
            </a:r>
            <a:r>
              <a:rPr lang="en-US" altLang="ja-JP" dirty="0"/>
              <a:t>】2023</a:t>
            </a:r>
            <a:r>
              <a:rPr lang="ja-JP" altLang="en-US"/>
              <a:t>年</a:t>
            </a:r>
            <a:r>
              <a:rPr lang="en-US" altLang="ja-JP" dirty="0"/>
              <a:t>5</a:t>
            </a:r>
            <a:r>
              <a:rPr lang="ja-JP" altLang="en-US"/>
              <a:t>月</a:t>
            </a:r>
            <a:r>
              <a:rPr lang="en-US" altLang="ja-JP" dirty="0"/>
              <a:t>6</a:t>
            </a:r>
            <a:r>
              <a:rPr lang="ja-JP" altLang="en-US"/>
              <a:t>日</a:t>
            </a:r>
            <a:endParaRPr lang="en-US" altLang="ja-JP" dirty="0"/>
          </a:p>
          <a:p>
            <a:pPr>
              <a:lnSpc>
                <a:spcPct val="150000"/>
              </a:lnSpc>
            </a:pPr>
            <a:r>
              <a:rPr lang="en-US" altLang="ja-JP" dirty="0"/>
              <a:t>【</a:t>
            </a:r>
            <a:r>
              <a:rPr lang="ja-JP" altLang="en-US"/>
              <a:t>第</a:t>
            </a:r>
            <a:r>
              <a:rPr lang="en-US" altLang="ja-JP" dirty="0"/>
              <a:t>8</a:t>
            </a:r>
            <a:r>
              <a:rPr lang="ja-JP" altLang="en-US"/>
              <a:t>回</a:t>
            </a:r>
            <a:r>
              <a:rPr lang="en-US" altLang="ja-JP" dirty="0"/>
              <a:t>】2023</a:t>
            </a:r>
            <a:r>
              <a:rPr lang="ja-JP" altLang="en-US"/>
              <a:t>年</a:t>
            </a:r>
            <a:r>
              <a:rPr lang="en-US" altLang="ja-JP" dirty="0"/>
              <a:t>7</a:t>
            </a:r>
            <a:r>
              <a:rPr lang="ja-JP" altLang="en-US"/>
              <a:t>月</a:t>
            </a:r>
            <a:r>
              <a:rPr lang="en-US" altLang="ja-JP" dirty="0"/>
              <a:t>22</a:t>
            </a:r>
            <a:r>
              <a:rPr lang="ja-JP" altLang="en-US"/>
              <a:t>日</a:t>
            </a:r>
            <a:endParaRPr lang="en-US" altLang="ja-JP" dirty="0"/>
          </a:p>
          <a:p>
            <a:pPr>
              <a:lnSpc>
                <a:spcPct val="150000"/>
              </a:lnSpc>
            </a:pPr>
            <a:r>
              <a:rPr lang="en-US" altLang="ja-JP" dirty="0"/>
              <a:t>【</a:t>
            </a:r>
            <a:r>
              <a:rPr lang="ja-JP" altLang="en-US"/>
              <a:t>第</a:t>
            </a:r>
            <a:r>
              <a:rPr lang="en-US" altLang="ja-JP" dirty="0"/>
              <a:t>9</a:t>
            </a:r>
            <a:r>
              <a:rPr lang="ja-JP" altLang="en-US"/>
              <a:t>回</a:t>
            </a:r>
            <a:r>
              <a:rPr lang="en-US" altLang="ja-JP" dirty="0"/>
              <a:t>】2023</a:t>
            </a:r>
            <a:r>
              <a:rPr lang="ja-JP" altLang="en-US"/>
              <a:t>年</a:t>
            </a:r>
            <a:r>
              <a:rPr lang="en-US" altLang="ja-JP" dirty="0"/>
              <a:t>9</a:t>
            </a:r>
            <a:r>
              <a:rPr lang="ja-JP" altLang="en-US"/>
              <a:t>月</a:t>
            </a:r>
            <a:r>
              <a:rPr lang="en-US" altLang="ja-JP" dirty="0"/>
              <a:t>23</a:t>
            </a:r>
            <a:r>
              <a:rPr lang="ja-JP" altLang="en-US"/>
              <a:t>日（</a:t>
            </a:r>
            <a:r>
              <a:rPr lang="en-US" altLang="ja-JP" dirty="0"/>
              <a:t>Zoom</a:t>
            </a:r>
            <a:r>
              <a:rPr lang="ja-JP" altLang="en-US"/>
              <a:t>）</a:t>
            </a:r>
            <a:endParaRPr lang="en-US" altLang="ja-JP" dirty="0"/>
          </a:p>
          <a:p>
            <a:pPr>
              <a:lnSpc>
                <a:spcPct val="150000"/>
              </a:lnSpc>
            </a:pPr>
            <a:r>
              <a:rPr lang="en-US" altLang="ja-JP" dirty="0"/>
              <a:t>【</a:t>
            </a:r>
            <a:r>
              <a:rPr lang="ja-JP" altLang="en-US"/>
              <a:t>第</a:t>
            </a:r>
            <a:r>
              <a:rPr lang="en-US" altLang="ja-JP" dirty="0"/>
              <a:t>10</a:t>
            </a:r>
            <a:r>
              <a:rPr lang="ja-JP" altLang="en-US"/>
              <a:t>回</a:t>
            </a:r>
            <a:r>
              <a:rPr lang="en-US" altLang="ja-JP" dirty="0"/>
              <a:t>】2023</a:t>
            </a:r>
            <a:r>
              <a:rPr lang="ja-JP" altLang="en-US"/>
              <a:t>年</a:t>
            </a:r>
            <a:r>
              <a:rPr lang="en-US" altLang="ja-JP" dirty="0"/>
              <a:t>10</a:t>
            </a:r>
            <a:r>
              <a:rPr lang="ja-JP" altLang="en-US"/>
              <a:t>月</a:t>
            </a:r>
            <a:r>
              <a:rPr lang="en-US" altLang="ja-JP" dirty="0"/>
              <a:t>15</a:t>
            </a:r>
            <a:r>
              <a:rPr lang="ja-JP" altLang="en-US"/>
              <a:t>日</a:t>
            </a:r>
            <a:endParaRPr lang="en-US" altLang="ja-JP" dirty="0"/>
          </a:p>
        </p:txBody>
      </p:sp>
      <p:sp>
        <p:nvSpPr>
          <p:cNvPr id="3" name="テキスト ボックス 2">
            <a:extLst>
              <a:ext uri="{FF2B5EF4-FFF2-40B4-BE49-F238E27FC236}">
                <a16:creationId xmlns:a16="http://schemas.microsoft.com/office/drawing/2014/main" id="{980CC06F-B915-2FBA-7233-480E57DCBB32}"/>
              </a:ext>
            </a:extLst>
          </p:cNvPr>
          <p:cNvSpPr txBox="1"/>
          <p:nvPr/>
        </p:nvSpPr>
        <p:spPr>
          <a:xfrm>
            <a:off x="3059832" y="575102"/>
            <a:ext cx="3024336" cy="523220"/>
          </a:xfrm>
          <a:prstGeom prst="rect">
            <a:avLst/>
          </a:prstGeom>
          <a:noFill/>
        </p:spPr>
        <p:txBody>
          <a:bodyPr wrap="square" rtlCol="0">
            <a:spAutoFit/>
          </a:bodyPr>
          <a:lstStyle/>
          <a:p>
            <a:r>
              <a:rPr lang="ja-JP" altLang="en-US" sz="2800"/>
              <a:t>家族会議の履歴</a:t>
            </a:r>
            <a:endParaRPr kumimoji="1" lang="ja-JP" altLang="en-US" sz="2800" dirty="0"/>
          </a:p>
        </p:txBody>
      </p:sp>
    </p:spTree>
    <p:extLst>
      <p:ext uri="{BB962C8B-B14F-4D97-AF65-F5344CB8AC3E}">
        <p14:creationId xmlns:p14="http://schemas.microsoft.com/office/powerpoint/2010/main" val="412869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5" name="円/楕円 4"/>
          <p:cNvSpPr/>
          <p:nvPr/>
        </p:nvSpPr>
        <p:spPr>
          <a:xfrm>
            <a:off x="611560" y="1018318"/>
            <a:ext cx="2880320" cy="5697551"/>
          </a:xfrm>
          <a:prstGeom prst="ellipse">
            <a:avLst/>
          </a:prstGeom>
          <a:solidFill>
            <a:srgbClr val="FF5635">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dirty="0">
                <a:solidFill>
                  <a:schemeClr val="tx1"/>
                </a:solidFill>
              </a:rPr>
              <a:t>相談者</a:t>
            </a:r>
            <a:endParaRPr lang="en-US" altLang="ja-JP" sz="4000" dirty="0">
              <a:solidFill>
                <a:schemeClr val="tx1"/>
              </a:solidFill>
            </a:endParaRPr>
          </a:p>
          <a:p>
            <a:pPr algn="ctr"/>
            <a:endParaRPr kumimoji="1" lang="en-US" altLang="ja-JP" dirty="0"/>
          </a:p>
          <a:p>
            <a:pPr algn="ctr"/>
            <a:endParaRPr lang="en-US" altLang="ja-JP" dirty="0"/>
          </a:p>
          <a:p>
            <a:pPr algn="ctr"/>
            <a:endParaRPr kumimoji="1" lang="en-US" altLang="ja-JP" dirty="0"/>
          </a:p>
          <a:p>
            <a:pPr algn="ctr"/>
            <a:endParaRPr lang="en-US" altLang="ja-JP" dirty="0"/>
          </a:p>
          <a:p>
            <a:pPr algn="ctr"/>
            <a:endParaRPr kumimoji="1" lang="en-US" altLang="ja-JP" dirty="0"/>
          </a:p>
          <a:p>
            <a:pPr algn="ctr"/>
            <a:endParaRPr lang="en-US" altLang="ja-JP" dirty="0"/>
          </a:p>
          <a:p>
            <a:pPr algn="ctr"/>
            <a:endParaRPr kumimoji="1" lang="en-US" altLang="ja-JP" dirty="0"/>
          </a:p>
          <a:p>
            <a:pPr algn="ctr"/>
            <a:endParaRPr lang="en-US" altLang="ja-JP" dirty="0"/>
          </a:p>
          <a:p>
            <a:pPr algn="ctr"/>
            <a:endParaRPr kumimoji="1" lang="en-US" altLang="ja-JP" dirty="0"/>
          </a:p>
          <a:p>
            <a:pPr algn="ctr"/>
            <a:endParaRPr lang="en-US" altLang="ja-JP" dirty="0"/>
          </a:p>
          <a:p>
            <a:pPr algn="ctr"/>
            <a:endParaRPr kumimoji="1" lang="en-US" altLang="ja-JP" dirty="0"/>
          </a:p>
          <a:p>
            <a:pPr algn="ctr"/>
            <a:endParaRPr lang="en-US" altLang="ja-JP" dirty="0"/>
          </a:p>
          <a:p>
            <a:pPr algn="ctr"/>
            <a:endParaRPr kumimoji="1" lang="en-US" altLang="ja-JP" dirty="0"/>
          </a:p>
          <a:p>
            <a:pPr algn="ctr"/>
            <a:endParaRPr lang="en-US" altLang="ja-JP" dirty="0"/>
          </a:p>
          <a:p>
            <a:pPr algn="ctr"/>
            <a:endParaRPr kumimoji="1" lang="ja-JP" altLang="en-US" dirty="0"/>
          </a:p>
        </p:txBody>
      </p:sp>
      <p:sp>
        <p:nvSpPr>
          <p:cNvPr id="6" name="円/楕円 5"/>
          <p:cNvSpPr/>
          <p:nvPr/>
        </p:nvSpPr>
        <p:spPr>
          <a:xfrm>
            <a:off x="1379252" y="2624629"/>
            <a:ext cx="1272928" cy="10611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相談者の家族</a:t>
            </a:r>
            <a:r>
              <a:rPr lang="en-US" altLang="ja-JP" dirty="0"/>
              <a:t>A</a:t>
            </a:r>
            <a:endParaRPr kumimoji="1" lang="ja-JP" altLang="en-US" dirty="0"/>
          </a:p>
        </p:txBody>
      </p:sp>
      <p:sp>
        <p:nvSpPr>
          <p:cNvPr id="7" name="円/楕円 6"/>
          <p:cNvSpPr/>
          <p:nvPr/>
        </p:nvSpPr>
        <p:spPr>
          <a:xfrm>
            <a:off x="1379252" y="3984449"/>
            <a:ext cx="1272928" cy="10611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相談者の家族</a:t>
            </a:r>
            <a:r>
              <a:rPr lang="en-US" altLang="ja-JP" dirty="0"/>
              <a:t>B</a:t>
            </a:r>
            <a:endParaRPr kumimoji="1" lang="ja-JP" altLang="en-US" dirty="0"/>
          </a:p>
        </p:txBody>
      </p:sp>
      <p:sp>
        <p:nvSpPr>
          <p:cNvPr id="9" name="円/楕円 8"/>
          <p:cNvSpPr/>
          <p:nvPr/>
        </p:nvSpPr>
        <p:spPr>
          <a:xfrm>
            <a:off x="1379252" y="5284238"/>
            <a:ext cx="1272928" cy="10611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相談者の家族</a:t>
            </a:r>
            <a:r>
              <a:rPr lang="en-US" altLang="ja-JP" dirty="0"/>
              <a:t>C</a:t>
            </a:r>
            <a:endParaRPr kumimoji="1" lang="ja-JP" altLang="en-US" dirty="0"/>
          </a:p>
        </p:txBody>
      </p:sp>
      <p:sp>
        <p:nvSpPr>
          <p:cNvPr id="3" name="正方形/長方形 2"/>
          <p:cNvSpPr/>
          <p:nvPr/>
        </p:nvSpPr>
        <p:spPr>
          <a:xfrm>
            <a:off x="7522442" y="755550"/>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専門家</a:t>
            </a:r>
            <a:r>
              <a:rPr lang="en-US" altLang="ja-JP" dirty="0"/>
              <a:t>A</a:t>
            </a:r>
            <a:endParaRPr kumimoji="1" lang="ja-JP" altLang="en-US" dirty="0"/>
          </a:p>
        </p:txBody>
      </p:sp>
      <p:sp>
        <p:nvSpPr>
          <p:cNvPr id="10" name="正方形/長方形 9"/>
          <p:cNvSpPr/>
          <p:nvPr/>
        </p:nvSpPr>
        <p:spPr>
          <a:xfrm>
            <a:off x="7522442" y="2041971"/>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専門家</a:t>
            </a:r>
            <a:r>
              <a:rPr lang="en-US" altLang="ja-JP" dirty="0"/>
              <a:t>B</a:t>
            </a:r>
            <a:endParaRPr kumimoji="1" lang="ja-JP" altLang="en-US" dirty="0"/>
          </a:p>
        </p:txBody>
      </p:sp>
      <p:sp>
        <p:nvSpPr>
          <p:cNvPr id="11" name="正方形/長方形 10"/>
          <p:cNvSpPr/>
          <p:nvPr/>
        </p:nvSpPr>
        <p:spPr>
          <a:xfrm>
            <a:off x="7522442" y="3228627"/>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専門家</a:t>
            </a:r>
            <a:r>
              <a:rPr lang="en-US" altLang="ja-JP" dirty="0"/>
              <a:t>C</a:t>
            </a:r>
            <a:endParaRPr kumimoji="1" lang="ja-JP" altLang="en-US" dirty="0"/>
          </a:p>
        </p:txBody>
      </p:sp>
      <p:sp>
        <p:nvSpPr>
          <p:cNvPr id="12" name="正方形/長方形 11"/>
          <p:cNvSpPr/>
          <p:nvPr/>
        </p:nvSpPr>
        <p:spPr>
          <a:xfrm>
            <a:off x="7522442" y="4515048"/>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専門家</a:t>
            </a:r>
            <a:r>
              <a:rPr lang="en-US" altLang="ja-JP" dirty="0"/>
              <a:t>D</a:t>
            </a:r>
            <a:endParaRPr kumimoji="1" lang="ja-JP" altLang="en-US" dirty="0"/>
          </a:p>
        </p:txBody>
      </p:sp>
      <p:sp>
        <p:nvSpPr>
          <p:cNvPr id="13" name="正方形/長方形 12"/>
          <p:cNvSpPr/>
          <p:nvPr/>
        </p:nvSpPr>
        <p:spPr>
          <a:xfrm>
            <a:off x="7522442" y="5801469"/>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専門家</a:t>
            </a:r>
            <a:r>
              <a:rPr lang="en-US" altLang="ja-JP" dirty="0"/>
              <a:t>E</a:t>
            </a:r>
            <a:endParaRPr kumimoji="1" lang="ja-JP" altLang="en-US" dirty="0"/>
          </a:p>
        </p:txBody>
      </p:sp>
      <p:cxnSp>
        <p:nvCxnSpPr>
          <p:cNvPr id="16" name="直線コネクタ 15"/>
          <p:cNvCxnSpPr>
            <a:cxnSpLocks/>
            <a:stCxn id="2" idx="2"/>
          </p:cNvCxnSpPr>
          <p:nvPr/>
        </p:nvCxnSpPr>
        <p:spPr>
          <a:xfrm flipH="1" flipV="1">
            <a:off x="2915816" y="1844826"/>
            <a:ext cx="1161562" cy="1688276"/>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17" name="直線コネクタ 16"/>
          <p:cNvCxnSpPr>
            <a:cxnSpLocks/>
            <a:stCxn id="2" idx="2"/>
          </p:cNvCxnSpPr>
          <p:nvPr/>
        </p:nvCxnSpPr>
        <p:spPr>
          <a:xfrm flipH="1" flipV="1">
            <a:off x="2619400" y="3169834"/>
            <a:ext cx="1457978" cy="363268"/>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19" name="直線コネクタ 18"/>
          <p:cNvCxnSpPr>
            <a:cxnSpLocks/>
            <a:stCxn id="2" idx="2"/>
            <a:endCxn id="7" idx="6"/>
          </p:cNvCxnSpPr>
          <p:nvPr/>
        </p:nvCxnSpPr>
        <p:spPr>
          <a:xfrm flipH="1">
            <a:off x="2652180" y="3533102"/>
            <a:ext cx="1425198" cy="981946"/>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21" name="直線コネクタ 20"/>
          <p:cNvCxnSpPr>
            <a:cxnSpLocks/>
            <a:stCxn id="2" idx="2"/>
            <a:endCxn id="9" idx="6"/>
          </p:cNvCxnSpPr>
          <p:nvPr/>
        </p:nvCxnSpPr>
        <p:spPr>
          <a:xfrm flipH="1">
            <a:off x="2652180" y="3533102"/>
            <a:ext cx="1425198" cy="2281735"/>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2" name="円/楕円 1"/>
          <p:cNvSpPr/>
          <p:nvPr/>
        </p:nvSpPr>
        <p:spPr>
          <a:xfrm>
            <a:off x="4077378" y="1781971"/>
            <a:ext cx="1286710" cy="35022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dirty="0"/>
          </a:p>
          <a:p>
            <a:pPr algn="ctr"/>
            <a:endParaRPr kumimoji="1" lang="ja-JP" altLang="en-US" dirty="0"/>
          </a:p>
        </p:txBody>
      </p:sp>
      <p:cxnSp>
        <p:nvCxnSpPr>
          <p:cNvPr id="26" name="直線コネクタ 25"/>
          <p:cNvCxnSpPr>
            <a:cxnSpLocks/>
            <a:stCxn id="2" idx="6"/>
            <a:endCxn id="3" idx="1"/>
          </p:cNvCxnSpPr>
          <p:nvPr/>
        </p:nvCxnSpPr>
        <p:spPr>
          <a:xfrm flipV="1">
            <a:off x="5364088" y="1212750"/>
            <a:ext cx="2158354" cy="2320352"/>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29" name="直線コネクタ 28"/>
          <p:cNvCxnSpPr>
            <a:cxnSpLocks/>
            <a:stCxn id="2" idx="6"/>
            <a:endCxn id="10" idx="1"/>
          </p:cNvCxnSpPr>
          <p:nvPr/>
        </p:nvCxnSpPr>
        <p:spPr>
          <a:xfrm flipV="1">
            <a:off x="5364088" y="2499171"/>
            <a:ext cx="2158354" cy="1033931"/>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32" name="直線コネクタ 31"/>
          <p:cNvCxnSpPr>
            <a:cxnSpLocks/>
            <a:stCxn id="2" idx="6"/>
          </p:cNvCxnSpPr>
          <p:nvPr/>
        </p:nvCxnSpPr>
        <p:spPr>
          <a:xfrm>
            <a:off x="5364088" y="3533102"/>
            <a:ext cx="2088232" cy="152726"/>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35" name="直線コネクタ 34"/>
          <p:cNvCxnSpPr>
            <a:cxnSpLocks/>
            <a:stCxn id="2" idx="6"/>
          </p:cNvCxnSpPr>
          <p:nvPr/>
        </p:nvCxnSpPr>
        <p:spPr>
          <a:xfrm>
            <a:off x="5364088" y="3533102"/>
            <a:ext cx="2088232" cy="1408066"/>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38" name="直線コネクタ 37"/>
          <p:cNvCxnSpPr>
            <a:cxnSpLocks/>
            <a:stCxn id="2" idx="6"/>
            <a:endCxn id="13" idx="1"/>
          </p:cNvCxnSpPr>
          <p:nvPr/>
        </p:nvCxnSpPr>
        <p:spPr>
          <a:xfrm>
            <a:off x="5364088" y="3533102"/>
            <a:ext cx="2158354" cy="2725567"/>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45" name="テキスト ボックス 44"/>
          <p:cNvSpPr txBox="1"/>
          <p:nvPr/>
        </p:nvSpPr>
        <p:spPr>
          <a:xfrm>
            <a:off x="2232873" y="449881"/>
            <a:ext cx="5368777" cy="523220"/>
          </a:xfrm>
          <a:prstGeom prst="rect">
            <a:avLst/>
          </a:prstGeom>
          <a:noFill/>
        </p:spPr>
        <p:txBody>
          <a:bodyPr wrap="none" rtlCol="0">
            <a:spAutoFit/>
          </a:bodyPr>
          <a:lstStyle/>
          <a:p>
            <a:r>
              <a:rPr kumimoji="1" lang="ja-JP" altLang="en-US" sz="2800"/>
              <a:t>相続コンサルタント</a:t>
            </a:r>
            <a:r>
              <a:rPr lang="ja-JP" altLang="en-US" sz="2800"/>
              <a:t>の役割・</a:t>
            </a:r>
            <a:r>
              <a:rPr kumimoji="1" lang="ja-JP" altLang="en-US" sz="2800"/>
              <a:t>概念図</a:t>
            </a:r>
            <a:endParaRPr kumimoji="1" lang="ja-JP" altLang="en-US" sz="2800" dirty="0"/>
          </a:p>
        </p:txBody>
      </p:sp>
      <p:sp>
        <p:nvSpPr>
          <p:cNvPr id="14" name="テキスト ボックス 13">
            <a:extLst>
              <a:ext uri="{FF2B5EF4-FFF2-40B4-BE49-F238E27FC236}">
                <a16:creationId xmlns:a16="http://schemas.microsoft.com/office/drawing/2014/main" id="{041CAAA7-7B95-4940-9438-C8D96937A4B4}"/>
              </a:ext>
            </a:extLst>
          </p:cNvPr>
          <p:cNvSpPr txBox="1"/>
          <p:nvPr/>
        </p:nvSpPr>
        <p:spPr>
          <a:xfrm>
            <a:off x="1322995" y="2048023"/>
            <a:ext cx="1457450" cy="369332"/>
          </a:xfrm>
          <a:prstGeom prst="rect">
            <a:avLst/>
          </a:prstGeom>
          <a:noFill/>
        </p:spPr>
        <p:txBody>
          <a:bodyPr wrap="none" rtlCol="0">
            <a:spAutoFit/>
          </a:bodyPr>
          <a:lstStyle/>
          <a:p>
            <a:r>
              <a:rPr kumimoji="1" lang="ja-JP" altLang="en-US"/>
              <a:t>例）長男</a:t>
            </a:r>
            <a:r>
              <a:rPr kumimoji="1" lang="en-US" altLang="ja-JP" dirty="0"/>
              <a:t>40</a:t>
            </a:r>
            <a:r>
              <a:rPr kumimoji="1" lang="ja-JP" altLang="en-US"/>
              <a:t>代</a:t>
            </a:r>
          </a:p>
        </p:txBody>
      </p:sp>
      <p:sp>
        <p:nvSpPr>
          <p:cNvPr id="25" name="テキスト ボックス 24">
            <a:extLst>
              <a:ext uri="{FF2B5EF4-FFF2-40B4-BE49-F238E27FC236}">
                <a16:creationId xmlns:a16="http://schemas.microsoft.com/office/drawing/2014/main" id="{17D80D15-5B0C-9047-B43F-6607FA5B064D}"/>
              </a:ext>
            </a:extLst>
          </p:cNvPr>
          <p:cNvSpPr txBox="1"/>
          <p:nvPr/>
        </p:nvSpPr>
        <p:spPr>
          <a:xfrm>
            <a:off x="1375349" y="3662869"/>
            <a:ext cx="1226618" cy="369332"/>
          </a:xfrm>
          <a:prstGeom prst="rect">
            <a:avLst/>
          </a:prstGeom>
          <a:noFill/>
        </p:spPr>
        <p:txBody>
          <a:bodyPr wrap="none" rtlCol="0">
            <a:spAutoFit/>
          </a:bodyPr>
          <a:lstStyle/>
          <a:p>
            <a:r>
              <a:rPr kumimoji="1" lang="ja-JP" altLang="en-US"/>
              <a:t>例）父</a:t>
            </a:r>
            <a:r>
              <a:rPr kumimoji="1" lang="en-US" altLang="ja-JP" dirty="0"/>
              <a:t>70</a:t>
            </a:r>
            <a:r>
              <a:rPr kumimoji="1" lang="ja-JP" altLang="en-US"/>
              <a:t>代</a:t>
            </a:r>
          </a:p>
        </p:txBody>
      </p:sp>
      <p:sp>
        <p:nvSpPr>
          <p:cNvPr id="27" name="テキスト ボックス 26">
            <a:extLst>
              <a:ext uri="{FF2B5EF4-FFF2-40B4-BE49-F238E27FC236}">
                <a16:creationId xmlns:a16="http://schemas.microsoft.com/office/drawing/2014/main" id="{77F21A0F-9934-344A-92AD-B2FC364E581D}"/>
              </a:ext>
            </a:extLst>
          </p:cNvPr>
          <p:cNvSpPr txBox="1"/>
          <p:nvPr/>
        </p:nvSpPr>
        <p:spPr>
          <a:xfrm>
            <a:off x="1286991" y="4980276"/>
            <a:ext cx="1457450" cy="369332"/>
          </a:xfrm>
          <a:prstGeom prst="rect">
            <a:avLst/>
          </a:prstGeom>
          <a:noFill/>
        </p:spPr>
        <p:txBody>
          <a:bodyPr wrap="none" rtlCol="0">
            <a:spAutoFit/>
          </a:bodyPr>
          <a:lstStyle/>
          <a:p>
            <a:r>
              <a:rPr kumimoji="1" lang="ja-JP" altLang="en-US"/>
              <a:t>例）次男</a:t>
            </a:r>
            <a:r>
              <a:rPr kumimoji="1" lang="en-US" altLang="ja-JP" dirty="0"/>
              <a:t>40</a:t>
            </a:r>
            <a:r>
              <a:rPr kumimoji="1" lang="ja-JP" altLang="en-US"/>
              <a:t>代</a:t>
            </a:r>
          </a:p>
        </p:txBody>
      </p:sp>
      <p:sp>
        <p:nvSpPr>
          <p:cNvPr id="28" name="テキスト ボックス 27">
            <a:extLst>
              <a:ext uri="{FF2B5EF4-FFF2-40B4-BE49-F238E27FC236}">
                <a16:creationId xmlns:a16="http://schemas.microsoft.com/office/drawing/2014/main" id="{266561FE-0A60-A040-A372-D79CA676F394}"/>
              </a:ext>
            </a:extLst>
          </p:cNvPr>
          <p:cNvSpPr txBox="1"/>
          <p:nvPr/>
        </p:nvSpPr>
        <p:spPr>
          <a:xfrm>
            <a:off x="1286991" y="6322346"/>
            <a:ext cx="1457450" cy="369332"/>
          </a:xfrm>
          <a:prstGeom prst="rect">
            <a:avLst/>
          </a:prstGeom>
          <a:noFill/>
        </p:spPr>
        <p:txBody>
          <a:bodyPr wrap="none" rtlCol="0">
            <a:spAutoFit/>
          </a:bodyPr>
          <a:lstStyle/>
          <a:p>
            <a:r>
              <a:rPr kumimoji="1" lang="ja-JP" altLang="en-US"/>
              <a:t>例）長女</a:t>
            </a:r>
            <a:r>
              <a:rPr lang="en-US" altLang="ja-JP" dirty="0"/>
              <a:t>3</a:t>
            </a:r>
            <a:r>
              <a:rPr kumimoji="1" lang="en-US" altLang="ja-JP" dirty="0"/>
              <a:t>0</a:t>
            </a:r>
            <a:r>
              <a:rPr kumimoji="1" lang="ja-JP" altLang="en-US"/>
              <a:t>代</a:t>
            </a:r>
          </a:p>
        </p:txBody>
      </p:sp>
      <p:sp>
        <p:nvSpPr>
          <p:cNvPr id="15" name="テキスト ボックス 14">
            <a:extLst>
              <a:ext uri="{FF2B5EF4-FFF2-40B4-BE49-F238E27FC236}">
                <a16:creationId xmlns:a16="http://schemas.microsoft.com/office/drawing/2014/main" id="{2C6609F5-5B4D-5A40-99A8-3608BE0E16CA}"/>
              </a:ext>
            </a:extLst>
          </p:cNvPr>
          <p:cNvSpPr txBox="1"/>
          <p:nvPr/>
        </p:nvSpPr>
        <p:spPr>
          <a:xfrm>
            <a:off x="4443734" y="2328184"/>
            <a:ext cx="553998" cy="2562561"/>
          </a:xfrm>
          <a:prstGeom prst="rect">
            <a:avLst/>
          </a:prstGeom>
          <a:noFill/>
        </p:spPr>
        <p:txBody>
          <a:bodyPr vert="eaVert" wrap="none" rtlCol="0">
            <a:spAutoFit/>
          </a:bodyPr>
          <a:lstStyle/>
          <a:p>
            <a:r>
              <a:rPr kumimoji="1" lang="ja-JP" altLang="en-US" sz="2400">
                <a:solidFill>
                  <a:schemeClr val="bg1"/>
                </a:solidFill>
              </a:rPr>
              <a:t>相続コンサルタント</a:t>
            </a:r>
          </a:p>
        </p:txBody>
      </p:sp>
    </p:spTree>
    <p:extLst>
      <p:ext uri="{BB962C8B-B14F-4D97-AF65-F5344CB8AC3E}">
        <p14:creationId xmlns:p14="http://schemas.microsoft.com/office/powerpoint/2010/main" val="37875618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A964FA77-936E-6435-B2DF-4D06F50A9CCD}"/>
              </a:ext>
            </a:extLst>
          </p:cNvPr>
          <p:cNvSpPr txBox="1"/>
          <p:nvPr/>
        </p:nvSpPr>
        <p:spPr>
          <a:xfrm>
            <a:off x="655018" y="1439199"/>
            <a:ext cx="2776722" cy="460382"/>
          </a:xfrm>
          <a:prstGeom prst="rect">
            <a:avLst/>
          </a:prstGeom>
          <a:noFill/>
        </p:spPr>
        <p:txBody>
          <a:bodyPr wrap="none" rtlCol="0">
            <a:spAutoFit/>
          </a:bodyPr>
          <a:lstStyle/>
          <a:p>
            <a:pPr>
              <a:lnSpc>
                <a:spcPct val="150000"/>
              </a:lnSpc>
            </a:pPr>
            <a:r>
              <a:rPr lang="en-US" altLang="ja-JP" dirty="0"/>
              <a:t>【</a:t>
            </a:r>
            <a:r>
              <a:rPr lang="ja-JP" altLang="en-US"/>
              <a:t>第１回</a:t>
            </a:r>
            <a:r>
              <a:rPr lang="en-US" altLang="ja-JP" dirty="0"/>
              <a:t>】2022</a:t>
            </a:r>
            <a:r>
              <a:rPr lang="ja-JP" altLang="en-US"/>
              <a:t>年月</a:t>
            </a:r>
            <a:r>
              <a:rPr lang="en-US" altLang="ja-JP" dirty="0"/>
              <a:t>8</a:t>
            </a:r>
            <a:r>
              <a:rPr lang="ja-JP" altLang="en-US"/>
              <a:t>月</a:t>
            </a:r>
            <a:r>
              <a:rPr lang="en-US" altLang="ja-JP" dirty="0"/>
              <a:t>21</a:t>
            </a:r>
            <a:r>
              <a:rPr lang="ja-JP" altLang="en-US"/>
              <a:t>日</a:t>
            </a:r>
            <a:endParaRPr lang="en-US" altLang="ja-JP" dirty="0"/>
          </a:p>
        </p:txBody>
      </p:sp>
      <p:sp>
        <p:nvSpPr>
          <p:cNvPr id="5" name="テキスト ボックス 4">
            <a:extLst>
              <a:ext uri="{FF2B5EF4-FFF2-40B4-BE49-F238E27FC236}">
                <a16:creationId xmlns:a16="http://schemas.microsoft.com/office/drawing/2014/main" id="{C2F4F6DD-AE98-9551-A21B-CB2699E4FCBF}"/>
              </a:ext>
            </a:extLst>
          </p:cNvPr>
          <p:cNvSpPr txBox="1"/>
          <p:nvPr/>
        </p:nvSpPr>
        <p:spPr>
          <a:xfrm>
            <a:off x="2591780" y="569150"/>
            <a:ext cx="3960440" cy="523220"/>
          </a:xfrm>
          <a:prstGeom prst="rect">
            <a:avLst/>
          </a:prstGeom>
          <a:noFill/>
        </p:spPr>
        <p:txBody>
          <a:bodyPr wrap="square" rtlCol="0">
            <a:spAutoFit/>
          </a:bodyPr>
          <a:lstStyle/>
          <a:p>
            <a:r>
              <a:rPr lang="ja-JP" altLang="en-US" sz="2800"/>
              <a:t>家族会議の具体的内容</a:t>
            </a:r>
            <a:endParaRPr kumimoji="1" lang="ja-JP" altLang="en-US" sz="2800" dirty="0"/>
          </a:p>
        </p:txBody>
      </p:sp>
      <p:sp>
        <p:nvSpPr>
          <p:cNvPr id="7" name="テキスト ボックス 6">
            <a:extLst>
              <a:ext uri="{FF2B5EF4-FFF2-40B4-BE49-F238E27FC236}">
                <a16:creationId xmlns:a16="http://schemas.microsoft.com/office/drawing/2014/main" id="{F79879C6-332F-510B-9224-944C7B6CCA2E}"/>
              </a:ext>
            </a:extLst>
          </p:cNvPr>
          <p:cNvSpPr txBox="1"/>
          <p:nvPr/>
        </p:nvSpPr>
        <p:spPr>
          <a:xfrm>
            <a:off x="1979712" y="3418154"/>
            <a:ext cx="4673074" cy="646331"/>
          </a:xfrm>
          <a:prstGeom prst="rect">
            <a:avLst/>
          </a:prstGeom>
          <a:noFill/>
        </p:spPr>
        <p:txBody>
          <a:bodyPr wrap="none" rtlCol="0">
            <a:spAutoFit/>
          </a:bodyPr>
          <a:lstStyle/>
          <a:p>
            <a:r>
              <a:rPr kumimoji="1" lang="ja-JP" altLang="en-US" sz="3600">
                <a:highlight>
                  <a:srgbClr val="FFFF00"/>
                </a:highlight>
              </a:rPr>
              <a:t>今後の進め方について</a:t>
            </a:r>
          </a:p>
        </p:txBody>
      </p:sp>
    </p:spTree>
    <p:extLst>
      <p:ext uri="{BB962C8B-B14F-4D97-AF65-F5344CB8AC3E}">
        <p14:creationId xmlns:p14="http://schemas.microsoft.com/office/powerpoint/2010/main" val="27411743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5816" y="272480"/>
            <a:ext cx="2664296" cy="2792317"/>
          </a:xfrm>
          <a:prstGeom prst="rect">
            <a:avLst/>
          </a:prstGeom>
        </p:spPr>
      </p:pic>
      <p:sp>
        <p:nvSpPr>
          <p:cNvPr id="3" name="タイトル 2"/>
          <p:cNvSpPr>
            <a:spLocks noGrp="1"/>
          </p:cNvSpPr>
          <p:nvPr>
            <p:ph type="ctrTitle"/>
          </p:nvPr>
        </p:nvSpPr>
        <p:spPr>
          <a:xfrm>
            <a:off x="-180528" y="3286082"/>
            <a:ext cx="8376737" cy="1372315"/>
          </a:xfrm>
        </p:spPr>
        <p:txBody>
          <a:bodyPr>
            <a:normAutofit fontScale="90000"/>
          </a:bodyPr>
          <a:lstStyle/>
          <a:p>
            <a:br>
              <a:rPr lang="en-US" altLang="ja-JP" sz="2800" b="1" dirty="0"/>
            </a:br>
            <a:br>
              <a:rPr lang="en-US" altLang="ja-JP" sz="2800" b="1" dirty="0"/>
            </a:br>
            <a:r>
              <a:rPr lang="ja-JP" altLang="en-US" sz="3200" b="1"/>
              <a:t>医療法人〇〇会　　御中</a:t>
            </a:r>
            <a:r>
              <a:rPr lang="ja-JP" altLang="en-US" sz="4400" b="1"/>
              <a:t>　</a:t>
            </a:r>
            <a:br>
              <a:rPr lang="en-US" altLang="ja-JP" sz="2800" b="1" dirty="0"/>
            </a:br>
            <a:r>
              <a:rPr lang="ja-JP" altLang="en-US" sz="2800" b="1" dirty="0"/>
              <a:t>相続対策資料</a:t>
            </a:r>
            <a:br>
              <a:rPr lang="en-US" altLang="ja-JP" sz="2800" b="1" dirty="0"/>
            </a:br>
            <a:endParaRPr kumimoji="1" lang="ja-JP" altLang="en-US" sz="1600" b="1" dirty="0"/>
          </a:p>
        </p:txBody>
      </p:sp>
      <p:sp>
        <p:nvSpPr>
          <p:cNvPr id="5" name="テキスト ボックス 4"/>
          <p:cNvSpPr txBox="1"/>
          <p:nvPr/>
        </p:nvSpPr>
        <p:spPr>
          <a:xfrm>
            <a:off x="611560" y="4679627"/>
            <a:ext cx="6624736" cy="400110"/>
          </a:xfrm>
          <a:prstGeom prst="rect">
            <a:avLst/>
          </a:prstGeom>
          <a:solidFill>
            <a:schemeClr val="bg2"/>
          </a:solidFill>
        </p:spPr>
        <p:txBody>
          <a:bodyPr wrap="square" rtlCol="0">
            <a:spAutoFit/>
          </a:bodyPr>
          <a:lstStyle/>
          <a:p>
            <a:pPr algn="ctr"/>
            <a:r>
              <a:rPr lang="ja-JP" altLang="en-US" sz="2000" b="1"/>
              <a:t>株式会社ライブリッジ</a:t>
            </a:r>
            <a:r>
              <a:rPr lang="en-US" altLang="ja-JP" sz="2000" b="1" dirty="0"/>
              <a:t> </a:t>
            </a:r>
            <a:r>
              <a:rPr lang="ja-JP" altLang="en-US" sz="2000" b="1"/>
              <a:t>相続コンサルタント</a:t>
            </a:r>
            <a:r>
              <a:rPr lang="en-US" altLang="ja-JP" sz="2000" b="1" dirty="0"/>
              <a:t> </a:t>
            </a:r>
            <a:r>
              <a:rPr lang="ja-JP" altLang="en-US" sz="2000" b="1"/>
              <a:t>川口宗</a:t>
            </a:r>
            <a:r>
              <a:rPr lang="ja-JP" altLang="en-US" sz="2000" b="1" dirty="0"/>
              <a:t>治</a:t>
            </a:r>
            <a:endParaRPr kumimoji="1" lang="ja-JP" altLang="en-US" sz="2000" b="1" dirty="0"/>
          </a:p>
        </p:txBody>
      </p:sp>
      <p:sp>
        <p:nvSpPr>
          <p:cNvPr id="2" name="テキスト ボックス 1"/>
          <p:cNvSpPr txBox="1"/>
          <p:nvPr/>
        </p:nvSpPr>
        <p:spPr>
          <a:xfrm>
            <a:off x="7020272" y="5840785"/>
            <a:ext cx="1300356" cy="369332"/>
          </a:xfrm>
          <a:prstGeom prst="rect">
            <a:avLst/>
          </a:prstGeom>
          <a:noFill/>
        </p:spPr>
        <p:txBody>
          <a:bodyPr wrap="none" rtlCol="0">
            <a:spAutoFit/>
          </a:bodyPr>
          <a:lstStyle/>
          <a:p>
            <a:r>
              <a:rPr lang="en-US" altLang="ja-JP" dirty="0"/>
              <a:t>2022/08/21</a:t>
            </a:r>
            <a:endParaRPr kumimoji="1" lang="ja-JP" altLang="en-US" dirty="0"/>
          </a:p>
        </p:txBody>
      </p:sp>
    </p:spTree>
    <p:extLst>
      <p:ext uri="{BB962C8B-B14F-4D97-AF65-F5344CB8AC3E}">
        <p14:creationId xmlns:p14="http://schemas.microsoft.com/office/powerpoint/2010/main" val="13153928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descr="ダイアグラム&#10;&#10;自動的に生成された説明">
            <a:extLst>
              <a:ext uri="{FF2B5EF4-FFF2-40B4-BE49-F238E27FC236}">
                <a16:creationId xmlns:a16="http://schemas.microsoft.com/office/drawing/2014/main" id="{987C4BC5-CB74-C14E-9058-A87E5AE9E8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2" y="0"/>
            <a:ext cx="9144000" cy="6858000"/>
          </a:xfrm>
          <a:prstGeom prst="rect">
            <a:avLst/>
          </a:prstGeom>
        </p:spPr>
      </p:pic>
      <p:sp>
        <p:nvSpPr>
          <p:cNvPr id="6" name="テキスト ボックス 5">
            <a:extLst>
              <a:ext uri="{FF2B5EF4-FFF2-40B4-BE49-F238E27FC236}">
                <a16:creationId xmlns:a16="http://schemas.microsoft.com/office/drawing/2014/main" id="{299E6DD2-DC32-E94E-9A9F-01542C0A2794}"/>
              </a:ext>
            </a:extLst>
          </p:cNvPr>
          <p:cNvSpPr txBox="1"/>
          <p:nvPr/>
        </p:nvSpPr>
        <p:spPr>
          <a:xfrm>
            <a:off x="5148064" y="476672"/>
            <a:ext cx="3902116" cy="338554"/>
          </a:xfrm>
          <a:prstGeom prst="rect">
            <a:avLst/>
          </a:prstGeom>
          <a:noFill/>
        </p:spPr>
        <p:txBody>
          <a:bodyPr wrap="square" rtlCol="0">
            <a:spAutoFit/>
          </a:bodyPr>
          <a:lstStyle/>
          <a:p>
            <a:r>
              <a:rPr kumimoji="1" lang="ja-JP" altLang="en-US" sz="1600">
                <a:highlight>
                  <a:srgbClr val="FFFF00"/>
                </a:highlight>
              </a:rPr>
              <a:t>相続コンサルタントの役割：イメージ図</a:t>
            </a:r>
          </a:p>
        </p:txBody>
      </p:sp>
      <p:sp>
        <p:nvSpPr>
          <p:cNvPr id="19" name="テキスト ボックス 18">
            <a:extLst>
              <a:ext uri="{FF2B5EF4-FFF2-40B4-BE49-F238E27FC236}">
                <a16:creationId xmlns:a16="http://schemas.microsoft.com/office/drawing/2014/main" id="{CC6624A7-DA0C-5942-A99F-8CAD2509CDA6}"/>
              </a:ext>
            </a:extLst>
          </p:cNvPr>
          <p:cNvSpPr txBox="1"/>
          <p:nvPr/>
        </p:nvSpPr>
        <p:spPr>
          <a:xfrm>
            <a:off x="5724128" y="6093296"/>
            <a:ext cx="3550972" cy="415498"/>
          </a:xfrm>
          <a:prstGeom prst="rect">
            <a:avLst/>
          </a:prstGeom>
          <a:noFill/>
        </p:spPr>
        <p:txBody>
          <a:bodyPr wrap="none" rtlCol="0">
            <a:spAutoFit/>
          </a:bodyPr>
          <a:lstStyle/>
          <a:p>
            <a:r>
              <a:rPr kumimoji="1" lang="en-US" altLang="ja-JP" sz="1050" dirty="0"/>
              <a:t>※</a:t>
            </a:r>
            <a:r>
              <a:rPr kumimoji="1" lang="ja-JP" altLang="en-US" sz="1050"/>
              <a:t>既にお付き合いのある専門家と</a:t>
            </a:r>
            <a:r>
              <a:rPr lang="ja-JP" altLang="en-US" sz="1050"/>
              <a:t>協業することも</a:t>
            </a:r>
            <a:br>
              <a:rPr lang="en-US" altLang="ja-JP" sz="1050" dirty="0"/>
            </a:br>
            <a:r>
              <a:rPr lang="ja-JP" altLang="en-US" sz="1050"/>
              <a:t>新たに専門家を選定することもどちらも対応可能です。</a:t>
            </a:r>
            <a:endParaRPr kumimoji="1" lang="ja-JP" altLang="en-US" sz="1050" dirty="0"/>
          </a:p>
        </p:txBody>
      </p:sp>
    </p:spTree>
    <p:extLst>
      <p:ext uri="{BB962C8B-B14F-4D97-AF65-F5344CB8AC3E}">
        <p14:creationId xmlns:p14="http://schemas.microsoft.com/office/powerpoint/2010/main" val="42497423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142CE494-4AB2-4442-8D69-7D8E7267F524}"/>
              </a:ext>
            </a:extLst>
          </p:cNvPr>
          <p:cNvSpPr txBox="1"/>
          <p:nvPr/>
        </p:nvSpPr>
        <p:spPr>
          <a:xfrm>
            <a:off x="2325231" y="575102"/>
            <a:ext cx="4493538" cy="523220"/>
          </a:xfrm>
          <a:prstGeom prst="rect">
            <a:avLst/>
          </a:prstGeom>
          <a:noFill/>
        </p:spPr>
        <p:txBody>
          <a:bodyPr wrap="none" rtlCol="0">
            <a:spAutoFit/>
          </a:bodyPr>
          <a:lstStyle/>
          <a:p>
            <a:r>
              <a:rPr kumimoji="1" lang="ja-JP" altLang="en-US" sz="2800"/>
              <a:t>相続コンサルタントの役割</a:t>
            </a:r>
          </a:p>
        </p:txBody>
      </p:sp>
      <p:sp>
        <p:nvSpPr>
          <p:cNvPr id="2" name="正方形/長方形 1">
            <a:extLst>
              <a:ext uri="{FF2B5EF4-FFF2-40B4-BE49-F238E27FC236}">
                <a16:creationId xmlns:a16="http://schemas.microsoft.com/office/drawing/2014/main" id="{6853476F-4B94-874F-8043-5B43F899019D}"/>
              </a:ext>
            </a:extLst>
          </p:cNvPr>
          <p:cNvSpPr/>
          <p:nvPr/>
        </p:nvSpPr>
        <p:spPr>
          <a:xfrm>
            <a:off x="107504" y="1709728"/>
            <a:ext cx="9144000" cy="4053930"/>
          </a:xfrm>
          <a:prstGeom prst="rect">
            <a:avLst/>
          </a:prstGeom>
        </p:spPr>
        <p:txBody>
          <a:bodyPr wrap="square">
            <a:spAutoFit/>
          </a:bodyPr>
          <a:lstStyle/>
          <a:p>
            <a:pPr algn="ctr">
              <a:lnSpc>
                <a:spcPct val="150000"/>
              </a:lnSpc>
            </a:pPr>
            <a:r>
              <a:rPr lang="ja-JP" altLang="en-US"/>
              <a:t>相続におけるクライアントさまの悩みや困りごとの相談を受け、</a:t>
            </a:r>
            <a:endParaRPr lang="en-US" altLang="ja-JP" dirty="0"/>
          </a:p>
          <a:p>
            <a:pPr algn="ctr">
              <a:lnSpc>
                <a:spcPct val="150000"/>
              </a:lnSpc>
            </a:pPr>
            <a:r>
              <a:rPr lang="ja-JP" altLang="en-US"/>
              <a:t>心の奥にある想いや希望を丁寧にヒアリングいたします。その上で</a:t>
            </a:r>
            <a:br>
              <a:rPr lang="en-US" altLang="ja-JP" dirty="0"/>
            </a:br>
            <a:endParaRPr lang="en-US" altLang="ja-JP" dirty="0"/>
          </a:p>
          <a:p>
            <a:pPr algn="ctr">
              <a:lnSpc>
                <a:spcPct val="150000"/>
              </a:lnSpc>
            </a:pPr>
            <a:r>
              <a:rPr lang="en-US" altLang="ja-JP" sz="2800" dirty="0">
                <a:solidFill>
                  <a:srgbClr val="FF0000"/>
                </a:solidFill>
              </a:rPr>
              <a:t>①</a:t>
            </a:r>
            <a:r>
              <a:rPr lang="ja-JP" altLang="en-US" sz="2800">
                <a:solidFill>
                  <a:srgbClr val="FF0000"/>
                </a:solidFill>
              </a:rPr>
              <a:t>解決すべき本当の問題の「明確化」</a:t>
            </a:r>
            <a:endParaRPr lang="en-US" altLang="ja-JP" sz="2800" dirty="0">
              <a:solidFill>
                <a:srgbClr val="FF0000"/>
              </a:solidFill>
            </a:endParaRPr>
          </a:p>
          <a:p>
            <a:pPr algn="ctr">
              <a:lnSpc>
                <a:spcPct val="150000"/>
              </a:lnSpc>
            </a:pPr>
            <a:r>
              <a:rPr lang="en-US" altLang="ja-JP" sz="2800" dirty="0">
                <a:solidFill>
                  <a:srgbClr val="FF0000"/>
                </a:solidFill>
              </a:rPr>
              <a:t>②</a:t>
            </a:r>
            <a:r>
              <a:rPr lang="ja-JP" altLang="en-US" sz="2800">
                <a:solidFill>
                  <a:srgbClr val="FF0000"/>
                </a:solidFill>
              </a:rPr>
              <a:t>問題解決のための「ロードマップ作り」</a:t>
            </a:r>
            <a:br>
              <a:rPr lang="en-US" altLang="ja-JP" sz="2800" dirty="0">
                <a:solidFill>
                  <a:srgbClr val="FF0000"/>
                </a:solidFill>
              </a:rPr>
            </a:br>
            <a:r>
              <a:rPr lang="ja-JP" altLang="en-US" sz="2800">
                <a:solidFill>
                  <a:srgbClr val="FF0000"/>
                </a:solidFill>
              </a:rPr>
              <a:t>③専門家との協業による「ワンストップのサポート」</a:t>
            </a:r>
            <a:br>
              <a:rPr lang="en-US" altLang="ja-JP" dirty="0">
                <a:solidFill>
                  <a:srgbClr val="FF0000"/>
                </a:solidFill>
              </a:rPr>
            </a:br>
            <a:br>
              <a:rPr lang="en-US" altLang="ja-JP" dirty="0">
                <a:solidFill>
                  <a:srgbClr val="FF0000"/>
                </a:solidFill>
              </a:rPr>
            </a:br>
            <a:r>
              <a:rPr lang="ja-JP" altLang="en-US"/>
              <a:t>を通してご一家のみなさまの利益と幸福の最大化に寄与します。</a:t>
            </a:r>
            <a:endParaRPr lang="en-US" altLang="ja-JP" dirty="0"/>
          </a:p>
        </p:txBody>
      </p:sp>
    </p:spTree>
    <p:extLst>
      <p:ext uri="{BB962C8B-B14F-4D97-AF65-F5344CB8AC3E}">
        <p14:creationId xmlns:p14="http://schemas.microsoft.com/office/powerpoint/2010/main" val="2012048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正方形/長方形 1">
            <a:extLst>
              <a:ext uri="{FF2B5EF4-FFF2-40B4-BE49-F238E27FC236}">
                <a16:creationId xmlns:a16="http://schemas.microsoft.com/office/drawing/2014/main" id="{802453A2-9A1C-3D47-A3CA-91ACA941E297}"/>
              </a:ext>
            </a:extLst>
          </p:cNvPr>
          <p:cNvSpPr/>
          <p:nvPr/>
        </p:nvSpPr>
        <p:spPr>
          <a:xfrm>
            <a:off x="-180528" y="1637279"/>
            <a:ext cx="9144000" cy="4451219"/>
          </a:xfrm>
          <a:prstGeom prst="rect">
            <a:avLst/>
          </a:prstGeom>
        </p:spPr>
        <p:txBody>
          <a:bodyPr wrap="square">
            <a:spAutoFit/>
          </a:bodyPr>
          <a:lstStyle/>
          <a:p>
            <a:pPr algn="ctr">
              <a:lnSpc>
                <a:spcPct val="150000"/>
              </a:lnSpc>
            </a:pPr>
            <a:r>
              <a:rPr lang="en-US" altLang="ja-JP" sz="2400" dirty="0"/>
              <a:t>①</a:t>
            </a:r>
            <a:r>
              <a:rPr lang="ja-JP" altLang="en-US" sz="2400"/>
              <a:t>現状の分析・把握</a:t>
            </a:r>
            <a:endParaRPr lang="en-US" altLang="ja-JP" sz="2400" dirty="0"/>
          </a:p>
          <a:p>
            <a:pPr algn="ctr">
              <a:lnSpc>
                <a:spcPct val="150000"/>
              </a:lnSpc>
            </a:pPr>
            <a:r>
              <a:rPr lang="ja-JP" altLang="en-US"/>
              <a:t>↓</a:t>
            </a:r>
            <a:br>
              <a:rPr lang="en-US" altLang="ja-JP" dirty="0"/>
            </a:br>
            <a:r>
              <a:rPr lang="ja-JP" altLang="en-US"/>
              <a:t>②</a:t>
            </a:r>
            <a:r>
              <a:rPr lang="ja-JP" altLang="en-US" sz="2400"/>
              <a:t>解決すべき本当の問題の「明確化」</a:t>
            </a:r>
            <a:br>
              <a:rPr lang="en-US" altLang="ja-JP" sz="2400" dirty="0"/>
            </a:br>
            <a:r>
              <a:rPr lang="ja-JP" altLang="en-US"/>
              <a:t>↓↓</a:t>
            </a:r>
            <a:endParaRPr lang="en-US" altLang="ja-JP" dirty="0"/>
          </a:p>
          <a:p>
            <a:pPr algn="ctr">
              <a:lnSpc>
                <a:spcPct val="150000"/>
              </a:lnSpc>
            </a:pPr>
            <a:r>
              <a:rPr lang="en-US" altLang="ja-JP" sz="2400" dirty="0"/>
              <a:t>③</a:t>
            </a:r>
            <a:r>
              <a:rPr lang="ja-JP" altLang="en-US" sz="2400"/>
              <a:t>当事者である家族と問題を共有</a:t>
            </a:r>
            <a:endParaRPr lang="en-US" altLang="ja-JP" sz="2400" dirty="0"/>
          </a:p>
          <a:p>
            <a:pPr algn="ctr">
              <a:lnSpc>
                <a:spcPct val="150000"/>
              </a:lnSpc>
            </a:pPr>
            <a:r>
              <a:rPr lang="ja-JP" altLang="en-US"/>
              <a:t>↓↓↓</a:t>
            </a:r>
            <a:br>
              <a:rPr lang="en-US" altLang="ja-JP" dirty="0"/>
            </a:br>
            <a:r>
              <a:rPr lang="en-US" altLang="ja-JP" dirty="0"/>
              <a:t>④</a:t>
            </a:r>
            <a:r>
              <a:rPr lang="ja-JP" altLang="en-US" sz="2400"/>
              <a:t>家族それぞれの気持ち・考え方を共有</a:t>
            </a:r>
            <a:endParaRPr lang="en-US" altLang="ja-JP" dirty="0"/>
          </a:p>
          <a:p>
            <a:pPr algn="ctr">
              <a:lnSpc>
                <a:spcPct val="150000"/>
              </a:lnSpc>
            </a:pPr>
            <a:r>
              <a:rPr lang="ja-JP" altLang="en-US"/>
              <a:t>↓↓↓↓</a:t>
            </a:r>
            <a:endParaRPr lang="en-US" altLang="ja-JP" dirty="0"/>
          </a:p>
          <a:p>
            <a:pPr algn="ctr">
              <a:lnSpc>
                <a:spcPct val="150000"/>
              </a:lnSpc>
            </a:pPr>
            <a:r>
              <a:rPr lang="en-US" altLang="ja-JP" sz="2400" dirty="0"/>
              <a:t>⑤</a:t>
            </a:r>
            <a:r>
              <a:rPr lang="ja-JP" altLang="en-US" sz="2400"/>
              <a:t>専門家チームと最適な解決策の模索</a:t>
            </a:r>
          </a:p>
        </p:txBody>
      </p:sp>
      <p:sp>
        <p:nvSpPr>
          <p:cNvPr id="5" name="テキスト ボックス 4">
            <a:extLst>
              <a:ext uri="{FF2B5EF4-FFF2-40B4-BE49-F238E27FC236}">
                <a16:creationId xmlns:a16="http://schemas.microsoft.com/office/drawing/2014/main" id="{8A452B0F-A29F-A44C-BF61-8DDAC70918E7}"/>
              </a:ext>
            </a:extLst>
          </p:cNvPr>
          <p:cNvSpPr txBox="1"/>
          <p:nvPr/>
        </p:nvSpPr>
        <p:spPr>
          <a:xfrm>
            <a:off x="2684303" y="575102"/>
            <a:ext cx="4134465" cy="523220"/>
          </a:xfrm>
          <a:prstGeom prst="rect">
            <a:avLst/>
          </a:prstGeom>
          <a:noFill/>
        </p:spPr>
        <p:txBody>
          <a:bodyPr wrap="none" rtlCol="0">
            <a:spAutoFit/>
          </a:bodyPr>
          <a:lstStyle/>
          <a:p>
            <a:r>
              <a:rPr kumimoji="1" lang="ja-JP" altLang="en-US" sz="2800"/>
              <a:t>相続対策の正しい進め方</a:t>
            </a:r>
          </a:p>
        </p:txBody>
      </p:sp>
    </p:spTree>
    <p:extLst>
      <p:ext uri="{BB962C8B-B14F-4D97-AF65-F5344CB8AC3E}">
        <p14:creationId xmlns:p14="http://schemas.microsoft.com/office/powerpoint/2010/main" val="4281380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483712" y="1377465"/>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3043358" y="570664"/>
            <a:ext cx="3416320" cy="523220"/>
          </a:xfrm>
          <a:prstGeom prst="rect">
            <a:avLst/>
          </a:prstGeom>
          <a:noFill/>
        </p:spPr>
        <p:txBody>
          <a:bodyPr wrap="none" rtlCol="0">
            <a:spAutoFit/>
          </a:bodyPr>
          <a:lstStyle/>
          <a:p>
            <a:r>
              <a:rPr kumimoji="1" lang="ja-JP" altLang="en-US" sz="2800"/>
              <a:t>相続対策の理想の姿</a:t>
            </a:r>
            <a:endParaRPr kumimoji="1" lang="ja-JP" altLang="en-US" sz="2800" dirty="0"/>
          </a:p>
        </p:txBody>
      </p:sp>
      <p:sp>
        <p:nvSpPr>
          <p:cNvPr id="3" name="角丸四角形 2"/>
          <p:cNvSpPr/>
          <p:nvPr/>
        </p:nvSpPr>
        <p:spPr>
          <a:xfrm>
            <a:off x="120598" y="2096188"/>
            <a:ext cx="4248472" cy="4093027"/>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3200" dirty="0"/>
              <a:t>法的に有効な</a:t>
            </a:r>
            <a:endParaRPr lang="en-US" altLang="ja-JP" sz="3200" dirty="0"/>
          </a:p>
          <a:p>
            <a:pPr algn="ctr">
              <a:lnSpc>
                <a:spcPct val="150000"/>
              </a:lnSpc>
            </a:pPr>
            <a:r>
              <a:rPr lang="ja-JP" altLang="en-US" sz="3200" dirty="0"/>
              <a:t>書類の作成</a:t>
            </a:r>
            <a:endParaRPr lang="en-US" altLang="ja-JP" sz="3200" dirty="0"/>
          </a:p>
          <a:p>
            <a:pPr algn="ctr">
              <a:lnSpc>
                <a:spcPct val="150000"/>
              </a:lnSpc>
            </a:pPr>
            <a:r>
              <a:rPr lang="ja-JP" altLang="en-US" sz="3200" dirty="0">
                <a:solidFill>
                  <a:schemeClr val="bg1"/>
                </a:solidFill>
              </a:rPr>
              <a:t>↓</a:t>
            </a:r>
            <a:endParaRPr lang="en-US" altLang="ja-JP" sz="3200" dirty="0">
              <a:solidFill>
                <a:schemeClr val="bg1"/>
              </a:solidFill>
            </a:endParaRPr>
          </a:p>
          <a:p>
            <a:pPr algn="ctr">
              <a:lnSpc>
                <a:spcPct val="150000"/>
              </a:lnSpc>
            </a:pPr>
            <a:r>
              <a:rPr lang="ja-JP" altLang="en-US" sz="4800" u="sng" dirty="0">
                <a:solidFill>
                  <a:schemeClr val="bg1"/>
                </a:solidFill>
              </a:rPr>
              <a:t>遺言書の作成</a:t>
            </a:r>
            <a:endParaRPr lang="en-US" altLang="ja-JP" sz="4800" u="sng" dirty="0">
              <a:solidFill>
                <a:schemeClr val="bg1"/>
              </a:solidFill>
            </a:endParaRPr>
          </a:p>
        </p:txBody>
      </p:sp>
      <p:sp>
        <p:nvSpPr>
          <p:cNvPr id="9" name="角丸四角形 8"/>
          <p:cNvSpPr/>
          <p:nvPr/>
        </p:nvSpPr>
        <p:spPr>
          <a:xfrm>
            <a:off x="4788024" y="2066685"/>
            <a:ext cx="4248472" cy="4093027"/>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ltLang="ja-JP" sz="3200" dirty="0"/>
          </a:p>
          <a:p>
            <a:pPr algn="ctr">
              <a:lnSpc>
                <a:spcPct val="150000"/>
              </a:lnSpc>
            </a:pPr>
            <a:r>
              <a:rPr lang="ja-JP" altLang="en-US" sz="3200" dirty="0"/>
              <a:t>家族間（関係者間）の合意形成</a:t>
            </a:r>
            <a:endParaRPr lang="en-US" altLang="ja-JP" sz="3200" dirty="0"/>
          </a:p>
          <a:p>
            <a:pPr algn="ctr">
              <a:lnSpc>
                <a:spcPct val="150000"/>
              </a:lnSpc>
            </a:pPr>
            <a:r>
              <a:rPr lang="ja-JP" altLang="en-US" sz="3200" dirty="0">
                <a:solidFill>
                  <a:schemeClr val="bg1"/>
                </a:solidFill>
              </a:rPr>
              <a:t>↓</a:t>
            </a:r>
            <a:endParaRPr lang="en-US" altLang="ja-JP" sz="3200" dirty="0">
              <a:solidFill>
                <a:schemeClr val="bg1"/>
              </a:solidFill>
            </a:endParaRPr>
          </a:p>
          <a:p>
            <a:pPr algn="ctr">
              <a:lnSpc>
                <a:spcPct val="150000"/>
              </a:lnSpc>
            </a:pPr>
            <a:r>
              <a:rPr lang="ja-JP" altLang="en-US" sz="5400" u="sng" dirty="0">
                <a:solidFill>
                  <a:schemeClr val="bg1"/>
                </a:solidFill>
              </a:rPr>
              <a:t>家族会議</a:t>
            </a:r>
            <a:endParaRPr lang="en-US" altLang="ja-JP" sz="5400" u="sng" dirty="0">
              <a:solidFill>
                <a:schemeClr val="bg1"/>
              </a:solidFill>
            </a:endParaRPr>
          </a:p>
          <a:p>
            <a:pPr algn="ctr">
              <a:lnSpc>
                <a:spcPct val="150000"/>
              </a:lnSpc>
            </a:pPr>
            <a:endParaRPr lang="en-US" altLang="ja-JP" sz="3200" dirty="0">
              <a:solidFill>
                <a:schemeClr val="bg1"/>
              </a:solidFill>
            </a:endParaRPr>
          </a:p>
        </p:txBody>
      </p:sp>
      <p:sp>
        <p:nvSpPr>
          <p:cNvPr id="10" name="十字形 9"/>
          <p:cNvSpPr/>
          <p:nvPr/>
        </p:nvSpPr>
        <p:spPr>
          <a:xfrm>
            <a:off x="3815898" y="3495416"/>
            <a:ext cx="1512168" cy="1440160"/>
          </a:xfrm>
          <a:prstGeom prst="plus">
            <a:avLst>
              <a:gd name="adj" fmla="val 2982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31124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sp>
        <p:nvSpPr>
          <p:cNvPr id="9" name="角丸四角形 8">
            <a:extLst>
              <a:ext uri="{FF2B5EF4-FFF2-40B4-BE49-F238E27FC236}">
                <a16:creationId xmlns:a16="http://schemas.microsoft.com/office/drawing/2014/main" id="{BD178B2C-527C-724C-A63A-C9D6EB87F243}"/>
              </a:ext>
            </a:extLst>
          </p:cNvPr>
          <p:cNvSpPr/>
          <p:nvPr/>
        </p:nvSpPr>
        <p:spPr>
          <a:xfrm>
            <a:off x="353915" y="1327884"/>
            <a:ext cx="8496944" cy="5125452"/>
          </a:xfrm>
          <a:prstGeom prst="round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46BFC881-5400-4749-8D5A-765819500312}"/>
              </a:ext>
            </a:extLst>
          </p:cNvPr>
          <p:cNvSpPr txBox="1"/>
          <p:nvPr/>
        </p:nvSpPr>
        <p:spPr>
          <a:xfrm>
            <a:off x="1653503" y="694062"/>
            <a:ext cx="5897769" cy="369332"/>
          </a:xfrm>
          <a:prstGeom prst="rect">
            <a:avLst/>
          </a:prstGeom>
          <a:noFill/>
        </p:spPr>
        <p:txBody>
          <a:bodyPr wrap="none" rtlCol="0">
            <a:spAutoFit/>
          </a:bodyPr>
          <a:lstStyle/>
          <a:p>
            <a:pPr algn="ctr"/>
            <a:r>
              <a:rPr kumimoji="1" lang="ja-JP" altLang="en-US"/>
              <a:t>相続対策のための家族会議のポイントと家族会議支援</a:t>
            </a:r>
            <a:endParaRPr kumimoji="1" lang="ja-JP" altLang="en-US" dirty="0"/>
          </a:p>
        </p:txBody>
      </p:sp>
      <p:sp>
        <p:nvSpPr>
          <p:cNvPr id="7" name="テキスト ボックス 6">
            <a:extLst>
              <a:ext uri="{FF2B5EF4-FFF2-40B4-BE49-F238E27FC236}">
                <a16:creationId xmlns:a16="http://schemas.microsoft.com/office/drawing/2014/main" id="{05413636-2003-4042-BC8A-30FAE3E8F8E5}"/>
              </a:ext>
            </a:extLst>
          </p:cNvPr>
          <p:cNvSpPr txBox="1"/>
          <p:nvPr/>
        </p:nvSpPr>
        <p:spPr>
          <a:xfrm>
            <a:off x="1134769" y="1471199"/>
            <a:ext cx="7109639" cy="3361433"/>
          </a:xfrm>
          <a:prstGeom prst="rect">
            <a:avLst/>
          </a:prstGeom>
          <a:noFill/>
        </p:spPr>
        <p:txBody>
          <a:bodyPr wrap="none" rtlCol="0">
            <a:spAutoFit/>
          </a:bodyPr>
          <a:lstStyle/>
          <a:p>
            <a:pPr>
              <a:lnSpc>
                <a:spcPct val="150000"/>
              </a:lnSpc>
            </a:pPr>
            <a:r>
              <a:rPr kumimoji="1" lang="ja-JP" altLang="en-US"/>
              <a:t>・参加メンバーは法定相続人のみ</a:t>
            </a:r>
            <a:br>
              <a:rPr kumimoji="1" lang="en-US" altLang="ja-JP" dirty="0"/>
            </a:br>
            <a:r>
              <a:rPr kumimoji="1" lang="ja-JP" altLang="en-US"/>
              <a:t>・開催場所は親の住んでいる家が望ましい</a:t>
            </a:r>
            <a:br>
              <a:rPr kumimoji="1" lang="en-US" altLang="ja-JP" dirty="0"/>
            </a:br>
            <a:r>
              <a:rPr kumimoji="1" lang="ja-JP" altLang="en-US"/>
              <a:t>・話し合うべき議題を事前に明らかにしておく</a:t>
            </a:r>
            <a:br>
              <a:rPr kumimoji="1" lang="en-US" altLang="ja-JP" dirty="0"/>
            </a:br>
            <a:r>
              <a:rPr kumimoji="1" lang="ja-JP" altLang="en-US"/>
              <a:t>・介護が必要になっ</a:t>
            </a:r>
            <a:r>
              <a:rPr lang="ja-JP" altLang="en-US"/>
              <a:t>た場合の親の希望と家族の役割分担を検討開始</a:t>
            </a:r>
            <a:endParaRPr lang="en-US" altLang="ja-JP" dirty="0"/>
          </a:p>
          <a:p>
            <a:pPr>
              <a:lnSpc>
                <a:spcPct val="150000"/>
              </a:lnSpc>
            </a:pPr>
            <a:r>
              <a:rPr kumimoji="1" lang="ja-JP" altLang="en-US"/>
              <a:t>・お墓などの祭祀財産の継承や葬儀について検討開始</a:t>
            </a:r>
            <a:endParaRPr kumimoji="1" lang="en-US" altLang="ja-JP" dirty="0"/>
          </a:p>
          <a:p>
            <a:pPr>
              <a:lnSpc>
                <a:spcPct val="150000"/>
              </a:lnSpc>
            </a:pPr>
            <a:r>
              <a:rPr lang="ja-JP" altLang="en-US"/>
              <a:t>・議事録やメモなどを残しておく</a:t>
            </a:r>
            <a:br>
              <a:rPr lang="en-US" altLang="ja-JP" dirty="0"/>
            </a:br>
            <a:r>
              <a:rPr lang="ja-JP" altLang="en-US"/>
              <a:t>・親の気持ちを家族の気持ちを互いに聴き合う</a:t>
            </a:r>
            <a:br>
              <a:rPr lang="en-US" altLang="ja-JP" dirty="0"/>
            </a:br>
            <a:r>
              <a:rPr lang="ja-JP" altLang="en-US"/>
              <a:t>　　　　　　　　　　　　　　　　　などなど・・・</a:t>
            </a:r>
            <a:endParaRPr lang="en-US" altLang="ja-JP" dirty="0"/>
          </a:p>
        </p:txBody>
      </p:sp>
      <p:sp>
        <p:nvSpPr>
          <p:cNvPr id="10" name="テキスト ボックス 9">
            <a:extLst>
              <a:ext uri="{FF2B5EF4-FFF2-40B4-BE49-F238E27FC236}">
                <a16:creationId xmlns:a16="http://schemas.microsoft.com/office/drawing/2014/main" id="{C4C13432-89FC-9642-B3FF-3D4B4A09E2A0}"/>
              </a:ext>
            </a:extLst>
          </p:cNvPr>
          <p:cNvSpPr txBox="1"/>
          <p:nvPr/>
        </p:nvSpPr>
        <p:spPr>
          <a:xfrm>
            <a:off x="521151" y="4831931"/>
            <a:ext cx="8443337" cy="1299651"/>
          </a:xfrm>
          <a:prstGeom prst="rect">
            <a:avLst/>
          </a:prstGeom>
          <a:noFill/>
        </p:spPr>
        <p:txBody>
          <a:bodyPr wrap="none" rtlCol="0">
            <a:spAutoFit/>
          </a:bodyPr>
          <a:lstStyle/>
          <a:p>
            <a:pPr algn="ctr">
              <a:lnSpc>
                <a:spcPct val="150000"/>
              </a:lnSpc>
            </a:pPr>
            <a:r>
              <a:rPr kumimoji="1" lang="ja-JP" altLang="en-US" sz="2800">
                <a:solidFill>
                  <a:srgbClr val="FF0000"/>
                </a:solidFill>
              </a:rPr>
              <a:t>資料の準備や司会進行・ファシリテーションなど</a:t>
            </a:r>
            <a:endParaRPr kumimoji="1" lang="en-US" altLang="ja-JP" sz="2800" dirty="0">
              <a:solidFill>
                <a:srgbClr val="FF0000"/>
              </a:solidFill>
            </a:endParaRPr>
          </a:p>
          <a:p>
            <a:pPr algn="ctr">
              <a:lnSpc>
                <a:spcPct val="150000"/>
              </a:lnSpc>
            </a:pPr>
            <a:r>
              <a:rPr lang="ja-JP" altLang="en-US" sz="2800">
                <a:solidFill>
                  <a:srgbClr val="FF0000"/>
                </a:solidFill>
              </a:rPr>
              <a:t>相続コンサルタントが家族会議を支援いたします。</a:t>
            </a:r>
            <a:endParaRPr kumimoji="1" lang="ja-JP" altLang="en-US" sz="2800" dirty="0">
              <a:solidFill>
                <a:srgbClr val="FF0000"/>
              </a:solidFill>
            </a:endParaRPr>
          </a:p>
        </p:txBody>
      </p:sp>
      <p:sp>
        <p:nvSpPr>
          <p:cNvPr id="11" name="テキスト ボックス 10">
            <a:extLst>
              <a:ext uri="{FF2B5EF4-FFF2-40B4-BE49-F238E27FC236}">
                <a16:creationId xmlns:a16="http://schemas.microsoft.com/office/drawing/2014/main" id="{14C0E962-601F-0E4D-9050-B21B64FDBEE5}"/>
              </a:ext>
            </a:extLst>
          </p:cNvPr>
          <p:cNvSpPr txBox="1"/>
          <p:nvPr/>
        </p:nvSpPr>
        <p:spPr>
          <a:xfrm>
            <a:off x="4817199" y="6512459"/>
            <a:ext cx="4147289" cy="276999"/>
          </a:xfrm>
          <a:prstGeom prst="rect">
            <a:avLst/>
          </a:prstGeom>
          <a:noFill/>
        </p:spPr>
        <p:txBody>
          <a:bodyPr wrap="none" rtlCol="0">
            <a:spAutoFit/>
          </a:bodyPr>
          <a:lstStyle/>
          <a:p>
            <a:pPr algn="ctr"/>
            <a:r>
              <a:rPr kumimoji="1" lang="en-US" altLang="ja-JP" sz="1200" dirty="0"/>
              <a:t>※</a:t>
            </a:r>
            <a:r>
              <a:rPr kumimoji="1" lang="ja-JP" altLang="en-US" sz="1200"/>
              <a:t>家族会議支援</a:t>
            </a:r>
            <a:r>
              <a:rPr kumimoji="1" lang="en-US" altLang="ja-JP" sz="1200" dirty="0"/>
              <a:t>®︎</a:t>
            </a:r>
            <a:r>
              <a:rPr kumimoji="1" lang="ja-JP" altLang="en-US" sz="1200"/>
              <a:t>は株式会社</a:t>
            </a:r>
            <a:r>
              <a:rPr lang="ja-JP" altLang="en-US" sz="1200"/>
              <a:t>ライブリッジの登録商標です</a:t>
            </a:r>
            <a:endParaRPr kumimoji="1" lang="en-US" altLang="ja-JP" sz="1200" dirty="0"/>
          </a:p>
        </p:txBody>
      </p:sp>
      <p:sp>
        <p:nvSpPr>
          <p:cNvPr id="12" name="テキスト ボックス 11">
            <a:extLst>
              <a:ext uri="{FF2B5EF4-FFF2-40B4-BE49-F238E27FC236}">
                <a16:creationId xmlns:a16="http://schemas.microsoft.com/office/drawing/2014/main" id="{25B12C17-70CB-154A-AA76-FE3CB848686E}"/>
              </a:ext>
            </a:extLst>
          </p:cNvPr>
          <p:cNvSpPr txBox="1"/>
          <p:nvPr/>
        </p:nvSpPr>
        <p:spPr>
          <a:xfrm rot="20595848">
            <a:off x="4561787" y="925824"/>
            <a:ext cx="4801314" cy="461665"/>
          </a:xfrm>
          <a:prstGeom prst="rect">
            <a:avLst/>
          </a:prstGeom>
          <a:solidFill>
            <a:srgbClr val="FFFF00"/>
          </a:solidFill>
        </p:spPr>
        <p:txBody>
          <a:bodyPr wrap="none" rtlCol="0">
            <a:spAutoFit/>
          </a:bodyPr>
          <a:lstStyle/>
          <a:p>
            <a:pPr algn="ctr"/>
            <a:r>
              <a:rPr kumimoji="1" lang="ja-JP" altLang="en-US" sz="2400"/>
              <a:t>家族だけでやってはいけません！</a:t>
            </a:r>
            <a:endParaRPr kumimoji="1" lang="ja-JP" altLang="en-US" sz="2400" dirty="0"/>
          </a:p>
        </p:txBody>
      </p:sp>
    </p:spTree>
    <p:extLst>
      <p:ext uri="{BB962C8B-B14F-4D97-AF65-F5344CB8AC3E}">
        <p14:creationId xmlns:p14="http://schemas.microsoft.com/office/powerpoint/2010/main" val="3798849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1000"/>
                                        <p:tgtEl>
                                          <p:spTgt spid="10"/>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1000"/>
                                        <p:tgtEl>
                                          <p:spTgt spid="11"/>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1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fltVal val="0"/>
                                          </p:val>
                                        </p:tav>
                                        <p:tav tm="100000">
                                          <p:val>
                                            <p:strVal val="#ppt_w"/>
                                          </p:val>
                                        </p:tav>
                                      </p:tavLst>
                                    </p:anim>
                                    <p:anim calcmode="lin" valueType="num">
                                      <p:cBhvr>
                                        <p:cTn id="24" dur="1000" fill="hold"/>
                                        <p:tgtEl>
                                          <p:spTgt spid="12"/>
                                        </p:tgtEl>
                                        <p:attrNameLst>
                                          <p:attrName>ppt_h</p:attrName>
                                        </p:attrNameLst>
                                      </p:cBhvr>
                                      <p:tavLst>
                                        <p:tav tm="0">
                                          <p:val>
                                            <p:fltVal val="0"/>
                                          </p:val>
                                        </p:tav>
                                        <p:tav tm="100000">
                                          <p:val>
                                            <p:strVal val="#ppt_h"/>
                                          </p:val>
                                        </p:tav>
                                      </p:tavLst>
                                    </p:anim>
                                    <p:anim calcmode="lin" valueType="num">
                                      <p:cBhvr>
                                        <p:cTn id="25" dur="1000" fill="hold"/>
                                        <p:tgtEl>
                                          <p:spTgt spid="12"/>
                                        </p:tgtEl>
                                        <p:attrNameLst>
                                          <p:attrName>style.rotation</p:attrName>
                                        </p:attrNameLst>
                                      </p:cBhvr>
                                      <p:tavLst>
                                        <p:tav tm="0">
                                          <p:val>
                                            <p:fltVal val="90"/>
                                          </p:val>
                                        </p:tav>
                                        <p:tav tm="100000">
                                          <p:val>
                                            <p:fltVal val="0"/>
                                          </p:val>
                                        </p:tav>
                                      </p:tavLst>
                                    </p:anim>
                                    <p:animEffect transition="in" filter="fade">
                                      <p:cBhvr>
                                        <p:cTn id="2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p:bldP spid="10" grpId="0"/>
      <p:bldP spid="11" grpId="0"/>
      <p:bldP spid="1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48" name="Google Shape;107;p18">
            <a:extLst>
              <a:ext uri="{FF2B5EF4-FFF2-40B4-BE49-F238E27FC236}">
                <a16:creationId xmlns:a16="http://schemas.microsoft.com/office/drawing/2014/main" id="{0289ED2E-BCF4-0B45-9E76-56E54BC701DC}"/>
              </a:ext>
            </a:extLst>
          </p:cNvPr>
          <p:cNvSpPr txBox="1">
            <a:spLocks/>
          </p:cNvSpPr>
          <p:nvPr/>
        </p:nvSpPr>
        <p:spPr>
          <a:xfrm>
            <a:off x="1678267" y="4975950"/>
            <a:ext cx="2292576" cy="1151262"/>
          </a:xfrm>
          <a:prstGeom prst="rect">
            <a:avLst/>
          </a:prstGeom>
        </p:spPr>
        <p:txBody>
          <a:bodyPr spcFirstLastPara="1" vert="horz" wrap="square" lIns="121900" tIns="121900" rIns="121900" bIns="121900" rtlCol="0" anchor="t" anchorCtr="0">
            <a:noAutofit/>
          </a:bodyPr>
          <a:lstStyle>
            <a:lvl1pPr marL="342900" indent="-228600" algn="l" defTabSz="914400" rtl="0" eaLnBrk="1" latinLnBrk="0" hangingPunct="1">
              <a:spcBef>
                <a:spcPct val="20000"/>
              </a:spcBef>
              <a:buClr>
                <a:schemeClr val="accent1"/>
              </a:buClr>
              <a:buFont typeface="Arial" pitchFamily="34" charset="0"/>
              <a:buChar char="•"/>
              <a:defRPr kumimoji="1"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kumimoji="1"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kumimoji="1"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kumimoji="1"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kumimoji="1"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kumimoji="1"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kumimoji="1"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9pPr>
          </a:lstStyle>
          <a:p>
            <a:pPr marL="0" indent="0">
              <a:spcBef>
                <a:spcPts val="0"/>
              </a:spcBef>
              <a:buFont typeface="Arial" pitchFamily="34" charset="0"/>
              <a:buNone/>
            </a:pPr>
            <a:endParaRPr lang="en-US" altLang="ja-JP" sz="2133" dirty="0"/>
          </a:p>
        </p:txBody>
      </p:sp>
      <p:grpSp>
        <p:nvGrpSpPr>
          <p:cNvPr id="2" name="グループ化 1">
            <a:extLst>
              <a:ext uri="{FF2B5EF4-FFF2-40B4-BE49-F238E27FC236}">
                <a16:creationId xmlns:a16="http://schemas.microsoft.com/office/drawing/2014/main" id="{2BE9A7DE-7437-6C44-BFC3-44F95AACB59F}"/>
              </a:ext>
            </a:extLst>
          </p:cNvPr>
          <p:cNvGrpSpPr/>
          <p:nvPr/>
        </p:nvGrpSpPr>
        <p:grpSpPr>
          <a:xfrm>
            <a:off x="395536" y="2420888"/>
            <a:ext cx="8680446" cy="947000"/>
            <a:chOff x="365341" y="3143246"/>
            <a:chExt cx="8680446" cy="947000"/>
          </a:xfrm>
        </p:grpSpPr>
        <p:sp>
          <p:nvSpPr>
            <p:cNvPr id="37" name="Google Shape;96;p18">
              <a:extLst>
                <a:ext uri="{FF2B5EF4-FFF2-40B4-BE49-F238E27FC236}">
                  <a16:creationId xmlns:a16="http://schemas.microsoft.com/office/drawing/2014/main" id="{0A6DAE82-301D-154A-86DC-E76A1479729A}"/>
                </a:ext>
              </a:extLst>
            </p:cNvPr>
            <p:cNvSpPr/>
            <p:nvPr/>
          </p:nvSpPr>
          <p:spPr>
            <a:xfrm>
              <a:off x="365341" y="3143246"/>
              <a:ext cx="1913853" cy="947000"/>
            </a:xfrm>
            <a:prstGeom prst="homePlate">
              <a:avLst>
                <a:gd name="adj" fmla="val 50000"/>
              </a:avLst>
            </a:prstGeom>
            <a:solidFill>
              <a:srgbClr val="0070C0"/>
            </a:solidFill>
            <a:ln w="9525" cap="flat" cmpd="sng">
              <a:solidFill>
                <a:schemeClr val="lt1"/>
              </a:solidFill>
              <a:prstDash val="solid"/>
              <a:round/>
              <a:headEnd type="none" w="sm" len="sm"/>
              <a:tailEnd type="none" w="sm" len="sm"/>
            </a:ln>
          </p:spPr>
          <p:txBody>
            <a:bodyPr spcFirstLastPara="1" wrap="square" lIns="162500" tIns="162500" rIns="162500" bIns="162500" anchor="ctr" anchorCtr="0">
              <a:noAutofit/>
            </a:bodyPr>
            <a:lstStyle/>
            <a:p>
              <a:endParaRPr sz="2400"/>
            </a:p>
          </p:txBody>
        </p:sp>
        <p:sp>
          <p:nvSpPr>
            <p:cNvPr id="38" name="Google Shape;97;p18">
              <a:extLst>
                <a:ext uri="{FF2B5EF4-FFF2-40B4-BE49-F238E27FC236}">
                  <a16:creationId xmlns:a16="http://schemas.microsoft.com/office/drawing/2014/main" id="{871ACBD9-3FCB-AB43-A810-2903CE62A43B}"/>
                </a:ext>
              </a:extLst>
            </p:cNvPr>
            <p:cNvSpPr txBox="1">
              <a:spLocks/>
            </p:cNvSpPr>
            <p:nvPr/>
          </p:nvSpPr>
          <p:spPr>
            <a:xfrm>
              <a:off x="496810" y="3317973"/>
              <a:ext cx="1487905" cy="597543"/>
            </a:xfrm>
            <a:prstGeom prst="rect">
              <a:avLst/>
            </a:prstGeom>
          </p:spPr>
          <p:txBody>
            <a:bodyPr spcFirstLastPara="1" vert="horz" wrap="square" lIns="121900" tIns="121900" rIns="121900" bIns="121900" rtlCol="0" anchor="ctr" anchorCtr="0">
              <a:noAutofit/>
            </a:bodyPr>
            <a:lstStyle>
              <a:lvl1pPr marL="342900" indent="-228600" algn="l" defTabSz="914400" rtl="0" eaLnBrk="1" latinLnBrk="0" hangingPunct="1">
                <a:spcBef>
                  <a:spcPct val="20000"/>
                </a:spcBef>
                <a:buClr>
                  <a:schemeClr val="accent1"/>
                </a:buClr>
                <a:buFont typeface="Arial" pitchFamily="34" charset="0"/>
                <a:buChar char="•"/>
                <a:defRPr kumimoji="1"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kumimoji="1"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kumimoji="1"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kumimoji="1"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kumimoji="1"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kumimoji="1"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kumimoji="1"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9pPr>
            </a:lstStyle>
            <a:p>
              <a:pPr marL="0" indent="0">
                <a:spcBef>
                  <a:spcPts val="0"/>
                </a:spcBef>
                <a:buFont typeface="Arial" pitchFamily="34" charset="0"/>
                <a:buNone/>
              </a:pPr>
              <a:r>
                <a:rPr lang="ja-JP" altLang="en-US" sz="1800">
                  <a:solidFill>
                    <a:schemeClr val="lt1"/>
                  </a:solidFill>
                </a:rPr>
                <a:t>現状の確認</a:t>
              </a:r>
              <a:endParaRPr lang="ja-JP" altLang="en-US" sz="1800" dirty="0">
                <a:solidFill>
                  <a:schemeClr val="lt1"/>
                </a:solidFill>
              </a:endParaRPr>
            </a:p>
          </p:txBody>
        </p:sp>
        <p:sp>
          <p:nvSpPr>
            <p:cNvPr id="43" name="Google Shape;102;p18">
              <a:extLst>
                <a:ext uri="{FF2B5EF4-FFF2-40B4-BE49-F238E27FC236}">
                  <a16:creationId xmlns:a16="http://schemas.microsoft.com/office/drawing/2014/main" id="{87FFBC35-550E-C048-90AD-76FE36662C15}"/>
                </a:ext>
              </a:extLst>
            </p:cNvPr>
            <p:cNvSpPr/>
            <p:nvPr/>
          </p:nvSpPr>
          <p:spPr>
            <a:xfrm>
              <a:off x="1874221" y="3143246"/>
              <a:ext cx="2096621" cy="947000"/>
            </a:xfrm>
            <a:prstGeom prst="chevron">
              <a:avLst>
                <a:gd name="adj" fmla="val 50000"/>
              </a:avLst>
            </a:prstGeom>
            <a:solidFill>
              <a:srgbClr val="0070C0"/>
            </a:solidFill>
            <a:ln w="9525" cap="flat" cmpd="sng">
              <a:solidFill>
                <a:schemeClr val="lt1"/>
              </a:solidFill>
              <a:prstDash val="solid"/>
              <a:round/>
              <a:headEnd type="none" w="sm" len="sm"/>
              <a:tailEnd type="none" w="sm" len="sm"/>
            </a:ln>
          </p:spPr>
          <p:txBody>
            <a:bodyPr spcFirstLastPara="1" wrap="square" lIns="162500" tIns="162500" rIns="162500" bIns="162500" anchor="ctr" anchorCtr="0">
              <a:noAutofit/>
            </a:bodyPr>
            <a:lstStyle/>
            <a:p>
              <a:endParaRPr sz="2400"/>
            </a:p>
          </p:txBody>
        </p:sp>
        <p:sp>
          <p:nvSpPr>
            <p:cNvPr id="44" name="Google Shape;103;p18">
              <a:extLst>
                <a:ext uri="{FF2B5EF4-FFF2-40B4-BE49-F238E27FC236}">
                  <a16:creationId xmlns:a16="http://schemas.microsoft.com/office/drawing/2014/main" id="{ECD6F4B9-112D-EF48-B938-4AD129FF4BEC}"/>
                </a:ext>
              </a:extLst>
            </p:cNvPr>
            <p:cNvSpPr txBox="1">
              <a:spLocks/>
            </p:cNvSpPr>
            <p:nvPr/>
          </p:nvSpPr>
          <p:spPr>
            <a:xfrm>
              <a:off x="2275781" y="3303105"/>
              <a:ext cx="1344696" cy="597543"/>
            </a:xfrm>
            <a:prstGeom prst="rect">
              <a:avLst/>
            </a:prstGeom>
          </p:spPr>
          <p:txBody>
            <a:bodyPr spcFirstLastPara="1" vert="horz" wrap="square" lIns="121900" tIns="121900" rIns="121900" bIns="121900" rtlCol="0" anchor="ctr" anchorCtr="0">
              <a:noAutofit/>
            </a:bodyPr>
            <a:lstStyle>
              <a:lvl1pPr marL="342900" indent="-228600" algn="l" defTabSz="914400" rtl="0" eaLnBrk="1" latinLnBrk="0" hangingPunct="1">
                <a:spcBef>
                  <a:spcPct val="20000"/>
                </a:spcBef>
                <a:buClr>
                  <a:schemeClr val="accent1"/>
                </a:buClr>
                <a:buFont typeface="Arial" pitchFamily="34" charset="0"/>
                <a:buChar char="•"/>
                <a:defRPr kumimoji="1"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kumimoji="1"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kumimoji="1"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kumimoji="1"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kumimoji="1"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kumimoji="1"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kumimoji="1"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9pPr>
            </a:lstStyle>
            <a:p>
              <a:pPr marL="0" indent="0" algn="ctr">
                <a:spcBef>
                  <a:spcPts val="0"/>
                </a:spcBef>
                <a:buFont typeface="Arial" pitchFamily="34" charset="0"/>
                <a:buNone/>
              </a:pPr>
              <a:r>
                <a:rPr lang="ja-JP" altLang="en-US" sz="2000">
                  <a:solidFill>
                    <a:schemeClr val="lt1"/>
                  </a:solidFill>
                </a:rPr>
                <a:t>問題点の</a:t>
              </a:r>
              <a:endParaRPr lang="en-US" altLang="ja-JP" sz="2000" dirty="0">
                <a:solidFill>
                  <a:schemeClr val="lt1"/>
                </a:solidFill>
              </a:endParaRPr>
            </a:p>
            <a:p>
              <a:pPr marL="0" indent="0" algn="ctr">
                <a:spcBef>
                  <a:spcPts val="0"/>
                </a:spcBef>
                <a:buFont typeface="Arial" pitchFamily="34" charset="0"/>
                <a:buNone/>
              </a:pPr>
              <a:r>
                <a:rPr lang="ja-JP" altLang="en-US" sz="2000">
                  <a:solidFill>
                    <a:schemeClr val="lt1"/>
                  </a:solidFill>
                </a:rPr>
                <a:t>明確化</a:t>
              </a:r>
              <a:endParaRPr lang="en-US" altLang="ja-JP" sz="2000" dirty="0">
                <a:solidFill>
                  <a:schemeClr val="lt1"/>
                </a:solidFill>
              </a:endParaRPr>
            </a:p>
          </p:txBody>
        </p:sp>
        <p:sp>
          <p:nvSpPr>
            <p:cNvPr id="49" name="Google Shape;108;p18">
              <a:extLst>
                <a:ext uri="{FF2B5EF4-FFF2-40B4-BE49-F238E27FC236}">
                  <a16:creationId xmlns:a16="http://schemas.microsoft.com/office/drawing/2014/main" id="{EC5558ED-36A1-0543-A351-9E907AFEC384}"/>
                </a:ext>
              </a:extLst>
            </p:cNvPr>
            <p:cNvSpPr/>
            <p:nvPr/>
          </p:nvSpPr>
          <p:spPr>
            <a:xfrm>
              <a:off x="3565869" y="3143246"/>
              <a:ext cx="2096621" cy="947000"/>
            </a:xfrm>
            <a:prstGeom prst="chevron">
              <a:avLst>
                <a:gd name="adj" fmla="val 50000"/>
              </a:avLst>
            </a:prstGeom>
            <a:solidFill>
              <a:srgbClr val="0070C0"/>
            </a:solidFill>
            <a:ln w="9525" cap="flat" cmpd="sng">
              <a:solidFill>
                <a:schemeClr val="lt1"/>
              </a:solidFill>
              <a:prstDash val="solid"/>
              <a:round/>
              <a:headEnd type="none" w="sm" len="sm"/>
              <a:tailEnd type="none" w="sm" len="sm"/>
            </a:ln>
          </p:spPr>
          <p:txBody>
            <a:bodyPr spcFirstLastPara="1" wrap="square" lIns="162500" tIns="162500" rIns="162500" bIns="162500" anchor="ctr" anchorCtr="0">
              <a:noAutofit/>
            </a:bodyPr>
            <a:lstStyle/>
            <a:p>
              <a:endParaRPr sz="2400"/>
            </a:p>
          </p:txBody>
        </p:sp>
        <p:sp>
          <p:nvSpPr>
            <p:cNvPr id="50" name="Google Shape;109;p18">
              <a:extLst>
                <a:ext uri="{FF2B5EF4-FFF2-40B4-BE49-F238E27FC236}">
                  <a16:creationId xmlns:a16="http://schemas.microsoft.com/office/drawing/2014/main" id="{35318FB4-4ED3-FF45-B1F4-B6AE587E9135}"/>
                </a:ext>
              </a:extLst>
            </p:cNvPr>
            <p:cNvSpPr txBox="1">
              <a:spLocks/>
            </p:cNvSpPr>
            <p:nvPr/>
          </p:nvSpPr>
          <p:spPr>
            <a:xfrm>
              <a:off x="3990600" y="3288114"/>
              <a:ext cx="1344696" cy="597543"/>
            </a:xfrm>
            <a:prstGeom prst="rect">
              <a:avLst/>
            </a:prstGeom>
          </p:spPr>
          <p:txBody>
            <a:bodyPr spcFirstLastPara="1" vert="horz" wrap="square" lIns="121900" tIns="121900" rIns="121900" bIns="121900" rtlCol="0" anchor="ctr" anchorCtr="0">
              <a:noAutofit/>
            </a:bodyPr>
            <a:lstStyle>
              <a:lvl1pPr marL="342900" indent="-228600" algn="l" defTabSz="914400" rtl="0" eaLnBrk="1" latinLnBrk="0" hangingPunct="1">
                <a:spcBef>
                  <a:spcPct val="20000"/>
                </a:spcBef>
                <a:buClr>
                  <a:schemeClr val="accent1"/>
                </a:buClr>
                <a:buFont typeface="Arial" pitchFamily="34" charset="0"/>
                <a:buChar char="•"/>
                <a:defRPr kumimoji="1"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kumimoji="1"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kumimoji="1"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kumimoji="1"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kumimoji="1"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kumimoji="1"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kumimoji="1"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9pPr>
            </a:lstStyle>
            <a:p>
              <a:pPr marL="0" indent="0" algn="ctr">
                <a:spcBef>
                  <a:spcPts val="0"/>
                </a:spcBef>
                <a:buFont typeface="Arial" pitchFamily="34" charset="0"/>
                <a:buNone/>
              </a:pPr>
              <a:r>
                <a:rPr lang="ja-JP" altLang="en-US" sz="2000">
                  <a:solidFill>
                    <a:schemeClr val="lt1"/>
                  </a:solidFill>
                </a:rPr>
                <a:t>家族会議</a:t>
              </a:r>
              <a:endParaRPr lang="ja-JP" altLang="en-US" sz="2000" dirty="0">
                <a:solidFill>
                  <a:schemeClr val="lt1"/>
                </a:solidFill>
              </a:endParaRPr>
            </a:p>
          </p:txBody>
        </p:sp>
        <p:sp>
          <p:nvSpPr>
            <p:cNvPr id="55" name="Google Shape;114;p18">
              <a:extLst>
                <a:ext uri="{FF2B5EF4-FFF2-40B4-BE49-F238E27FC236}">
                  <a16:creationId xmlns:a16="http://schemas.microsoft.com/office/drawing/2014/main" id="{A4B26FC8-F8C1-794F-A3F0-BCEDA1A3D8C9}"/>
                </a:ext>
              </a:extLst>
            </p:cNvPr>
            <p:cNvSpPr/>
            <p:nvPr/>
          </p:nvSpPr>
          <p:spPr>
            <a:xfrm>
              <a:off x="5257517" y="3143246"/>
              <a:ext cx="2096621" cy="947000"/>
            </a:xfrm>
            <a:prstGeom prst="chevron">
              <a:avLst>
                <a:gd name="adj" fmla="val 50000"/>
              </a:avLst>
            </a:prstGeom>
            <a:solidFill>
              <a:srgbClr val="0070C0"/>
            </a:solidFill>
            <a:ln w="9525" cap="flat" cmpd="sng">
              <a:solidFill>
                <a:schemeClr val="lt1"/>
              </a:solidFill>
              <a:prstDash val="solid"/>
              <a:round/>
              <a:headEnd type="none" w="sm" len="sm"/>
              <a:tailEnd type="none" w="sm" len="sm"/>
            </a:ln>
          </p:spPr>
          <p:txBody>
            <a:bodyPr spcFirstLastPara="1" wrap="square" lIns="162500" tIns="162500" rIns="162500" bIns="162500" anchor="ctr" anchorCtr="0">
              <a:noAutofit/>
            </a:bodyPr>
            <a:lstStyle/>
            <a:p>
              <a:endParaRPr sz="2400"/>
            </a:p>
          </p:txBody>
        </p:sp>
        <p:sp>
          <p:nvSpPr>
            <p:cNvPr id="56" name="Google Shape;115;p18">
              <a:extLst>
                <a:ext uri="{FF2B5EF4-FFF2-40B4-BE49-F238E27FC236}">
                  <a16:creationId xmlns:a16="http://schemas.microsoft.com/office/drawing/2014/main" id="{45F274C8-41F7-2048-B60B-C69A4A2A5328}"/>
                </a:ext>
              </a:extLst>
            </p:cNvPr>
            <p:cNvSpPr txBox="1">
              <a:spLocks/>
            </p:cNvSpPr>
            <p:nvPr/>
          </p:nvSpPr>
          <p:spPr>
            <a:xfrm>
              <a:off x="5630119" y="3303104"/>
              <a:ext cx="1558970" cy="597543"/>
            </a:xfrm>
            <a:prstGeom prst="rect">
              <a:avLst/>
            </a:prstGeom>
          </p:spPr>
          <p:txBody>
            <a:bodyPr spcFirstLastPara="1" vert="horz" wrap="square" lIns="121900" tIns="121900" rIns="121900" bIns="121900" rtlCol="0" anchor="ctr" anchorCtr="0">
              <a:noAutofit/>
            </a:bodyPr>
            <a:lstStyle>
              <a:lvl1pPr marL="342900" indent="-228600" algn="l" defTabSz="914400" rtl="0" eaLnBrk="1" latinLnBrk="0" hangingPunct="1">
                <a:spcBef>
                  <a:spcPct val="20000"/>
                </a:spcBef>
                <a:buClr>
                  <a:schemeClr val="accent1"/>
                </a:buClr>
                <a:buFont typeface="Arial" pitchFamily="34" charset="0"/>
                <a:buChar char="•"/>
                <a:defRPr kumimoji="1"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kumimoji="1"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kumimoji="1"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kumimoji="1"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kumimoji="1"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kumimoji="1"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kumimoji="1"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9pPr>
            </a:lstStyle>
            <a:p>
              <a:pPr marL="0" indent="0" algn="ctr">
                <a:spcBef>
                  <a:spcPts val="0"/>
                </a:spcBef>
                <a:buFont typeface="Arial" pitchFamily="34" charset="0"/>
                <a:buNone/>
              </a:pPr>
              <a:r>
                <a:rPr lang="ja-JP" altLang="en-US" sz="2000">
                  <a:solidFill>
                    <a:schemeClr val="lt1"/>
                  </a:solidFill>
                </a:rPr>
                <a:t>対策の</a:t>
              </a:r>
              <a:endParaRPr lang="en-US" altLang="ja-JP" sz="2000" dirty="0">
                <a:solidFill>
                  <a:schemeClr val="lt1"/>
                </a:solidFill>
              </a:endParaRPr>
            </a:p>
            <a:p>
              <a:pPr marL="0" indent="0" algn="ctr">
                <a:spcBef>
                  <a:spcPts val="0"/>
                </a:spcBef>
                <a:buFont typeface="Arial" pitchFamily="34" charset="0"/>
                <a:buNone/>
              </a:pPr>
              <a:r>
                <a:rPr lang="ja-JP" altLang="en-US" sz="2000">
                  <a:solidFill>
                    <a:schemeClr val="lt1"/>
                  </a:solidFill>
                </a:rPr>
                <a:t>立案・実行</a:t>
              </a:r>
              <a:endParaRPr lang="ja-JP" altLang="en-US" sz="2000" dirty="0">
                <a:solidFill>
                  <a:schemeClr val="lt1"/>
                </a:solidFill>
              </a:endParaRPr>
            </a:p>
          </p:txBody>
        </p:sp>
        <p:sp>
          <p:nvSpPr>
            <p:cNvPr id="61" name="Google Shape;120;p18">
              <a:extLst>
                <a:ext uri="{FF2B5EF4-FFF2-40B4-BE49-F238E27FC236}">
                  <a16:creationId xmlns:a16="http://schemas.microsoft.com/office/drawing/2014/main" id="{F2B6DA57-4854-8642-BAA8-1465A14C56B8}"/>
                </a:ext>
              </a:extLst>
            </p:cNvPr>
            <p:cNvSpPr/>
            <p:nvPr/>
          </p:nvSpPr>
          <p:spPr>
            <a:xfrm>
              <a:off x="6949166" y="3143246"/>
              <a:ext cx="2096621" cy="947000"/>
            </a:xfrm>
            <a:prstGeom prst="chevron">
              <a:avLst>
                <a:gd name="adj" fmla="val 50000"/>
              </a:avLst>
            </a:prstGeom>
            <a:solidFill>
              <a:srgbClr val="0070C0"/>
            </a:solidFill>
            <a:ln w="9525" cap="flat" cmpd="sng">
              <a:solidFill>
                <a:schemeClr val="lt1"/>
              </a:solidFill>
              <a:prstDash val="solid"/>
              <a:round/>
              <a:headEnd type="none" w="sm" len="sm"/>
              <a:tailEnd type="none" w="sm" len="sm"/>
            </a:ln>
          </p:spPr>
          <p:txBody>
            <a:bodyPr spcFirstLastPara="1" wrap="square" lIns="162500" tIns="162500" rIns="162500" bIns="162500" anchor="ctr" anchorCtr="0">
              <a:noAutofit/>
            </a:bodyPr>
            <a:lstStyle/>
            <a:p>
              <a:endParaRPr sz="2400"/>
            </a:p>
          </p:txBody>
        </p:sp>
        <p:sp>
          <p:nvSpPr>
            <p:cNvPr id="62" name="Google Shape;121;p18">
              <a:extLst>
                <a:ext uri="{FF2B5EF4-FFF2-40B4-BE49-F238E27FC236}">
                  <a16:creationId xmlns:a16="http://schemas.microsoft.com/office/drawing/2014/main" id="{493BFBAE-6EA6-0049-9718-37E3472EBFA6}"/>
                </a:ext>
              </a:extLst>
            </p:cNvPr>
            <p:cNvSpPr txBox="1">
              <a:spLocks/>
            </p:cNvSpPr>
            <p:nvPr/>
          </p:nvSpPr>
          <p:spPr>
            <a:xfrm>
              <a:off x="7286182" y="3317974"/>
              <a:ext cx="1452169" cy="597543"/>
            </a:xfrm>
            <a:prstGeom prst="rect">
              <a:avLst/>
            </a:prstGeom>
          </p:spPr>
          <p:txBody>
            <a:bodyPr spcFirstLastPara="1" vert="horz" wrap="square" lIns="121900" tIns="121900" rIns="121900" bIns="121900" rtlCol="0" anchor="ctr" anchorCtr="0">
              <a:noAutofit/>
            </a:bodyPr>
            <a:lstStyle>
              <a:lvl1pPr marL="342900" indent="-228600" algn="l" defTabSz="914400" rtl="0" eaLnBrk="1" latinLnBrk="0" hangingPunct="1">
                <a:spcBef>
                  <a:spcPct val="20000"/>
                </a:spcBef>
                <a:buClr>
                  <a:schemeClr val="accent1"/>
                </a:buClr>
                <a:buFont typeface="Arial" pitchFamily="34" charset="0"/>
                <a:buChar char="•"/>
                <a:defRPr kumimoji="1"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kumimoji="1"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kumimoji="1"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kumimoji="1"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kumimoji="1"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kumimoji="1"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kumimoji="1"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9pPr>
            </a:lstStyle>
            <a:p>
              <a:pPr marL="0" indent="0" algn="ctr">
                <a:spcBef>
                  <a:spcPts val="0"/>
                </a:spcBef>
                <a:buFont typeface="Arial" pitchFamily="34" charset="0"/>
                <a:buNone/>
              </a:pPr>
              <a:r>
                <a:rPr lang="ja-JP" altLang="en-US" sz="2000">
                  <a:solidFill>
                    <a:schemeClr val="lt1"/>
                  </a:solidFill>
                </a:rPr>
                <a:t>遺言書の</a:t>
              </a:r>
              <a:endParaRPr lang="en-US" altLang="ja-JP" sz="2000" dirty="0">
                <a:solidFill>
                  <a:schemeClr val="lt1"/>
                </a:solidFill>
              </a:endParaRPr>
            </a:p>
            <a:p>
              <a:pPr marL="0" indent="0" algn="ctr">
                <a:spcBef>
                  <a:spcPts val="0"/>
                </a:spcBef>
                <a:buFont typeface="Arial" pitchFamily="34" charset="0"/>
                <a:buNone/>
              </a:pPr>
              <a:r>
                <a:rPr lang="ja-JP" altLang="en-US" sz="2000">
                  <a:solidFill>
                    <a:schemeClr val="lt1"/>
                  </a:solidFill>
                </a:rPr>
                <a:t>作成</a:t>
              </a:r>
              <a:endParaRPr lang="en-US" altLang="ja-JP" sz="2000" dirty="0">
                <a:solidFill>
                  <a:schemeClr val="lt1"/>
                </a:solidFill>
              </a:endParaRPr>
            </a:p>
          </p:txBody>
        </p:sp>
      </p:grpSp>
      <p:sp>
        <p:nvSpPr>
          <p:cNvPr id="3" name="テキスト ボックス 2">
            <a:extLst>
              <a:ext uri="{FF2B5EF4-FFF2-40B4-BE49-F238E27FC236}">
                <a16:creationId xmlns:a16="http://schemas.microsoft.com/office/drawing/2014/main" id="{B737600C-1C57-A442-A61F-7EB3DA906EA4}"/>
              </a:ext>
            </a:extLst>
          </p:cNvPr>
          <p:cNvSpPr txBox="1"/>
          <p:nvPr/>
        </p:nvSpPr>
        <p:spPr>
          <a:xfrm>
            <a:off x="669381" y="1646189"/>
            <a:ext cx="3312368" cy="646331"/>
          </a:xfrm>
          <a:prstGeom prst="rect">
            <a:avLst/>
          </a:prstGeom>
          <a:solidFill>
            <a:schemeClr val="bg1">
              <a:lumMod val="85000"/>
            </a:schemeClr>
          </a:solidFill>
        </p:spPr>
        <p:txBody>
          <a:bodyPr wrap="square" rtlCol="0">
            <a:spAutoFit/>
          </a:bodyPr>
          <a:lstStyle/>
          <a:p>
            <a:pPr algn="ctr"/>
            <a:r>
              <a:rPr lang="ja-JP" altLang="en-US"/>
              <a:t>スタートから２ヶ月程度で</a:t>
            </a:r>
            <a:br>
              <a:rPr lang="en-US" altLang="ja-JP" dirty="0"/>
            </a:br>
            <a:r>
              <a:rPr lang="ja-JP" altLang="en-US"/>
              <a:t>現状把握と問題明確化</a:t>
            </a:r>
            <a:endParaRPr kumimoji="1" lang="ja-JP" altLang="en-US" dirty="0"/>
          </a:p>
        </p:txBody>
      </p:sp>
      <p:sp>
        <p:nvSpPr>
          <p:cNvPr id="5" name="テキスト ボックス 4">
            <a:extLst>
              <a:ext uri="{FF2B5EF4-FFF2-40B4-BE49-F238E27FC236}">
                <a16:creationId xmlns:a16="http://schemas.microsoft.com/office/drawing/2014/main" id="{581428AC-9AF8-F844-9617-E0C88A0E62D0}"/>
              </a:ext>
            </a:extLst>
          </p:cNvPr>
          <p:cNvSpPr txBox="1"/>
          <p:nvPr/>
        </p:nvSpPr>
        <p:spPr>
          <a:xfrm>
            <a:off x="3111228" y="3569975"/>
            <a:ext cx="3981051" cy="2031325"/>
          </a:xfrm>
          <a:prstGeom prst="rect">
            <a:avLst/>
          </a:prstGeom>
          <a:solidFill>
            <a:srgbClr val="FFFF00"/>
          </a:solidFill>
        </p:spPr>
        <p:txBody>
          <a:bodyPr wrap="square" rtlCol="0">
            <a:spAutoFit/>
          </a:bodyPr>
          <a:lstStyle/>
          <a:p>
            <a:r>
              <a:rPr lang="ja-JP" altLang="en-US"/>
              <a:t>　</a:t>
            </a:r>
            <a:r>
              <a:rPr kumimoji="1" lang="en-US" altLang="ja-JP" dirty="0"/>
              <a:t>3</a:t>
            </a:r>
            <a:r>
              <a:rPr kumimoji="1" lang="ja-JP" altLang="en-US"/>
              <a:t>ヶ月目より家族会議スタート</a:t>
            </a:r>
            <a:endParaRPr lang="en-US" altLang="ja-JP" dirty="0"/>
          </a:p>
          <a:p>
            <a:r>
              <a:rPr kumimoji="1" lang="ja-JP" altLang="en-US"/>
              <a:t>　　（基本は毎月１回・</a:t>
            </a:r>
            <a:r>
              <a:rPr kumimoji="1" lang="en-US" altLang="ja-JP" dirty="0"/>
              <a:t>10</a:t>
            </a:r>
            <a:r>
              <a:rPr kumimoji="1" lang="ja-JP" altLang="en-US"/>
              <a:t>回）</a:t>
            </a:r>
            <a:br>
              <a:rPr kumimoji="1" lang="en-US" altLang="ja-JP" dirty="0"/>
            </a:br>
            <a:r>
              <a:rPr kumimoji="1" lang="ja-JP" altLang="en-US"/>
              <a:t>　　　・問題点の共有</a:t>
            </a:r>
            <a:br>
              <a:rPr kumimoji="1" lang="en-US" altLang="ja-JP" dirty="0"/>
            </a:br>
            <a:r>
              <a:rPr kumimoji="1" lang="ja-JP" altLang="en-US"/>
              <a:t>　　　・当事者意識の共有</a:t>
            </a:r>
            <a:br>
              <a:rPr kumimoji="1" lang="en-US" altLang="ja-JP" dirty="0"/>
            </a:br>
            <a:r>
              <a:rPr kumimoji="1" lang="ja-JP" altLang="en-US"/>
              <a:t>　　　・それぞれの考えを聴き合う</a:t>
            </a:r>
            <a:br>
              <a:rPr kumimoji="1" lang="en-US" altLang="ja-JP" dirty="0"/>
            </a:br>
            <a:r>
              <a:rPr kumimoji="1" lang="ja-JP" altLang="en-US"/>
              <a:t>　　　・対策の方向性の共有</a:t>
            </a:r>
            <a:endParaRPr kumimoji="1" lang="en-US" altLang="ja-JP" dirty="0"/>
          </a:p>
          <a:p>
            <a:r>
              <a:rPr lang="ja-JP" altLang="en-US"/>
              <a:t>　　　・進捗の共有</a:t>
            </a:r>
            <a:endParaRPr kumimoji="1" lang="ja-JP" altLang="en-US" dirty="0"/>
          </a:p>
        </p:txBody>
      </p:sp>
      <p:sp>
        <p:nvSpPr>
          <p:cNvPr id="6" name="テキスト ボックス 5">
            <a:extLst>
              <a:ext uri="{FF2B5EF4-FFF2-40B4-BE49-F238E27FC236}">
                <a16:creationId xmlns:a16="http://schemas.microsoft.com/office/drawing/2014/main" id="{5C1122BA-C378-EC47-B6C8-DA09354AAC71}"/>
              </a:ext>
            </a:extLst>
          </p:cNvPr>
          <p:cNvSpPr txBox="1"/>
          <p:nvPr/>
        </p:nvSpPr>
        <p:spPr>
          <a:xfrm>
            <a:off x="683568" y="5858035"/>
            <a:ext cx="8254184" cy="584775"/>
          </a:xfrm>
          <a:prstGeom prst="rect">
            <a:avLst/>
          </a:prstGeom>
          <a:solidFill>
            <a:srgbClr val="FF0000"/>
          </a:solidFill>
        </p:spPr>
        <p:txBody>
          <a:bodyPr wrap="none" rtlCol="0">
            <a:spAutoFit/>
          </a:bodyPr>
          <a:lstStyle/>
          <a:p>
            <a:pPr algn="ctr"/>
            <a:r>
              <a:rPr lang="ja-JP" altLang="en-US" sz="3200">
                <a:solidFill>
                  <a:schemeClr val="bg1"/>
                </a:solidFill>
              </a:rPr>
              <a:t>スタートから</a:t>
            </a:r>
            <a:r>
              <a:rPr lang="en-US" altLang="ja-JP" sz="3200" dirty="0">
                <a:solidFill>
                  <a:schemeClr val="bg1"/>
                </a:solidFill>
              </a:rPr>
              <a:t>6</a:t>
            </a:r>
            <a:r>
              <a:rPr lang="ja-JP" altLang="en-US" sz="3200">
                <a:solidFill>
                  <a:schemeClr val="bg1"/>
                </a:solidFill>
              </a:rPr>
              <a:t>ヶ月</a:t>
            </a:r>
            <a:r>
              <a:rPr lang="en-US" altLang="ja-JP" sz="3200" dirty="0">
                <a:solidFill>
                  <a:schemeClr val="bg1"/>
                </a:solidFill>
              </a:rPr>
              <a:t>〜12</a:t>
            </a:r>
            <a:r>
              <a:rPr lang="ja-JP" altLang="en-US" sz="3200">
                <a:solidFill>
                  <a:schemeClr val="bg1"/>
                </a:solidFill>
              </a:rPr>
              <a:t>ヶ月で遺言書の作成</a:t>
            </a:r>
            <a:endParaRPr kumimoji="1" lang="ja-JP" altLang="en-US" sz="3200" dirty="0">
              <a:solidFill>
                <a:schemeClr val="bg1"/>
              </a:solidFill>
            </a:endParaRPr>
          </a:p>
        </p:txBody>
      </p:sp>
      <p:grpSp>
        <p:nvGrpSpPr>
          <p:cNvPr id="66" name="Google Shape;110;p18">
            <a:extLst>
              <a:ext uri="{FF2B5EF4-FFF2-40B4-BE49-F238E27FC236}">
                <a16:creationId xmlns:a16="http://schemas.microsoft.com/office/drawing/2014/main" id="{2C4B6896-AECB-9440-A9E6-FCF541402425}"/>
              </a:ext>
            </a:extLst>
          </p:cNvPr>
          <p:cNvGrpSpPr/>
          <p:nvPr/>
        </p:nvGrpSpPr>
        <p:grpSpPr>
          <a:xfrm rot="1917988">
            <a:off x="567723" y="1723224"/>
            <a:ext cx="203314" cy="754114"/>
            <a:chOff x="3918084" y="1610215"/>
            <a:chExt cx="198900" cy="593656"/>
          </a:xfrm>
        </p:grpSpPr>
        <p:cxnSp>
          <p:nvCxnSpPr>
            <p:cNvPr id="67" name="Google Shape;111;p18">
              <a:extLst>
                <a:ext uri="{FF2B5EF4-FFF2-40B4-BE49-F238E27FC236}">
                  <a16:creationId xmlns:a16="http://schemas.microsoft.com/office/drawing/2014/main" id="{61081FFA-1106-2249-88C5-7E3DBB84FF3B}"/>
                </a:ext>
              </a:extLst>
            </p:cNvPr>
            <p:cNvCxnSpPr/>
            <p:nvPr/>
          </p:nvCxnSpPr>
          <p:spPr>
            <a:xfrm>
              <a:off x="4017546" y="1649171"/>
              <a:ext cx="0" cy="554700"/>
            </a:xfrm>
            <a:prstGeom prst="straightConnector1">
              <a:avLst/>
            </a:prstGeom>
            <a:noFill/>
            <a:ln w="9525" cap="flat" cmpd="sng">
              <a:solidFill>
                <a:schemeClr val="dk2"/>
              </a:solidFill>
              <a:prstDash val="solid"/>
              <a:round/>
              <a:headEnd type="none" w="sm" len="sm"/>
              <a:tailEnd type="none" w="sm" len="sm"/>
            </a:ln>
          </p:spPr>
        </p:cxnSp>
        <p:sp>
          <p:nvSpPr>
            <p:cNvPr id="68" name="Google Shape;112;p18">
              <a:extLst>
                <a:ext uri="{FF2B5EF4-FFF2-40B4-BE49-F238E27FC236}">
                  <a16:creationId xmlns:a16="http://schemas.microsoft.com/office/drawing/2014/main" id="{2CC6B3CF-4902-0245-9E20-9C7B1C98D593}"/>
                </a:ext>
              </a:extLst>
            </p:cNvPr>
            <p:cNvSpPr/>
            <p:nvPr/>
          </p:nvSpPr>
          <p:spPr>
            <a:xfrm>
              <a:off x="3918084" y="1610215"/>
              <a:ext cx="198900" cy="198900"/>
            </a:xfrm>
            <a:prstGeom prst="ellipse">
              <a:avLst/>
            </a:prstGeom>
            <a:solidFill>
              <a:schemeClr val="accent6"/>
            </a:solidFill>
            <a:ln>
              <a:noFill/>
            </a:ln>
          </p:spPr>
          <p:txBody>
            <a:bodyPr spcFirstLastPara="1" wrap="square" lIns="121900" tIns="121900" rIns="121900" bIns="121900" anchor="ctr" anchorCtr="0">
              <a:noAutofit/>
            </a:bodyPr>
            <a:lstStyle/>
            <a:p>
              <a:endParaRPr sz="2400" dirty="0"/>
            </a:p>
          </p:txBody>
        </p:sp>
      </p:grpSp>
      <p:grpSp>
        <p:nvGrpSpPr>
          <p:cNvPr id="69" name="Google Shape;116;p18">
            <a:extLst>
              <a:ext uri="{FF2B5EF4-FFF2-40B4-BE49-F238E27FC236}">
                <a16:creationId xmlns:a16="http://schemas.microsoft.com/office/drawing/2014/main" id="{9127E814-DCE7-334C-948A-AACBB1B1BD40}"/>
              </a:ext>
            </a:extLst>
          </p:cNvPr>
          <p:cNvGrpSpPr/>
          <p:nvPr/>
        </p:nvGrpSpPr>
        <p:grpSpPr>
          <a:xfrm rot="3211347">
            <a:off x="3329966" y="3216872"/>
            <a:ext cx="203314" cy="754114"/>
            <a:chOff x="5958946" y="2938958"/>
            <a:chExt cx="198900" cy="593656"/>
          </a:xfrm>
        </p:grpSpPr>
        <p:cxnSp>
          <p:nvCxnSpPr>
            <p:cNvPr id="70" name="Google Shape;117;p18">
              <a:extLst>
                <a:ext uri="{FF2B5EF4-FFF2-40B4-BE49-F238E27FC236}">
                  <a16:creationId xmlns:a16="http://schemas.microsoft.com/office/drawing/2014/main" id="{EA71F193-5F96-724C-A0AD-627B34AD6CB6}"/>
                </a:ext>
              </a:extLst>
            </p:cNvPr>
            <p:cNvCxnSpPr/>
            <p:nvPr/>
          </p:nvCxnSpPr>
          <p:spPr>
            <a:xfrm rot="10800000">
              <a:off x="6058409" y="2938958"/>
              <a:ext cx="0" cy="554700"/>
            </a:xfrm>
            <a:prstGeom prst="straightConnector1">
              <a:avLst/>
            </a:prstGeom>
            <a:noFill/>
            <a:ln w="9525" cap="flat" cmpd="sng">
              <a:solidFill>
                <a:schemeClr val="dk2"/>
              </a:solidFill>
              <a:prstDash val="solid"/>
              <a:round/>
              <a:headEnd type="none" w="sm" len="sm"/>
              <a:tailEnd type="none" w="sm" len="sm"/>
            </a:ln>
          </p:spPr>
        </p:cxnSp>
        <p:sp>
          <p:nvSpPr>
            <p:cNvPr id="71" name="Google Shape;118;p18">
              <a:extLst>
                <a:ext uri="{FF2B5EF4-FFF2-40B4-BE49-F238E27FC236}">
                  <a16:creationId xmlns:a16="http://schemas.microsoft.com/office/drawing/2014/main" id="{873F1841-3972-A448-8DB6-E97C994DFC0F}"/>
                </a:ext>
              </a:extLst>
            </p:cNvPr>
            <p:cNvSpPr/>
            <p:nvPr/>
          </p:nvSpPr>
          <p:spPr>
            <a:xfrm rot="10800000" flipH="1">
              <a:off x="5958946" y="3333714"/>
              <a:ext cx="198900" cy="198900"/>
            </a:xfrm>
            <a:prstGeom prst="ellipse">
              <a:avLst/>
            </a:prstGeom>
            <a:solidFill>
              <a:schemeClr val="accent6"/>
            </a:solidFill>
            <a:ln>
              <a:noFill/>
            </a:ln>
          </p:spPr>
          <p:txBody>
            <a:bodyPr spcFirstLastPara="1" wrap="square" lIns="121900" tIns="121900" rIns="121900" bIns="121900" anchor="ctr" anchorCtr="0">
              <a:noAutofit/>
            </a:bodyPr>
            <a:lstStyle/>
            <a:p>
              <a:endParaRPr sz="2400" dirty="0"/>
            </a:p>
          </p:txBody>
        </p:sp>
      </p:grpSp>
      <p:sp>
        <p:nvSpPr>
          <p:cNvPr id="7" name="下矢印 6">
            <a:extLst>
              <a:ext uri="{FF2B5EF4-FFF2-40B4-BE49-F238E27FC236}">
                <a16:creationId xmlns:a16="http://schemas.microsoft.com/office/drawing/2014/main" id="{5D314C16-CE67-ED41-927C-5957A21B89E1}"/>
              </a:ext>
            </a:extLst>
          </p:cNvPr>
          <p:cNvSpPr/>
          <p:nvPr/>
        </p:nvSpPr>
        <p:spPr>
          <a:xfrm>
            <a:off x="7740352" y="3378489"/>
            <a:ext cx="216024" cy="2468481"/>
          </a:xfrm>
          <a:prstGeom prst="downArrow">
            <a:avLst/>
          </a:prstGeom>
          <a:solidFill>
            <a:srgbClr val="FF0000"/>
          </a:solidFill>
          <a:ln cap="sq">
            <a:solidFill>
              <a:schemeClr val="accent1">
                <a:shade val="50000"/>
                <a:alpha val="5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テキスト ボックス 71">
            <a:extLst>
              <a:ext uri="{FF2B5EF4-FFF2-40B4-BE49-F238E27FC236}">
                <a16:creationId xmlns:a16="http://schemas.microsoft.com/office/drawing/2014/main" id="{8C3B5585-A332-3A47-8557-E194C915D9C0}"/>
              </a:ext>
            </a:extLst>
          </p:cNvPr>
          <p:cNvSpPr txBox="1"/>
          <p:nvPr/>
        </p:nvSpPr>
        <p:spPr>
          <a:xfrm>
            <a:off x="5464456" y="1657206"/>
            <a:ext cx="3643388" cy="646331"/>
          </a:xfrm>
          <a:prstGeom prst="rect">
            <a:avLst/>
          </a:prstGeom>
          <a:solidFill>
            <a:schemeClr val="bg1">
              <a:lumMod val="85000"/>
            </a:schemeClr>
          </a:solidFill>
        </p:spPr>
        <p:txBody>
          <a:bodyPr wrap="square" rtlCol="0">
            <a:spAutoFit/>
          </a:bodyPr>
          <a:lstStyle/>
          <a:p>
            <a:pPr algn="ctr"/>
            <a:r>
              <a:rPr lang="ja-JP" altLang="en-US"/>
              <a:t>具体的な対策の立案・実行は</a:t>
            </a:r>
            <a:endParaRPr lang="en-US" altLang="ja-JP" dirty="0"/>
          </a:p>
          <a:p>
            <a:pPr algn="ctr"/>
            <a:r>
              <a:rPr lang="en-US" altLang="ja-JP" dirty="0"/>
              <a:t>4〜6</a:t>
            </a:r>
            <a:r>
              <a:rPr lang="ja-JP" altLang="en-US"/>
              <a:t>ヶ月後からスタート</a:t>
            </a:r>
            <a:endParaRPr kumimoji="1" lang="ja-JP" altLang="en-US" dirty="0"/>
          </a:p>
        </p:txBody>
      </p:sp>
      <p:grpSp>
        <p:nvGrpSpPr>
          <p:cNvPr id="73" name="Google Shape;110;p18">
            <a:extLst>
              <a:ext uri="{FF2B5EF4-FFF2-40B4-BE49-F238E27FC236}">
                <a16:creationId xmlns:a16="http://schemas.microsoft.com/office/drawing/2014/main" id="{6E8FBF03-1B5F-C448-BEAC-5D15F9933F9D}"/>
              </a:ext>
            </a:extLst>
          </p:cNvPr>
          <p:cNvGrpSpPr/>
          <p:nvPr/>
        </p:nvGrpSpPr>
        <p:grpSpPr>
          <a:xfrm>
            <a:off x="5483744" y="1681640"/>
            <a:ext cx="203314" cy="754114"/>
            <a:chOff x="3918084" y="1610215"/>
            <a:chExt cx="198900" cy="593656"/>
          </a:xfrm>
        </p:grpSpPr>
        <p:cxnSp>
          <p:nvCxnSpPr>
            <p:cNvPr id="74" name="Google Shape;111;p18">
              <a:extLst>
                <a:ext uri="{FF2B5EF4-FFF2-40B4-BE49-F238E27FC236}">
                  <a16:creationId xmlns:a16="http://schemas.microsoft.com/office/drawing/2014/main" id="{0BEEE724-8C3B-6540-9BF3-6E1EFB52251E}"/>
                </a:ext>
              </a:extLst>
            </p:cNvPr>
            <p:cNvCxnSpPr/>
            <p:nvPr/>
          </p:nvCxnSpPr>
          <p:spPr>
            <a:xfrm>
              <a:off x="4017546" y="1649171"/>
              <a:ext cx="0" cy="554700"/>
            </a:xfrm>
            <a:prstGeom prst="straightConnector1">
              <a:avLst/>
            </a:prstGeom>
            <a:noFill/>
            <a:ln w="9525" cap="flat" cmpd="sng">
              <a:solidFill>
                <a:schemeClr val="dk2"/>
              </a:solidFill>
              <a:prstDash val="solid"/>
              <a:round/>
              <a:headEnd type="none" w="sm" len="sm"/>
              <a:tailEnd type="none" w="sm" len="sm"/>
            </a:ln>
          </p:spPr>
        </p:cxnSp>
        <p:sp>
          <p:nvSpPr>
            <p:cNvPr id="75" name="Google Shape;112;p18">
              <a:extLst>
                <a:ext uri="{FF2B5EF4-FFF2-40B4-BE49-F238E27FC236}">
                  <a16:creationId xmlns:a16="http://schemas.microsoft.com/office/drawing/2014/main" id="{181E739F-0BB9-0440-81DE-F6E39750C403}"/>
                </a:ext>
              </a:extLst>
            </p:cNvPr>
            <p:cNvSpPr/>
            <p:nvPr/>
          </p:nvSpPr>
          <p:spPr>
            <a:xfrm>
              <a:off x="3918084" y="1610215"/>
              <a:ext cx="198900" cy="198900"/>
            </a:xfrm>
            <a:prstGeom prst="ellipse">
              <a:avLst/>
            </a:prstGeom>
            <a:solidFill>
              <a:schemeClr val="accent6"/>
            </a:solidFill>
            <a:ln>
              <a:noFill/>
            </a:ln>
          </p:spPr>
          <p:txBody>
            <a:bodyPr spcFirstLastPara="1" wrap="square" lIns="121900" tIns="121900" rIns="121900" bIns="121900" anchor="ctr" anchorCtr="0">
              <a:noAutofit/>
            </a:bodyPr>
            <a:lstStyle/>
            <a:p>
              <a:endParaRPr sz="2400" dirty="0"/>
            </a:p>
          </p:txBody>
        </p:sp>
      </p:grpSp>
      <p:sp>
        <p:nvSpPr>
          <p:cNvPr id="76" name="テキスト ボックス 75">
            <a:extLst>
              <a:ext uri="{FF2B5EF4-FFF2-40B4-BE49-F238E27FC236}">
                <a16:creationId xmlns:a16="http://schemas.microsoft.com/office/drawing/2014/main" id="{CA0168AC-3525-A74D-9BD8-0005A31FD5B0}"/>
              </a:ext>
            </a:extLst>
          </p:cNvPr>
          <p:cNvSpPr txBox="1"/>
          <p:nvPr/>
        </p:nvSpPr>
        <p:spPr>
          <a:xfrm>
            <a:off x="3077599" y="600176"/>
            <a:ext cx="2723824" cy="369332"/>
          </a:xfrm>
          <a:prstGeom prst="rect">
            <a:avLst/>
          </a:prstGeom>
          <a:noFill/>
        </p:spPr>
        <p:txBody>
          <a:bodyPr wrap="none" rtlCol="0">
            <a:spAutoFit/>
          </a:bodyPr>
          <a:lstStyle/>
          <a:p>
            <a:pPr algn="ctr"/>
            <a:r>
              <a:rPr kumimoji="1" lang="ja-JP" altLang="en-US"/>
              <a:t>問題解決のロードマップ</a:t>
            </a:r>
            <a:endParaRPr kumimoji="1" lang="ja-JP" altLang="en-US" dirty="0"/>
          </a:p>
        </p:txBody>
      </p:sp>
    </p:spTree>
    <p:extLst>
      <p:ext uri="{BB962C8B-B14F-4D97-AF65-F5344CB8AC3E}">
        <p14:creationId xmlns:p14="http://schemas.microsoft.com/office/powerpoint/2010/main" val="2247739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dissolve">
                                      <p:cBhvr>
                                        <p:cTn id="7" dur="500"/>
                                        <p:tgtEl>
                                          <p:spTgt spid="6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dissolve">
                                      <p:cBhvr>
                                        <p:cTn id="15" dur="500"/>
                                        <p:tgtEl>
                                          <p:spTgt spid="69"/>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73"/>
                                        </p:tgtEl>
                                        <p:attrNameLst>
                                          <p:attrName>style.visibility</p:attrName>
                                        </p:attrNameLst>
                                      </p:cBhvr>
                                      <p:to>
                                        <p:strVal val="visible"/>
                                      </p:to>
                                    </p:set>
                                    <p:animEffect transition="in" filter="dissolve">
                                      <p:cBhvr>
                                        <p:cTn id="23" dur="500"/>
                                        <p:tgtEl>
                                          <p:spTgt spid="73"/>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72"/>
                                        </p:tgtEl>
                                        <p:attrNameLst>
                                          <p:attrName>style.visibility</p:attrName>
                                        </p:attrNameLst>
                                      </p:cBhvr>
                                      <p:to>
                                        <p:strVal val="visible"/>
                                      </p:to>
                                    </p:set>
                                    <p:animEffect transition="in" filter="dissolve">
                                      <p:cBhvr>
                                        <p:cTn id="26" dur="500"/>
                                        <p:tgtEl>
                                          <p:spTgt spid="72"/>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dissolv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dissolve">
                                      <p:cBhvr>
                                        <p:cTn id="3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7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37" name="Google Shape;96;p18">
            <a:extLst>
              <a:ext uri="{FF2B5EF4-FFF2-40B4-BE49-F238E27FC236}">
                <a16:creationId xmlns:a16="http://schemas.microsoft.com/office/drawing/2014/main" id="{0A6DAE82-301D-154A-86DC-E76A1479729A}"/>
              </a:ext>
            </a:extLst>
          </p:cNvPr>
          <p:cNvSpPr/>
          <p:nvPr/>
        </p:nvSpPr>
        <p:spPr>
          <a:xfrm>
            <a:off x="365341" y="3143246"/>
            <a:ext cx="1913853" cy="947000"/>
          </a:xfrm>
          <a:prstGeom prst="homePlate">
            <a:avLst>
              <a:gd name="adj" fmla="val 50000"/>
            </a:avLst>
          </a:prstGeom>
          <a:solidFill>
            <a:srgbClr val="0070C0"/>
          </a:solidFill>
          <a:ln w="9525" cap="flat" cmpd="sng">
            <a:solidFill>
              <a:schemeClr val="lt1"/>
            </a:solidFill>
            <a:prstDash val="solid"/>
            <a:round/>
            <a:headEnd type="none" w="sm" len="sm"/>
            <a:tailEnd type="none" w="sm" len="sm"/>
          </a:ln>
        </p:spPr>
        <p:txBody>
          <a:bodyPr spcFirstLastPara="1" wrap="square" lIns="162500" tIns="162500" rIns="162500" bIns="162500" anchor="ctr" anchorCtr="0">
            <a:noAutofit/>
          </a:bodyPr>
          <a:lstStyle/>
          <a:p>
            <a:endParaRPr sz="2400"/>
          </a:p>
        </p:txBody>
      </p:sp>
      <p:sp>
        <p:nvSpPr>
          <p:cNvPr id="38" name="Google Shape;97;p18">
            <a:extLst>
              <a:ext uri="{FF2B5EF4-FFF2-40B4-BE49-F238E27FC236}">
                <a16:creationId xmlns:a16="http://schemas.microsoft.com/office/drawing/2014/main" id="{871ACBD9-3FCB-AB43-A810-2903CE62A43B}"/>
              </a:ext>
            </a:extLst>
          </p:cNvPr>
          <p:cNvSpPr txBox="1">
            <a:spLocks/>
          </p:cNvSpPr>
          <p:nvPr/>
        </p:nvSpPr>
        <p:spPr>
          <a:xfrm>
            <a:off x="496810" y="3317973"/>
            <a:ext cx="1487905" cy="597543"/>
          </a:xfrm>
          <a:prstGeom prst="rect">
            <a:avLst/>
          </a:prstGeom>
        </p:spPr>
        <p:txBody>
          <a:bodyPr spcFirstLastPara="1" vert="horz" wrap="square" lIns="121900" tIns="121900" rIns="121900" bIns="121900" rtlCol="0" anchor="ctr" anchorCtr="0">
            <a:noAutofit/>
          </a:bodyPr>
          <a:lstStyle>
            <a:lvl1pPr marL="342900" indent="-228600" algn="l" defTabSz="914400" rtl="0" eaLnBrk="1" latinLnBrk="0" hangingPunct="1">
              <a:spcBef>
                <a:spcPct val="20000"/>
              </a:spcBef>
              <a:buClr>
                <a:schemeClr val="accent1"/>
              </a:buClr>
              <a:buFont typeface="Arial" pitchFamily="34" charset="0"/>
              <a:buChar char="•"/>
              <a:defRPr kumimoji="1"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kumimoji="1"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kumimoji="1"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kumimoji="1"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kumimoji="1"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kumimoji="1"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kumimoji="1"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9pPr>
          </a:lstStyle>
          <a:p>
            <a:pPr marL="0" indent="0">
              <a:spcBef>
                <a:spcPts val="0"/>
              </a:spcBef>
              <a:buFont typeface="Arial" pitchFamily="34" charset="0"/>
              <a:buNone/>
            </a:pPr>
            <a:r>
              <a:rPr lang="ja-JP" altLang="en-US" sz="1800">
                <a:solidFill>
                  <a:schemeClr val="lt1"/>
                </a:solidFill>
              </a:rPr>
              <a:t>現状の確認</a:t>
            </a:r>
            <a:endParaRPr lang="ja-JP" altLang="en-US" sz="1800" dirty="0">
              <a:solidFill>
                <a:schemeClr val="lt1"/>
              </a:solidFill>
            </a:endParaRPr>
          </a:p>
        </p:txBody>
      </p:sp>
      <p:grpSp>
        <p:nvGrpSpPr>
          <p:cNvPr id="39" name="Google Shape;98;p18">
            <a:extLst>
              <a:ext uri="{FF2B5EF4-FFF2-40B4-BE49-F238E27FC236}">
                <a16:creationId xmlns:a16="http://schemas.microsoft.com/office/drawing/2014/main" id="{F2F702E9-480E-5C44-8FB7-EE836BE0516E}"/>
              </a:ext>
            </a:extLst>
          </p:cNvPr>
          <p:cNvGrpSpPr/>
          <p:nvPr/>
        </p:nvGrpSpPr>
        <p:grpSpPr>
          <a:xfrm>
            <a:off x="949919" y="2395320"/>
            <a:ext cx="203314" cy="754114"/>
            <a:chOff x="777447" y="1610215"/>
            <a:chExt cx="198900" cy="593656"/>
          </a:xfrm>
        </p:grpSpPr>
        <p:cxnSp>
          <p:nvCxnSpPr>
            <p:cNvPr id="40" name="Google Shape;99;p18">
              <a:extLst>
                <a:ext uri="{FF2B5EF4-FFF2-40B4-BE49-F238E27FC236}">
                  <a16:creationId xmlns:a16="http://schemas.microsoft.com/office/drawing/2014/main" id="{5C63A034-6FB8-DA45-B320-8EB7B1240590}"/>
                </a:ext>
              </a:extLst>
            </p:cNvPr>
            <p:cNvCxnSpPr/>
            <p:nvPr/>
          </p:nvCxnSpPr>
          <p:spPr>
            <a:xfrm>
              <a:off x="876909" y="1649171"/>
              <a:ext cx="0" cy="554700"/>
            </a:xfrm>
            <a:prstGeom prst="straightConnector1">
              <a:avLst/>
            </a:prstGeom>
            <a:noFill/>
            <a:ln w="9525" cap="flat" cmpd="sng">
              <a:solidFill>
                <a:schemeClr val="dk2"/>
              </a:solidFill>
              <a:prstDash val="solid"/>
              <a:round/>
              <a:headEnd type="none" w="sm" len="sm"/>
              <a:tailEnd type="none" w="sm" len="sm"/>
            </a:ln>
          </p:spPr>
        </p:cxnSp>
        <p:sp>
          <p:nvSpPr>
            <p:cNvPr id="41" name="Google Shape;100;p18">
              <a:extLst>
                <a:ext uri="{FF2B5EF4-FFF2-40B4-BE49-F238E27FC236}">
                  <a16:creationId xmlns:a16="http://schemas.microsoft.com/office/drawing/2014/main" id="{D3AD91E8-83DD-1244-B6A5-4D2CD6D4439C}"/>
                </a:ext>
              </a:extLst>
            </p:cNvPr>
            <p:cNvSpPr/>
            <p:nvPr/>
          </p:nvSpPr>
          <p:spPr>
            <a:xfrm>
              <a:off x="777447" y="1610215"/>
              <a:ext cx="198900" cy="198900"/>
            </a:xfrm>
            <a:prstGeom prst="ellipse">
              <a:avLst/>
            </a:prstGeom>
            <a:solidFill>
              <a:schemeClr val="accent6"/>
            </a:solidFill>
            <a:ln>
              <a:noFill/>
            </a:ln>
          </p:spPr>
          <p:txBody>
            <a:bodyPr spcFirstLastPara="1" wrap="square" lIns="121900" tIns="121900" rIns="121900" bIns="121900" anchor="ctr" anchorCtr="0">
              <a:noAutofit/>
            </a:bodyPr>
            <a:lstStyle/>
            <a:p>
              <a:endParaRPr sz="2400"/>
            </a:p>
          </p:txBody>
        </p:sp>
      </p:grpSp>
      <p:sp>
        <p:nvSpPr>
          <p:cNvPr id="42" name="Google Shape;101;p18">
            <a:extLst>
              <a:ext uri="{FF2B5EF4-FFF2-40B4-BE49-F238E27FC236}">
                <a16:creationId xmlns:a16="http://schemas.microsoft.com/office/drawing/2014/main" id="{0860E2D9-BB05-CC49-B114-ABF81B2A4CB3}"/>
              </a:ext>
            </a:extLst>
          </p:cNvPr>
          <p:cNvSpPr txBox="1">
            <a:spLocks/>
          </p:cNvSpPr>
          <p:nvPr/>
        </p:nvSpPr>
        <p:spPr>
          <a:xfrm>
            <a:off x="-85838" y="1484349"/>
            <a:ext cx="2879254" cy="825077"/>
          </a:xfrm>
          <a:prstGeom prst="rect">
            <a:avLst/>
          </a:prstGeom>
        </p:spPr>
        <p:txBody>
          <a:bodyPr spcFirstLastPara="1" vert="horz" wrap="square" lIns="121900" tIns="121900" rIns="121900" bIns="121900" rtlCol="0" anchor="t" anchorCtr="0">
            <a:noAutofit/>
          </a:bodyPr>
          <a:lstStyle>
            <a:lvl1pPr marL="342900" indent="-228600" algn="l" defTabSz="914400" rtl="0" eaLnBrk="1" latinLnBrk="0" hangingPunct="1">
              <a:spcBef>
                <a:spcPct val="20000"/>
              </a:spcBef>
              <a:buClr>
                <a:schemeClr val="accent1"/>
              </a:buClr>
              <a:buFont typeface="Arial" pitchFamily="34" charset="0"/>
              <a:buChar char="•"/>
              <a:defRPr kumimoji="1"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kumimoji="1"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kumimoji="1"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kumimoji="1"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kumimoji="1"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kumimoji="1"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kumimoji="1"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9pPr>
          </a:lstStyle>
          <a:p>
            <a:pPr marL="0" indent="0" algn="ctr">
              <a:spcBef>
                <a:spcPts val="0"/>
              </a:spcBef>
              <a:buFont typeface="Arial" pitchFamily="34" charset="0"/>
              <a:buNone/>
            </a:pPr>
            <a:r>
              <a:rPr lang="ja-JP" altLang="en-US" sz="1800"/>
              <a:t>清風会さまの現状の</a:t>
            </a:r>
            <a:br>
              <a:rPr lang="en-US" altLang="ja-JP" sz="1800" dirty="0"/>
            </a:br>
            <a:r>
              <a:rPr lang="ja-JP" altLang="en-US" sz="1800"/>
              <a:t>確認・把握からスタート</a:t>
            </a:r>
            <a:endParaRPr lang="ja-JP" altLang="en-US" sz="1800" dirty="0"/>
          </a:p>
        </p:txBody>
      </p:sp>
      <p:sp>
        <p:nvSpPr>
          <p:cNvPr id="43" name="Google Shape;102;p18">
            <a:extLst>
              <a:ext uri="{FF2B5EF4-FFF2-40B4-BE49-F238E27FC236}">
                <a16:creationId xmlns:a16="http://schemas.microsoft.com/office/drawing/2014/main" id="{87FFBC35-550E-C048-90AD-76FE36662C15}"/>
              </a:ext>
            </a:extLst>
          </p:cNvPr>
          <p:cNvSpPr/>
          <p:nvPr/>
        </p:nvSpPr>
        <p:spPr>
          <a:xfrm>
            <a:off x="1874221" y="3143246"/>
            <a:ext cx="2096621" cy="947000"/>
          </a:xfrm>
          <a:prstGeom prst="chevron">
            <a:avLst>
              <a:gd name="adj" fmla="val 50000"/>
            </a:avLst>
          </a:prstGeom>
          <a:solidFill>
            <a:srgbClr val="0070C0"/>
          </a:solidFill>
          <a:ln w="9525" cap="flat" cmpd="sng">
            <a:solidFill>
              <a:schemeClr val="lt1"/>
            </a:solidFill>
            <a:prstDash val="solid"/>
            <a:round/>
            <a:headEnd type="none" w="sm" len="sm"/>
            <a:tailEnd type="none" w="sm" len="sm"/>
          </a:ln>
        </p:spPr>
        <p:txBody>
          <a:bodyPr spcFirstLastPara="1" wrap="square" lIns="162500" tIns="162500" rIns="162500" bIns="162500" anchor="ctr" anchorCtr="0">
            <a:noAutofit/>
          </a:bodyPr>
          <a:lstStyle/>
          <a:p>
            <a:endParaRPr sz="2400"/>
          </a:p>
        </p:txBody>
      </p:sp>
      <p:sp>
        <p:nvSpPr>
          <p:cNvPr id="44" name="Google Shape;103;p18">
            <a:extLst>
              <a:ext uri="{FF2B5EF4-FFF2-40B4-BE49-F238E27FC236}">
                <a16:creationId xmlns:a16="http://schemas.microsoft.com/office/drawing/2014/main" id="{ECD6F4B9-112D-EF48-B938-4AD129FF4BEC}"/>
              </a:ext>
            </a:extLst>
          </p:cNvPr>
          <p:cNvSpPr txBox="1">
            <a:spLocks/>
          </p:cNvSpPr>
          <p:nvPr/>
        </p:nvSpPr>
        <p:spPr>
          <a:xfrm>
            <a:off x="2275781" y="3303105"/>
            <a:ext cx="1344696" cy="597543"/>
          </a:xfrm>
          <a:prstGeom prst="rect">
            <a:avLst/>
          </a:prstGeom>
        </p:spPr>
        <p:txBody>
          <a:bodyPr spcFirstLastPara="1" vert="horz" wrap="square" lIns="121900" tIns="121900" rIns="121900" bIns="121900" rtlCol="0" anchor="ctr" anchorCtr="0">
            <a:noAutofit/>
          </a:bodyPr>
          <a:lstStyle>
            <a:lvl1pPr marL="342900" indent="-228600" algn="l" defTabSz="914400" rtl="0" eaLnBrk="1" latinLnBrk="0" hangingPunct="1">
              <a:spcBef>
                <a:spcPct val="20000"/>
              </a:spcBef>
              <a:buClr>
                <a:schemeClr val="accent1"/>
              </a:buClr>
              <a:buFont typeface="Arial" pitchFamily="34" charset="0"/>
              <a:buChar char="•"/>
              <a:defRPr kumimoji="1"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kumimoji="1"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kumimoji="1"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kumimoji="1"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kumimoji="1"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kumimoji="1"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kumimoji="1"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9pPr>
          </a:lstStyle>
          <a:p>
            <a:pPr marL="0" indent="0" algn="ctr">
              <a:spcBef>
                <a:spcPts val="0"/>
              </a:spcBef>
              <a:buFont typeface="Arial" pitchFamily="34" charset="0"/>
              <a:buNone/>
            </a:pPr>
            <a:r>
              <a:rPr lang="ja-JP" altLang="en-US" sz="2000">
                <a:solidFill>
                  <a:schemeClr val="lt1"/>
                </a:solidFill>
              </a:rPr>
              <a:t>問題点の</a:t>
            </a:r>
            <a:endParaRPr lang="en-US" altLang="ja-JP" sz="2000" dirty="0">
              <a:solidFill>
                <a:schemeClr val="lt1"/>
              </a:solidFill>
            </a:endParaRPr>
          </a:p>
          <a:p>
            <a:pPr marL="0" indent="0" algn="ctr">
              <a:spcBef>
                <a:spcPts val="0"/>
              </a:spcBef>
              <a:buFont typeface="Arial" pitchFamily="34" charset="0"/>
              <a:buNone/>
            </a:pPr>
            <a:r>
              <a:rPr lang="ja-JP" altLang="en-US" sz="2000">
                <a:solidFill>
                  <a:schemeClr val="lt1"/>
                </a:solidFill>
              </a:rPr>
              <a:t>明確化</a:t>
            </a:r>
            <a:endParaRPr lang="en-US" altLang="ja-JP" sz="2000" dirty="0">
              <a:solidFill>
                <a:schemeClr val="lt1"/>
              </a:solidFill>
            </a:endParaRPr>
          </a:p>
        </p:txBody>
      </p:sp>
      <p:grpSp>
        <p:nvGrpSpPr>
          <p:cNvPr id="45" name="Google Shape;104;p18">
            <a:extLst>
              <a:ext uri="{FF2B5EF4-FFF2-40B4-BE49-F238E27FC236}">
                <a16:creationId xmlns:a16="http://schemas.microsoft.com/office/drawing/2014/main" id="{06B6928D-F6F6-764F-81D1-912B08CAFE26}"/>
              </a:ext>
            </a:extLst>
          </p:cNvPr>
          <p:cNvGrpSpPr/>
          <p:nvPr/>
        </p:nvGrpSpPr>
        <p:grpSpPr>
          <a:xfrm>
            <a:off x="2777585" y="4083206"/>
            <a:ext cx="203314" cy="754114"/>
            <a:chOff x="2223534" y="2938958"/>
            <a:chExt cx="198900" cy="593656"/>
          </a:xfrm>
        </p:grpSpPr>
        <p:cxnSp>
          <p:nvCxnSpPr>
            <p:cNvPr id="46" name="Google Shape;105;p18">
              <a:extLst>
                <a:ext uri="{FF2B5EF4-FFF2-40B4-BE49-F238E27FC236}">
                  <a16:creationId xmlns:a16="http://schemas.microsoft.com/office/drawing/2014/main" id="{794E5209-1873-724F-A5FB-4810B8E25803}"/>
                </a:ext>
              </a:extLst>
            </p:cNvPr>
            <p:cNvCxnSpPr/>
            <p:nvPr/>
          </p:nvCxnSpPr>
          <p:spPr>
            <a:xfrm rot="10800000">
              <a:off x="2322997" y="2938958"/>
              <a:ext cx="0" cy="554700"/>
            </a:xfrm>
            <a:prstGeom prst="straightConnector1">
              <a:avLst/>
            </a:prstGeom>
            <a:noFill/>
            <a:ln w="9525" cap="flat" cmpd="sng">
              <a:solidFill>
                <a:schemeClr val="dk2"/>
              </a:solidFill>
              <a:prstDash val="solid"/>
              <a:round/>
              <a:headEnd type="none" w="sm" len="sm"/>
              <a:tailEnd type="none" w="sm" len="sm"/>
            </a:ln>
          </p:spPr>
        </p:cxnSp>
        <p:sp>
          <p:nvSpPr>
            <p:cNvPr id="47" name="Google Shape;106;p18">
              <a:extLst>
                <a:ext uri="{FF2B5EF4-FFF2-40B4-BE49-F238E27FC236}">
                  <a16:creationId xmlns:a16="http://schemas.microsoft.com/office/drawing/2014/main" id="{A358E848-1F72-B542-BA41-1775F6A54B5B}"/>
                </a:ext>
              </a:extLst>
            </p:cNvPr>
            <p:cNvSpPr/>
            <p:nvPr/>
          </p:nvSpPr>
          <p:spPr>
            <a:xfrm rot="10800000" flipH="1">
              <a:off x="2223534" y="3333714"/>
              <a:ext cx="198900" cy="198900"/>
            </a:xfrm>
            <a:prstGeom prst="ellipse">
              <a:avLst/>
            </a:prstGeom>
            <a:solidFill>
              <a:schemeClr val="accent6"/>
            </a:solidFill>
            <a:ln>
              <a:noFill/>
            </a:ln>
          </p:spPr>
          <p:txBody>
            <a:bodyPr spcFirstLastPara="1" wrap="square" lIns="121900" tIns="121900" rIns="121900" bIns="121900" anchor="ctr" anchorCtr="0">
              <a:noAutofit/>
            </a:bodyPr>
            <a:lstStyle/>
            <a:p>
              <a:endParaRPr sz="2400"/>
            </a:p>
          </p:txBody>
        </p:sp>
      </p:grpSp>
      <p:sp>
        <p:nvSpPr>
          <p:cNvPr id="48" name="Google Shape;107;p18">
            <a:extLst>
              <a:ext uri="{FF2B5EF4-FFF2-40B4-BE49-F238E27FC236}">
                <a16:creationId xmlns:a16="http://schemas.microsoft.com/office/drawing/2014/main" id="{0289ED2E-BCF4-0B45-9E76-56E54BC701DC}"/>
              </a:ext>
            </a:extLst>
          </p:cNvPr>
          <p:cNvSpPr txBox="1">
            <a:spLocks/>
          </p:cNvSpPr>
          <p:nvPr/>
        </p:nvSpPr>
        <p:spPr>
          <a:xfrm>
            <a:off x="1678267" y="4975950"/>
            <a:ext cx="2292576" cy="1151262"/>
          </a:xfrm>
          <a:prstGeom prst="rect">
            <a:avLst/>
          </a:prstGeom>
        </p:spPr>
        <p:txBody>
          <a:bodyPr spcFirstLastPara="1" vert="horz" wrap="square" lIns="121900" tIns="121900" rIns="121900" bIns="121900" rtlCol="0" anchor="t" anchorCtr="0">
            <a:noAutofit/>
          </a:bodyPr>
          <a:lstStyle>
            <a:lvl1pPr marL="342900" indent="-228600" algn="l" defTabSz="914400" rtl="0" eaLnBrk="1" latinLnBrk="0" hangingPunct="1">
              <a:spcBef>
                <a:spcPct val="20000"/>
              </a:spcBef>
              <a:buClr>
                <a:schemeClr val="accent1"/>
              </a:buClr>
              <a:buFont typeface="Arial" pitchFamily="34" charset="0"/>
              <a:buChar char="•"/>
              <a:defRPr kumimoji="1"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kumimoji="1"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kumimoji="1"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kumimoji="1"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kumimoji="1"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kumimoji="1"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kumimoji="1"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9pPr>
          </a:lstStyle>
          <a:p>
            <a:pPr marL="0" indent="0">
              <a:spcBef>
                <a:spcPts val="0"/>
              </a:spcBef>
              <a:buFont typeface="Arial" pitchFamily="34" charset="0"/>
              <a:buNone/>
            </a:pPr>
            <a:endParaRPr lang="en-US" altLang="ja-JP" sz="2133" dirty="0"/>
          </a:p>
        </p:txBody>
      </p:sp>
      <p:sp>
        <p:nvSpPr>
          <p:cNvPr id="49" name="Google Shape;108;p18">
            <a:extLst>
              <a:ext uri="{FF2B5EF4-FFF2-40B4-BE49-F238E27FC236}">
                <a16:creationId xmlns:a16="http://schemas.microsoft.com/office/drawing/2014/main" id="{EC5558ED-36A1-0543-A351-9E907AFEC384}"/>
              </a:ext>
            </a:extLst>
          </p:cNvPr>
          <p:cNvSpPr/>
          <p:nvPr/>
        </p:nvSpPr>
        <p:spPr>
          <a:xfrm>
            <a:off x="3565869" y="3143246"/>
            <a:ext cx="2096621" cy="947000"/>
          </a:xfrm>
          <a:prstGeom prst="chevron">
            <a:avLst>
              <a:gd name="adj" fmla="val 50000"/>
            </a:avLst>
          </a:prstGeom>
          <a:solidFill>
            <a:srgbClr val="0070C0"/>
          </a:solidFill>
          <a:ln w="9525" cap="flat" cmpd="sng">
            <a:solidFill>
              <a:schemeClr val="lt1"/>
            </a:solidFill>
            <a:prstDash val="solid"/>
            <a:round/>
            <a:headEnd type="none" w="sm" len="sm"/>
            <a:tailEnd type="none" w="sm" len="sm"/>
          </a:ln>
        </p:spPr>
        <p:txBody>
          <a:bodyPr spcFirstLastPara="1" wrap="square" lIns="162500" tIns="162500" rIns="162500" bIns="162500" anchor="ctr" anchorCtr="0">
            <a:noAutofit/>
          </a:bodyPr>
          <a:lstStyle/>
          <a:p>
            <a:endParaRPr sz="2400"/>
          </a:p>
        </p:txBody>
      </p:sp>
      <p:sp>
        <p:nvSpPr>
          <p:cNvPr id="50" name="Google Shape;109;p18">
            <a:extLst>
              <a:ext uri="{FF2B5EF4-FFF2-40B4-BE49-F238E27FC236}">
                <a16:creationId xmlns:a16="http://schemas.microsoft.com/office/drawing/2014/main" id="{35318FB4-4ED3-FF45-B1F4-B6AE587E9135}"/>
              </a:ext>
            </a:extLst>
          </p:cNvPr>
          <p:cNvSpPr txBox="1">
            <a:spLocks/>
          </p:cNvSpPr>
          <p:nvPr/>
        </p:nvSpPr>
        <p:spPr>
          <a:xfrm>
            <a:off x="3990600" y="3288114"/>
            <a:ext cx="1344696" cy="597543"/>
          </a:xfrm>
          <a:prstGeom prst="rect">
            <a:avLst/>
          </a:prstGeom>
        </p:spPr>
        <p:txBody>
          <a:bodyPr spcFirstLastPara="1" vert="horz" wrap="square" lIns="121900" tIns="121900" rIns="121900" bIns="121900" rtlCol="0" anchor="ctr" anchorCtr="0">
            <a:noAutofit/>
          </a:bodyPr>
          <a:lstStyle>
            <a:lvl1pPr marL="342900" indent="-228600" algn="l" defTabSz="914400" rtl="0" eaLnBrk="1" latinLnBrk="0" hangingPunct="1">
              <a:spcBef>
                <a:spcPct val="20000"/>
              </a:spcBef>
              <a:buClr>
                <a:schemeClr val="accent1"/>
              </a:buClr>
              <a:buFont typeface="Arial" pitchFamily="34" charset="0"/>
              <a:buChar char="•"/>
              <a:defRPr kumimoji="1"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kumimoji="1"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kumimoji="1"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kumimoji="1"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kumimoji="1"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kumimoji="1"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kumimoji="1"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9pPr>
          </a:lstStyle>
          <a:p>
            <a:pPr marL="0" indent="0" algn="ctr">
              <a:spcBef>
                <a:spcPts val="0"/>
              </a:spcBef>
              <a:buFont typeface="Arial" pitchFamily="34" charset="0"/>
              <a:buNone/>
            </a:pPr>
            <a:r>
              <a:rPr lang="ja-JP" altLang="en-US" sz="2000">
                <a:solidFill>
                  <a:schemeClr val="lt1"/>
                </a:solidFill>
              </a:rPr>
              <a:t>家族会議</a:t>
            </a:r>
            <a:endParaRPr lang="ja-JP" altLang="en-US" sz="2000" dirty="0">
              <a:solidFill>
                <a:schemeClr val="lt1"/>
              </a:solidFill>
            </a:endParaRPr>
          </a:p>
        </p:txBody>
      </p:sp>
      <p:grpSp>
        <p:nvGrpSpPr>
          <p:cNvPr id="51" name="Google Shape;110;p18">
            <a:extLst>
              <a:ext uri="{FF2B5EF4-FFF2-40B4-BE49-F238E27FC236}">
                <a16:creationId xmlns:a16="http://schemas.microsoft.com/office/drawing/2014/main" id="{1C930781-0FA5-5F44-8C6B-FE4F482571A1}"/>
              </a:ext>
            </a:extLst>
          </p:cNvPr>
          <p:cNvGrpSpPr/>
          <p:nvPr/>
        </p:nvGrpSpPr>
        <p:grpSpPr>
          <a:xfrm>
            <a:off x="4439511" y="2395320"/>
            <a:ext cx="203314" cy="754114"/>
            <a:chOff x="3918084" y="1610215"/>
            <a:chExt cx="198900" cy="593656"/>
          </a:xfrm>
        </p:grpSpPr>
        <p:cxnSp>
          <p:nvCxnSpPr>
            <p:cNvPr id="52" name="Google Shape;111;p18">
              <a:extLst>
                <a:ext uri="{FF2B5EF4-FFF2-40B4-BE49-F238E27FC236}">
                  <a16:creationId xmlns:a16="http://schemas.microsoft.com/office/drawing/2014/main" id="{B28077EE-529B-6140-9A95-9464F4999E18}"/>
                </a:ext>
              </a:extLst>
            </p:cNvPr>
            <p:cNvCxnSpPr/>
            <p:nvPr/>
          </p:nvCxnSpPr>
          <p:spPr>
            <a:xfrm>
              <a:off x="4017546" y="1649171"/>
              <a:ext cx="0" cy="554700"/>
            </a:xfrm>
            <a:prstGeom prst="straightConnector1">
              <a:avLst/>
            </a:prstGeom>
            <a:noFill/>
            <a:ln w="9525" cap="flat" cmpd="sng">
              <a:solidFill>
                <a:schemeClr val="dk2"/>
              </a:solidFill>
              <a:prstDash val="solid"/>
              <a:round/>
              <a:headEnd type="none" w="sm" len="sm"/>
              <a:tailEnd type="none" w="sm" len="sm"/>
            </a:ln>
          </p:spPr>
        </p:cxnSp>
        <p:sp>
          <p:nvSpPr>
            <p:cNvPr id="53" name="Google Shape;112;p18">
              <a:extLst>
                <a:ext uri="{FF2B5EF4-FFF2-40B4-BE49-F238E27FC236}">
                  <a16:creationId xmlns:a16="http://schemas.microsoft.com/office/drawing/2014/main" id="{D2D8799E-17C9-0047-800D-2BA0D0C6773B}"/>
                </a:ext>
              </a:extLst>
            </p:cNvPr>
            <p:cNvSpPr/>
            <p:nvPr/>
          </p:nvSpPr>
          <p:spPr>
            <a:xfrm>
              <a:off x="3918084" y="1610215"/>
              <a:ext cx="198900" cy="198900"/>
            </a:xfrm>
            <a:prstGeom prst="ellipse">
              <a:avLst/>
            </a:prstGeom>
            <a:solidFill>
              <a:schemeClr val="accent6"/>
            </a:solidFill>
            <a:ln>
              <a:noFill/>
            </a:ln>
          </p:spPr>
          <p:txBody>
            <a:bodyPr spcFirstLastPara="1" wrap="square" lIns="121900" tIns="121900" rIns="121900" bIns="121900" anchor="ctr" anchorCtr="0">
              <a:noAutofit/>
            </a:bodyPr>
            <a:lstStyle/>
            <a:p>
              <a:endParaRPr sz="2400"/>
            </a:p>
          </p:txBody>
        </p:sp>
      </p:grpSp>
      <p:sp>
        <p:nvSpPr>
          <p:cNvPr id="54" name="Google Shape;113;p18">
            <a:extLst>
              <a:ext uri="{FF2B5EF4-FFF2-40B4-BE49-F238E27FC236}">
                <a16:creationId xmlns:a16="http://schemas.microsoft.com/office/drawing/2014/main" id="{F9096437-F11B-354E-A042-37BCA80F40D3}"/>
              </a:ext>
            </a:extLst>
          </p:cNvPr>
          <p:cNvSpPr txBox="1">
            <a:spLocks/>
          </p:cNvSpPr>
          <p:nvPr/>
        </p:nvSpPr>
        <p:spPr>
          <a:xfrm>
            <a:off x="2954267" y="1511549"/>
            <a:ext cx="3319823" cy="558321"/>
          </a:xfrm>
          <a:prstGeom prst="rect">
            <a:avLst/>
          </a:prstGeom>
        </p:spPr>
        <p:txBody>
          <a:bodyPr spcFirstLastPara="1" vert="horz" wrap="square" lIns="121900" tIns="121900" rIns="121900" bIns="121900" rtlCol="0" anchor="t" anchorCtr="0">
            <a:noAutofit/>
          </a:bodyPr>
          <a:lstStyle>
            <a:lvl1pPr marL="342900" indent="-228600" algn="l" defTabSz="914400" rtl="0" eaLnBrk="1" latinLnBrk="0" hangingPunct="1">
              <a:spcBef>
                <a:spcPct val="20000"/>
              </a:spcBef>
              <a:buClr>
                <a:schemeClr val="accent1"/>
              </a:buClr>
              <a:buFont typeface="Arial" pitchFamily="34" charset="0"/>
              <a:buChar char="•"/>
              <a:defRPr kumimoji="1"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kumimoji="1"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kumimoji="1"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kumimoji="1"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kumimoji="1"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kumimoji="1"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kumimoji="1"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9pPr>
          </a:lstStyle>
          <a:p>
            <a:pPr marL="0" indent="0" algn="ctr">
              <a:spcBef>
                <a:spcPts val="0"/>
              </a:spcBef>
              <a:buFont typeface="Arial" pitchFamily="34" charset="0"/>
              <a:buNone/>
            </a:pPr>
            <a:r>
              <a:rPr lang="ja-JP" altLang="en-US" sz="1800"/>
              <a:t>関係者の皆さまで問題意識と</a:t>
            </a:r>
            <a:br>
              <a:rPr lang="en-US" altLang="ja-JP" sz="1800" dirty="0"/>
            </a:br>
            <a:r>
              <a:rPr lang="ja-JP" altLang="en-US" sz="1800"/>
              <a:t>当事者意識を共有</a:t>
            </a:r>
            <a:endParaRPr lang="en-US" altLang="ja-JP" sz="1800" dirty="0"/>
          </a:p>
        </p:txBody>
      </p:sp>
      <p:sp>
        <p:nvSpPr>
          <p:cNvPr id="55" name="Google Shape;114;p18">
            <a:extLst>
              <a:ext uri="{FF2B5EF4-FFF2-40B4-BE49-F238E27FC236}">
                <a16:creationId xmlns:a16="http://schemas.microsoft.com/office/drawing/2014/main" id="{A4B26FC8-F8C1-794F-A3F0-BCEDA1A3D8C9}"/>
              </a:ext>
            </a:extLst>
          </p:cNvPr>
          <p:cNvSpPr/>
          <p:nvPr/>
        </p:nvSpPr>
        <p:spPr>
          <a:xfrm>
            <a:off x="5257517" y="3143246"/>
            <a:ext cx="2096621" cy="947000"/>
          </a:xfrm>
          <a:prstGeom prst="chevron">
            <a:avLst>
              <a:gd name="adj" fmla="val 50000"/>
            </a:avLst>
          </a:prstGeom>
          <a:solidFill>
            <a:srgbClr val="0070C0"/>
          </a:solidFill>
          <a:ln w="9525" cap="flat" cmpd="sng">
            <a:solidFill>
              <a:schemeClr val="lt1"/>
            </a:solidFill>
            <a:prstDash val="solid"/>
            <a:round/>
            <a:headEnd type="none" w="sm" len="sm"/>
            <a:tailEnd type="none" w="sm" len="sm"/>
          </a:ln>
        </p:spPr>
        <p:txBody>
          <a:bodyPr spcFirstLastPara="1" wrap="square" lIns="162500" tIns="162500" rIns="162500" bIns="162500" anchor="ctr" anchorCtr="0">
            <a:noAutofit/>
          </a:bodyPr>
          <a:lstStyle/>
          <a:p>
            <a:endParaRPr sz="2400"/>
          </a:p>
        </p:txBody>
      </p:sp>
      <p:sp>
        <p:nvSpPr>
          <p:cNvPr id="56" name="Google Shape;115;p18">
            <a:extLst>
              <a:ext uri="{FF2B5EF4-FFF2-40B4-BE49-F238E27FC236}">
                <a16:creationId xmlns:a16="http://schemas.microsoft.com/office/drawing/2014/main" id="{45F274C8-41F7-2048-B60B-C69A4A2A5328}"/>
              </a:ext>
            </a:extLst>
          </p:cNvPr>
          <p:cNvSpPr txBox="1">
            <a:spLocks/>
          </p:cNvSpPr>
          <p:nvPr/>
        </p:nvSpPr>
        <p:spPr>
          <a:xfrm>
            <a:off x="5650419" y="3333076"/>
            <a:ext cx="1344696" cy="597543"/>
          </a:xfrm>
          <a:prstGeom prst="rect">
            <a:avLst/>
          </a:prstGeom>
        </p:spPr>
        <p:txBody>
          <a:bodyPr spcFirstLastPara="1" vert="horz" wrap="square" lIns="121900" tIns="121900" rIns="121900" bIns="121900" rtlCol="0" anchor="ctr" anchorCtr="0">
            <a:noAutofit/>
          </a:bodyPr>
          <a:lstStyle>
            <a:lvl1pPr marL="342900" indent="-228600" algn="l" defTabSz="914400" rtl="0" eaLnBrk="1" latinLnBrk="0" hangingPunct="1">
              <a:spcBef>
                <a:spcPct val="20000"/>
              </a:spcBef>
              <a:buClr>
                <a:schemeClr val="accent1"/>
              </a:buClr>
              <a:buFont typeface="Arial" pitchFamily="34" charset="0"/>
              <a:buChar char="•"/>
              <a:defRPr kumimoji="1"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kumimoji="1"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kumimoji="1"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kumimoji="1"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kumimoji="1"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kumimoji="1"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kumimoji="1"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9pPr>
          </a:lstStyle>
          <a:p>
            <a:pPr marL="0" indent="0" algn="ctr">
              <a:spcBef>
                <a:spcPts val="0"/>
              </a:spcBef>
              <a:buFont typeface="Arial" pitchFamily="34" charset="0"/>
              <a:buNone/>
            </a:pPr>
            <a:r>
              <a:rPr lang="ja-JP" altLang="en-US" sz="2000">
                <a:solidFill>
                  <a:schemeClr val="lt1"/>
                </a:solidFill>
              </a:rPr>
              <a:t>対策の</a:t>
            </a:r>
            <a:endParaRPr lang="en-US" altLang="ja-JP" sz="2000" dirty="0">
              <a:solidFill>
                <a:schemeClr val="lt1"/>
              </a:solidFill>
            </a:endParaRPr>
          </a:p>
          <a:p>
            <a:pPr marL="0" indent="0" algn="ctr">
              <a:spcBef>
                <a:spcPts val="0"/>
              </a:spcBef>
              <a:buFont typeface="Arial" pitchFamily="34" charset="0"/>
              <a:buNone/>
            </a:pPr>
            <a:r>
              <a:rPr lang="ja-JP" altLang="en-US" sz="2000">
                <a:solidFill>
                  <a:schemeClr val="lt1"/>
                </a:solidFill>
              </a:rPr>
              <a:t>スタート</a:t>
            </a:r>
            <a:endParaRPr lang="ja-JP" altLang="en-US" sz="2000" dirty="0">
              <a:solidFill>
                <a:schemeClr val="lt1"/>
              </a:solidFill>
            </a:endParaRPr>
          </a:p>
        </p:txBody>
      </p:sp>
      <p:grpSp>
        <p:nvGrpSpPr>
          <p:cNvPr id="57" name="Google Shape;116;p18">
            <a:extLst>
              <a:ext uri="{FF2B5EF4-FFF2-40B4-BE49-F238E27FC236}">
                <a16:creationId xmlns:a16="http://schemas.microsoft.com/office/drawing/2014/main" id="{D147EFA8-A0DA-7343-B462-C496FF01A407}"/>
              </a:ext>
            </a:extLst>
          </p:cNvPr>
          <p:cNvGrpSpPr/>
          <p:nvPr/>
        </p:nvGrpSpPr>
        <p:grpSpPr>
          <a:xfrm>
            <a:off x="6122474" y="4083206"/>
            <a:ext cx="203314" cy="754114"/>
            <a:chOff x="5958946" y="2938958"/>
            <a:chExt cx="198900" cy="593656"/>
          </a:xfrm>
        </p:grpSpPr>
        <p:cxnSp>
          <p:nvCxnSpPr>
            <p:cNvPr id="58" name="Google Shape;117;p18">
              <a:extLst>
                <a:ext uri="{FF2B5EF4-FFF2-40B4-BE49-F238E27FC236}">
                  <a16:creationId xmlns:a16="http://schemas.microsoft.com/office/drawing/2014/main" id="{F09B0BA4-B884-B143-96A6-A8C500024E0C}"/>
                </a:ext>
              </a:extLst>
            </p:cNvPr>
            <p:cNvCxnSpPr/>
            <p:nvPr/>
          </p:nvCxnSpPr>
          <p:spPr>
            <a:xfrm rot="10800000">
              <a:off x="6058409" y="2938958"/>
              <a:ext cx="0" cy="554700"/>
            </a:xfrm>
            <a:prstGeom prst="straightConnector1">
              <a:avLst/>
            </a:prstGeom>
            <a:noFill/>
            <a:ln w="9525" cap="flat" cmpd="sng">
              <a:solidFill>
                <a:schemeClr val="dk2"/>
              </a:solidFill>
              <a:prstDash val="solid"/>
              <a:round/>
              <a:headEnd type="none" w="sm" len="sm"/>
              <a:tailEnd type="none" w="sm" len="sm"/>
            </a:ln>
          </p:spPr>
        </p:cxnSp>
        <p:sp>
          <p:nvSpPr>
            <p:cNvPr id="59" name="Google Shape;118;p18">
              <a:extLst>
                <a:ext uri="{FF2B5EF4-FFF2-40B4-BE49-F238E27FC236}">
                  <a16:creationId xmlns:a16="http://schemas.microsoft.com/office/drawing/2014/main" id="{ED7B411C-1AFC-4B4E-A060-91DF298131F0}"/>
                </a:ext>
              </a:extLst>
            </p:cNvPr>
            <p:cNvSpPr/>
            <p:nvPr/>
          </p:nvSpPr>
          <p:spPr>
            <a:xfrm rot="10800000" flipH="1">
              <a:off x="5958946" y="3333714"/>
              <a:ext cx="198900" cy="198900"/>
            </a:xfrm>
            <a:prstGeom prst="ellipse">
              <a:avLst/>
            </a:prstGeom>
            <a:solidFill>
              <a:schemeClr val="accent6"/>
            </a:solidFill>
            <a:ln>
              <a:noFill/>
            </a:ln>
          </p:spPr>
          <p:txBody>
            <a:bodyPr spcFirstLastPara="1" wrap="square" lIns="121900" tIns="121900" rIns="121900" bIns="121900" anchor="ctr" anchorCtr="0">
              <a:noAutofit/>
            </a:bodyPr>
            <a:lstStyle/>
            <a:p>
              <a:endParaRPr sz="2400"/>
            </a:p>
          </p:txBody>
        </p:sp>
      </p:grpSp>
      <p:sp>
        <p:nvSpPr>
          <p:cNvPr id="60" name="Google Shape;119;p18">
            <a:extLst>
              <a:ext uri="{FF2B5EF4-FFF2-40B4-BE49-F238E27FC236}">
                <a16:creationId xmlns:a16="http://schemas.microsoft.com/office/drawing/2014/main" id="{3D9C74C0-FD12-634D-80A5-C05CFAD07402}"/>
              </a:ext>
            </a:extLst>
          </p:cNvPr>
          <p:cNvSpPr txBox="1">
            <a:spLocks/>
          </p:cNvSpPr>
          <p:nvPr/>
        </p:nvSpPr>
        <p:spPr>
          <a:xfrm>
            <a:off x="6224130" y="1484349"/>
            <a:ext cx="3319823" cy="504833"/>
          </a:xfrm>
          <a:prstGeom prst="rect">
            <a:avLst/>
          </a:prstGeom>
        </p:spPr>
        <p:txBody>
          <a:bodyPr spcFirstLastPara="1" vert="horz" wrap="square" lIns="121900" tIns="121900" rIns="121900" bIns="121900" rtlCol="0" anchor="t" anchorCtr="0">
            <a:noAutofit/>
          </a:bodyPr>
          <a:lstStyle>
            <a:lvl1pPr marL="342900" indent="-228600" algn="l" defTabSz="914400" rtl="0" eaLnBrk="1" latinLnBrk="0" hangingPunct="1">
              <a:spcBef>
                <a:spcPct val="20000"/>
              </a:spcBef>
              <a:buClr>
                <a:schemeClr val="accent1"/>
              </a:buClr>
              <a:buFont typeface="Arial" pitchFamily="34" charset="0"/>
              <a:buChar char="•"/>
              <a:defRPr kumimoji="1"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kumimoji="1"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kumimoji="1"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kumimoji="1"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kumimoji="1"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kumimoji="1"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kumimoji="1"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9pPr>
          </a:lstStyle>
          <a:p>
            <a:pPr marL="0" indent="0" algn="ctr">
              <a:spcBef>
                <a:spcPts val="0"/>
              </a:spcBef>
              <a:buFont typeface="Arial" pitchFamily="34" charset="0"/>
              <a:buNone/>
            </a:pPr>
            <a:r>
              <a:rPr lang="ja-JP" altLang="en-US" sz="1800"/>
              <a:t>家族の納得感が高く</a:t>
            </a:r>
            <a:br>
              <a:rPr lang="en-US" altLang="ja-JP" sz="1800" dirty="0"/>
            </a:br>
            <a:r>
              <a:rPr lang="ja-JP" altLang="en-US" sz="1800"/>
              <a:t>問題点を網羅した遺言書</a:t>
            </a:r>
            <a:br>
              <a:rPr lang="en-US" altLang="ja-JP" sz="1800" dirty="0"/>
            </a:br>
            <a:endParaRPr lang="ja-JP" altLang="en-US" sz="1800" dirty="0"/>
          </a:p>
        </p:txBody>
      </p:sp>
      <p:sp>
        <p:nvSpPr>
          <p:cNvPr id="61" name="Google Shape;120;p18">
            <a:extLst>
              <a:ext uri="{FF2B5EF4-FFF2-40B4-BE49-F238E27FC236}">
                <a16:creationId xmlns:a16="http://schemas.microsoft.com/office/drawing/2014/main" id="{F2B6DA57-4854-8642-BAA8-1465A14C56B8}"/>
              </a:ext>
            </a:extLst>
          </p:cNvPr>
          <p:cNvSpPr/>
          <p:nvPr/>
        </p:nvSpPr>
        <p:spPr>
          <a:xfrm>
            <a:off x="6949166" y="3143246"/>
            <a:ext cx="2096621" cy="947000"/>
          </a:xfrm>
          <a:prstGeom prst="chevron">
            <a:avLst>
              <a:gd name="adj" fmla="val 50000"/>
            </a:avLst>
          </a:prstGeom>
          <a:solidFill>
            <a:srgbClr val="0070C0"/>
          </a:solidFill>
          <a:ln w="9525" cap="flat" cmpd="sng">
            <a:solidFill>
              <a:schemeClr val="lt1"/>
            </a:solidFill>
            <a:prstDash val="solid"/>
            <a:round/>
            <a:headEnd type="none" w="sm" len="sm"/>
            <a:tailEnd type="none" w="sm" len="sm"/>
          </a:ln>
        </p:spPr>
        <p:txBody>
          <a:bodyPr spcFirstLastPara="1" wrap="square" lIns="162500" tIns="162500" rIns="162500" bIns="162500" anchor="ctr" anchorCtr="0">
            <a:noAutofit/>
          </a:bodyPr>
          <a:lstStyle/>
          <a:p>
            <a:endParaRPr sz="2400"/>
          </a:p>
        </p:txBody>
      </p:sp>
      <p:sp>
        <p:nvSpPr>
          <p:cNvPr id="62" name="Google Shape;121;p18">
            <a:extLst>
              <a:ext uri="{FF2B5EF4-FFF2-40B4-BE49-F238E27FC236}">
                <a16:creationId xmlns:a16="http://schemas.microsoft.com/office/drawing/2014/main" id="{493BFBAE-6EA6-0049-9718-37E3472EBFA6}"/>
              </a:ext>
            </a:extLst>
          </p:cNvPr>
          <p:cNvSpPr txBox="1">
            <a:spLocks/>
          </p:cNvSpPr>
          <p:nvPr/>
        </p:nvSpPr>
        <p:spPr>
          <a:xfrm>
            <a:off x="7286182" y="3317974"/>
            <a:ext cx="1452169" cy="597543"/>
          </a:xfrm>
          <a:prstGeom prst="rect">
            <a:avLst/>
          </a:prstGeom>
        </p:spPr>
        <p:txBody>
          <a:bodyPr spcFirstLastPara="1" vert="horz" wrap="square" lIns="121900" tIns="121900" rIns="121900" bIns="121900" rtlCol="0" anchor="ctr" anchorCtr="0">
            <a:noAutofit/>
          </a:bodyPr>
          <a:lstStyle>
            <a:lvl1pPr marL="342900" indent="-228600" algn="l" defTabSz="914400" rtl="0" eaLnBrk="1" latinLnBrk="0" hangingPunct="1">
              <a:spcBef>
                <a:spcPct val="20000"/>
              </a:spcBef>
              <a:buClr>
                <a:schemeClr val="accent1"/>
              </a:buClr>
              <a:buFont typeface="Arial" pitchFamily="34" charset="0"/>
              <a:buChar char="•"/>
              <a:defRPr kumimoji="1"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kumimoji="1"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kumimoji="1"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kumimoji="1"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kumimoji="1"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kumimoji="1"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kumimoji="1"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9pPr>
          </a:lstStyle>
          <a:p>
            <a:pPr marL="0" indent="0" algn="ctr">
              <a:spcBef>
                <a:spcPts val="0"/>
              </a:spcBef>
              <a:buFont typeface="Arial" pitchFamily="34" charset="0"/>
              <a:buNone/>
            </a:pPr>
            <a:r>
              <a:rPr lang="ja-JP" altLang="en-US" sz="2000">
                <a:solidFill>
                  <a:schemeClr val="lt1"/>
                </a:solidFill>
              </a:rPr>
              <a:t>遺言書の</a:t>
            </a:r>
            <a:endParaRPr lang="en-US" altLang="ja-JP" sz="2000" dirty="0">
              <a:solidFill>
                <a:schemeClr val="lt1"/>
              </a:solidFill>
            </a:endParaRPr>
          </a:p>
          <a:p>
            <a:pPr marL="0" indent="0" algn="ctr">
              <a:spcBef>
                <a:spcPts val="0"/>
              </a:spcBef>
              <a:buFont typeface="Arial" pitchFamily="34" charset="0"/>
              <a:buNone/>
            </a:pPr>
            <a:r>
              <a:rPr lang="ja-JP" altLang="en-US" sz="2000">
                <a:solidFill>
                  <a:schemeClr val="lt1"/>
                </a:solidFill>
              </a:rPr>
              <a:t>作成</a:t>
            </a:r>
            <a:endParaRPr lang="en-US" altLang="ja-JP" sz="2000" dirty="0">
              <a:solidFill>
                <a:schemeClr val="lt1"/>
              </a:solidFill>
            </a:endParaRPr>
          </a:p>
        </p:txBody>
      </p:sp>
      <p:grpSp>
        <p:nvGrpSpPr>
          <p:cNvPr id="63" name="Google Shape;122;p18">
            <a:extLst>
              <a:ext uri="{FF2B5EF4-FFF2-40B4-BE49-F238E27FC236}">
                <a16:creationId xmlns:a16="http://schemas.microsoft.com/office/drawing/2014/main" id="{98DDE88F-FCCA-F849-9E8F-BBEB5944EAE7}"/>
              </a:ext>
            </a:extLst>
          </p:cNvPr>
          <p:cNvGrpSpPr/>
          <p:nvPr/>
        </p:nvGrpSpPr>
        <p:grpSpPr>
          <a:xfrm>
            <a:off x="7856868" y="2395320"/>
            <a:ext cx="203314" cy="754114"/>
            <a:chOff x="3918084" y="1610215"/>
            <a:chExt cx="198900" cy="593656"/>
          </a:xfrm>
        </p:grpSpPr>
        <p:cxnSp>
          <p:nvCxnSpPr>
            <p:cNvPr id="64" name="Google Shape;123;p18">
              <a:extLst>
                <a:ext uri="{FF2B5EF4-FFF2-40B4-BE49-F238E27FC236}">
                  <a16:creationId xmlns:a16="http://schemas.microsoft.com/office/drawing/2014/main" id="{37EF688A-054E-7743-A74E-A7721FE90AA9}"/>
                </a:ext>
              </a:extLst>
            </p:cNvPr>
            <p:cNvCxnSpPr/>
            <p:nvPr/>
          </p:nvCxnSpPr>
          <p:spPr>
            <a:xfrm>
              <a:off x="4017546" y="1649171"/>
              <a:ext cx="0" cy="554700"/>
            </a:xfrm>
            <a:prstGeom prst="straightConnector1">
              <a:avLst/>
            </a:prstGeom>
            <a:noFill/>
            <a:ln w="9525" cap="flat" cmpd="sng">
              <a:solidFill>
                <a:schemeClr val="dk2"/>
              </a:solidFill>
              <a:prstDash val="solid"/>
              <a:round/>
              <a:headEnd type="none" w="sm" len="sm"/>
              <a:tailEnd type="none" w="sm" len="sm"/>
            </a:ln>
          </p:spPr>
        </p:cxnSp>
        <p:sp>
          <p:nvSpPr>
            <p:cNvPr id="65" name="Google Shape;124;p18">
              <a:extLst>
                <a:ext uri="{FF2B5EF4-FFF2-40B4-BE49-F238E27FC236}">
                  <a16:creationId xmlns:a16="http://schemas.microsoft.com/office/drawing/2014/main" id="{DCAA4EC7-315C-8E40-82D1-998584BBB618}"/>
                </a:ext>
              </a:extLst>
            </p:cNvPr>
            <p:cNvSpPr/>
            <p:nvPr/>
          </p:nvSpPr>
          <p:spPr>
            <a:xfrm>
              <a:off x="3918084" y="1610215"/>
              <a:ext cx="198900" cy="198900"/>
            </a:xfrm>
            <a:prstGeom prst="ellipse">
              <a:avLst/>
            </a:prstGeom>
            <a:solidFill>
              <a:schemeClr val="accent6"/>
            </a:solidFill>
            <a:ln>
              <a:noFill/>
            </a:ln>
          </p:spPr>
          <p:txBody>
            <a:bodyPr spcFirstLastPara="1" wrap="square" lIns="121900" tIns="121900" rIns="121900" bIns="121900" anchor="ctr" anchorCtr="0">
              <a:noAutofit/>
            </a:bodyPr>
            <a:lstStyle/>
            <a:p>
              <a:endParaRPr sz="2400"/>
            </a:p>
          </p:txBody>
        </p:sp>
      </p:grpSp>
      <p:sp>
        <p:nvSpPr>
          <p:cNvPr id="97" name="Google Shape;101;p18">
            <a:extLst>
              <a:ext uri="{FF2B5EF4-FFF2-40B4-BE49-F238E27FC236}">
                <a16:creationId xmlns:a16="http://schemas.microsoft.com/office/drawing/2014/main" id="{6C8EF9B3-00C5-4047-AD80-00C4681C4195}"/>
              </a:ext>
            </a:extLst>
          </p:cNvPr>
          <p:cNvSpPr txBox="1">
            <a:spLocks/>
          </p:cNvSpPr>
          <p:nvPr/>
        </p:nvSpPr>
        <p:spPr>
          <a:xfrm>
            <a:off x="1353789" y="4868098"/>
            <a:ext cx="2786164" cy="1096633"/>
          </a:xfrm>
          <a:prstGeom prst="rect">
            <a:avLst/>
          </a:prstGeom>
        </p:spPr>
        <p:txBody>
          <a:bodyPr spcFirstLastPara="1" vert="horz" wrap="square" lIns="121900" tIns="121900" rIns="121900" bIns="121900" rtlCol="0" anchor="t" anchorCtr="0">
            <a:noAutofit/>
          </a:bodyPr>
          <a:lstStyle>
            <a:lvl1pPr marL="342900" indent="-228600" algn="l" defTabSz="914400" rtl="0" eaLnBrk="1" latinLnBrk="0" hangingPunct="1">
              <a:spcBef>
                <a:spcPct val="20000"/>
              </a:spcBef>
              <a:buClr>
                <a:schemeClr val="accent1"/>
              </a:buClr>
              <a:buFont typeface="Arial" pitchFamily="34" charset="0"/>
              <a:buChar char="•"/>
              <a:defRPr kumimoji="1"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kumimoji="1"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kumimoji="1"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kumimoji="1"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kumimoji="1"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kumimoji="1"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kumimoji="1"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9pPr>
          </a:lstStyle>
          <a:p>
            <a:pPr marL="0" indent="0" algn="ctr">
              <a:spcBef>
                <a:spcPts val="0"/>
              </a:spcBef>
              <a:buFont typeface="Arial" pitchFamily="34" charset="0"/>
              <a:buNone/>
            </a:pPr>
            <a:r>
              <a:rPr lang="ja-JP" altLang="en-US" sz="1800"/>
              <a:t>今見えている問題と</a:t>
            </a:r>
            <a:endParaRPr lang="en-US" altLang="ja-JP" sz="1800" dirty="0"/>
          </a:p>
          <a:p>
            <a:pPr marL="0" indent="0" algn="ctr">
              <a:spcBef>
                <a:spcPts val="0"/>
              </a:spcBef>
              <a:buFont typeface="Arial" pitchFamily="34" charset="0"/>
              <a:buNone/>
            </a:pPr>
            <a:r>
              <a:rPr lang="ja-JP" altLang="en-US" sz="1800"/>
              <a:t>まだ見えていない問題を</a:t>
            </a:r>
            <a:endParaRPr lang="en-US" altLang="ja-JP" sz="1800" dirty="0"/>
          </a:p>
          <a:p>
            <a:pPr marL="0" indent="0" algn="ctr">
              <a:spcBef>
                <a:spcPts val="0"/>
              </a:spcBef>
              <a:buFont typeface="Arial" pitchFamily="34" charset="0"/>
              <a:buNone/>
            </a:pPr>
            <a:r>
              <a:rPr lang="ja-JP" altLang="en-US" sz="1800"/>
              <a:t>全て洗い出します。</a:t>
            </a:r>
            <a:endParaRPr lang="ja-JP" altLang="en-US" sz="1800" dirty="0"/>
          </a:p>
        </p:txBody>
      </p:sp>
      <p:sp>
        <p:nvSpPr>
          <p:cNvPr id="98" name="Google Shape;113;p18">
            <a:extLst>
              <a:ext uri="{FF2B5EF4-FFF2-40B4-BE49-F238E27FC236}">
                <a16:creationId xmlns:a16="http://schemas.microsoft.com/office/drawing/2014/main" id="{D3B01011-CDC4-7D47-A3E1-688BF63FF7B9}"/>
              </a:ext>
            </a:extLst>
          </p:cNvPr>
          <p:cNvSpPr txBox="1">
            <a:spLocks/>
          </p:cNvSpPr>
          <p:nvPr/>
        </p:nvSpPr>
        <p:spPr>
          <a:xfrm>
            <a:off x="4740359" y="4864521"/>
            <a:ext cx="3319823" cy="558321"/>
          </a:xfrm>
          <a:prstGeom prst="rect">
            <a:avLst/>
          </a:prstGeom>
        </p:spPr>
        <p:txBody>
          <a:bodyPr spcFirstLastPara="1" vert="horz" wrap="square" lIns="121900" tIns="121900" rIns="121900" bIns="121900" rtlCol="0" anchor="t" anchorCtr="0">
            <a:noAutofit/>
          </a:bodyPr>
          <a:lstStyle>
            <a:lvl1pPr marL="342900" indent="-228600" algn="l" defTabSz="914400" rtl="0" eaLnBrk="1" latinLnBrk="0" hangingPunct="1">
              <a:spcBef>
                <a:spcPct val="20000"/>
              </a:spcBef>
              <a:buClr>
                <a:schemeClr val="accent1"/>
              </a:buClr>
              <a:buFont typeface="Arial" pitchFamily="34" charset="0"/>
              <a:buChar char="•"/>
              <a:defRPr kumimoji="1"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kumimoji="1"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kumimoji="1"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kumimoji="1"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kumimoji="1"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kumimoji="1"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kumimoji="1"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9pPr>
          </a:lstStyle>
          <a:p>
            <a:pPr marL="0" indent="0">
              <a:spcBef>
                <a:spcPts val="0"/>
              </a:spcBef>
              <a:buFont typeface="Arial" pitchFamily="34" charset="0"/>
              <a:buNone/>
            </a:pPr>
            <a:r>
              <a:rPr lang="ja-JP" altLang="en-US" sz="1800"/>
              <a:t>・財産管理委任契約の検討</a:t>
            </a:r>
            <a:endParaRPr lang="en-US" altLang="ja-JP" sz="1800" dirty="0"/>
          </a:p>
          <a:p>
            <a:pPr marL="0" indent="0">
              <a:spcBef>
                <a:spcPts val="0"/>
              </a:spcBef>
              <a:buFont typeface="Arial" pitchFamily="34" charset="0"/>
              <a:buNone/>
            </a:pPr>
            <a:r>
              <a:rPr lang="ja-JP" altLang="en-US" sz="1800"/>
              <a:t>・任意後見契約の検討</a:t>
            </a:r>
            <a:endParaRPr lang="en-US" altLang="ja-JP" sz="1800" dirty="0"/>
          </a:p>
          <a:p>
            <a:pPr marL="0" indent="0">
              <a:spcBef>
                <a:spcPts val="0"/>
              </a:spcBef>
              <a:buFont typeface="Arial" pitchFamily="34" charset="0"/>
              <a:buNone/>
            </a:pPr>
            <a:r>
              <a:rPr lang="ja-JP" altLang="en-US" sz="1800"/>
              <a:t>・介護施設などの検討</a:t>
            </a:r>
            <a:endParaRPr lang="en-US" altLang="ja-JP" sz="1800" dirty="0"/>
          </a:p>
          <a:p>
            <a:pPr marL="0" indent="0">
              <a:spcBef>
                <a:spcPts val="0"/>
              </a:spcBef>
              <a:buFont typeface="Arial" pitchFamily="34" charset="0"/>
              <a:buNone/>
            </a:pPr>
            <a:endParaRPr lang="en-US" altLang="ja-JP" sz="1800" dirty="0"/>
          </a:p>
        </p:txBody>
      </p:sp>
      <p:sp>
        <p:nvSpPr>
          <p:cNvPr id="2" name="テキスト ボックス 1">
            <a:extLst>
              <a:ext uri="{FF2B5EF4-FFF2-40B4-BE49-F238E27FC236}">
                <a16:creationId xmlns:a16="http://schemas.microsoft.com/office/drawing/2014/main" id="{F08668E4-830A-E642-B343-B761A4920C5E}"/>
              </a:ext>
            </a:extLst>
          </p:cNvPr>
          <p:cNvSpPr txBox="1"/>
          <p:nvPr/>
        </p:nvSpPr>
        <p:spPr>
          <a:xfrm>
            <a:off x="3077599" y="600176"/>
            <a:ext cx="2723824" cy="369332"/>
          </a:xfrm>
          <a:prstGeom prst="rect">
            <a:avLst/>
          </a:prstGeom>
          <a:noFill/>
        </p:spPr>
        <p:txBody>
          <a:bodyPr wrap="none" rtlCol="0">
            <a:spAutoFit/>
          </a:bodyPr>
          <a:lstStyle/>
          <a:p>
            <a:pPr algn="ctr"/>
            <a:r>
              <a:rPr kumimoji="1" lang="ja-JP" altLang="en-US"/>
              <a:t>問題解決のロードマップ</a:t>
            </a:r>
            <a:endParaRPr kumimoji="1" lang="ja-JP" altLang="en-US" dirty="0"/>
          </a:p>
        </p:txBody>
      </p:sp>
    </p:spTree>
    <p:extLst>
      <p:ext uri="{BB962C8B-B14F-4D97-AF65-F5344CB8AC3E}">
        <p14:creationId xmlns:p14="http://schemas.microsoft.com/office/powerpoint/2010/main" val="2314990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dissolv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dissolve">
                                      <p:cBhvr>
                                        <p:cTn id="12" dur="500"/>
                                        <p:tgtEl>
                                          <p:spTgt spid="39"/>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dissolve">
                                      <p:cBhvr>
                                        <p:cTn id="15" dur="500"/>
                                        <p:tgtEl>
                                          <p:spTgt spid="42"/>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dissolve">
                                      <p:cBhvr>
                                        <p:cTn id="20" dur="500"/>
                                        <p:tgtEl>
                                          <p:spTgt spid="43"/>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dissolve">
                                      <p:cBhvr>
                                        <p:cTn id="25" dur="500"/>
                                        <p:tgtEl>
                                          <p:spTgt spid="45"/>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97"/>
                                        </p:tgtEl>
                                        <p:attrNameLst>
                                          <p:attrName>style.visibility</p:attrName>
                                        </p:attrNameLst>
                                      </p:cBhvr>
                                      <p:to>
                                        <p:strVal val="visible"/>
                                      </p:to>
                                    </p:set>
                                    <p:animEffect transition="in" filter="dissolve">
                                      <p:cBhvr>
                                        <p:cTn id="28" dur="500"/>
                                        <p:tgtEl>
                                          <p:spTgt spid="97"/>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dissolve">
                                      <p:cBhvr>
                                        <p:cTn id="33" dur="500"/>
                                        <p:tgtEl>
                                          <p:spTgt spid="49"/>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dissolve">
                                      <p:cBhvr>
                                        <p:cTn id="38" dur="500"/>
                                        <p:tgtEl>
                                          <p:spTgt spid="51"/>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54"/>
                                        </p:tgtEl>
                                        <p:attrNameLst>
                                          <p:attrName>style.visibility</p:attrName>
                                        </p:attrNameLst>
                                      </p:cBhvr>
                                      <p:to>
                                        <p:strVal val="visible"/>
                                      </p:to>
                                    </p:set>
                                    <p:animEffect transition="in" filter="dissolve">
                                      <p:cBhvr>
                                        <p:cTn id="41" dur="500"/>
                                        <p:tgtEl>
                                          <p:spTgt spid="54"/>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dissolve">
                                      <p:cBhvr>
                                        <p:cTn id="46" dur="500"/>
                                        <p:tgtEl>
                                          <p:spTgt spid="55"/>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57"/>
                                        </p:tgtEl>
                                        <p:attrNameLst>
                                          <p:attrName>style.visibility</p:attrName>
                                        </p:attrNameLst>
                                      </p:cBhvr>
                                      <p:to>
                                        <p:strVal val="visible"/>
                                      </p:to>
                                    </p:set>
                                    <p:animEffect transition="in" filter="dissolve">
                                      <p:cBhvr>
                                        <p:cTn id="51" dur="500"/>
                                        <p:tgtEl>
                                          <p:spTgt spid="57"/>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98"/>
                                        </p:tgtEl>
                                        <p:attrNameLst>
                                          <p:attrName>style.visibility</p:attrName>
                                        </p:attrNameLst>
                                      </p:cBhvr>
                                      <p:to>
                                        <p:strVal val="visible"/>
                                      </p:to>
                                    </p:set>
                                    <p:animEffect transition="in" filter="dissolve">
                                      <p:cBhvr>
                                        <p:cTn id="56" dur="500"/>
                                        <p:tgtEl>
                                          <p:spTgt spid="98"/>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61"/>
                                        </p:tgtEl>
                                        <p:attrNameLst>
                                          <p:attrName>style.visibility</p:attrName>
                                        </p:attrNameLst>
                                      </p:cBhvr>
                                      <p:to>
                                        <p:strVal val="visible"/>
                                      </p:to>
                                    </p:set>
                                    <p:animEffect transition="in" filter="dissolve">
                                      <p:cBhvr>
                                        <p:cTn id="61" dur="500"/>
                                        <p:tgtEl>
                                          <p:spTgt spid="61"/>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nodeType="clickEffect">
                                  <p:stCondLst>
                                    <p:cond delay="0"/>
                                  </p:stCondLst>
                                  <p:childTnLst>
                                    <p:set>
                                      <p:cBhvr>
                                        <p:cTn id="65" dur="1" fill="hold">
                                          <p:stCondLst>
                                            <p:cond delay="0"/>
                                          </p:stCondLst>
                                        </p:cTn>
                                        <p:tgtEl>
                                          <p:spTgt spid="63"/>
                                        </p:tgtEl>
                                        <p:attrNameLst>
                                          <p:attrName>style.visibility</p:attrName>
                                        </p:attrNameLst>
                                      </p:cBhvr>
                                      <p:to>
                                        <p:strVal val="visible"/>
                                      </p:to>
                                    </p:set>
                                    <p:animEffect transition="in" filter="dissolve">
                                      <p:cBhvr>
                                        <p:cTn id="66" dur="500"/>
                                        <p:tgtEl>
                                          <p:spTgt spid="63"/>
                                        </p:tgtEl>
                                      </p:cBhvr>
                                    </p:animEffect>
                                  </p:childTnLst>
                                </p:cTn>
                              </p:par>
                              <p:par>
                                <p:cTn id="67" presetID="9" presetClass="entr" presetSubtype="0" fill="hold" grpId="0" nodeType="withEffect">
                                  <p:stCondLst>
                                    <p:cond delay="0"/>
                                  </p:stCondLst>
                                  <p:childTnLst>
                                    <p:set>
                                      <p:cBhvr>
                                        <p:cTn id="68" dur="1" fill="hold">
                                          <p:stCondLst>
                                            <p:cond delay="0"/>
                                          </p:stCondLst>
                                        </p:cTn>
                                        <p:tgtEl>
                                          <p:spTgt spid="60"/>
                                        </p:tgtEl>
                                        <p:attrNameLst>
                                          <p:attrName>style.visibility</p:attrName>
                                        </p:attrNameLst>
                                      </p:cBhvr>
                                      <p:to>
                                        <p:strVal val="visible"/>
                                      </p:to>
                                    </p:set>
                                    <p:animEffect transition="in" filter="dissolve">
                                      <p:cBhvr>
                                        <p:cTn id="69"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2" grpId="0"/>
      <p:bldP spid="43" grpId="0" animBg="1"/>
      <p:bldP spid="49" grpId="0" animBg="1"/>
      <p:bldP spid="54" grpId="0"/>
      <p:bldP spid="55" grpId="0" animBg="1"/>
      <p:bldP spid="60" grpId="0"/>
      <p:bldP spid="61" grpId="0" animBg="1"/>
      <p:bldP spid="97" grpId="0"/>
      <p:bldP spid="9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A964FA77-936E-6435-B2DF-4D06F50A9CCD}"/>
              </a:ext>
            </a:extLst>
          </p:cNvPr>
          <p:cNvSpPr txBox="1"/>
          <p:nvPr/>
        </p:nvSpPr>
        <p:spPr>
          <a:xfrm>
            <a:off x="655018" y="1439199"/>
            <a:ext cx="2505814" cy="460382"/>
          </a:xfrm>
          <a:prstGeom prst="rect">
            <a:avLst/>
          </a:prstGeom>
          <a:noFill/>
        </p:spPr>
        <p:txBody>
          <a:bodyPr wrap="none" rtlCol="0">
            <a:spAutoFit/>
          </a:bodyPr>
          <a:lstStyle/>
          <a:p>
            <a:pPr>
              <a:lnSpc>
                <a:spcPct val="150000"/>
              </a:lnSpc>
            </a:pPr>
            <a:r>
              <a:rPr lang="en-US" altLang="ja-JP" dirty="0"/>
              <a:t>【</a:t>
            </a:r>
            <a:r>
              <a:rPr lang="ja-JP" altLang="en-US"/>
              <a:t>第</a:t>
            </a:r>
            <a:r>
              <a:rPr lang="en-US" altLang="ja-JP" dirty="0"/>
              <a:t>2</a:t>
            </a:r>
            <a:r>
              <a:rPr lang="ja-JP" altLang="en-US"/>
              <a:t>回</a:t>
            </a:r>
            <a:r>
              <a:rPr lang="en-US" altLang="ja-JP" dirty="0"/>
              <a:t>】2022</a:t>
            </a:r>
            <a:r>
              <a:rPr lang="ja-JP" altLang="en-US"/>
              <a:t>年</a:t>
            </a:r>
            <a:r>
              <a:rPr lang="en-US" altLang="ja-JP" dirty="0"/>
              <a:t>9</a:t>
            </a:r>
            <a:r>
              <a:rPr lang="ja-JP" altLang="en-US"/>
              <a:t>月</a:t>
            </a:r>
            <a:r>
              <a:rPr lang="en-US" altLang="ja-JP" dirty="0"/>
              <a:t>18</a:t>
            </a:r>
            <a:r>
              <a:rPr lang="ja-JP" altLang="en-US"/>
              <a:t>日</a:t>
            </a:r>
            <a:endParaRPr lang="en-US" altLang="ja-JP" dirty="0"/>
          </a:p>
        </p:txBody>
      </p:sp>
      <p:sp>
        <p:nvSpPr>
          <p:cNvPr id="4" name="テキスト ボックス 3">
            <a:extLst>
              <a:ext uri="{FF2B5EF4-FFF2-40B4-BE49-F238E27FC236}">
                <a16:creationId xmlns:a16="http://schemas.microsoft.com/office/drawing/2014/main" id="{E81FAA00-7F77-63C4-926D-32A343A64B4B}"/>
              </a:ext>
            </a:extLst>
          </p:cNvPr>
          <p:cNvSpPr txBox="1"/>
          <p:nvPr/>
        </p:nvSpPr>
        <p:spPr>
          <a:xfrm>
            <a:off x="2591780" y="569150"/>
            <a:ext cx="3960440" cy="523220"/>
          </a:xfrm>
          <a:prstGeom prst="rect">
            <a:avLst/>
          </a:prstGeom>
          <a:noFill/>
        </p:spPr>
        <p:txBody>
          <a:bodyPr wrap="square" rtlCol="0">
            <a:spAutoFit/>
          </a:bodyPr>
          <a:lstStyle/>
          <a:p>
            <a:r>
              <a:rPr lang="ja-JP" altLang="en-US" sz="2800"/>
              <a:t>家族会議の具体的内容</a:t>
            </a:r>
            <a:endParaRPr kumimoji="1" lang="ja-JP" altLang="en-US" sz="2800" dirty="0"/>
          </a:p>
        </p:txBody>
      </p:sp>
      <p:sp>
        <p:nvSpPr>
          <p:cNvPr id="5" name="テキスト ボックス 4">
            <a:extLst>
              <a:ext uri="{FF2B5EF4-FFF2-40B4-BE49-F238E27FC236}">
                <a16:creationId xmlns:a16="http://schemas.microsoft.com/office/drawing/2014/main" id="{38457E86-D84E-4496-FB94-578037D8398C}"/>
              </a:ext>
            </a:extLst>
          </p:cNvPr>
          <p:cNvSpPr txBox="1"/>
          <p:nvPr/>
        </p:nvSpPr>
        <p:spPr>
          <a:xfrm>
            <a:off x="1187624" y="2780928"/>
            <a:ext cx="6320961" cy="1659493"/>
          </a:xfrm>
          <a:prstGeom prst="rect">
            <a:avLst/>
          </a:prstGeom>
          <a:noFill/>
        </p:spPr>
        <p:txBody>
          <a:bodyPr wrap="none" rtlCol="0">
            <a:spAutoFit/>
          </a:bodyPr>
          <a:lstStyle/>
          <a:p>
            <a:pPr algn="ctr">
              <a:lnSpc>
                <a:spcPct val="150000"/>
              </a:lnSpc>
            </a:pPr>
            <a:r>
              <a:rPr kumimoji="1" lang="ja-JP" altLang="en-US" sz="3600">
                <a:highlight>
                  <a:srgbClr val="FFFF00"/>
                </a:highlight>
              </a:rPr>
              <a:t>医療法人の事業承継のポイント</a:t>
            </a:r>
            <a:br>
              <a:rPr kumimoji="1" lang="en-US" altLang="ja-JP" sz="3600" dirty="0">
                <a:highlight>
                  <a:srgbClr val="FFFF00"/>
                </a:highlight>
              </a:rPr>
            </a:br>
            <a:r>
              <a:rPr kumimoji="1" lang="ja-JP" altLang="en-US" sz="3600">
                <a:highlight>
                  <a:srgbClr val="FFFF00"/>
                </a:highlight>
              </a:rPr>
              <a:t>についての</a:t>
            </a:r>
            <a:r>
              <a:rPr lang="ja-JP" altLang="en-US" sz="3600">
                <a:highlight>
                  <a:srgbClr val="FFFF00"/>
                </a:highlight>
              </a:rPr>
              <a:t>レクチャー</a:t>
            </a:r>
            <a:endParaRPr kumimoji="1" lang="ja-JP" altLang="en-US" sz="3600">
              <a:highlight>
                <a:srgbClr val="FFFF00"/>
              </a:highlight>
            </a:endParaRPr>
          </a:p>
        </p:txBody>
      </p:sp>
    </p:spTree>
    <p:extLst>
      <p:ext uri="{BB962C8B-B14F-4D97-AF65-F5344CB8AC3E}">
        <p14:creationId xmlns:p14="http://schemas.microsoft.com/office/powerpoint/2010/main" val="31507508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grpSp>
        <p:nvGrpSpPr>
          <p:cNvPr id="10" name="図形グループ 9"/>
          <p:cNvGrpSpPr/>
          <p:nvPr/>
        </p:nvGrpSpPr>
        <p:grpSpPr>
          <a:xfrm>
            <a:off x="30871" y="2004707"/>
            <a:ext cx="2123357" cy="3697691"/>
            <a:chOff x="30871" y="2004707"/>
            <a:chExt cx="2123357" cy="3697691"/>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71" y="2004707"/>
              <a:ext cx="2123357" cy="3047329"/>
            </a:xfrm>
            <a:prstGeom prst="rect">
              <a:avLst/>
            </a:prstGeom>
          </p:spPr>
        </p:pic>
        <p:sp>
          <p:nvSpPr>
            <p:cNvPr id="3" name="テキスト ボックス 2"/>
            <p:cNvSpPr txBox="1"/>
            <p:nvPr/>
          </p:nvSpPr>
          <p:spPr>
            <a:xfrm>
              <a:off x="653967" y="5333066"/>
              <a:ext cx="877163" cy="369332"/>
            </a:xfrm>
            <a:prstGeom prst="rect">
              <a:avLst/>
            </a:prstGeom>
            <a:noFill/>
          </p:spPr>
          <p:txBody>
            <a:bodyPr wrap="none" rtlCol="0">
              <a:spAutoFit/>
            </a:bodyPr>
            <a:lstStyle/>
            <a:p>
              <a:r>
                <a:rPr kumimoji="1" lang="ja-JP" altLang="en-US"/>
                <a:t>相談者</a:t>
              </a:r>
              <a:endParaRPr kumimoji="1" lang="ja-JP" altLang="en-US" dirty="0"/>
            </a:p>
          </p:txBody>
        </p:sp>
      </p:grpSp>
      <p:grpSp>
        <p:nvGrpSpPr>
          <p:cNvPr id="11" name="図形グループ 10"/>
          <p:cNvGrpSpPr/>
          <p:nvPr/>
        </p:nvGrpSpPr>
        <p:grpSpPr>
          <a:xfrm>
            <a:off x="6216614" y="1810499"/>
            <a:ext cx="3131171" cy="3891899"/>
            <a:chOff x="6216614" y="1810499"/>
            <a:chExt cx="3131171" cy="3891899"/>
          </a:xfrm>
        </p:grpSpPr>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6614" y="1810499"/>
              <a:ext cx="3131171" cy="3522567"/>
            </a:xfrm>
            <a:prstGeom prst="rect">
              <a:avLst/>
            </a:prstGeom>
          </p:spPr>
        </p:pic>
        <p:sp>
          <p:nvSpPr>
            <p:cNvPr id="9" name="テキスト ボックス 8"/>
            <p:cNvSpPr txBox="1"/>
            <p:nvPr/>
          </p:nvSpPr>
          <p:spPr>
            <a:xfrm>
              <a:off x="7112785" y="5333066"/>
              <a:ext cx="1338828" cy="369332"/>
            </a:xfrm>
            <a:prstGeom prst="rect">
              <a:avLst/>
            </a:prstGeom>
            <a:noFill/>
          </p:spPr>
          <p:txBody>
            <a:bodyPr wrap="none" rtlCol="0">
              <a:spAutoFit/>
            </a:bodyPr>
            <a:lstStyle/>
            <a:p>
              <a:r>
                <a:rPr kumimoji="1" lang="ja-JP" altLang="en-US"/>
                <a:t>相談者一家</a:t>
              </a:r>
              <a:endParaRPr kumimoji="1" lang="ja-JP" altLang="en-US" dirty="0"/>
            </a:p>
          </p:txBody>
        </p:sp>
      </p:grpSp>
      <p:sp>
        <p:nvSpPr>
          <p:cNvPr id="7" name="ストライプ矢印 6"/>
          <p:cNvSpPr/>
          <p:nvPr/>
        </p:nvSpPr>
        <p:spPr>
          <a:xfrm>
            <a:off x="1868678" y="1268760"/>
            <a:ext cx="5256584" cy="5185810"/>
          </a:xfrm>
          <a:prstGeom prst="stripedRightArrow">
            <a:avLst>
              <a:gd name="adj1" fmla="val 66517"/>
              <a:gd name="adj2" fmla="val 3058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400" dirty="0">
                <a:solidFill>
                  <a:schemeClr val="tx1"/>
                </a:solidFill>
              </a:rPr>
              <a:t>相続</a:t>
            </a:r>
            <a:endParaRPr kumimoji="1" lang="en-US" altLang="ja-JP" sz="5400" dirty="0">
              <a:solidFill>
                <a:schemeClr val="tx1"/>
              </a:solidFill>
            </a:endParaRPr>
          </a:p>
          <a:p>
            <a:pPr algn="ctr"/>
            <a:r>
              <a:rPr kumimoji="1" lang="ja-JP" altLang="en-US" sz="5400" dirty="0">
                <a:solidFill>
                  <a:schemeClr val="tx1"/>
                </a:solidFill>
              </a:rPr>
              <a:t>コンサルティング</a:t>
            </a:r>
          </a:p>
        </p:txBody>
      </p:sp>
      <p:sp>
        <p:nvSpPr>
          <p:cNvPr id="12" name="テキスト ボックス 11"/>
          <p:cNvSpPr txBox="1"/>
          <p:nvPr/>
        </p:nvSpPr>
        <p:spPr>
          <a:xfrm>
            <a:off x="1810775" y="658103"/>
            <a:ext cx="5931432" cy="523220"/>
          </a:xfrm>
          <a:prstGeom prst="rect">
            <a:avLst/>
          </a:prstGeom>
          <a:noFill/>
        </p:spPr>
        <p:txBody>
          <a:bodyPr wrap="none" rtlCol="0">
            <a:spAutoFit/>
          </a:bodyPr>
          <a:lstStyle/>
          <a:p>
            <a:r>
              <a:rPr kumimoji="1" lang="ja-JP" altLang="en-US" sz="2800" dirty="0"/>
              <a:t>川口式「相続コンサルティングの定義」</a:t>
            </a:r>
          </a:p>
        </p:txBody>
      </p:sp>
    </p:spTree>
    <p:extLst>
      <p:ext uri="{BB962C8B-B14F-4D97-AF65-F5344CB8AC3E}">
        <p14:creationId xmlns:p14="http://schemas.microsoft.com/office/powerpoint/2010/main" val="611865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1500" fill="hold"/>
                                        <p:tgtEl>
                                          <p:spTgt spid="7"/>
                                        </p:tgtEl>
                                        <p:attrNameLst>
                                          <p:attrName>ppt_x</p:attrName>
                                        </p:attrNameLst>
                                      </p:cBhvr>
                                      <p:tavLst>
                                        <p:tav tm="0">
                                          <p:val>
                                            <p:strVal val="0-#ppt_w/2"/>
                                          </p:val>
                                        </p:tav>
                                        <p:tav tm="100000">
                                          <p:val>
                                            <p:strVal val="#ppt_x"/>
                                          </p:val>
                                        </p:tav>
                                      </p:tavLst>
                                    </p:anim>
                                    <p:anim calcmode="lin" valueType="num">
                                      <p:cBhvr additive="base">
                                        <p:cTn id="18" dur="1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5816" y="272480"/>
            <a:ext cx="2664296" cy="2792317"/>
          </a:xfrm>
          <a:prstGeom prst="rect">
            <a:avLst/>
          </a:prstGeom>
        </p:spPr>
      </p:pic>
      <p:sp>
        <p:nvSpPr>
          <p:cNvPr id="3" name="タイトル 2"/>
          <p:cNvSpPr>
            <a:spLocks noGrp="1"/>
          </p:cNvSpPr>
          <p:nvPr>
            <p:ph type="ctrTitle"/>
          </p:nvPr>
        </p:nvSpPr>
        <p:spPr>
          <a:xfrm>
            <a:off x="-108520" y="3107046"/>
            <a:ext cx="8376737" cy="1372315"/>
          </a:xfrm>
        </p:spPr>
        <p:txBody>
          <a:bodyPr>
            <a:normAutofit fontScale="90000"/>
          </a:bodyPr>
          <a:lstStyle/>
          <a:p>
            <a:br>
              <a:rPr lang="en-US" altLang="ja-JP" sz="2800" b="1" dirty="0"/>
            </a:br>
            <a:br>
              <a:rPr lang="en-US" altLang="ja-JP" sz="2800" b="1" dirty="0"/>
            </a:br>
            <a:r>
              <a:rPr lang="ja-JP" altLang="en-US" sz="3200" b="1"/>
              <a:t>医療法人〇〇会　御中</a:t>
            </a:r>
            <a:r>
              <a:rPr lang="ja-JP" altLang="en-US" sz="4400" b="1"/>
              <a:t>　</a:t>
            </a:r>
            <a:br>
              <a:rPr lang="en-US" altLang="ja-JP" sz="2800" b="1" dirty="0"/>
            </a:br>
            <a:r>
              <a:rPr lang="ja-JP" altLang="en-US" sz="2800" b="1" dirty="0"/>
              <a:t>相続対策資料</a:t>
            </a:r>
            <a:br>
              <a:rPr lang="en-US" altLang="ja-JP" sz="2800" b="1" dirty="0"/>
            </a:br>
            <a:endParaRPr kumimoji="1" lang="ja-JP" altLang="en-US" sz="1600" b="1" dirty="0"/>
          </a:p>
        </p:txBody>
      </p:sp>
      <p:sp>
        <p:nvSpPr>
          <p:cNvPr id="5" name="テキスト ボックス 4"/>
          <p:cNvSpPr txBox="1"/>
          <p:nvPr/>
        </p:nvSpPr>
        <p:spPr>
          <a:xfrm>
            <a:off x="611560" y="4679627"/>
            <a:ext cx="6624736" cy="400110"/>
          </a:xfrm>
          <a:prstGeom prst="rect">
            <a:avLst/>
          </a:prstGeom>
          <a:solidFill>
            <a:schemeClr val="bg2"/>
          </a:solidFill>
        </p:spPr>
        <p:txBody>
          <a:bodyPr wrap="square" rtlCol="0">
            <a:spAutoFit/>
          </a:bodyPr>
          <a:lstStyle/>
          <a:p>
            <a:pPr algn="ctr"/>
            <a:r>
              <a:rPr lang="ja-JP" altLang="en-US" sz="2000" b="1"/>
              <a:t>株式会社ライブリッジ</a:t>
            </a:r>
            <a:r>
              <a:rPr lang="en-US" altLang="ja-JP" sz="2000" b="1" dirty="0"/>
              <a:t> </a:t>
            </a:r>
            <a:r>
              <a:rPr lang="ja-JP" altLang="en-US" sz="2000" b="1"/>
              <a:t>相続コンサルタント</a:t>
            </a:r>
            <a:r>
              <a:rPr lang="en-US" altLang="ja-JP" sz="2000" b="1" dirty="0"/>
              <a:t> </a:t>
            </a:r>
            <a:r>
              <a:rPr lang="ja-JP" altLang="en-US" sz="2000" b="1"/>
              <a:t>川口宗</a:t>
            </a:r>
            <a:r>
              <a:rPr lang="ja-JP" altLang="en-US" sz="2000" b="1" dirty="0"/>
              <a:t>治</a:t>
            </a:r>
            <a:endParaRPr kumimoji="1" lang="ja-JP" altLang="en-US" sz="2000" b="1" dirty="0"/>
          </a:p>
        </p:txBody>
      </p:sp>
      <p:sp>
        <p:nvSpPr>
          <p:cNvPr id="2" name="テキスト ボックス 1"/>
          <p:cNvSpPr txBox="1"/>
          <p:nvPr/>
        </p:nvSpPr>
        <p:spPr>
          <a:xfrm>
            <a:off x="7020272" y="5840785"/>
            <a:ext cx="1412566" cy="369332"/>
          </a:xfrm>
          <a:prstGeom prst="rect">
            <a:avLst/>
          </a:prstGeom>
          <a:noFill/>
        </p:spPr>
        <p:txBody>
          <a:bodyPr wrap="none" rtlCol="0">
            <a:spAutoFit/>
          </a:bodyPr>
          <a:lstStyle/>
          <a:p>
            <a:r>
              <a:rPr lang="en-US" altLang="ja-JP" dirty="0"/>
              <a:t>2022/09/18</a:t>
            </a:r>
            <a:endParaRPr kumimoji="1" lang="ja-JP" altLang="en-US" dirty="0"/>
          </a:p>
        </p:txBody>
      </p:sp>
    </p:spTree>
    <p:extLst>
      <p:ext uri="{BB962C8B-B14F-4D97-AF65-F5344CB8AC3E}">
        <p14:creationId xmlns:p14="http://schemas.microsoft.com/office/powerpoint/2010/main" val="22927526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2994A48F-5CBE-4243-A5CA-E5330AB54892}"/>
              </a:ext>
            </a:extLst>
          </p:cNvPr>
          <p:cNvSpPr txBox="1"/>
          <p:nvPr/>
        </p:nvSpPr>
        <p:spPr>
          <a:xfrm>
            <a:off x="1658382" y="1701201"/>
            <a:ext cx="5827236" cy="4154984"/>
          </a:xfrm>
          <a:prstGeom prst="rect">
            <a:avLst/>
          </a:prstGeom>
          <a:solidFill>
            <a:srgbClr val="FFFF00"/>
          </a:solidFill>
          <a:ln>
            <a:solidFill>
              <a:srgbClr val="FFFF00"/>
            </a:solidFill>
          </a:ln>
        </p:spPr>
        <p:txBody>
          <a:bodyPr wrap="none" rtlCol="0">
            <a:spAutoFit/>
          </a:bodyPr>
          <a:lstStyle/>
          <a:p>
            <a:pPr algn="ctr"/>
            <a:r>
              <a:rPr kumimoji="1" lang="ja-JP" altLang="en-US" sz="8800"/>
              <a:t>医療法人の</a:t>
            </a:r>
            <a:endParaRPr kumimoji="1" lang="en-US" altLang="ja-JP" sz="8800" dirty="0"/>
          </a:p>
          <a:p>
            <a:pPr algn="ctr"/>
            <a:r>
              <a:rPr lang="ja-JP" altLang="en-US" sz="8800"/>
              <a:t>事業承継の</a:t>
            </a:r>
            <a:endParaRPr lang="en-US" altLang="ja-JP" sz="8800" dirty="0"/>
          </a:p>
          <a:p>
            <a:pPr algn="ctr"/>
            <a:r>
              <a:rPr kumimoji="1" lang="ja-JP" altLang="en-US" sz="8800"/>
              <a:t>ポイント</a:t>
            </a:r>
            <a:endParaRPr kumimoji="1" lang="ja-JP" altLang="en-US" sz="8800" dirty="0"/>
          </a:p>
        </p:txBody>
      </p:sp>
    </p:spTree>
    <p:extLst>
      <p:ext uri="{BB962C8B-B14F-4D97-AF65-F5344CB8AC3E}">
        <p14:creationId xmlns:p14="http://schemas.microsoft.com/office/powerpoint/2010/main" val="3776028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571A337-012F-1AD9-F85E-99397ABA7454}"/>
              </a:ext>
            </a:extLst>
          </p:cNvPr>
          <p:cNvSpPr txBox="1"/>
          <p:nvPr/>
        </p:nvSpPr>
        <p:spPr>
          <a:xfrm>
            <a:off x="2712251" y="129231"/>
            <a:ext cx="3179076" cy="646331"/>
          </a:xfrm>
          <a:prstGeom prst="rect">
            <a:avLst/>
          </a:prstGeom>
          <a:noFill/>
        </p:spPr>
        <p:txBody>
          <a:bodyPr wrap="none" rtlCol="0">
            <a:spAutoFit/>
          </a:bodyPr>
          <a:lstStyle/>
          <a:p>
            <a:pPr algn="ctr"/>
            <a:r>
              <a:rPr lang="en-US" altLang="ja-JP" sz="3600" dirty="0"/>
              <a:t>Y</a:t>
            </a:r>
            <a:r>
              <a:rPr lang="ja-JP" altLang="en-US" sz="3600"/>
              <a:t>家の相続対策</a:t>
            </a:r>
            <a:endParaRPr kumimoji="1" lang="ja-JP" altLang="en-US" sz="3600" dirty="0"/>
          </a:p>
        </p:txBody>
      </p:sp>
      <p:sp>
        <p:nvSpPr>
          <p:cNvPr id="6" name="角丸四角形 5">
            <a:extLst>
              <a:ext uri="{FF2B5EF4-FFF2-40B4-BE49-F238E27FC236}">
                <a16:creationId xmlns:a16="http://schemas.microsoft.com/office/drawing/2014/main" id="{2A18E2E3-7A44-7529-1B04-6967D46521E1}"/>
              </a:ext>
            </a:extLst>
          </p:cNvPr>
          <p:cNvSpPr/>
          <p:nvPr/>
        </p:nvSpPr>
        <p:spPr>
          <a:xfrm>
            <a:off x="251520" y="979215"/>
            <a:ext cx="3985119" cy="3657788"/>
          </a:xfrm>
          <a:prstGeom prst="round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3" name="テキスト ボックス 2">
            <a:extLst>
              <a:ext uri="{FF2B5EF4-FFF2-40B4-BE49-F238E27FC236}">
                <a16:creationId xmlns:a16="http://schemas.microsoft.com/office/drawing/2014/main" id="{32327C2D-5A00-868E-5BC6-E7D2CF8AEDAB}"/>
              </a:ext>
            </a:extLst>
          </p:cNvPr>
          <p:cNvSpPr txBox="1"/>
          <p:nvPr/>
        </p:nvSpPr>
        <p:spPr>
          <a:xfrm>
            <a:off x="186369" y="1684675"/>
            <a:ext cx="4115420" cy="2431435"/>
          </a:xfrm>
          <a:prstGeom prst="rect">
            <a:avLst/>
          </a:prstGeom>
          <a:noFill/>
        </p:spPr>
        <p:txBody>
          <a:bodyPr wrap="square" rtlCol="0">
            <a:spAutoFit/>
          </a:bodyPr>
          <a:lstStyle/>
          <a:p>
            <a:pPr algn="ctr"/>
            <a:r>
              <a:rPr kumimoji="1" lang="ja-JP" altLang="en-US" sz="2800">
                <a:solidFill>
                  <a:schemeClr val="bg1"/>
                </a:solidFill>
              </a:rPr>
              <a:t>父：清二さん</a:t>
            </a:r>
            <a:endParaRPr kumimoji="1" lang="en-US" altLang="ja-JP" sz="2800" dirty="0">
              <a:solidFill>
                <a:schemeClr val="bg1"/>
              </a:solidFill>
            </a:endParaRPr>
          </a:p>
          <a:p>
            <a:pPr algn="ctr"/>
            <a:endParaRPr lang="en-US" altLang="ja-JP" sz="2800" dirty="0">
              <a:solidFill>
                <a:schemeClr val="bg1"/>
              </a:solidFill>
            </a:endParaRPr>
          </a:p>
          <a:p>
            <a:pPr algn="ctr"/>
            <a:r>
              <a:rPr kumimoji="1" lang="ja-JP" altLang="en-US" sz="2800">
                <a:solidFill>
                  <a:schemeClr val="bg1"/>
                </a:solidFill>
              </a:rPr>
              <a:t>母：まゆみさん</a:t>
            </a:r>
            <a:endParaRPr kumimoji="1" lang="en-US" altLang="ja-JP" sz="2800" dirty="0">
              <a:solidFill>
                <a:schemeClr val="bg1"/>
              </a:solidFill>
            </a:endParaRPr>
          </a:p>
          <a:p>
            <a:pPr algn="ctr"/>
            <a:endParaRPr lang="en-US" altLang="ja-JP" sz="2800" dirty="0">
              <a:solidFill>
                <a:schemeClr val="bg1"/>
              </a:solidFill>
            </a:endParaRPr>
          </a:p>
          <a:p>
            <a:pPr algn="ctr"/>
            <a:r>
              <a:rPr kumimoji="1" lang="ja-JP" altLang="en-US" sz="4000">
                <a:solidFill>
                  <a:schemeClr val="bg1"/>
                </a:solidFill>
              </a:rPr>
              <a:t>個人の相続対策</a:t>
            </a:r>
            <a:endParaRPr kumimoji="1" lang="ja-JP" altLang="en-US" sz="4000" dirty="0">
              <a:solidFill>
                <a:schemeClr val="bg1"/>
              </a:solidFill>
            </a:endParaRPr>
          </a:p>
        </p:txBody>
      </p:sp>
      <p:sp>
        <p:nvSpPr>
          <p:cNvPr id="11" name="角丸四角形 10">
            <a:extLst>
              <a:ext uri="{FF2B5EF4-FFF2-40B4-BE49-F238E27FC236}">
                <a16:creationId xmlns:a16="http://schemas.microsoft.com/office/drawing/2014/main" id="{ABC7A90C-41AA-D8B8-EDDF-0CDE51AD4E41}"/>
              </a:ext>
            </a:extLst>
          </p:cNvPr>
          <p:cNvSpPr/>
          <p:nvPr/>
        </p:nvSpPr>
        <p:spPr>
          <a:xfrm>
            <a:off x="4860032" y="980728"/>
            <a:ext cx="3985119" cy="3657788"/>
          </a:xfrm>
          <a:prstGeom prst="round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2" name="テキスト ボックス 11">
            <a:extLst>
              <a:ext uri="{FF2B5EF4-FFF2-40B4-BE49-F238E27FC236}">
                <a16:creationId xmlns:a16="http://schemas.microsoft.com/office/drawing/2014/main" id="{9D26F5B4-6B25-F932-6E3A-03713ECD6D18}"/>
              </a:ext>
            </a:extLst>
          </p:cNvPr>
          <p:cNvSpPr txBox="1"/>
          <p:nvPr/>
        </p:nvSpPr>
        <p:spPr>
          <a:xfrm>
            <a:off x="4860032" y="1660908"/>
            <a:ext cx="4115420" cy="2431435"/>
          </a:xfrm>
          <a:prstGeom prst="rect">
            <a:avLst/>
          </a:prstGeom>
          <a:noFill/>
        </p:spPr>
        <p:txBody>
          <a:bodyPr wrap="square" rtlCol="0">
            <a:spAutoFit/>
          </a:bodyPr>
          <a:lstStyle/>
          <a:p>
            <a:pPr algn="ctr"/>
            <a:r>
              <a:rPr kumimoji="1" lang="ja-JP" altLang="en-US" sz="2800">
                <a:solidFill>
                  <a:schemeClr val="bg1"/>
                </a:solidFill>
              </a:rPr>
              <a:t>医療法人</a:t>
            </a:r>
            <a:r>
              <a:rPr lang="ja-JP" altLang="en-US" sz="2800">
                <a:solidFill>
                  <a:schemeClr val="bg1"/>
                </a:solidFill>
              </a:rPr>
              <a:t>〇〇会</a:t>
            </a:r>
            <a:endParaRPr kumimoji="1" lang="en-US" altLang="ja-JP" sz="2800" dirty="0">
              <a:solidFill>
                <a:schemeClr val="bg1"/>
              </a:solidFill>
            </a:endParaRPr>
          </a:p>
          <a:p>
            <a:pPr algn="ctr"/>
            <a:endParaRPr lang="en-US" altLang="ja-JP" sz="2800" dirty="0">
              <a:solidFill>
                <a:schemeClr val="bg1"/>
              </a:solidFill>
            </a:endParaRPr>
          </a:p>
          <a:p>
            <a:pPr algn="ctr"/>
            <a:r>
              <a:rPr lang="ja-JP" altLang="en-US" sz="2800">
                <a:solidFill>
                  <a:schemeClr val="bg1"/>
                </a:solidFill>
              </a:rPr>
              <a:t>の</a:t>
            </a:r>
            <a:endParaRPr lang="en-US" altLang="ja-JP" sz="2800" dirty="0">
              <a:solidFill>
                <a:schemeClr val="bg1"/>
              </a:solidFill>
            </a:endParaRPr>
          </a:p>
          <a:p>
            <a:pPr algn="ctr"/>
            <a:endParaRPr lang="en-US" altLang="ja-JP" sz="2800" dirty="0">
              <a:solidFill>
                <a:schemeClr val="bg1"/>
              </a:solidFill>
            </a:endParaRPr>
          </a:p>
          <a:p>
            <a:pPr algn="ctr"/>
            <a:r>
              <a:rPr lang="ja-JP" altLang="en-US" sz="4000">
                <a:solidFill>
                  <a:schemeClr val="bg1"/>
                </a:solidFill>
              </a:rPr>
              <a:t>事業承継</a:t>
            </a:r>
            <a:r>
              <a:rPr kumimoji="1" lang="ja-JP" altLang="en-US" sz="4000">
                <a:solidFill>
                  <a:schemeClr val="bg1"/>
                </a:solidFill>
              </a:rPr>
              <a:t>対策</a:t>
            </a:r>
            <a:endParaRPr kumimoji="1" lang="ja-JP" altLang="en-US" sz="4000" dirty="0">
              <a:solidFill>
                <a:schemeClr val="bg1"/>
              </a:solidFill>
            </a:endParaRPr>
          </a:p>
        </p:txBody>
      </p:sp>
      <p:sp>
        <p:nvSpPr>
          <p:cNvPr id="15" name="左右矢印 14">
            <a:extLst>
              <a:ext uri="{FF2B5EF4-FFF2-40B4-BE49-F238E27FC236}">
                <a16:creationId xmlns:a16="http://schemas.microsoft.com/office/drawing/2014/main" id="{9F139CEA-C31E-4B9F-81AC-F9232296389D}"/>
              </a:ext>
            </a:extLst>
          </p:cNvPr>
          <p:cNvSpPr/>
          <p:nvPr/>
        </p:nvSpPr>
        <p:spPr>
          <a:xfrm>
            <a:off x="251520" y="5709648"/>
            <a:ext cx="8593631" cy="1019122"/>
          </a:xfrm>
          <a:prstGeom prst="leftRightArrow">
            <a:avLst>
              <a:gd name="adj1" fmla="val 65350"/>
              <a:gd name="adj2" fmla="val 6073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988EC276-6C7F-F7B7-BA85-46B0AE86DE4C}"/>
              </a:ext>
            </a:extLst>
          </p:cNvPr>
          <p:cNvSpPr txBox="1"/>
          <p:nvPr/>
        </p:nvSpPr>
        <p:spPr>
          <a:xfrm>
            <a:off x="654637" y="4711660"/>
            <a:ext cx="3647152" cy="923330"/>
          </a:xfrm>
          <a:prstGeom prst="rect">
            <a:avLst/>
          </a:prstGeom>
          <a:noFill/>
        </p:spPr>
        <p:txBody>
          <a:bodyPr wrap="none" rtlCol="0">
            <a:spAutoFit/>
          </a:bodyPr>
          <a:lstStyle/>
          <a:p>
            <a:r>
              <a:rPr kumimoji="1" lang="ja-JP" altLang="en-US"/>
              <a:t>・現金や不動産など</a:t>
            </a:r>
            <a:br>
              <a:rPr kumimoji="1" lang="en-US" altLang="ja-JP" dirty="0"/>
            </a:br>
            <a:r>
              <a:rPr kumimoji="1" lang="ja-JP" altLang="en-US"/>
              <a:t>　個人の財産をどう引き継ぐか？</a:t>
            </a:r>
            <a:endParaRPr kumimoji="1" lang="en-US" altLang="ja-JP" dirty="0"/>
          </a:p>
          <a:p>
            <a:r>
              <a:rPr lang="ja-JP" altLang="en-US"/>
              <a:t>・</a:t>
            </a:r>
            <a:r>
              <a:rPr lang="ja-JP" altLang="en-US">
                <a:solidFill>
                  <a:schemeClr val="bg1"/>
                </a:solidFill>
                <a:highlight>
                  <a:srgbClr val="FF0000"/>
                </a:highlight>
              </a:rPr>
              <a:t>出資持分</a:t>
            </a:r>
            <a:r>
              <a:rPr lang="ja-JP" altLang="en-US"/>
              <a:t>の問題　　　　</a:t>
            </a:r>
            <a:r>
              <a:rPr lang="ja-JP" altLang="en-US" dirty="0"/>
              <a:t>　</a:t>
            </a:r>
            <a:r>
              <a:rPr kumimoji="1" lang="ja-JP" altLang="en-US"/>
              <a:t>など</a:t>
            </a:r>
            <a:endParaRPr kumimoji="1" lang="ja-JP" altLang="en-US" dirty="0"/>
          </a:p>
        </p:txBody>
      </p:sp>
      <p:sp>
        <p:nvSpPr>
          <p:cNvPr id="17" name="テキスト ボックス 16">
            <a:extLst>
              <a:ext uri="{FF2B5EF4-FFF2-40B4-BE49-F238E27FC236}">
                <a16:creationId xmlns:a16="http://schemas.microsoft.com/office/drawing/2014/main" id="{2D768625-B214-CF37-69C4-EF2255CE5F40}"/>
              </a:ext>
            </a:extLst>
          </p:cNvPr>
          <p:cNvSpPr txBox="1"/>
          <p:nvPr/>
        </p:nvSpPr>
        <p:spPr>
          <a:xfrm>
            <a:off x="5220072" y="4726885"/>
            <a:ext cx="3416320" cy="923330"/>
          </a:xfrm>
          <a:prstGeom prst="rect">
            <a:avLst/>
          </a:prstGeom>
          <a:noFill/>
        </p:spPr>
        <p:txBody>
          <a:bodyPr wrap="none" rtlCol="0">
            <a:spAutoFit/>
          </a:bodyPr>
          <a:lstStyle/>
          <a:p>
            <a:r>
              <a:rPr kumimoji="1" lang="ja-JP" altLang="en-US"/>
              <a:t>・事業をどう承継していくか？</a:t>
            </a:r>
            <a:endParaRPr lang="en-US" altLang="ja-JP" dirty="0"/>
          </a:p>
          <a:p>
            <a:r>
              <a:rPr kumimoji="1" lang="ja-JP" altLang="en-US"/>
              <a:t>・事業をどう経営していくか？</a:t>
            </a:r>
            <a:endParaRPr lang="en-US" altLang="ja-JP" dirty="0"/>
          </a:p>
          <a:p>
            <a:r>
              <a:rPr lang="ja-JP" altLang="en-US"/>
              <a:t>　　　　　　　　　　　　など</a:t>
            </a:r>
            <a:endParaRPr lang="en-US" altLang="ja-JP" dirty="0"/>
          </a:p>
        </p:txBody>
      </p:sp>
      <p:sp>
        <p:nvSpPr>
          <p:cNvPr id="18" name="テキスト ボックス 17">
            <a:extLst>
              <a:ext uri="{FF2B5EF4-FFF2-40B4-BE49-F238E27FC236}">
                <a16:creationId xmlns:a16="http://schemas.microsoft.com/office/drawing/2014/main" id="{398ECEE6-97A2-91EB-A89B-9757F9C2637A}"/>
              </a:ext>
            </a:extLst>
          </p:cNvPr>
          <p:cNvSpPr txBox="1"/>
          <p:nvPr/>
        </p:nvSpPr>
        <p:spPr>
          <a:xfrm>
            <a:off x="1068477" y="5949280"/>
            <a:ext cx="7007046" cy="523220"/>
          </a:xfrm>
          <a:prstGeom prst="rect">
            <a:avLst/>
          </a:prstGeom>
          <a:noFill/>
        </p:spPr>
        <p:txBody>
          <a:bodyPr wrap="none" rtlCol="0">
            <a:spAutoFit/>
          </a:bodyPr>
          <a:lstStyle/>
          <a:p>
            <a:pPr algn="ctr"/>
            <a:r>
              <a:rPr kumimoji="1" lang="ja-JP" altLang="en-US" sz="2800"/>
              <a:t>切り離さず並行して考えていくことが必要</a:t>
            </a:r>
            <a:endParaRPr kumimoji="1" lang="ja-JP" altLang="en-US" sz="2800" dirty="0"/>
          </a:p>
        </p:txBody>
      </p:sp>
    </p:spTree>
    <p:extLst>
      <p:ext uri="{BB962C8B-B14F-4D97-AF65-F5344CB8AC3E}">
        <p14:creationId xmlns:p14="http://schemas.microsoft.com/office/powerpoint/2010/main" val="27723343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グラフ が含まれている画像&#10;&#10;自動的に生成された説明">
            <a:extLst>
              <a:ext uri="{FF2B5EF4-FFF2-40B4-BE49-F238E27FC236}">
                <a16:creationId xmlns:a16="http://schemas.microsoft.com/office/drawing/2014/main" id="{248BB4C8-890C-DCD2-1C57-636524F0DF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920" y="1004721"/>
            <a:ext cx="7650160" cy="5961848"/>
          </a:xfrm>
          <a:prstGeom prst="rect">
            <a:avLst/>
          </a:prstGeom>
        </p:spPr>
      </p:pic>
      <p:pic>
        <p:nvPicPr>
          <p:cNvPr id="4" name="コンテンツ プレースホルダー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AA9C1F0C-E051-D741-1DAA-214D3457C36E}"/>
              </a:ext>
            </a:extLst>
          </p:cNvPr>
          <p:cNvSpPr txBox="1"/>
          <p:nvPr/>
        </p:nvSpPr>
        <p:spPr>
          <a:xfrm>
            <a:off x="1493841" y="518680"/>
            <a:ext cx="6750567" cy="584775"/>
          </a:xfrm>
          <a:prstGeom prst="rect">
            <a:avLst/>
          </a:prstGeom>
          <a:noFill/>
        </p:spPr>
        <p:txBody>
          <a:bodyPr wrap="none" rtlCol="0">
            <a:spAutoFit/>
          </a:bodyPr>
          <a:lstStyle/>
          <a:p>
            <a:pPr algn="ctr"/>
            <a:r>
              <a:rPr lang="en-US" altLang="ja-JP" sz="3200" dirty="0"/>
              <a:t>Ⅰ</a:t>
            </a:r>
            <a:r>
              <a:rPr lang="ja-JP" altLang="en-US" sz="3200"/>
              <a:t>．</a:t>
            </a:r>
            <a:r>
              <a:rPr kumimoji="1" lang="ja-JP" altLang="en-US" sz="3200"/>
              <a:t>医療法人の事業承継のポイント</a:t>
            </a:r>
            <a:endParaRPr kumimoji="1" lang="ja-JP" altLang="en-US" sz="3200" dirty="0"/>
          </a:p>
        </p:txBody>
      </p:sp>
      <p:sp>
        <p:nvSpPr>
          <p:cNvPr id="6" name="テキスト ボックス 5">
            <a:extLst>
              <a:ext uri="{FF2B5EF4-FFF2-40B4-BE49-F238E27FC236}">
                <a16:creationId xmlns:a16="http://schemas.microsoft.com/office/drawing/2014/main" id="{0F083700-A393-1902-57D1-3F1A485AE03D}"/>
              </a:ext>
            </a:extLst>
          </p:cNvPr>
          <p:cNvSpPr txBox="1"/>
          <p:nvPr/>
        </p:nvSpPr>
        <p:spPr>
          <a:xfrm>
            <a:off x="107504" y="1340768"/>
            <a:ext cx="4698722" cy="584775"/>
          </a:xfrm>
          <a:prstGeom prst="rect">
            <a:avLst/>
          </a:prstGeom>
          <a:noFill/>
        </p:spPr>
        <p:txBody>
          <a:bodyPr wrap="none" rtlCol="0">
            <a:spAutoFit/>
          </a:bodyPr>
          <a:lstStyle/>
          <a:p>
            <a:r>
              <a:rPr kumimoji="1" lang="ja-JP" altLang="en-US" sz="3200"/>
              <a:t>■出資持分に関する問題</a:t>
            </a:r>
            <a:endParaRPr kumimoji="1" lang="ja-JP" altLang="en-US" sz="3200" dirty="0"/>
          </a:p>
        </p:txBody>
      </p:sp>
    </p:spTree>
    <p:extLst>
      <p:ext uri="{BB962C8B-B14F-4D97-AF65-F5344CB8AC3E}">
        <p14:creationId xmlns:p14="http://schemas.microsoft.com/office/powerpoint/2010/main" val="28130686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DC372EB9-ACF0-82E9-ED6A-B212018DF973}"/>
              </a:ext>
            </a:extLst>
          </p:cNvPr>
          <p:cNvSpPr txBox="1"/>
          <p:nvPr/>
        </p:nvSpPr>
        <p:spPr>
          <a:xfrm>
            <a:off x="179512" y="1700808"/>
            <a:ext cx="8784976" cy="1938992"/>
          </a:xfrm>
          <a:prstGeom prst="rect">
            <a:avLst/>
          </a:prstGeom>
          <a:noFill/>
        </p:spPr>
        <p:txBody>
          <a:bodyPr wrap="square">
            <a:spAutoFit/>
          </a:bodyPr>
          <a:lstStyle/>
          <a:p>
            <a:pPr algn="ctr" fontAlgn="base"/>
            <a:r>
              <a:rPr lang="en-US" altLang="ja-JP" b="0" i="0" dirty="0">
                <a:effectLst/>
                <a:latin typeface="Arial" panose="020B0604020202020204" pitchFamily="34" charset="0"/>
              </a:rPr>
              <a:t>①</a:t>
            </a:r>
            <a:r>
              <a:rPr lang="ja-JP" altLang="en-US" b="0" i="0">
                <a:effectLst/>
                <a:latin typeface="Arial" panose="020B0604020202020204" pitchFamily="34" charset="0"/>
              </a:rPr>
              <a:t>出資者が亡くなり、相続が開始した場合</a:t>
            </a:r>
            <a:endParaRPr lang="en-US" altLang="ja-JP" b="0" i="0" dirty="0">
              <a:effectLst/>
              <a:latin typeface="Arial" panose="020B0604020202020204" pitchFamily="34" charset="0"/>
            </a:endParaRPr>
          </a:p>
          <a:p>
            <a:pPr algn="ctr" fontAlgn="base"/>
            <a:endParaRPr lang="en-US" altLang="ja-JP" b="0" i="0" dirty="0">
              <a:solidFill>
                <a:srgbClr val="333333"/>
              </a:solidFill>
              <a:effectLst/>
              <a:latin typeface="Arial" panose="020B0604020202020204" pitchFamily="34" charset="0"/>
            </a:endParaRPr>
          </a:p>
          <a:p>
            <a:pPr algn="ctr" fontAlgn="base"/>
            <a:r>
              <a:rPr lang="ja-JP" altLang="en-US" sz="2800" b="0" i="0">
                <a:solidFill>
                  <a:srgbClr val="FF0000"/>
                </a:solidFill>
                <a:effectLst/>
                <a:latin typeface="Arial" panose="020B0604020202020204" pitchFamily="34" charset="0"/>
              </a:rPr>
              <a:t>→相続人に多額な相続税が生じるリスク</a:t>
            </a:r>
            <a:endParaRPr lang="en-US" altLang="ja-JP" sz="2800" b="0" i="0" dirty="0">
              <a:solidFill>
                <a:srgbClr val="FF0000"/>
              </a:solidFill>
              <a:effectLst/>
              <a:latin typeface="Arial" panose="020B0604020202020204" pitchFamily="34" charset="0"/>
            </a:endParaRPr>
          </a:p>
          <a:p>
            <a:pPr algn="ctr" fontAlgn="base"/>
            <a:br>
              <a:rPr lang="ja-JP" altLang="en-US" sz="2800" b="0" i="0">
                <a:solidFill>
                  <a:srgbClr val="FF0000"/>
                </a:solidFill>
                <a:effectLst/>
                <a:latin typeface="Arial" panose="020B0604020202020204" pitchFamily="34" charset="0"/>
              </a:rPr>
            </a:br>
            <a:r>
              <a:rPr lang="ja-JP" altLang="en-US" sz="2800" b="0" i="0">
                <a:solidFill>
                  <a:srgbClr val="FF0000"/>
                </a:solidFill>
                <a:effectLst/>
                <a:latin typeface="Arial" panose="020B0604020202020204" pitchFamily="34" charset="0"/>
              </a:rPr>
              <a:t>→相続人の医療法人に対する高額な払戻請求のリスク</a:t>
            </a:r>
            <a:endParaRPr lang="en-US" altLang="ja-JP" sz="2800" b="0" i="0" dirty="0">
              <a:solidFill>
                <a:srgbClr val="FF0000"/>
              </a:solidFill>
              <a:effectLst/>
              <a:latin typeface="Arial" panose="020B0604020202020204" pitchFamily="34" charset="0"/>
            </a:endParaRPr>
          </a:p>
        </p:txBody>
      </p:sp>
      <p:sp>
        <p:nvSpPr>
          <p:cNvPr id="7" name="テキスト ボックス 6">
            <a:extLst>
              <a:ext uri="{FF2B5EF4-FFF2-40B4-BE49-F238E27FC236}">
                <a16:creationId xmlns:a16="http://schemas.microsoft.com/office/drawing/2014/main" id="{F38D5E76-9E08-5919-C2F4-872611731947}"/>
              </a:ext>
            </a:extLst>
          </p:cNvPr>
          <p:cNvSpPr txBox="1"/>
          <p:nvPr/>
        </p:nvSpPr>
        <p:spPr>
          <a:xfrm>
            <a:off x="179512" y="3646765"/>
            <a:ext cx="8712968" cy="1354217"/>
          </a:xfrm>
          <a:prstGeom prst="rect">
            <a:avLst/>
          </a:prstGeom>
          <a:noFill/>
        </p:spPr>
        <p:txBody>
          <a:bodyPr wrap="square">
            <a:spAutoFit/>
          </a:bodyPr>
          <a:lstStyle/>
          <a:p>
            <a:pPr algn="ctr" fontAlgn="base"/>
            <a:endParaRPr lang="en-US" altLang="ja-JP" b="0" i="0" dirty="0">
              <a:effectLst/>
              <a:latin typeface="Arial" panose="020B0604020202020204" pitchFamily="34" charset="0"/>
            </a:endParaRPr>
          </a:p>
          <a:p>
            <a:pPr algn="ctr" fontAlgn="base"/>
            <a:r>
              <a:rPr lang="en-US" altLang="ja-JP" b="0" i="0" dirty="0">
                <a:effectLst/>
                <a:latin typeface="Arial" panose="020B0604020202020204" pitchFamily="34" charset="0"/>
              </a:rPr>
              <a:t>②</a:t>
            </a:r>
            <a:r>
              <a:rPr lang="ja-JP" altLang="en-US" b="0" i="0">
                <a:effectLst/>
                <a:latin typeface="Arial" panose="020B0604020202020204" pitchFamily="34" charset="0"/>
              </a:rPr>
              <a:t>出資者が持分を放棄した場合</a:t>
            </a:r>
            <a:endParaRPr lang="en-US" altLang="ja-JP" b="0" i="0" dirty="0">
              <a:effectLst/>
              <a:latin typeface="Arial" panose="020B0604020202020204" pitchFamily="34" charset="0"/>
            </a:endParaRPr>
          </a:p>
          <a:p>
            <a:pPr algn="ctr" fontAlgn="base"/>
            <a:endParaRPr lang="en-US" altLang="ja-JP" b="0" i="0" dirty="0">
              <a:solidFill>
                <a:schemeClr val="bg1"/>
              </a:solidFill>
              <a:effectLst/>
              <a:latin typeface="Arial" panose="020B0604020202020204" pitchFamily="34" charset="0"/>
            </a:endParaRPr>
          </a:p>
          <a:p>
            <a:pPr algn="ctr" fontAlgn="base"/>
            <a:r>
              <a:rPr lang="ja-JP" altLang="en-US" sz="2800" b="0" i="0">
                <a:solidFill>
                  <a:srgbClr val="FF0000"/>
                </a:solidFill>
                <a:effectLst/>
                <a:latin typeface="Arial" panose="020B0604020202020204" pitchFamily="34" charset="0"/>
              </a:rPr>
              <a:t>→他の出資者に贈与税が生じるリスク</a:t>
            </a:r>
            <a:endParaRPr lang="en-US" altLang="ja-JP" sz="2800" b="0" i="0" dirty="0">
              <a:solidFill>
                <a:srgbClr val="FF0000"/>
              </a:solidFill>
              <a:effectLst/>
              <a:latin typeface="Arial" panose="020B0604020202020204" pitchFamily="34" charset="0"/>
            </a:endParaRPr>
          </a:p>
        </p:txBody>
      </p:sp>
      <p:sp>
        <p:nvSpPr>
          <p:cNvPr id="9" name="テキスト ボックス 8">
            <a:extLst>
              <a:ext uri="{FF2B5EF4-FFF2-40B4-BE49-F238E27FC236}">
                <a16:creationId xmlns:a16="http://schemas.microsoft.com/office/drawing/2014/main" id="{7BA868D4-E0D2-EEC4-CD60-CECB2C081995}"/>
              </a:ext>
            </a:extLst>
          </p:cNvPr>
          <p:cNvSpPr txBox="1"/>
          <p:nvPr/>
        </p:nvSpPr>
        <p:spPr>
          <a:xfrm>
            <a:off x="179512" y="5086925"/>
            <a:ext cx="8712968" cy="1415772"/>
          </a:xfrm>
          <a:prstGeom prst="rect">
            <a:avLst/>
          </a:prstGeom>
          <a:noFill/>
        </p:spPr>
        <p:txBody>
          <a:bodyPr wrap="square">
            <a:spAutoFit/>
          </a:bodyPr>
          <a:lstStyle/>
          <a:p>
            <a:pPr algn="ctr" fontAlgn="base"/>
            <a:endParaRPr lang="en-US" altLang="ja-JP" sz="2000" b="0" i="0" dirty="0">
              <a:effectLst/>
              <a:latin typeface="Arial" panose="020B0604020202020204" pitchFamily="34" charset="0"/>
            </a:endParaRPr>
          </a:p>
          <a:p>
            <a:pPr algn="ctr" fontAlgn="base"/>
            <a:r>
              <a:rPr lang="en-US" altLang="ja-JP" sz="2000" b="0" i="0" dirty="0">
                <a:effectLst/>
                <a:latin typeface="Arial" panose="020B0604020202020204" pitchFamily="34" charset="0"/>
              </a:rPr>
              <a:t>③</a:t>
            </a:r>
            <a:r>
              <a:rPr lang="ja-JP" altLang="en-US" sz="2000" b="0" i="0">
                <a:effectLst/>
                <a:latin typeface="Arial" panose="020B0604020202020204" pitchFamily="34" charset="0"/>
              </a:rPr>
              <a:t>すべての出資者が持分を放棄した場合</a:t>
            </a:r>
            <a:endParaRPr lang="en-US" altLang="ja-JP" sz="2000" b="0" i="0" dirty="0">
              <a:effectLst/>
              <a:latin typeface="Arial" panose="020B0604020202020204" pitchFamily="34" charset="0"/>
            </a:endParaRPr>
          </a:p>
          <a:p>
            <a:pPr algn="ctr" fontAlgn="base"/>
            <a:endParaRPr lang="en-US" altLang="ja-JP" b="0" i="0" dirty="0">
              <a:effectLst/>
              <a:latin typeface="Arial" panose="020B0604020202020204" pitchFamily="34" charset="0"/>
            </a:endParaRPr>
          </a:p>
          <a:p>
            <a:pPr algn="ctr" fontAlgn="base"/>
            <a:r>
              <a:rPr lang="ja-JP" altLang="en-US" sz="2800">
                <a:solidFill>
                  <a:srgbClr val="FF0000"/>
                </a:solidFill>
                <a:latin typeface="Arial" panose="020B0604020202020204" pitchFamily="34" charset="0"/>
              </a:rPr>
              <a:t>→</a:t>
            </a:r>
            <a:r>
              <a:rPr lang="ja-JP" altLang="en-US" sz="2800" b="0" i="0">
                <a:solidFill>
                  <a:srgbClr val="FF0000"/>
                </a:solidFill>
                <a:effectLst/>
                <a:latin typeface="Arial" panose="020B0604020202020204" pitchFamily="34" charset="0"/>
              </a:rPr>
              <a:t>医療法人に贈与税が生じるリスク</a:t>
            </a:r>
            <a:endParaRPr lang="ja-JP" altLang="en-US" sz="2800">
              <a:solidFill>
                <a:srgbClr val="FF0000"/>
              </a:solidFill>
            </a:endParaRPr>
          </a:p>
        </p:txBody>
      </p:sp>
      <p:sp>
        <p:nvSpPr>
          <p:cNvPr id="10" name="テキスト ボックス 9">
            <a:extLst>
              <a:ext uri="{FF2B5EF4-FFF2-40B4-BE49-F238E27FC236}">
                <a16:creationId xmlns:a16="http://schemas.microsoft.com/office/drawing/2014/main" id="{754D09BC-CAFD-FEFE-BD2B-3730FCD03099}"/>
              </a:ext>
            </a:extLst>
          </p:cNvPr>
          <p:cNvSpPr txBox="1"/>
          <p:nvPr/>
        </p:nvSpPr>
        <p:spPr>
          <a:xfrm>
            <a:off x="1709677" y="605880"/>
            <a:ext cx="5724645" cy="461665"/>
          </a:xfrm>
          <a:prstGeom prst="rect">
            <a:avLst/>
          </a:prstGeom>
          <a:noFill/>
        </p:spPr>
        <p:txBody>
          <a:bodyPr wrap="none" rtlCol="0">
            <a:spAutoFit/>
          </a:bodyPr>
          <a:lstStyle/>
          <a:p>
            <a:pPr algn="ctr"/>
            <a:r>
              <a:rPr kumimoji="1" lang="ja-JP" altLang="en-US" sz="2400"/>
              <a:t>出資持分があることで想定されるリスク</a:t>
            </a:r>
            <a:endParaRPr kumimoji="1" lang="ja-JP" altLang="en-US" sz="2400" dirty="0"/>
          </a:p>
        </p:txBody>
      </p:sp>
    </p:spTree>
    <p:extLst>
      <p:ext uri="{BB962C8B-B14F-4D97-AF65-F5344CB8AC3E}">
        <p14:creationId xmlns:p14="http://schemas.microsoft.com/office/powerpoint/2010/main" val="8152830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AA9C1F0C-E051-D741-1DAA-214D3457C36E}"/>
              </a:ext>
            </a:extLst>
          </p:cNvPr>
          <p:cNvSpPr txBox="1"/>
          <p:nvPr/>
        </p:nvSpPr>
        <p:spPr>
          <a:xfrm>
            <a:off x="1493841" y="518680"/>
            <a:ext cx="6750567" cy="584775"/>
          </a:xfrm>
          <a:prstGeom prst="rect">
            <a:avLst/>
          </a:prstGeom>
          <a:noFill/>
        </p:spPr>
        <p:txBody>
          <a:bodyPr wrap="none" rtlCol="0">
            <a:spAutoFit/>
          </a:bodyPr>
          <a:lstStyle/>
          <a:p>
            <a:pPr algn="ctr"/>
            <a:r>
              <a:rPr lang="en-US" altLang="ja-JP" sz="3200" dirty="0"/>
              <a:t>Ⅰ</a:t>
            </a:r>
            <a:r>
              <a:rPr lang="ja-JP" altLang="en-US" sz="3200"/>
              <a:t>．</a:t>
            </a:r>
            <a:r>
              <a:rPr kumimoji="1" lang="ja-JP" altLang="en-US" sz="3200"/>
              <a:t>医療法人の事業承継のポイント</a:t>
            </a:r>
            <a:endParaRPr kumimoji="1" lang="ja-JP" altLang="en-US" sz="3200" dirty="0"/>
          </a:p>
        </p:txBody>
      </p:sp>
      <p:sp>
        <p:nvSpPr>
          <p:cNvPr id="6" name="テキスト ボックス 5">
            <a:extLst>
              <a:ext uri="{FF2B5EF4-FFF2-40B4-BE49-F238E27FC236}">
                <a16:creationId xmlns:a16="http://schemas.microsoft.com/office/drawing/2014/main" id="{0F083700-A393-1902-57D1-3F1A485AE03D}"/>
              </a:ext>
            </a:extLst>
          </p:cNvPr>
          <p:cNvSpPr txBox="1"/>
          <p:nvPr/>
        </p:nvSpPr>
        <p:spPr>
          <a:xfrm>
            <a:off x="528717" y="1491578"/>
            <a:ext cx="4698722" cy="584775"/>
          </a:xfrm>
          <a:prstGeom prst="rect">
            <a:avLst/>
          </a:prstGeom>
          <a:noFill/>
        </p:spPr>
        <p:txBody>
          <a:bodyPr wrap="none" rtlCol="0">
            <a:spAutoFit/>
          </a:bodyPr>
          <a:lstStyle/>
          <a:p>
            <a:r>
              <a:rPr lang="ja-JP" altLang="en-US" sz="3200"/>
              <a:t>■事業承継３つの選択肢</a:t>
            </a:r>
            <a:endParaRPr kumimoji="1" lang="ja-JP" altLang="en-US" sz="3200" dirty="0"/>
          </a:p>
        </p:txBody>
      </p:sp>
      <p:sp>
        <p:nvSpPr>
          <p:cNvPr id="3" name="円/楕円 2">
            <a:extLst>
              <a:ext uri="{FF2B5EF4-FFF2-40B4-BE49-F238E27FC236}">
                <a16:creationId xmlns:a16="http://schemas.microsoft.com/office/drawing/2014/main" id="{4C7BAB2C-9089-84CF-F9FE-E614EB3BBEF3}"/>
              </a:ext>
            </a:extLst>
          </p:cNvPr>
          <p:cNvSpPr/>
          <p:nvPr/>
        </p:nvSpPr>
        <p:spPr>
          <a:xfrm>
            <a:off x="35496" y="2583055"/>
            <a:ext cx="2880320" cy="264613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b="1"/>
              <a:t>親族間</a:t>
            </a:r>
            <a:endParaRPr kumimoji="1" lang="en-US" altLang="ja-JP" sz="4000" b="1" dirty="0"/>
          </a:p>
          <a:p>
            <a:pPr algn="ctr"/>
            <a:r>
              <a:rPr lang="ja-JP" altLang="en-US" sz="4000" b="1"/>
              <a:t>承継</a:t>
            </a:r>
            <a:endParaRPr kumimoji="1" lang="ja-JP" altLang="en-US" sz="4000" b="1"/>
          </a:p>
        </p:txBody>
      </p:sp>
      <p:sp>
        <p:nvSpPr>
          <p:cNvPr id="10" name="円/楕円 9">
            <a:extLst>
              <a:ext uri="{FF2B5EF4-FFF2-40B4-BE49-F238E27FC236}">
                <a16:creationId xmlns:a16="http://schemas.microsoft.com/office/drawing/2014/main" id="{12B0EC41-00B6-4F04-3B06-28460F78D305}"/>
              </a:ext>
            </a:extLst>
          </p:cNvPr>
          <p:cNvSpPr/>
          <p:nvPr/>
        </p:nvSpPr>
        <p:spPr>
          <a:xfrm>
            <a:off x="3131840" y="2583653"/>
            <a:ext cx="2880320" cy="264613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b="1"/>
              <a:t>第三者</a:t>
            </a:r>
            <a:r>
              <a:rPr lang="ja-JP" altLang="en-US" sz="4000" b="1"/>
              <a:t>承継</a:t>
            </a:r>
            <a:endParaRPr kumimoji="1" lang="ja-JP" altLang="en-US" sz="4000" b="1"/>
          </a:p>
        </p:txBody>
      </p:sp>
      <p:sp>
        <p:nvSpPr>
          <p:cNvPr id="11" name="円/楕円 10">
            <a:extLst>
              <a:ext uri="{FF2B5EF4-FFF2-40B4-BE49-F238E27FC236}">
                <a16:creationId xmlns:a16="http://schemas.microsoft.com/office/drawing/2014/main" id="{CFD67680-6ABE-4911-F4AC-34404AC32BC8}"/>
              </a:ext>
            </a:extLst>
          </p:cNvPr>
          <p:cNvSpPr/>
          <p:nvPr/>
        </p:nvSpPr>
        <p:spPr>
          <a:xfrm>
            <a:off x="6214013" y="2583055"/>
            <a:ext cx="2880320" cy="2646139"/>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b="1" dirty="0">
                <a:solidFill>
                  <a:schemeClr val="tx1"/>
                </a:solidFill>
              </a:rPr>
              <a:t>M&amp;A</a:t>
            </a:r>
            <a:endParaRPr kumimoji="1" lang="ja-JP" altLang="en-US" sz="4000" b="1">
              <a:solidFill>
                <a:schemeClr val="tx1"/>
              </a:solidFill>
            </a:endParaRPr>
          </a:p>
        </p:txBody>
      </p:sp>
    </p:spTree>
    <p:extLst>
      <p:ext uri="{BB962C8B-B14F-4D97-AF65-F5344CB8AC3E}">
        <p14:creationId xmlns:p14="http://schemas.microsoft.com/office/powerpoint/2010/main" val="14644544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AA9C1F0C-E051-D741-1DAA-214D3457C36E}"/>
              </a:ext>
            </a:extLst>
          </p:cNvPr>
          <p:cNvSpPr txBox="1"/>
          <p:nvPr/>
        </p:nvSpPr>
        <p:spPr>
          <a:xfrm>
            <a:off x="1493841" y="518680"/>
            <a:ext cx="5519460" cy="584775"/>
          </a:xfrm>
          <a:prstGeom prst="rect">
            <a:avLst/>
          </a:prstGeom>
          <a:noFill/>
        </p:spPr>
        <p:txBody>
          <a:bodyPr wrap="none" rtlCol="0">
            <a:spAutoFit/>
          </a:bodyPr>
          <a:lstStyle/>
          <a:p>
            <a:r>
              <a:rPr lang="en-US" altLang="ja-JP" sz="3200" dirty="0"/>
              <a:t>Ⅱ</a:t>
            </a:r>
            <a:r>
              <a:rPr lang="ja-JP" altLang="en-US" sz="3200"/>
              <a:t>．</a:t>
            </a:r>
            <a:r>
              <a:rPr kumimoji="1" lang="ja-JP" altLang="en-US" sz="3200"/>
              <a:t>親族間</a:t>
            </a:r>
            <a:r>
              <a:rPr lang="ja-JP" altLang="en-US" sz="3200"/>
              <a:t>の事業承継選択肢</a:t>
            </a:r>
            <a:endParaRPr kumimoji="1" lang="ja-JP" altLang="en-US" sz="3200" dirty="0"/>
          </a:p>
        </p:txBody>
      </p:sp>
      <p:sp>
        <p:nvSpPr>
          <p:cNvPr id="3" name="角丸四角形 2">
            <a:extLst>
              <a:ext uri="{FF2B5EF4-FFF2-40B4-BE49-F238E27FC236}">
                <a16:creationId xmlns:a16="http://schemas.microsoft.com/office/drawing/2014/main" id="{F1A3F3BD-A406-4BA6-62BB-F4147A5BB8C3}"/>
              </a:ext>
            </a:extLst>
          </p:cNvPr>
          <p:cNvSpPr/>
          <p:nvPr/>
        </p:nvSpPr>
        <p:spPr>
          <a:xfrm>
            <a:off x="683568" y="1669950"/>
            <a:ext cx="7560840" cy="1182986"/>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dirty="0"/>
              <a:t>①</a:t>
            </a:r>
            <a:r>
              <a:rPr kumimoji="1" lang="ja-JP" altLang="en-US" sz="4000"/>
              <a:t>出資持分の移転</a:t>
            </a:r>
          </a:p>
        </p:txBody>
      </p:sp>
      <p:sp>
        <p:nvSpPr>
          <p:cNvPr id="7" name="角丸四角形 6">
            <a:extLst>
              <a:ext uri="{FF2B5EF4-FFF2-40B4-BE49-F238E27FC236}">
                <a16:creationId xmlns:a16="http://schemas.microsoft.com/office/drawing/2014/main" id="{DA5D761B-8EA1-5581-F65F-396DCB5CE954}"/>
              </a:ext>
            </a:extLst>
          </p:cNvPr>
          <p:cNvSpPr/>
          <p:nvPr/>
        </p:nvSpPr>
        <p:spPr>
          <a:xfrm>
            <a:off x="683568" y="3413572"/>
            <a:ext cx="7560840" cy="118298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dirty="0"/>
              <a:t>②</a:t>
            </a:r>
            <a:r>
              <a:rPr kumimoji="1" lang="ja-JP" altLang="en-US" sz="4000"/>
              <a:t>持分の払い戻し</a:t>
            </a:r>
          </a:p>
        </p:txBody>
      </p:sp>
      <p:sp>
        <p:nvSpPr>
          <p:cNvPr id="9" name="角丸四角形 8">
            <a:extLst>
              <a:ext uri="{FF2B5EF4-FFF2-40B4-BE49-F238E27FC236}">
                <a16:creationId xmlns:a16="http://schemas.microsoft.com/office/drawing/2014/main" id="{4FE0082E-7F66-4F60-66AA-99FC841AF61D}"/>
              </a:ext>
            </a:extLst>
          </p:cNvPr>
          <p:cNvSpPr/>
          <p:nvPr/>
        </p:nvSpPr>
        <p:spPr>
          <a:xfrm>
            <a:off x="683568" y="5157194"/>
            <a:ext cx="7560840" cy="1182986"/>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dirty="0"/>
              <a:t>③</a:t>
            </a:r>
            <a:r>
              <a:rPr kumimoji="1" lang="ja-JP" altLang="en-US" sz="4000"/>
              <a:t>認定医療法人の活用</a:t>
            </a:r>
          </a:p>
        </p:txBody>
      </p:sp>
    </p:spTree>
    <p:extLst>
      <p:ext uri="{BB962C8B-B14F-4D97-AF65-F5344CB8AC3E}">
        <p14:creationId xmlns:p14="http://schemas.microsoft.com/office/powerpoint/2010/main" val="16035361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グラフィカル ユーザー インターフェイス, アプリケーション&#10;&#10;中程度の精度で自動的に生成された説明">
            <a:extLst>
              <a:ext uri="{FF2B5EF4-FFF2-40B4-BE49-F238E27FC236}">
                <a16:creationId xmlns:a16="http://schemas.microsoft.com/office/drawing/2014/main" id="{C5EBA4CA-BC39-08DA-9558-434738DC49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971" y="2552143"/>
            <a:ext cx="9911942" cy="3805274"/>
          </a:xfrm>
          <a:prstGeom prst="rect">
            <a:avLst/>
          </a:prstGeom>
        </p:spPr>
      </p:pic>
      <p:pic>
        <p:nvPicPr>
          <p:cNvPr id="4" name="コンテンツ プレースホルダー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AA9C1F0C-E051-D741-1DAA-214D3457C36E}"/>
              </a:ext>
            </a:extLst>
          </p:cNvPr>
          <p:cNvSpPr txBox="1"/>
          <p:nvPr/>
        </p:nvSpPr>
        <p:spPr>
          <a:xfrm>
            <a:off x="1493841" y="518680"/>
            <a:ext cx="6340197" cy="584775"/>
          </a:xfrm>
          <a:prstGeom prst="rect">
            <a:avLst/>
          </a:prstGeom>
          <a:noFill/>
        </p:spPr>
        <p:txBody>
          <a:bodyPr wrap="none" rtlCol="0">
            <a:spAutoFit/>
          </a:bodyPr>
          <a:lstStyle/>
          <a:p>
            <a:r>
              <a:rPr lang="en-US" altLang="ja-JP" sz="3200" dirty="0"/>
              <a:t>Ⅱ</a:t>
            </a:r>
            <a:r>
              <a:rPr lang="ja-JP" altLang="en-US" sz="3200"/>
              <a:t>．</a:t>
            </a:r>
            <a:r>
              <a:rPr kumimoji="1" lang="ja-JP" altLang="en-US" sz="3200"/>
              <a:t>親族間</a:t>
            </a:r>
            <a:r>
              <a:rPr lang="ja-JP" altLang="en-US" sz="3200"/>
              <a:t>の事業承継のポイント</a:t>
            </a:r>
            <a:endParaRPr kumimoji="1" lang="ja-JP" altLang="en-US" sz="3200" dirty="0"/>
          </a:p>
        </p:txBody>
      </p:sp>
      <p:sp>
        <p:nvSpPr>
          <p:cNvPr id="6" name="テキスト ボックス 5">
            <a:extLst>
              <a:ext uri="{FF2B5EF4-FFF2-40B4-BE49-F238E27FC236}">
                <a16:creationId xmlns:a16="http://schemas.microsoft.com/office/drawing/2014/main" id="{0F083700-A393-1902-57D1-3F1A485AE03D}"/>
              </a:ext>
            </a:extLst>
          </p:cNvPr>
          <p:cNvSpPr txBox="1"/>
          <p:nvPr/>
        </p:nvSpPr>
        <p:spPr>
          <a:xfrm>
            <a:off x="528717" y="1491578"/>
            <a:ext cx="4698722" cy="584775"/>
          </a:xfrm>
          <a:prstGeom prst="rect">
            <a:avLst/>
          </a:prstGeom>
          <a:solidFill>
            <a:srgbClr val="00B050"/>
          </a:solidFill>
        </p:spPr>
        <p:txBody>
          <a:bodyPr wrap="none" rtlCol="0">
            <a:spAutoFit/>
          </a:bodyPr>
          <a:lstStyle/>
          <a:p>
            <a:r>
              <a:rPr lang="en-US" altLang="ja-JP" sz="3200" dirty="0">
                <a:solidFill>
                  <a:schemeClr val="bg1"/>
                </a:solidFill>
              </a:rPr>
              <a:t>①</a:t>
            </a:r>
            <a:r>
              <a:rPr lang="ja-JP" altLang="en-US" sz="3200">
                <a:solidFill>
                  <a:schemeClr val="bg1"/>
                </a:solidFill>
              </a:rPr>
              <a:t>出資持分の移転の概要</a:t>
            </a:r>
            <a:endParaRPr kumimoji="1" lang="ja-JP" altLang="en-US" sz="3200" dirty="0">
              <a:solidFill>
                <a:schemeClr val="bg1"/>
              </a:solidFill>
            </a:endParaRPr>
          </a:p>
        </p:txBody>
      </p:sp>
    </p:spTree>
    <p:extLst>
      <p:ext uri="{BB962C8B-B14F-4D97-AF65-F5344CB8AC3E}">
        <p14:creationId xmlns:p14="http://schemas.microsoft.com/office/powerpoint/2010/main" val="40594828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AA9C1F0C-E051-D741-1DAA-214D3457C36E}"/>
              </a:ext>
            </a:extLst>
          </p:cNvPr>
          <p:cNvSpPr txBox="1"/>
          <p:nvPr/>
        </p:nvSpPr>
        <p:spPr>
          <a:xfrm>
            <a:off x="1493841" y="518680"/>
            <a:ext cx="6340197" cy="584775"/>
          </a:xfrm>
          <a:prstGeom prst="rect">
            <a:avLst/>
          </a:prstGeom>
          <a:noFill/>
        </p:spPr>
        <p:txBody>
          <a:bodyPr wrap="none" rtlCol="0">
            <a:spAutoFit/>
          </a:bodyPr>
          <a:lstStyle/>
          <a:p>
            <a:r>
              <a:rPr lang="en-US" altLang="ja-JP" sz="3200" dirty="0"/>
              <a:t>Ⅱ</a:t>
            </a:r>
            <a:r>
              <a:rPr lang="ja-JP" altLang="en-US" sz="3200"/>
              <a:t>．</a:t>
            </a:r>
            <a:r>
              <a:rPr kumimoji="1" lang="ja-JP" altLang="en-US" sz="3200"/>
              <a:t>親族間</a:t>
            </a:r>
            <a:r>
              <a:rPr lang="ja-JP" altLang="en-US" sz="3200"/>
              <a:t>の事業承継のポイント</a:t>
            </a:r>
            <a:endParaRPr kumimoji="1" lang="ja-JP" altLang="en-US" sz="3200" dirty="0"/>
          </a:p>
        </p:txBody>
      </p:sp>
      <p:sp>
        <p:nvSpPr>
          <p:cNvPr id="6" name="テキスト ボックス 5">
            <a:extLst>
              <a:ext uri="{FF2B5EF4-FFF2-40B4-BE49-F238E27FC236}">
                <a16:creationId xmlns:a16="http://schemas.microsoft.com/office/drawing/2014/main" id="{0F083700-A393-1902-57D1-3F1A485AE03D}"/>
              </a:ext>
            </a:extLst>
          </p:cNvPr>
          <p:cNvSpPr txBox="1"/>
          <p:nvPr/>
        </p:nvSpPr>
        <p:spPr>
          <a:xfrm>
            <a:off x="528717" y="1491578"/>
            <a:ext cx="5109091" cy="584775"/>
          </a:xfrm>
          <a:prstGeom prst="rect">
            <a:avLst/>
          </a:prstGeom>
          <a:solidFill>
            <a:srgbClr val="00B050"/>
          </a:solidFill>
        </p:spPr>
        <p:txBody>
          <a:bodyPr wrap="none" rtlCol="0">
            <a:spAutoFit/>
          </a:bodyPr>
          <a:lstStyle/>
          <a:p>
            <a:r>
              <a:rPr lang="en-US" altLang="ja-JP" sz="3200" dirty="0">
                <a:solidFill>
                  <a:schemeClr val="bg1"/>
                </a:solidFill>
              </a:rPr>
              <a:t>①</a:t>
            </a:r>
            <a:r>
              <a:rPr lang="ja-JP" altLang="en-US" sz="3200">
                <a:solidFill>
                  <a:schemeClr val="bg1"/>
                </a:solidFill>
              </a:rPr>
              <a:t>出資持分の移転の留意点</a:t>
            </a:r>
            <a:endParaRPr kumimoji="1" lang="ja-JP" altLang="en-US" sz="3200" dirty="0">
              <a:solidFill>
                <a:schemeClr val="bg1"/>
              </a:solidFill>
            </a:endParaRPr>
          </a:p>
        </p:txBody>
      </p:sp>
      <p:sp>
        <p:nvSpPr>
          <p:cNvPr id="7" name="テキスト ボックス 6">
            <a:extLst>
              <a:ext uri="{FF2B5EF4-FFF2-40B4-BE49-F238E27FC236}">
                <a16:creationId xmlns:a16="http://schemas.microsoft.com/office/drawing/2014/main" id="{3EFFC408-0364-E478-E843-28E1C9A10B1A}"/>
              </a:ext>
            </a:extLst>
          </p:cNvPr>
          <p:cNvSpPr txBox="1"/>
          <p:nvPr/>
        </p:nvSpPr>
        <p:spPr>
          <a:xfrm>
            <a:off x="432048" y="2288480"/>
            <a:ext cx="8820472" cy="4308872"/>
          </a:xfrm>
          <a:prstGeom prst="rect">
            <a:avLst/>
          </a:prstGeom>
          <a:noFill/>
        </p:spPr>
        <p:txBody>
          <a:bodyPr wrap="square">
            <a:spAutoFit/>
          </a:bodyPr>
          <a:lstStyle/>
          <a:p>
            <a:pPr algn="l" fontAlgn="base"/>
            <a:r>
              <a:rPr lang="ja-JP" altLang="en-US" b="1" i="0">
                <a:effectLst/>
                <a:highlight>
                  <a:srgbClr val="FFFF00"/>
                </a:highlight>
                <a:latin typeface="Arial" panose="020B0604020202020204" pitchFamily="34" charset="0"/>
              </a:rPr>
              <a:t>① 税務上の留意点</a:t>
            </a:r>
            <a:endParaRPr lang="en-US" altLang="ja-JP" b="1" i="0" dirty="0">
              <a:effectLst/>
              <a:highlight>
                <a:srgbClr val="FFFF00"/>
              </a:highlight>
              <a:latin typeface="Arial" panose="020B0604020202020204" pitchFamily="34" charset="0"/>
            </a:endParaRPr>
          </a:p>
          <a:p>
            <a:pPr algn="l" fontAlgn="base"/>
            <a:endParaRPr lang="ja-JP" altLang="en-US" sz="1400" b="1" i="0">
              <a:solidFill>
                <a:srgbClr val="999999"/>
              </a:solidFill>
              <a:effectLst/>
              <a:latin typeface="Arial" panose="020B0604020202020204" pitchFamily="34" charset="0"/>
            </a:endParaRPr>
          </a:p>
          <a:p>
            <a:pPr algn="l" fontAlgn="base"/>
            <a:r>
              <a:rPr lang="ja-JP" altLang="en-US" sz="1400" b="0" i="0">
                <a:solidFill>
                  <a:srgbClr val="333333"/>
                </a:solidFill>
                <a:effectLst/>
                <a:latin typeface="Arial" panose="020B0604020202020204" pitchFamily="34" charset="0"/>
              </a:rPr>
              <a:t>親族間承継における出資持分の移転の方法としては、相続、贈与、譲渡があり得ます。</a:t>
            </a:r>
            <a:endParaRPr lang="en-US" altLang="ja-JP" sz="1400" b="0" i="0" dirty="0">
              <a:solidFill>
                <a:srgbClr val="333333"/>
              </a:solidFill>
              <a:effectLst/>
              <a:latin typeface="Arial" panose="020B0604020202020204" pitchFamily="34" charset="0"/>
            </a:endParaRPr>
          </a:p>
          <a:p>
            <a:pPr algn="l" fontAlgn="base"/>
            <a:r>
              <a:rPr lang="ja-JP" altLang="en-US" sz="1400" b="0" i="0" u="none" strike="noStrike">
                <a:solidFill>
                  <a:srgbClr val="333333"/>
                </a:solidFill>
                <a:effectLst/>
                <a:latin typeface="Arial" panose="020B0604020202020204" pitchFamily="34" charset="0"/>
              </a:rPr>
              <a:t>相続または贈与によって出資持分を承継する場合には、承継した親族に相続税または贈与税</a:t>
            </a:r>
            <a:r>
              <a:rPr lang="ja-JP" altLang="en-US" sz="1400" b="0" i="0">
                <a:solidFill>
                  <a:srgbClr val="333333"/>
                </a:solidFill>
                <a:effectLst/>
                <a:latin typeface="Arial" panose="020B0604020202020204" pitchFamily="34" charset="0"/>
              </a:rPr>
              <a:t>が課されます。</a:t>
            </a:r>
            <a:br>
              <a:rPr lang="ja-JP" altLang="en-US" sz="1400" b="0" i="0">
                <a:solidFill>
                  <a:srgbClr val="333333"/>
                </a:solidFill>
                <a:effectLst/>
                <a:latin typeface="Arial" panose="020B0604020202020204" pitchFamily="34" charset="0"/>
              </a:rPr>
            </a:br>
            <a:br>
              <a:rPr lang="ja-JP" altLang="en-US" sz="1400" b="0" i="0">
                <a:solidFill>
                  <a:srgbClr val="333333"/>
                </a:solidFill>
                <a:effectLst/>
                <a:latin typeface="Arial" panose="020B0604020202020204" pitchFamily="34" charset="0"/>
              </a:rPr>
            </a:br>
            <a:r>
              <a:rPr lang="ja-JP" altLang="en-US" sz="1400" b="0" i="0">
                <a:solidFill>
                  <a:srgbClr val="333333"/>
                </a:solidFill>
                <a:effectLst/>
                <a:latin typeface="Arial" panose="020B0604020202020204" pitchFamily="34" charset="0"/>
              </a:rPr>
              <a:t>他方、</a:t>
            </a:r>
            <a:r>
              <a:rPr lang="ja-JP" altLang="en-US" sz="1400" b="0" i="0" u="none" strike="noStrike">
                <a:solidFill>
                  <a:srgbClr val="333333"/>
                </a:solidFill>
                <a:effectLst/>
                <a:latin typeface="Arial" panose="020B0604020202020204" pitchFamily="34" charset="0"/>
              </a:rPr>
              <a:t>譲渡によって出資持分を承継する場合、譲渡した者に譲渡価額と帳簿価額との差額に対して</a:t>
            </a:r>
            <a:endParaRPr lang="en-US" altLang="ja-JP" sz="1400" b="0" i="0" u="none" strike="noStrike" dirty="0">
              <a:solidFill>
                <a:srgbClr val="333333"/>
              </a:solidFill>
              <a:effectLst/>
              <a:latin typeface="Arial" panose="020B0604020202020204" pitchFamily="34" charset="0"/>
            </a:endParaRPr>
          </a:p>
          <a:p>
            <a:pPr algn="l" fontAlgn="base"/>
            <a:r>
              <a:rPr lang="ja-JP" altLang="en-US" sz="1400" b="0" i="0" u="none" strike="noStrike">
                <a:solidFill>
                  <a:srgbClr val="333333"/>
                </a:solidFill>
                <a:effectLst/>
                <a:latin typeface="Arial" panose="020B0604020202020204" pitchFamily="34" charset="0"/>
              </a:rPr>
              <a:t>譲渡所得税</a:t>
            </a:r>
            <a:r>
              <a:rPr lang="ja-JP" altLang="en-US" sz="1400" b="0" i="0">
                <a:solidFill>
                  <a:srgbClr val="333333"/>
                </a:solidFill>
                <a:effectLst/>
                <a:latin typeface="Arial" panose="020B0604020202020204" pitchFamily="34" charset="0"/>
              </a:rPr>
              <a:t>が課されます。なお、出資持分を著しく低額で譲渡した場合は、譲り受けた側に時価と</a:t>
            </a:r>
            <a:endParaRPr lang="en-US" altLang="ja-JP" sz="1400" b="0" i="0" dirty="0">
              <a:solidFill>
                <a:srgbClr val="333333"/>
              </a:solidFill>
              <a:effectLst/>
              <a:latin typeface="Arial" panose="020B0604020202020204" pitchFamily="34" charset="0"/>
            </a:endParaRPr>
          </a:p>
          <a:p>
            <a:pPr algn="l" fontAlgn="base"/>
            <a:r>
              <a:rPr lang="ja-JP" altLang="en-US" sz="1400" b="0" i="0">
                <a:solidFill>
                  <a:srgbClr val="333333"/>
                </a:solidFill>
                <a:effectLst/>
                <a:latin typeface="Arial" panose="020B0604020202020204" pitchFamily="34" charset="0"/>
              </a:rPr>
              <a:t>譲渡価額の差額に対して贈与税が課されるので注意が必要です（相続税法</a:t>
            </a:r>
            <a:r>
              <a:rPr lang="en-US" altLang="ja-JP" sz="1400" b="0" i="0" dirty="0">
                <a:solidFill>
                  <a:srgbClr val="333333"/>
                </a:solidFill>
                <a:effectLst/>
                <a:latin typeface="Arial" panose="020B0604020202020204" pitchFamily="34" charset="0"/>
              </a:rPr>
              <a:t>9</a:t>
            </a:r>
            <a:r>
              <a:rPr lang="ja-JP" altLang="en-US" sz="1400" b="0" i="0">
                <a:solidFill>
                  <a:srgbClr val="333333"/>
                </a:solidFill>
                <a:effectLst/>
                <a:latin typeface="Arial" panose="020B0604020202020204" pitchFamily="34" charset="0"/>
              </a:rPr>
              <a:t>条）。</a:t>
            </a:r>
            <a:br>
              <a:rPr lang="ja-JP" altLang="en-US" sz="1400" b="0" i="0">
                <a:solidFill>
                  <a:srgbClr val="333333"/>
                </a:solidFill>
                <a:effectLst/>
                <a:latin typeface="Arial" panose="020B0604020202020204" pitchFamily="34" charset="0"/>
              </a:rPr>
            </a:br>
            <a:br>
              <a:rPr lang="ja-JP" altLang="en-US" sz="1400" b="0" i="0">
                <a:solidFill>
                  <a:srgbClr val="333333"/>
                </a:solidFill>
                <a:effectLst/>
                <a:latin typeface="Arial" panose="020B0604020202020204" pitchFamily="34" charset="0"/>
              </a:rPr>
            </a:br>
            <a:r>
              <a:rPr lang="ja-JP" altLang="en-US" sz="1400" b="0" i="0">
                <a:solidFill>
                  <a:srgbClr val="333333"/>
                </a:solidFill>
                <a:effectLst/>
                <a:latin typeface="Arial" panose="020B0604020202020204" pitchFamily="34" charset="0"/>
              </a:rPr>
              <a:t>このように、出資持分の移転方法によって、誰にどのような税が課税されるかが異なってきますので、</a:t>
            </a:r>
            <a:endParaRPr lang="en-US" altLang="ja-JP" sz="1400" b="0" i="0" dirty="0">
              <a:solidFill>
                <a:srgbClr val="333333"/>
              </a:solidFill>
              <a:effectLst/>
              <a:latin typeface="Arial" panose="020B0604020202020204" pitchFamily="34" charset="0"/>
            </a:endParaRPr>
          </a:p>
          <a:p>
            <a:pPr algn="l" fontAlgn="base"/>
            <a:r>
              <a:rPr lang="ja-JP" altLang="en-US" sz="1400" b="0" i="0">
                <a:solidFill>
                  <a:srgbClr val="333333"/>
                </a:solidFill>
                <a:effectLst/>
                <a:latin typeface="Arial" panose="020B0604020202020204" pitchFamily="34" charset="0"/>
              </a:rPr>
              <a:t>これを考慮に入れながらスキームを検討する必要があります。</a:t>
            </a:r>
            <a:endParaRPr lang="en-US" altLang="ja-JP" sz="1400" b="0" i="0" dirty="0">
              <a:solidFill>
                <a:srgbClr val="333333"/>
              </a:solidFill>
              <a:effectLst/>
              <a:latin typeface="Arial" panose="020B0604020202020204" pitchFamily="34" charset="0"/>
            </a:endParaRPr>
          </a:p>
          <a:p>
            <a:pPr algn="l" fontAlgn="base"/>
            <a:endParaRPr lang="en-US" altLang="ja-JP" sz="1400" b="0" i="0" dirty="0">
              <a:solidFill>
                <a:srgbClr val="333333"/>
              </a:solidFill>
              <a:effectLst/>
              <a:latin typeface="Arial" panose="020B0604020202020204" pitchFamily="34" charset="0"/>
            </a:endParaRPr>
          </a:p>
          <a:p>
            <a:pPr algn="l" fontAlgn="base"/>
            <a:endParaRPr lang="ja-JP" altLang="en-US" sz="1400" b="0" i="0">
              <a:solidFill>
                <a:srgbClr val="333333"/>
              </a:solidFill>
              <a:effectLst/>
              <a:latin typeface="Arial" panose="020B0604020202020204" pitchFamily="34" charset="0"/>
            </a:endParaRPr>
          </a:p>
          <a:p>
            <a:pPr algn="l" fontAlgn="base"/>
            <a:r>
              <a:rPr lang="ja-JP" altLang="en-US" b="1" i="0">
                <a:effectLst/>
                <a:highlight>
                  <a:srgbClr val="FFFF00"/>
                </a:highlight>
                <a:latin typeface="Arial" panose="020B0604020202020204" pitchFamily="34" charset="0"/>
              </a:rPr>
              <a:t>② 出資者の相続に係る留意点</a:t>
            </a:r>
            <a:endParaRPr lang="en-US" altLang="ja-JP" b="1" i="0" dirty="0">
              <a:effectLst/>
              <a:highlight>
                <a:srgbClr val="FFFF00"/>
              </a:highlight>
              <a:latin typeface="Arial" panose="020B0604020202020204" pitchFamily="34" charset="0"/>
            </a:endParaRPr>
          </a:p>
          <a:p>
            <a:pPr algn="l" fontAlgn="base"/>
            <a:endParaRPr lang="ja-JP" altLang="en-US" sz="1400" b="1" i="0">
              <a:solidFill>
                <a:srgbClr val="999999"/>
              </a:solidFill>
              <a:effectLst/>
              <a:latin typeface="Arial" panose="020B0604020202020204" pitchFamily="34" charset="0"/>
            </a:endParaRPr>
          </a:p>
          <a:p>
            <a:pPr algn="l" fontAlgn="base"/>
            <a:r>
              <a:rPr lang="ja-JP" altLang="en-US" sz="1400" b="0" i="0">
                <a:solidFill>
                  <a:srgbClr val="333333"/>
                </a:solidFill>
                <a:effectLst/>
                <a:latin typeface="Arial" panose="020B0604020202020204" pitchFamily="34" charset="0"/>
              </a:rPr>
              <a:t>出資者に、後継者以外に相続人がいる場合には、当該</a:t>
            </a:r>
            <a:r>
              <a:rPr lang="ja-JP" altLang="en-US" sz="1400" b="0" i="0" u="none" strike="noStrike">
                <a:solidFill>
                  <a:srgbClr val="333333"/>
                </a:solidFill>
                <a:effectLst/>
                <a:latin typeface="Arial" panose="020B0604020202020204" pitchFamily="34" charset="0"/>
              </a:rPr>
              <a:t>他の相続人との調整が必要になる場合</a:t>
            </a:r>
            <a:r>
              <a:rPr lang="ja-JP" altLang="en-US" sz="1400" b="0" i="0">
                <a:solidFill>
                  <a:srgbClr val="333333"/>
                </a:solidFill>
                <a:effectLst/>
                <a:latin typeface="Arial" panose="020B0604020202020204" pitchFamily="34" charset="0"/>
              </a:rPr>
              <a:t>があります。</a:t>
            </a:r>
            <a:endParaRPr lang="en-US" altLang="ja-JP" sz="1400" b="0" i="0" dirty="0">
              <a:solidFill>
                <a:srgbClr val="333333"/>
              </a:solidFill>
              <a:effectLst/>
              <a:latin typeface="Arial" panose="020B0604020202020204" pitchFamily="34" charset="0"/>
            </a:endParaRPr>
          </a:p>
          <a:p>
            <a:pPr algn="l" fontAlgn="base"/>
            <a:r>
              <a:rPr lang="ja-JP" altLang="en-US" sz="1400" b="0" i="0">
                <a:solidFill>
                  <a:srgbClr val="333333"/>
                </a:solidFill>
                <a:effectLst/>
                <a:latin typeface="Arial" panose="020B0604020202020204" pitchFamily="34" charset="0"/>
              </a:rPr>
              <a:t>たとえば、相続人は病院経営に興味がないとしても、財産は欲しいという場合があり得ますが、出資者に</a:t>
            </a:r>
            <a:endParaRPr lang="en-US" altLang="ja-JP" sz="1400" b="0" i="0" dirty="0">
              <a:solidFill>
                <a:srgbClr val="333333"/>
              </a:solidFill>
              <a:effectLst/>
              <a:latin typeface="Arial" panose="020B0604020202020204" pitchFamily="34" charset="0"/>
            </a:endParaRPr>
          </a:p>
          <a:p>
            <a:pPr algn="l" fontAlgn="base"/>
            <a:r>
              <a:rPr lang="ja-JP" altLang="en-US" sz="1400" b="0" i="0">
                <a:solidFill>
                  <a:srgbClr val="333333"/>
                </a:solidFill>
                <a:effectLst/>
                <a:latin typeface="Arial" panose="020B0604020202020204" pitchFamily="34" charset="0"/>
              </a:rPr>
              <a:t>出資持分以外に相続財産がない場合には、出資持分をすべて後継者に移転させると他の相続人とトラブルに</a:t>
            </a:r>
            <a:endParaRPr lang="en-US" altLang="ja-JP" sz="1400" b="0" i="0" dirty="0">
              <a:solidFill>
                <a:srgbClr val="333333"/>
              </a:solidFill>
              <a:effectLst/>
              <a:latin typeface="Arial" panose="020B0604020202020204" pitchFamily="34" charset="0"/>
            </a:endParaRPr>
          </a:p>
          <a:p>
            <a:pPr algn="l" fontAlgn="base"/>
            <a:r>
              <a:rPr lang="ja-JP" altLang="en-US" sz="1400" b="0" i="0">
                <a:solidFill>
                  <a:srgbClr val="333333"/>
                </a:solidFill>
                <a:effectLst/>
                <a:latin typeface="Arial" panose="020B0604020202020204" pitchFamily="34" charset="0"/>
              </a:rPr>
              <a:t>なる場合があります。</a:t>
            </a:r>
          </a:p>
        </p:txBody>
      </p:sp>
    </p:spTree>
    <p:extLst>
      <p:ext uri="{BB962C8B-B14F-4D97-AF65-F5344CB8AC3E}">
        <p14:creationId xmlns:p14="http://schemas.microsoft.com/office/powerpoint/2010/main" val="14470928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AA9C1F0C-E051-D741-1DAA-214D3457C36E}"/>
              </a:ext>
            </a:extLst>
          </p:cNvPr>
          <p:cNvSpPr txBox="1"/>
          <p:nvPr/>
        </p:nvSpPr>
        <p:spPr>
          <a:xfrm>
            <a:off x="1493841" y="518680"/>
            <a:ext cx="6340197" cy="584775"/>
          </a:xfrm>
          <a:prstGeom prst="rect">
            <a:avLst/>
          </a:prstGeom>
          <a:noFill/>
        </p:spPr>
        <p:txBody>
          <a:bodyPr wrap="none" rtlCol="0">
            <a:spAutoFit/>
          </a:bodyPr>
          <a:lstStyle/>
          <a:p>
            <a:r>
              <a:rPr lang="en-US" altLang="ja-JP" sz="3200" dirty="0"/>
              <a:t>Ⅱ</a:t>
            </a:r>
            <a:r>
              <a:rPr lang="ja-JP" altLang="en-US" sz="3200"/>
              <a:t>．</a:t>
            </a:r>
            <a:r>
              <a:rPr kumimoji="1" lang="ja-JP" altLang="en-US" sz="3200"/>
              <a:t>親族間</a:t>
            </a:r>
            <a:r>
              <a:rPr lang="ja-JP" altLang="en-US" sz="3200"/>
              <a:t>の事業承継のポイント</a:t>
            </a:r>
            <a:endParaRPr kumimoji="1" lang="ja-JP" altLang="en-US" sz="3200" dirty="0"/>
          </a:p>
        </p:txBody>
      </p:sp>
      <p:sp>
        <p:nvSpPr>
          <p:cNvPr id="6" name="テキスト ボックス 5">
            <a:extLst>
              <a:ext uri="{FF2B5EF4-FFF2-40B4-BE49-F238E27FC236}">
                <a16:creationId xmlns:a16="http://schemas.microsoft.com/office/drawing/2014/main" id="{0F083700-A393-1902-57D1-3F1A485AE03D}"/>
              </a:ext>
            </a:extLst>
          </p:cNvPr>
          <p:cNvSpPr txBox="1"/>
          <p:nvPr/>
        </p:nvSpPr>
        <p:spPr>
          <a:xfrm>
            <a:off x="528717" y="1491578"/>
            <a:ext cx="7981672" cy="584775"/>
          </a:xfrm>
          <a:prstGeom prst="rect">
            <a:avLst/>
          </a:prstGeom>
          <a:solidFill>
            <a:srgbClr val="00B050"/>
          </a:solidFill>
        </p:spPr>
        <p:txBody>
          <a:bodyPr wrap="none" rtlCol="0">
            <a:spAutoFit/>
          </a:bodyPr>
          <a:lstStyle/>
          <a:p>
            <a:r>
              <a:rPr lang="en-US" altLang="ja-JP" sz="3200" dirty="0">
                <a:solidFill>
                  <a:schemeClr val="bg1"/>
                </a:solidFill>
              </a:rPr>
              <a:t>①</a:t>
            </a:r>
            <a:r>
              <a:rPr lang="ja-JP" altLang="en-US" sz="3200">
                <a:solidFill>
                  <a:schemeClr val="bg1"/>
                </a:solidFill>
              </a:rPr>
              <a:t>出資持分の移転のメリット・デメリット</a:t>
            </a:r>
            <a:endParaRPr kumimoji="1" lang="ja-JP" altLang="en-US" sz="3200" dirty="0">
              <a:solidFill>
                <a:schemeClr val="bg1"/>
              </a:solidFill>
            </a:endParaRPr>
          </a:p>
        </p:txBody>
      </p:sp>
      <p:pic>
        <p:nvPicPr>
          <p:cNvPr id="7" name="図 6" descr="グラフィカル ユーザー インターフェイス, テキスト, アプリケーション&#10;&#10;自動的に生成された説明">
            <a:extLst>
              <a:ext uri="{FF2B5EF4-FFF2-40B4-BE49-F238E27FC236}">
                <a16:creationId xmlns:a16="http://schemas.microsoft.com/office/drawing/2014/main" id="{B559D149-CFAC-0872-424A-F6E78EE95C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75" y="2299170"/>
            <a:ext cx="9255749" cy="3866063"/>
          </a:xfrm>
          <a:prstGeom prst="rect">
            <a:avLst/>
          </a:prstGeom>
        </p:spPr>
      </p:pic>
    </p:spTree>
    <p:extLst>
      <p:ext uri="{BB962C8B-B14F-4D97-AF65-F5344CB8AC3E}">
        <p14:creationId xmlns:p14="http://schemas.microsoft.com/office/powerpoint/2010/main" val="11227711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1810775" y="658103"/>
            <a:ext cx="5931432" cy="523220"/>
          </a:xfrm>
          <a:prstGeom prst="rect">
            <a:avLst/>
          </a:prstGeom>
          <a:noFill/>
        </p:spPr>
        <p:txBody>
          <a:bodyPr wrap="none" rtlCol="0">
            <a:spAutoFit/>
          </a:bodyPr>
          <a:lstStyle/>
          <a:p>
            <a:r>
              <a:rPr kumimoji="1" lang="ja-JP" altLang="en-US" sz="2800" dirty="0"/>
              <a:t>川口式「相続コンサルティングの定義」</a:t>
            </a:r>
          </a:p>
        </p:txBody>
      </p:sp>
      <p:sp>
        <p:nvSpPr>
          <p:cNvPr id="2" name="テキスト ボックス 1"/>
          <p:cNvSpPr txBox="1"/>
          <p:nvPr/>
        </p:nvSpPr>
        <p:spPr>
          <a:xfrm>
            <a:off x="-39869" y="1429360"/>
            <a:ext cx="9238426" cy="5189177"/>
          </a:xfrm>
          <a:prstGeom prst="rect">
            <a:avLst/>
          </a:prstGeom>
          <a:noFill/>
        </p:spPr>
        <p:txBody>
          <a:bodyPr wrap="none" rtlCol="0">
            <a:spAutoFit/>
          </a:bodyPr>
          <a:lstStyle/>
          <a:p>
            <a:pPr algn="ctr">
              <a:lnSpc>
                <a:spcPct val="150000"/>
              </a:lnSpc>
            </a:pPr>
            <a:r>
              <a:rPr kumimoji="1" lang="ja-JP" altLang="en-US" sz="2800" dirty="0"/>
              <a:t>相続におけるクライアントの悩みや</a:t>
            </a:r>
            <a:r>
              <a:rPr kumimoji="1" lang="ja-JP" altLang="en-US" sz="2800"/>
              <a:t>困りごと</a:t>
            </a:r>
            <a:r>
              <a:rPr lang="ja-JP" altLang="en-US" sz="2800"/>
              <a:t>の相談に乗り</a:t>
            </a:r>
            <a:r>
              <a:rPr kumimoji="1" lang="ja-JP" altLang="en-US" sz="2800"/>
              <a:t>、</a:t>
            </a:r>
            <a:endParaRPr kumimoji="1" lang="en-US" altLang="ja-JP" sz="2800" dirty="0"/>
          </a:p>
          <a:p>
            <a:pPr algn="ctr">
              <a:lnSpc>
                <a:spcPct val="150000"/>
              </a:lnSpc>
            </a:pPr>
            <a:r>
              <a:rPr kumimoji="1" lang="ja-JP" altLang="en-US" sz="2800"/>
              <a:t>丁寧なヒアリングを通して心</a:t>
            </a:r>
            <a:r>
              <a:rPr kumimoji="1" lang="ja-JP" altLang="en-US" sz="2800" dirty="0"/>
              <a:t>の奥にある想いや希望を聞き、</a:t>
            </a:r>
            <a:endParaRPr kumimoji="1" lang="en-US" altLang="ja-JP" sz="2800" dirty="0"/>
          </a:p>
          <a:p>
            <a:pPr algn="ctr">
              <a:lnSpc>
                <a:spcPct val="150000"/>
              </a:lnSpc>
            </a:pPr>
            <a:r>
              <a:rPr lang="en-US" altLang="ja-JP" sz="2800" dirty="0">
                <a:solidFill>
                  <a:srgbClr val="FF0000"/>
                </a:solidFill>
              </a:rPr>
              <a:t>①</a:t>
            </a:r>
            <a:r>
              <a:rPr lang="ja-JP" altLang="en-US" sz="2800">
                <a:solidFill>
                  <a:srgbClr val="FF0000"/>
                </a:solidFill>
              </a:rPr>
              <a:t>解決すべき本当の問題の特定</a:t>
            </a:r>
            <a:endParaRPr lang="en-US" altLang="ja-JP" sz="2800" dirty="0">
              <a:solidFill>
                <a:srgbClr val="FF0000"/>
              </a:solidFill>
            </a:endParaRPr>
          </a:p>
          <a:p>
            <a:pPr algn="ctr">
              <a:lnSpc>
                <a:spcPct val="150000"/>
              </a:lnSpc>
            </a:pPr>
            <a:r>
              <a:rPr lang="en-US" altLang="ja-JP" sz="2800" dirty="0">
                <a:solidFill>
                  <a:srgbClr val="FF0000"/>
                </a:solidFill>
              </a:rPr>
              <a:t>②</a:t>
            </a:r>
            <a:r>
              <a:rPr lang="ja-JP" altLang="en-US" sz="2800">
                <a:solidFill>
                  <a:srgbClr val="FF0000"/>
                </a:solidFill>
              </a:rPr>
              <a:t>絡み合っている複数の問題解決のためのロードマップ作り</a:t>
            </a:r>
            <a:endParaRPr lang="en-US" altLang="ja-JP" sz="2800" dirty="0">
              <a:solidFill>
                <a:srgbClr val="FF0000"/>
              </a:solidFill>
            </a:endParaRPr>
          </a:p>
          <a:p>
            <a:pPr algn="ctr">
              <a:lnSpc>
                <a:spcPct val="150000"/>
              </a:lnSpc>
            </a:pPr>
            <a:r>
              <a:rPr lang="en-US" altLang="ja-JP" sz="2800" dirty="0">
                <a:solidFill>
                  <a:srgbClr val="FF0000"/>
                </a:solidFill>
              </a:rPr>
              <a:t>③</a:t>
            </a:r>
            <a:r>
              <a:rPr lang="ja-JP" altLang="en-US" sz="2800">
                <a:solidFill>
                  <a:srgbClr val="FF0000"/>
                </a:solidFill>
              </a:rPr>
              <a:t>専門家と協業しながら全体のプロジェクトリーダー</a:t>
            </a:r>
            <a:endParaRPr lang="en-US" altLang="ja-JP" sz="2800" dirty="0">
              <a:solidFill>
                <a:srgbClr val="FF0000"/>
              </a:solidFill>
            </a:endParaRPr>
          </a:p>
          <a:p>
            <a:pPr algn="ctr">
              <a:lnSpc>
                <a:spcPct val="150000"/>
              </a:lnSpc>
            </a:pPr>
            <a:r>
              <a:rPr kumimoji="1" lang="ja-JP" altLang="en-US" sz="2800"/>
              <a:t>という役割を果たすことで、</a:t>
            </a:r>
            <a:endParaRPr kumimoji="1" lang="en-US" altLang="ja-JP" sz="2800" dirty="0"/>
          </a:p>
          <a:p>
            <a:pPr algn="ctr">
              <a:lnSpc>
                <a:spcPct val="150000"/>
              </a:lnSpc>
            </a:pPr>
            <a:r>
              <a:rPr lang="ja-JP" altLang="en-US" sz="2800"/>
              <a:t>クライアント</a:t>
            </a:r>
            <a:r>
              <a:rPr lang="ja-JP" altLang="en-US" sz="2800" dirty="0"/>
              <a:t>とその一家にとって最適な状況に至るための</a:t>
            </a:r>
            <a:endParaRPr lang="en-US" altLang="ja-JP" sz="2800" dirty="0"/>
          </a:p>
          <a:p>
            <a:pPr algn="ctr">
              <a:lnSpc>
                <a:spcPct val="150000"/>
              </a:lnSpc>
            </a:pPr>
            <a:r>
              <a:rPr lang="ja-JP" altLang="en-US" sz="2800" dirty="0"/>
              <a:t>全方位的な</a:t>
            </a:r>
            <a:r>
              <a:rPr lang="ja-JP" altLang="en-US" sz="2800"/>
              <a:t>サポートをします。</a:t>
            </a:r>
            <a:endParaRPr kumimoji="1" lang="en-US" altLang="ja-JP" sz="2800" dirty="0"/>
          </a:p>
        </p:txBody>
      </p:sp>
      <p:sp>
        <p:nvSpPr>
          <p:cNvPr id="3" name="テキスト ボックス 2">
            <a:extLst>
              <a:ext uri="{FF2B5EF4-FFF2-40B4-BE49-F238E27FC236}">
                <a16:creationId xmlns:a16="http://schemas.microsoft.com/office/drawing/2014/main" id="{4F9C4197-097A-1C43-AA5C-5F424D72CE49}"/>
              </a:ext>
            </a:extLst>
          </p:cNvPr>
          <p:cNvSpPr txBox="1"/>
          <p:nvPr/>
        </p:nvSpPr>
        <p:spPr>
          <a:xfrm>
            <a:off x="7742207" y="819129"/>
            <a:ext cx="1300356" cy="369332"/>
          </a:xfrm>
          <a:prstGeom prst="rect">
            <a:avLst/>
          </a:prstGeom>
          <a:noFill/>
        </p:spPr>
        <p:txBody>
          <a:bodyPr wrap="none" rtlCol="0">
            <a:spAutoFit/>
          </a:bodyPr>
          <a:lstStyle/>
          <a:p>
            <a:r>
              <a:rPr kumimoji="1" lang="en-US" altLang="ja-JP" dirty="0"/>
              <a:t>2021/07/13</a:t>
            </a:r>
            <a:endParaRPr kumimoji="1" lang="ja-JP" altLang="en-US"/>
          </a:p>
        </p:txBody>
      </p:sp>
    </p:spTree>
    <p:extLst>
      <p:ext uri="{BB962C8B-B14F-4D97-AF65-F5344CB8AC3E}">
        <p14:creationId xmlns:p14="http://schemas.microsoft.com/office/powerpoint/2010/main" val="1069142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ダイアグラム&#10;&#10;自動的に生成された説明">
            <a:extLst>
              <a:ext uri="{FF2B5EF4-FFF2-40B4-BE49-F238E27FC236}">
                <a16:creationId xmlns:a16="http://schemas.microsoft.com/office/drawing/2014/main" id="{2F48E586-A002-A0E4-47B1-BEDBC298ED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96952"/>
            <a:ext cx="9144000" cy="2228193"/>
          </a:xfrm>
          <a:prstGeom prst="rect">
            <a:avLst/>
          </a:prstGeom>
        </p:spPr>
      </p:pic>
      <p:pic>
        <p:nvPicPr>
          <p:cNvPr id="4" name="コンテンツ プレースホルダー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AA9C1F0C-E051-D741-1DAA-214D3457C36E}"/>
              </a:ext>
            </a:extLst>
          </p:cNvPr>
          <p:cNvSpPr txBox="1"/>
          <p:nvPr/>
        </p:nvSpPr>
        <p:spPr>
          <a:xfrm>
            <a:off x="1493841" y="518680"/>
            <a:ext cx="6340197" cy="584775"/>
          </a:xfrm>
          <a:prstGeom prst="rect">
            <a:avLst/>
          </a:prstGeom>
          <a:noFill/>
        </p:spPr>
        <p:txBody>
          <a:bodyPr wrap="none" rtlCol="0">
            <a:spAutoFit/>
          </a:bodyPr>
          <a:lstStyle/>
          <a:p>
            <a:r>
              <a:rPr lang="en-US" altLang="ja-JP" sz="3200" dirty="0"/>
              <a:t>Ⅱ</a:t>
            </a:r>
            <a:r>
              <a:rPr lang="ja-JP" altLang="en-US" sz="3200"/>
              <a:t>．</a:t>
            </a:r>
            <a:r>
              <a:rPr kumimoji="1" lang="ja-JP" altLang="en-US" sz="3200"/>
              <a:t>親族間</a:t>
            </a:r>
            <a:r>
              <a:rPr lang="ja-JP" altLang="en-US" sz="3200"/>
              <a:t>の事業承継のポイント</a:t>
            </a:r>
            <a:endParaRPr kumimoji="1" lang="ja-JP" altLang="en-US" sz="3200" dirty="0"/>
          </a:p>
        </p:txBody>
      </p:sp>
      <p:sp>
        <p:nvSpPr>
          <p:cNvPr id="6" name="テキスト ボックス 5">
            <a:extLst>
              <a:ext uri="{FF2B5EF4-FFF2-40B4-BE49-F238E27FC236}">
                <a16:creationId xmlns:a16="http://schemas.microsoft.com/office/drawing/2014/main" id="{0F083700-A393-1902-57D1-3F1A485AE03D}"/>
              </a:ext>
            </a:extLst>
          </p:cNvPr>
          <p:cNvSpPr txBox="1"/>
          <p:nvPr/>
        </p:nvSpPr>
        <p:spPr>
          <a:xfrm>
            <a:off x="528717" y="1491578"/>
            <a:ext cx="4698722" cy="584775"/>
          </a:xfrm>
          <a:prstGeom prst="rect">
            <a:avLst/>
          </a:prstGeom>
          <a:solidFill>
            <a:srgbClr val="0070C0"/>
          </a:solidFill>
        </p:spPr>
        <p:txBody>
          <a:bodyPr wrap="none" rtlCol="0">
            <a:spAutoFit/>
          </a:bodyPr>
          <a:lstStyle/>
          <a:p>
            <a:r>
              <a:rPr lang="en-US" altLang="ja-JP" sz="3200" dirty="0">
                <a:solidFill>
                  <a:schemeClr val="bg1"/>
                </a:solidFill>
              </a:rPr>
              <a:t>②</a:t>
            </a:r>
            <a:r>
              <a:rPr lang="ja-JP" altLang="en-US" sz="3200">
                <a:solidFill>
                  <a:schemeClr val="bg1"/>
                </a:solidFill>
              </a:rPr>
              <a:t>持分の払い戻しの概要</a:t>
            </a:r>
            <a:endParaRPr kumimoji="1" lang="ja-JP" altLang="en-US" sz="3200" dirty="0">
              <a:solidFill>
                <a:schemeClr val="bg1"/>
              </a:solidFill>
            </a:endParaRPr>
          </a:p>
        </p:txBody>
      </p:sp>
      <p:sp>
        <p:nvSpPr>
          <p:cNvPr id="9" name="テキスト ボックス 8">
            <a:extLst>
              <a:ext uri="{FF2B5EF4-FFF2-40B4-BE49-F238E27FC236}">
                <a16:creationId xmlns:a16="http://schemas.microsoft.com/office/drawing/2014/main" id="{B0FFEA7B-2A0A-E8E7-366F-67062D902617}"/>
              </a:ext>
            </a:extLst>
          </p:cNvPr>
          <p:cNvSpPr txBox="1"/>
          <p:nvPr/>
        </p:nvSpPr>
        <p:spPr>
          <a:xfrm>
            <a:off x="472511" y="4481831"/>
            <a:ext cx="389850" cy="338554"/>
          </a:xfrm>
          <a:prstGeom prst="rect">
            <a:avLst/>
          </a:prstGeom>
          <a:noFill/>
        </p:spPr>
        <p:txBody>
          <a:bodyPr wrap="none" rtlCol="0">
            <a:spAutoFit/>
          </a:bodyPr>
          <a:lstStyle/>
          <a:p>
            <a:pPr algn="ctr"/>
            <a:r>
              <a:rPr kumimoji="1" lang="ja-JP" altLang="en-US" sz="1600"/>
              <a:t>前</a:t>
            </a:r>
            <a:endParaRPr kumimoji="1" lang="ja-JP" altLang="en-US" sz="1600" dirty="0"/>
          </a:p>
        </p:txBody>
      </p:sp>
      <p:sp>
        <p:nvSpPr>
          <p:cNvPr id="10" name="正方形/長方形 9">
            <a:extLst>
              <a:ext uri="{FF2B5EF4-FFF2-40B4-BE49-F238E27FC236}">
                <a16:creationId xmlns:a16="http://schemas.microsoft.com/office/drawing/2014/main" id="{97F3BB90-A240-4C24-C018-638EC7A72B56}"/>
              </a:ext>
            </a:extLst>
          </p:cNvPr>
          <p:cNvSpPr/>
          <p:nvPr/>
        </p:nvSpPr>
        <p:spPr>
          <a:xfrm>
            <a:off x="467544" y="4437112"/>
            <a:ext cx="1512168" cy="338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a:solidFill>
                  <a:schemeClr val="tx1"/>
                </a:solidFill>
              </a:rPr>
              <a:t>前理事長（親）</a:t>
            </a:r>
          </a:p>
        </p:txBody>
      </p:sp>
    </p:spTree>
    <p:extLst>
      <p:ext uri="{BB962C8B-B14F-4D97-AF65-F5344CB8AC3E}">
        <p14:creationId xmlns:p14="http://schemas.microsoft.com/office/powerpoint/2010/main" val="4981383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AA9C1F0C-E051-D741-1DAA-214D3457C36E}"/>
              </a:ext>
            </a:extLst>
          </p:cNvPr>
          <p:cNvSpPr txBox="1"/>
          <p:nvPr/>
        </p:nvSpPr>
        <p:spPr>
          <a:xfrm>
            <a:off x="1493841" y="518680"/>
            <a:ext cx="6340197" cy="584775"/>
          </a:xfrm>
          <a:prstGeom prst="rect">
            <a:avLst/>
          </a:prstGeom>
          <a:noFill/>
        </p:spPr>
        <p:txBody>
          <a:bodyPr wrap="none" rtlCol="0">
            <a:spAutoFit/>
          </a:bodyPr>
          <a:lstStyle/>
          <a:p>
            <a:r>
              <a:rPr lang="en-US" altLang="ja-JP" sz="3200" dirty="0"/>
              <a:t>Ⅱ</a:t>
            </a:r>
            <a:r>
              <a:rPr lang="ja-JP" altLang="en-US" sz="3200"/>
              <a:t>．</a:t>
            </a:r>
            <a:r>
              <a:rPr kumimoji="1" lang="ja-JP" altLang="en-US" sz="3200"/>
              <a:t>親族間</a:t>
            </a:r>
            <a:r>
              <a:rPr lang="ja-JP" altLang="en-US" sz="3200"/>
              <a:t>の事業承継のポイント</a:t>
            </a:r>
            <a:endParaRPr kumimoji="1" lang="ja-JP" altLang="en-US" sz="3200" dirty="0"/>
          </a:p>
        </p:txBody>
      </p:sp>
      <p:sp>
        <p:nvSpPr>
          <p:cNvPr id="7" name="テキスト ボックス 6">
            <a:extLst>
              <a:ext uri="{FF2B5EF4-FFF2-40B4-BE49-F238E27FC236}">
                <a16:creationId xmlns:a16="http://schemas.microsoft.com/office/drawing/2014/main" id="{F4AE87DB-8626-20A9-1A19-87C134478685}"/>
              </a:ext>
            </a:extLst>
          </p:cNvPr>
          <p:cNvSpPr txBox="1"/>
          <p:nvPr/>
        </p:nvSpPr>
        <p:spPr>
          <a:xfrm>
            <a:off x="528717" y="1491578"/>
            <a:ext cx="5109091" cy="584775"/>
          </a:xfrm>
          <a:prstGeom prst="rect">
            <a:avLst/>
          </a:prstGeom>
          <a:solidFill>
            <a:srgbClr val="0070C0"/>
          </a:solidFill>
        </p:spPr>
        <p:txBody>
          <a:bodyPr wrap="none" rtlCol="0">
            <a:spAutoFit/>
          </a:bodyPr>
          <a:lstStyle/>
          <a:p>
            <a:r>
              <a:rPr lang="en-US" altLang="ja-JP" sz="3200" dirty="0">
                <a:solidFill>
                  <a:schemeClr val="bg1"/>
                </a:solidFill>
              </a:rPr>
              <a:t>②</a:t>
            </a:r>
            <a:r>
              <a:rPr lang="ja-JP" altLang="en-US" sz="3200">
                <a:solidFill>
                  <a:schemeClr val="bg1"/>
                </a:solidFill>
              </a:rPr>
              <a:t>持分の払い戻しの留意点</a:t>
            </a:r>
            <a:endParaRPr kumimoji="1" lang="ja-JP" altLang="en-US" sz="3200" dirty="0">
              <a:solidFill>
                <a:schemeClr val="bg1"/>
              </a:solidFill>
            </a:endParaRPr>
          </a:p>
        </p:txBody>
      </p:sp>
      <p:sp>
        <p:nvSpPr>
          <p:cNvPr id="9" name="テキスト ボックス 8">
            <a:extLst>
              <a:ext uri="{FF2B5EF4-FFF2-40B4-BE49-F238E27FC236}">
                <a16:creationId xmlns:a16="http://schemas.microsoft.com/office/drawing/2014/main" id="{1A2AFF4A-73C4-6951-2BEC-8582D0780CD9}"/>
              </a:ext>
            </a:extLst>
          </p:cNvPr>
          <p:cNvSpPr txBox="1"/>
          <p:nvPr/>
        </p:nvSpPr>
        <p:spPr>
          <a:xfrm>
            <a:off x="251520" y="2204864"/>
            <a:ext cx="8784976" cy="4801314"/>
          </a:xfrm>
          <a:prstGeom prst="rect">
            <a:avLst/>
          </a:prstGeom>
          <a:noFill/>
        </p:spPr>
        <p:txBody>
          <a:bodyPr wrap="square">
            <a:spAutoFit/>
          </a:bodyPr>
          <a:lstStyle/>
          <a:p>
            <a:pPr algn="l" fontAlgn="base"/>
            <a:r>
              <a:rPr lang="ja-JP" altLang="en-US" b="1" i="0">
                <a:effectLst/>
                <a:highlight>
                  <a:srgbClr val="FFFF00"/>
                </a:highlight>
                <a:latin typeface="Arial" panose="020B0604020202020204" pitchFamily="34" charset="0"/>
              </a:rPr>
              <a:t>① 税務上の留意点</a:t>
            </a:r>
            <a:endParaRPr lang="en-US" altLang="ja-JP" b="1" i="0" dirty="0">
              <a:effectLst/>
              <a:highlight>
                <a:srgbClr val="FFFF00"/>
              </a:highlight>
              <a:latin typeface="Arial" panose="020B0604020202020204" pitchFamily="34" charset="0"/>
            </a:endParaRPr>
          </a:p>
          <a:p>
            <a:pPr algn="l" fontAlgn="base"/>
            <a:endParaRPr lang="ja-JP" altLang="en-US" b="1" i="0">
              <a:solidFill>
                <a:srgbClr val="999999"/>
              </a:solidFill>
              <a:effectLst/>
              <a:latin typeface="Arial" panose="020B0604020202020204" pitchFamily="34" charset="0"/>
            </a:endParaRPr>
          </a:p>
          <a:p>
            <a:pPr algn="l" fontAlgn="base"/>
            <a:r>
              <a:rPr lang="ja-JP" altLang="en-US" b="0" i="0">
                <a:solidFill>
                  <a:srgbClr val="333333"/>
                </a:solidFill>
                <a:effectLst/>
                <a:latin typeface="Arial" panose="020B0604020202020204" pitchFamily="34" charset="0"/>
              </a:rPr>
              <a:t>この手法は前理事長と後継者との間で出資持分の移転が行われないため、</a:t>
            </a:r>
            <a:endParaRPr lang="en-US" altLang="ja-JP" b="0" i="0" dirty="0">
              <a:solidFill>
                <a:srgbClr val="333333"/>
              </a:solidFill>
              <a:effectLst/>
              <a:latin typeface="Arial" panose="020B0604020202020204" pitchFamily="34" charset="0"/>
            </a:endParaRPr>
          </a:p>
          <a:p>
            <a:pPr algn="l" fontAlgn="base"/>
            <a:r>
              <a:rPr lang="ja-JP" altLang="en-US" b="0" i="0">
                <a:solidFill>
                  <a:srgbClr val="333333"/>
                </a:solidFill>
                <a:effectLst/>
                <a:latin typeface="Arial" panose="020B0604020202020204" pitchFamily="34" charset="0"/>
              </a:rPr>
              <a:t>相続税、贈与税または譲渡所得税といった税金はかかりません。</a:t>
            </a:r>
            <a:endParaRPr lang="en-US" altLang="ja-JP" b="0" i="0" dirty="0">
              <a:solidFill>
                <a:srgbClr val="333333"/>
              </a:solidFill>
              <a:effectLst/>
              <a:latin typeface="Arial" panose="020B0604020202020204" pitchFamily="34" charset="0"/>
            </a:endParaRPr>
          </a:p>
          <a:p>
            <a:pPr algn="l" fontAlgn="base"/>
            <a:r>
              <a:rPr lang="ja-JP" altLang="en-US" b="0" i="0">
                <a:solidFill>
                  <a:srgbClr val="333333"/>
                </a:solidFill>
                <a:effectLst/>
                <a:latin typeface="Arial" panose="020B0604020202020204" pitchFamily="34" charset="0"/>
              </a:rPr>
              <a:t>しかし</a:t>
            </a:r>
            <a:r>
              <a:rPr lang="ja-JP" altLang="en-US" b="0" i="0" u="none" strike="noStrike">
                <a:solidFill>
                  <a:srgbClr val="333333"/>
                </a:solidFill>
                <a:effectLst/>
                <a:latin typeface="Arial" panose="020B0604020202020204" pitchFamily="34" charset="0"/>
              </a:rPr>
              <a:t>譲渡者は、生じた利益について総合課税の配当所得の課税</a:t>
            </a:r>
            <a:r>
              <a:rPr lang="ja-JP" altLang="en-US" b="0" i="0">
                <a:solidFill>
                  <a:srgbClr val="333333"/>
                </a:solidFill>
                <a:effectLst/>
                <a:latin typeface="Arial" panose="020B0604020202020204" pitchFamily="34" charset="0"/>
              </a:rPr>
              <a:t>がされます（所得税法</a:t>
            </a:r>
            <a:r>
              <a:rPr lang="en-US" altLang="ja-JP" b="0" i="0" dirty="0">
                <a:solidFill>
                  <a:srgbClr val="333333"/>
                </a:solidFill>
                <a:effectLst/>
                <a:latin typeface="Arial" panose="020B0604020202020204" pitchFamily="34" charset="0"/>
              </a:rPr>
              <a:t>25</a:t>
            </a:r>
            <a:r>
              <a:rPr lang="ja-JP" altLang="en-US" b="0" i="0">
                <a:solidFill>
                  <a:srgbClr val="333333"/>
                </a:solidFill>
                <a:effectLst/>
                <a:latin typeface="Arial" panose="020B0604020202020204" pitchFamily="34" charset="0"/>
              </a:rPr>
              <a:t>条</a:t>
            </a:r>
            <a:r>
              <a:rPr lang="en-US" altLang="ja-JP" b="0" i="0" dirty="0">
                <a:solidFill>
                  <a:srgbClr val="333333"/>
                </a:solidFill>
                <a:effectLst/>
                <a:latin typeface="Arial" panose="020B0604020202020204" pitchFamily="34" charset="0"/>
              </a:rPr>
              <a:t>1</a:t>
            </a:r>
            <a:r>
              <a:rPr lang="ja-JP" altLang="en-US" b="0" i="0">
                <a:solidFill>
                  <a:srgbClr val="333333"/>
                </a:solidFill>
                <a:effectLst/>
                <a:latin typeface="Arial" panose="020B0604020202020204" pitchFamily="34" charset="0"/>
              </a:rPr>
              <a:t>項）。</a:t>
            </a:r>
            <a:endParaRPr lang="en-US" altLang="ja-JP" b="0" i="0" dirty="0">
              <a:solidFill>
                <a:srgbClr val="333333"/>
              </a:solidFill>
              <a:effectLst/>
              <a:latin typeface="Arial" panose="020B0604020202020204" pitchFamily="34" charset="0"/>
            </a:endParaRPr>
          </a:p>
          <a:p>
            <a:pPr algn="l" fontAlgn="base"/>
            <a:r>
              <a:rPr lang="ja-JP" altLang="en-US" b="0" i="0">
                <a:solidFill>
                  <a:srgbClr val="333333"/>
                </a:solidFill>
                <a:effectLst/>
                <a:latin typeface="Arial" panose="020B0604020202020204" pitchFamily="34" charset="0"/>
              </a:rPr>
              <a:t>この場合、</a:t>
            </a:r>
            <a:r>
              <a:rPr lang="ja-JP" altLang="en-US" b="0" i="0" u="none" strike="noStrike">
                <a:solidFill>
                  <a:srgbClr val="333333"/>
                </a:solidFill>
                <a:effectLst/>
                <a:latin typeface="Arial" panose="020B0604020202020204" pitchFamily="34" charset="0"/>
              </a:rPr>
              <a:t>最高</a:t>
            </a:r>
            <a:r>
              <a:rPr lang="en-US" altLang="ja-JP" b="0" i="0" u="none" strike="noStrike" dirty="0">
                <a:solidFill>
                  <a:srgbClr val="333333"/>
                </a:solidFill>
                <a:effectLst/>
                <a:latin typeface="Arial" panose="020B0604020202020204" pitchFamily="34" charset="0"/>
              </a:rPr>
              <a:t>45</a:t>
            </a:r>
            <a:r>
              <a:rPr lang="ja-JP" altLang="en-US" b="0" i="0" u="none" strike="noStrike">
                <a:solidFill>
                  <a:srgbClr val="333333"/>
                </a:solidFill>
                <a:effectLst/>
                <a:latin typeface="Arial" panose="020B0604020202020204" pitchFamily="34" charset="0"/>
              </a:rPr>
              <a:t>％（＋復興特別所得税）</a:t>
            </a:r>
            <a:r>
              <a:rPr lang="ja-JP" altLang="en-US" b="0" i="0">
                <a:solidFill>
                  <a:srgbClr val="333333"/>
                </a:solidFill>
                <a:effectLst/>
                <a:latin typeface="Arial" panose="020B0604020202020204" pitchFamily="34" charset="0"/>
              </a:rPr>
              <a:t>の所得税が課され得る点に留意が必要です（所得税法</a:t>
            </a:r>
            <a:r>
              <a:rPr lang="en-US" altLang="ja-JP" b="0" i="0" dirty="0">
                <a:solidFill>
                  <a:srgbClr val="333333"/>
                </a:solidFill>
                <a:effectLst/>
                <a:latin typeface="Arial" panose="020B0604020202020204" pitchFamily="34" charset="0"/>
              </a:rPr>
              <a:t>89</a:t>
            </a:r>
            <a:r>
              <a:rPr lang="ja-JP" altLang="en-US" b="0" i="0">
                <a:solidFill>
                  <a:srgbClr val="333333"/>
                </a:solidFill>
                <a:effectLst/>
                <a:latin typeface="Arial" panose="020B0604020202020204" pitchFamily="34" charset="0"/>
              </a:rPr>
              <a:t>条、東日本大震災からの復興のための施策を実施するために必要な財源の確保に関する特別措置法</a:t>
            </a:r>
            <a:r>
              <a:rPr lang="en-US" altLang="ja-JP" b="0" i="0" dirty="0">
                <a:solidFill>
                  <a:srgbClr val="333333"/>
                </a:solidFill>
                <a:effectLst/>
                <a:latin typeface="Arial" panose="020B0604020202020204" pitchFamily="34" charset="0"/>
              </a:rPr>
              <a:t>9</a:t>
            </a:r>
            <a:r>
              <a:rPr lang="ja-JP" altLang="en-US" b="0" i="0">
                <a:solidFill>
                  <a:srgbClr val="333333"/>
                </a:solidFill>
                <a:effectLst/>
                <a:latin typeface="Arial" panose="020B0604020202020204" pitchFamily="34" charset="0"/>
              </a:rPr>
              <a:t>条、</a:t>
            </a:r>
            <a:r>
              <a:rPr lang="en-US" altLang="ja-JP" b="0" i="0" dirty="0">
                <a:solidFill>
                  <a:srgbClr val="333333"/>
                </a:solidFill>
                <a:effectLst/>
                <a:latin typeface="Arial" panose="020B0604020202020204" pitchFamily="34" charset="0"/>
              </a:rPr>
              <a:t>12</a:t>
            </a:r>
            <a:r>
              <a:rPr lang="ja-JP" altLang="en-US" b="0" i="0">
                <a:solidFill>
                  <a:srgbClr val="333333"/>
                </a:solidFill>
                <a:effectLst/>
                <a:latin typeface="Arial" panose="020B0604020202020204" pitchFamily="34" charset="0"/>
              </a:rPr>
              <a:t>条）。</a:t>
            </a:r>
            <a:endParaRPr lang="en-US" altLang="ja-JP" b="0" i="0" dirty="0">
              <a:solidFill>
                <a:srgbClr val="333333"/>
              </a:solidFill>
              <a:effectLst/>
              <a:latin typeface="Arial" panose="020B0604020202020204" pitchFamily="34" charset="0"/>
            </a:endParaRPr>
          </a:p>
          <a:p>
            <a:pPr algn="l" fontAlgn="base"/>
            <a:endParaRPr lang="en-US" altLang="ja-JP" dirty="0">
              <a:solidFill>
                <a:srgbClr val="333333"/>
              </a:solidFill>
              <a:latin typeface="Arial" panose="020B0604020202020204" pitchFamily="34" charset="0"/>
            </a:endParaRPr>
          </a:p>
          <a:p>
            <a:pPr algn="l" fontAlgn="base"/>
            <a:endParaRPr lang="ja-JP" altLang="en-US" b="0" i="0">
              <a:solidFill>
                <a:srgbClr val="333333"/>
              </a:solidFill>
              <a:effectLst/>
              <a:latin typeface="Arial" panose="020B0604020202020204" pitchFamily="34" charset="0"/>
            </a:endParaRPr>
          </a:p>
          <a:p>
            <a:pPr algn="l" fontAlgn="base"/>
            <a:r>
              <a:rPr lang="ja-JP" altLang="en-US" b="1" i="0">
                <a:effectLst/>
                <a:highlight>
                  <a:srgbClr val="FFFF00"/>
                </a:highlight>
                <a:latin typeface="Arial" panose="020B0604020202020204" pitchFamily="34" charset="0"/>
              </a:rPr>
              <a:t>② 社員の入れ替えに係る留意点</a:t>
            </a:r>
          </a:p>
          <a:p>
            <a:pPr algn="l" fontAlgn="base"/>
            <a:endParaRPr lang="en-US" altLang="ja-JP" dirty="0">
              <a:solidFill>
                <a:srgbClr val="333333"/>
              </a:solidFill>
              <a:latin typeface="Arial" panose="020B0604020202020204" pitchFamily="34" charset="0"/>
            </a:endParaRPr>
          </a:p>
          <a:p>
            <a:pPr algn="l" fontAlgn="base"/>
            <a:r>
              <a:rPr lang="ja-JP" altLang="en-US" b="0" i="0">
                <a:solidFill>
                  <a:srgbClr val="333333"/>
                </a:solidFill>
                <a:effectLst/>
                <a:latin typeface="Arial" panose="020B0604020202020204" pitchFamily="34" charset="0"/>
              </a:rPr>
              <a:t>持分移転スキームと同様に、社員の入れ替えについて旧社員の協力が必要という点に留意する必要があります。</a:t>
            </a:r>
          </a:p>
          <a:p>
            <a:br>
              <a:rPr lang="ja-JP" altLang="en-US"/>
            </a:br>
            <a:endParaRPr lang="ja-JP" altLang="en-US"/>
          </a:p>
        </p:txBody>
      </p:sp>
    </p:spTree>
    <p:extLst>
      <p:ext uri="{BB962C8B-B14F-4D97-AF65-F5344CB8AC3E}">
        <p14:creationId xmlns:p14="http://schemas.microsoft.com/office/powerpoint/2010/main" val="24739533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AA9C1F0C-E051-D741-1DAA-214D3457C36E}"/>
              </a:ext>
            </a:extLst>
          </p:cNvPr>
          <p:cNvSpPr txBox="1"/>
          <p:nvPr/>
        </p:nvSpPr>
        <p:spPr>
          <a:xfrm>
            <a:off x="1493841" y="518680"/>
            <a:ext cx="6340197" cy="584775"/>
          </a:xfrm>
          <a:prstGeom prst="rect">
            <a:avLst/>
          </a:prstGeom>
          <a:noFill/>
        </p:spPr>
        <p:txBody>
          <a:bodyPr wrap="none" rtlCol="0">
            <a:spAutoFit/>
          </a:bodyPr>
          <a:lstStyle/>
          <a:p>
            <a:r>
              <a:rPr lang="en-US" altLang="ja-JP" sz="3200" dirty="0"/>
              <a:t>Ⅱ</a:t>
            </a:r>
            <a:r>
              <a:rPr lang="ja-JP" altLang="en-US" sz="3200"/>
              <a:t>．</a:t>
            </a:r>
            <a:r>
              <a:rPr kumimoji="1" lang="ja-JP" altLang="en-US" sz="3200"/>
              <a:t>親族間</a:t>
            </a:r>
            <a:r>
              <a:rPr lang="ja-JP" altLang="en-US" sz="3200"/>
              <a:t>の事業承継のポイント</a:t>
            </a:r>
            <a:endParaRPr kumimoji="1" lang="ja-JP" altLang="en-US" sz="3200" dirty="0"/>
          </a:p>
        </p:txBody>
      </p:sp>
      <p:sp>
        <p:nvSpPr>
          <p:cNvPr id="9" name="テキスト ボックス 8">
            <a:extLst>
              <a:ext uri="{FF2B5EF4-FFF2-40B4-BE49-F238E27FC236}">
                <a16:creationId xmlns:a16="http://schemas.microsoft.com/office/drawing/2014/main" id="{B47B7E86-A686-449A-01B0-7E0202F60844}"/>
              </a:ext>
            </a:extLst>
          </p:cNvPr>
          <p:cNvSpPr txBox="1"/>
          <p:nvPr/>
        </p:nvSpPr>
        <p:spPr>
          <a:xfrm>
            <a:off x="528717" y="1491578"/>
            <a:ext cx="7981672" cy="584775"/>
          </a:xfrm>
          <a:prstGeom prst="rect">
            <a:avLst/>
          </a:prstGeom>
          <a:solidFill>
            <a:srgbClr val="0070C0"/>
          </a:solidFill>
        </p:spPr>
        <p:txBody>
          <a:bodyPr wrap="none" rtlCol="0">
            <a:spAutoFit/>
          </a:bodyPr>
          <a:lstStyle/>
          <a:p>
            <a:r>
              <a:rPr lang="en-US" altLang="ja-JP" sz="3200" dirty="0">
                <a:solidFill>
                  <a:schemeClr val="bg1"/>
                </a:solidFill>
              </a:rPr>
              <a:t>②</a:t>
            </a:r>
            <a:r>
              <a:rPr lang="ja-JP" altLang="en-US" sz="3200">
                <a:solidFill>
                  <a:schemeClr val="bg1"/>
                </a:solidFill>
              </a:rPr>
              <a:t>持分の払い戻しのメリット・デメリット</a:t>
            </a:r>
            <a:endParaRPr kumimoji="1" lang="ja-JP" altLang="en-US" sz="3200" dirty="0">
              <a:solidFill>
                <a:schemeClr val="bg1"/>
              </a:solidFill>
            </a:endParaRPr>
          </a:p>
        </p:txBody>
      </p:sp>
      <p:pic>
        <p:nvPicPr>
          <p:cNvPr id="10" name="図 9" descr="グラフィカル ユーザー インターフェイス, アプリケーション&#10;&#10;自動的に生成された説明">
            <a:extLst>
              <a:ext uri="{FF2B5EF4-FFF2-40B4-BE49-F238E27FC236}">
                <a16:creationId xmlns:a16="http://schemas.microsoft.com/office/drawing/2014/main" id="{8EECFDEF-3FAB-2432-CD35-F3CB56DAFC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4" y="2631500"/>
            <a:ext cx="9144000" cy="2957740"/>
          </a:xfrm>
          <a:prstGeom prst="rect">
            <a:avLst/>
          </a:prstGeom>
        </p:spPr>
      </p:pic>
    </p:spTree>
    <p:extLst>
      <p:ext uri="{BB962C8B-B14F-4D97-AF65-F5344CB8AC3E}">
        <p14:creationId xmlns:p14="http://schemas.microsoft.com/office/powerpoint/2010/main" val="18890979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AA9C1F0C-E051-D741-1DAA-214D3457C36E}"/>
              </a:ext>
            </a:extLst>
          </p:cNvPr>
          <p:cNvSpPr txBox="1"/>
          <p:nvPr/>
        </p:nvSpPr>
        <p:spPr>
          <a:xfrm>
            <a:off x="1493841" y="518680"/>
            <a:ext cx="6340197" cy="584775"/>
          </a:xfrm>
          <a:prstGeom prst="rect">
            <a:avLst/>
          </a:prstGeom>
          <a:noFill/>
        </p:spPr>
        <p:txBody>
          <a:bodyPr wrap="none" rtlCol="0">
            <a:spAutoFit/>
          </a:bodyPr>
          <a:lstStyle/>
          <a:p>
            <a:r>
              <a:rPr lang="en-US" altLang="ja-JP" sz="3200" dirty="0"/>
              <a:t>Ⅱ</a:t>
            </a:r>
            <a:r>
              <a:rPr lang="ja-JP" altLang="en-US" sz="3200"/>
              <a:t>．</a:t>
            </a:r>
            <a:r>
              <a:rPr kumimoji="1" lang="ja-JP" altLang="en-US" sz="3200"/>
              <a:t>親族間</a:t>
            </a:r>
            <a:r>
              <a:rPr lang="ja-JP" altLang="en-US" sz="3200"/>
              <a:t>の事業承継のポイント</a:t>
            </a:r>
            <a:endParaRPr kumimoji="1" lang="ja-JP" altLang="en-US" sz="3200" dirty="0"/>
          </a:p>
        </p:txBody>
      </p:sp>
      <p:sp>
        <p:nvSpPr>
          <p:cNvPr id="7" name="テキスト ボックス 6">
            <a:extLst>
              <a:ext uri="{FF2B5EF4-FFF2-40B4-BE49-F238E27FC236}">
                <a16:creationId xmlns:a16="http://schemas.microsoft.com/office/drawing/2014/main" id="{D156A4C1-710C-D735-2A05-81DA02E7F004}"/>
              </a:ext>
            </a:extLst>
          </p:cNvPr>
          <p:cNvSpPr txBox="1"/>
          <p:nvPr/>
        </p:nvSpPr>
        <p:spPr>
          <a:xfrm>
            <a:off x="528717" y="1491578"/>
            <a:ext cx="5519460" cy="584775"/>
          </a:xfrm>
          <a:prstGeom prst="rect">
            <a:avLst/>
          </a:prstGeom>
          <a:solidFill>
            <a:srgbClr val="FF0000"/>
          </a:solidFill>
        </p:spPr>
        <p:txBody>
          <a:bodyPr wrap="none" rtlCol="0">
            <a:spAutoFit/>
          </a:bodyPr>
          <a:lstStyle/>
          <a:p>
            <a:r>
              <a:rPr lang="en-US" altLang="ja-JP" sz="3200" dirty="0">
                <a:solidFill>
                  <a:schemeClr val="bg1"/>
                </a:solidFill>
              </a:rPr>
              <a:t>③</a:t>
            </a:r>
            <a:r>
              <a:rPr lang="ja-JP" altLang="en-US" sz="3200">
                <a:solidFill>
                  <a:schemeClr val="bg1"/>
                </a:solidFill>
              </a:rPr>
              <a:t>認定医療法人の活用の概要</a:t>
            </a:r>
            <a:endParaRPr kumimoji="1" lang="ja-JP" altLang="en-US" sz="3200" dirty="0">
              <a:solidFill>
                <a:schemeClr val="bg1"/>
              </a:solidFill>
            </a:endParaRPr>
          </a:p>
        </p:txBody>
      </p:sp>
      <p:pic>
        <p:nvPicPr>
          <p:cNvPr id="9" name="図 8" descr="ダイアグラム&#10;&#10;自動的に生成された説明">
            <a:extLst>
              <a:ext uri="{FF2B5EF4-FFF2-40B4-BE49-F238E27FC236}">
                <a16:creationId xmlns:a16="http://schemas.microsoft.com/office/drawing/2014/main" id="{E7178D76-C56D-59F9-5FF0-3955BCD8E1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848" y="2534046"/>
            <a:ext cx="11215696" cy="3519408"/>
          </a:xfrm>
          <a:prstGeom prst="rect">
            <a:avLst/>
          </a:prstGeom>
        </p:spPr>
      </p:pic>
    </p:spTree>
    <p:extLst>
      <p:ext uri="{BB962C8B-B14F-4D97-AF65-F5344CB8AC3E}">
        <p14:creationId xmlns:p14="http://schemas.microsoft.com/office/powerpoint/2010/main" val="10336981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AA9C1F0C-E051-D741-1DAA-214D3457C36E}"/>
              </a:ext>
            </a:extLst>
          </p:cNvPr>
          <p:cNvSpPr txBox="1"/>
          <p:nvPr/>
        </p:nvSpPr>
        <p:spPr>
          <a:xfrm>
            <a:off x="1493841" y="518680"/>
            <a:ext cx="6340197" cy="584775"/>
          </a:xfrm>
          <a:prstGeom prst="rect">
            <a:avLst/>
          </a:prstGeom>
          <a:noFill/>
        </p:spPr>
        <p:txBody>
          <a:bodyPr wrap="none" rtlCol="0">
            <a:spAutoFit/>
          </a:bodyPr>
          <a:lstStyle/>
          <a:p>
            <a:r>
              <a:rPr lang="en-US" altLang="ja-JP" sz="3200" dirty="0"/>
              <a:t>Ⅱ</a:t>
            </a:r>
            <a:r>
              <a:rPr lang="ja-JP" altLang="en-US" sz="3200"/>
              <a:t>．</a:t>
            </a:r>
            <a:r>
              <a:rPr kumimoji="1" lang="ja-JP" altLang="en-US" sz="3200"/>
              <a:t>親族間</a:t>
            </a:r>
            <a:r>
              <a:rPr lang="ja-JP" altLang="en-US" sz="3200"/>
              <a:t>の事業承継のポイント</a:t>
            </a:r>
            <a:endParaRPr kumimoji="1" lang="ja-JP" altLang="en-US" sz="3200" dirty="0"/>
          </a:p>
        </p:txBody>
      </p:sp>
      <p:sp>
        <p:nvSpPr>
          <p:cNvPr id="7" name="テキスト ボックス 6">
            <a:extLst>
              <a:ext uri="{FF2B5EF4-FFF2-40B4-BE49-F238E27FC236}">
                <a16:creationId xmlns:a16="http://schemas.microsoft.com/office/drawing/2014/main" id="{D156A4C1-710C-D735-2A05-81DA02E7F004}"/>
              </a:ext>
            </a:extLst>
          </p:cNvPr>
          <p:cNvSpPr txBox="1"/>
          <p:nvPr/>
        </p:nvSpPr>
        <p:spPr>
          <a:xfrm>
            <a:off x="528717" y="1491578"/>
            <a:ext cx="5519460" cy="584775"/>
          </a:xfrm>
          <a:prstGeom prst="rect">
            <a:avLst/>
          </a:prstGeom>
          <a:solidFill>
            <a:srgbClr val="FF0000"/>
          </a:solidFill>
        </p:spPr>
        <p:txBody>
          <a:bodyPr wrap="none" rtlCol="0">
            <a:spAutoFit/>
          </a:bodyPr>
          <a:lstStyle/>
          <a:p>
            <a:r>
              <a:rPr lang="en-US" altLang="ja-JP" sz="3200" dirty="0">
                <a:solidFill>
                  <a:schemeClr val="bg1"/>
                </a:solidFill>
              </a:rPr>
              <a:t>③</a:t>
            </a:r>
            <a:r>
              <a:rPr lang="ja-JP" altLang="en-US" sz="3200">
                <a:solidFill>
                  <a:schemeClr val="bg1"/>
                </a:solidFill>
              </a:rPr>
              <a:t>認定医療法人の活用の概要</a:t>
            </a:r>
            <a:endParaRPr kumimoji="1" lang="ja-JP" altLang="en-US" sz="3200" dirty="0">
              <a:solidFill>
                <a:schemeClr val="bg1"/>
              </a:solidFill>
            </a:endParaRPr>
          </a:p>
        </p:txBody>
      </p:sp>
      <p:sp>
        <p:nvSpPr>
          <p:cNvPr id="10" name="テキスト ボックス 9">
            <a:extLst>
              <a:ext uri="{FF2B5EF4-FFF2-40B4-BE49-F238E27FC236}">
                <a16:creationId xmlns:a16="http://schemas.microsoft.com/office/drawing/2014/main" id="{AF4581A8-3412-A582-B372-AF6C46F15A94}"/>
              </a:ext>
            </a:extLst>
          </p:cNvPr>
          <p:cNvSpPr txBox="1"/>
          <p:nvPr/>
        </p:nvSpPr>
        <p:spPr>
          <a:xfrm>
            <a:off x="399938" y="2299170"/>
            <a:ext cx="8244408" cy="4401205"/>
          </a:xfrm>
          <a:prstGeom prst="rect">
            <a:avLst/>
          </a:prstGeom>
          <a:noFill/>
        </p:spPr>
        <p:txBody>
          <a:bodyPr wrap="square">
            <a:spAutoFit/>
          </a:bodyPr>
          <a:lstStyle/>
          <a:p>
            <a:pPr algn="l" fontAlgn="base"/>
            <a:r>
              <a:rPr lang="ja-JP" altLang="en-US" sz="1400" b="0" i="0">
                <a:solidFill>
                  <a:srgbClr val="333333"/>
                </a:solidFill>
                <a:effectLst/>
                <a:latin typeface="Arial" panose="020B0604020202020204" pitchFamily="34" charset="0"/>
              </a:rPr>
              <a:t>認定医療法人とは持分あり医療法人から持分なし医療法人への移行を決定し、</a:t>
            </a:r>
            <a:endParaRPr lang="en-US" altLang="ja-JP" sz="1400" b="0" i="0" dirty="0">
              <a:solidFill>
                <a:srgbClr val="333333"/>
              </a:solidFill>
              <a:effectLst/>
              <a:latin typeface="Arial" panose="020B0604020202020204" pitchFamily="34" charset="0"/>
            </a:endParaRPr>
          </a:p>
          <a:p>
            <a:pPr algn="l" fontAlgn="base"/>
            <a:r>
              <a:rPr lang="ja-JP" altLang="en-US" sz="1400" b="0" i="0">
                <a:solidFill>
                  <a:srgbClr val="333333"/>
                </a:solidFill>
                <a:effectLst/>
                <a:latin typeface="Arial" panose="020B0604020202020204" pitchFamily="34" charset="0"/>
              </a:rPr>
              <a:t>移行計画について厚生労働大臣の認定を受けた医療法人をいいます</a:t>
            </a:r>
            <a:r>
              <a:rPr lang="ja-JP" altLang="en-US" sz="1400">
                <a:solidFill>
                  <a:srgbClr val="333333"/>
                </a:solidFill>
                <a:latin typeface="Arial" panose="020B0604020202020204" pitchFamily="34" charset="0"/>
              </a:rPr>
              <a:t>。</a:t>
            </a:r>
            <a:br>
              <a:rPr lang="ja-JP" altLang="en-US" sz="1400" b="0" i="0">
                <a:solidFill>
                  <a:srgbClr val="333333"/>
                </a:solidFill>
                <a:effectLst/>
                <a:latin typeface="Arial" panose="020B0604020202020204" pitchFamily="34" charset="0"/>
              </a:rPr>
            </a:br>
            <a:endParaRPr lang="ja-JP" altLang="en-US" sz="1400" b="0" i="0">
              <a:solidFill>
                <a:srgbClr val="333333"/>
              </a:solidFill>
              <a:effectLst/>
              <a:latin typeface="Arial" panose="020B0604020202020204" pitchFamily="34" charset="0"/>
            </a:endParaRPr>
          </a:p>
          <a:p>
            <a:pPr algn="l" fontAlgn="base"/>
            <a:r>
              <a:rPr lang="ja-JP" altLang="en-US" sz="1400" b="0" i="0">
                <a:solidFill>
                  <a:srgbClr val="333333"/>
                </a:solidFill>
                <a:effectLst/>
                <a:latin typeface="Arial" panose="020B0604020202020204" pitchFamily="34" charset="0"/>
              </a:rPr>
              <a:t>持分あり医療法人が</a:t>
            </a:r>
            <a:r>
              <a:rPr lang="ja-JP" altLang="en-US" sz="1400" b="0" i="0" u="none" strike="noStrike">
                <a:solidFill>
                  <a:srgbClr val="333333"/>
                </a:solidFill>
                <a:effectLst/>
                <a:latin typeface="Arial" panose="020B0604020202020204" pitchFamily="34" charset="0"/>
              </a:rPr>
              <a:t>持分なし医療法人に移行する場合、出資持分の放棄および定款変更を行う</a:t>
            </a:r>
            <a:r>
              <a:rPr lang="ja-JP" altLang="en-US" sz="1400" b="0" i="0">
                <a:solidFill>
                  <a:srgbClr val="333333"/>
                </a:solidFill>
                <a:effectLst/>
                <a:latin typeface="Arial" panose="020B0604020202020204" pitchFamily="34" charset="0"/>
              </a:rPr>
              <a:t>ことになります。</a:t>
            </a:r>
            <a:endParaRPr lang="en-US" altLang="ja-JP" sz="1400" b="0" i="0" dirty="0">
              <a:solidFill>
                <a:srgbClr val="333333"/>
              </a:solidFill>
              <a:effectLst/>
              <a:latin typeface="Arial" panose="020B0604020202020204" pitchFamily="34" charset="0"/>
            </a:endParaRPr>
          </a:p>
          <a:p>
            <a:pPr algn="l" fontAlgn="base"/>
            <a:r>
              <a:rPr lang="ja-JP" altLang="en-US" sz="1400" b="0" i="0">
                <a:solidFill>
                  <a:srgbClr val="333333"/>
                </a:solidFill>
                <a:effectLst/>
                <a:latin typeface="Arial" panose="020B0604020202020204" pitchFamily="34" charset="0"/>
              </a:rPr>
              <a:t>しかし</a:t>
            </a:r>
            <a:r>
              <a:rPr lang="ja-JP" altLang="en-US" sz="1400" b="0" i="0" u="none" strike="noStrike">
                <a:solidFill>
                  <a:srgbClr val="333333"/>
                </a:solidFill>
                <a:effectLst/>
                <a:latin typeface="Arial" panose="020B0604020202020204" pitchFamily="34" charset="0"/>
              </a:rPr>
              <a:t>出資持分が放棄されると、</a:t>
            </a:r>
            <a:r>
              <a:rPr lang="ja-JP" altLang="en-US" sz="1400" b="0" i="0">
                <a:solidFill>
                  <a:srgbClr val="333333"/>
                </a:solidFill>
                <a:effectLst/>
                <a:latin typeface="Arial" panose="020B0604020202020204" pitchFamily="34" charset="0"/>
              </a:rPr>
              <a:t>他の出資者または医療法人が放棄された出資持分に相当する経済的利益の</a:t>
            </a:r>
            <a:endParaRPr lang="en-US" altLang="ja-JP" sz="1400" b="0" i="0" dirty="0">
              <a:solidFill>
                <a:srgbClr val="333333"/>
              </a:solidFill>
              <a:effectLst/>
              <a:latin typeface="Arial" panose="020B0604020202020204" pitchFamily="34" charset="0"/>
            </a:endParaRPr>
          </a:p>
          <a:p>
            <a:pPr algn="l" fontAlgn="base"/>
            <a:r>
              <a:rPr lang="ja-JP" altLang="en-US" sz="1400" b="0" i="0">
                <a:solidFill>
                  <a:srgbClr val="333333"/>
                </a:solidFill>
                <a:effectLst/>
                <a:latin typeface="Arial" panose="020B0604020202020204" pitchFamily="34" charset="0"/>
              </a:rPr>
              <a:t>贈与を受けたとみなされ、</a:t>
            </a:r>
            <a:r>
              <a:rPr lang="ja-JP" altLang="en-US" sz="1400" b="0" i="0" u="none" strike="noStrike">
                <a:solidFill>
                  <a:srgbClr val="333333"/>
                </a:solidFill>
                <a:effectLst/>
                <a:latin typeface="Arial" panose="020B0604020202020204" pitchFamily="34" charset="0"/>
              </a:rPr>
              <a:t>原則として他の出資者または医療法人に贈与税が発生</a:t>
            </a:r>
            <a:r>
              <a:rPr lang="ja-JP" altLang="en-US" sz="1400" b="0" i="0">
                <a:solidFill>
                  <a:srgbClr val="333333"/>
                </a:solidFill>
                <a:effectLst/>
                <a:latin typeface="Arial" panose="020B0604020202020204" pitchFamily="34" charset="0"/>
              </a:rPr>
              <a:t>してしまいます。</a:t>
            </a:r>
            <a:br>
              <a:rPr lang="ja-JP" altLang="en-US" sz="1400" b="0" i="0">
                <a:solidFill>
                  <a:srgbClr val="333333"/>
                </a:solidFill>
                <a:effectLst/>
                <a:latin typeface="Arial" panose="020B0604020202020204" pitchFamily="34" charset="0"/>
              </a:rPr>
            </a:br>
            <a:br>
              <a:rPr lang="ja-JP" altLang="en-US" sz="1400" b="0" i="0">
                <a:solidFill>
                  <a:srgbClr val="333333"/>
                </a:solidFill>
                <a:effectLst/>
                <a:latin typeface="Arial" panose="020B0604020202020204" pitchFamily="34" charset="0"/>
              </a:rPr>
            </a:br>
            <a:r>
              <a:rPr lang="ja-JP" altLang="en-US" sz="1400" b="0" i="0">
                <a:solidFill>
                  <a:srgbClr val="333333"/>
                </a:solidFill>
                <a:effectLst/>
                <a:latin typeface="Arial" panose="020B0604020202020204" pitchFamily="34" charset="0"/>
              </a:rPr>
              <a:t>そこで持分なし医療法人への移行を促進するため、認定医療法人制度が創設されました。</a:t>
            </a:r>
            <a:endParaRPr lang="en-US" altLang="ja-JP" sz="1400" b="0" i="0" dirty="0">
              <a:solidFill>
                <a:srgbClr val="333333"/>
              </a:solidFill>
              <a:effectLst/>
              <a:latin typeface="Arial" panose="020B0604020202020204" pitchFamily="34" charset="0"/>
            </a:endParaRPr>
          </a:p>
          <a:p>
            <a:pPr algn="l" fontAlgn="base"/>
            <a:r>
              <a:rPr lang="ja-JP" altLang="en-US" sz="1400" b="0" i="0" u="none" strike="noStrike">
                <a:solidFill>
                  <a:srgbClr val="333333"/>
                </a:solidFill>
                <a:effectLst/>
                <a:latin typeface="Arial" panose="020B0604020202020204" pitchFamily="34" charset="0"/>
              </a:rPr>
              <a:t>認定医療法人の認定を受けるとかかる贈与税が猶予され、持分なし医療法人への移行後</a:t>
            </a:r>
            <a:r>
              <a:rPr lang="en-US" altLang="ja-JP" sz="1400" b="0" i="0" u="none" strike="noStrike" dirty="0">
                <a:solidFill>
                  <a:srgbClr val="333333"/>
                </a:solidFill>
                <a:effectLst/>
                <a:latin typeface="Arial" panose="020B0604020202020204" pitchFamily="34" charset="0"/>
              </a:rPr>
              <a:t>6</a:t>
            </a:r>
            <a:r>
              <a:rPr lang="ja-JP" altLang="en-US" sz="1400" b="0" i="0" u="none" strike="noStrike">
                <a:solidFill>
                  <a:srgbClr val="333333"/>
                </a:solidFill>
                <a:effectLst/>
                <a:latin typeface="Arial" panose="020B0604020202020204" pitchFamily="34" charset="0"/>
              </a:rPr>
              <a:t>年経過すると免除</a:t>
            </a:r>
            <a:r>
              <a:rPr lang="ja-JP" altLang="en-US" sz="1400" b="0" i="0">
                <a:solidFill>
                  <a:srgbClr val="333333"/>
                </a:solidFill>
                <a:effectLst/>
                <a:latin typeface="Arial" panose="020B0604020202020204" pitchFamily="34" charset="0"/>
              </a:rPr>
              <a:t>されます。</a:t>
            </a:r>
            <a:br>
              <a:rPr lang="ja-JP" altLang="en-US" sz="1400" b="0" i="0">
                <a:solidFill>
                  <a:srgbClr val="333333"/>
                </a:solidFill>
                <a:effectLst/>
                <a:latin typeface="Arial" panose="020B0604020202020204" pitchFamily="34" charset="0"/>
              </a:rPr>
            </a:br>
            <a:br>
              <a:rPr lang="ja-JP" altLang="en-US" sz="1400" b="0" i="0">
                <a:solidFill>
                  <a:srgbClr val="333333"/>
                </a:solidFill>
                <a:effectLst/>
                <a:latin typeface="Arial" panose="020B0604020202020204" pitchFamily="34" charset="0"/>
              </a:rPr>
            </a:br>
            <a:r>
              <a:rPr lang="ja-JP" altLang="en-US" sz="1400" b="0" i="0">
                <a:solidFill>
                  <a:srgbClr val="333333"/>
                </a:solidFill>
                <a:effectLst/>
                <a:latin typeface="Arial" panose="020B0604020202020204" pitchFamily="34" charset="0"/>
              </a:rPr>
              <a:t>相続が開始されても相続人は担保を提供することにより相続した出資持分に係る相続税が移行期限まで猶予され、</a:t>
            </a:r>
            <a:endParaRPr lang="en-US" altLang="ja-JP" sz="1400" b="0" i="0" dirty="0">
              <a:solidFill>
                <a:srgbClr val="333333"/>
              </a:solidFill>
              <a:effectLst/>
              <a:latin typeface="Arial" panose="020B0604020202020204" pitchFamily="34" charset="0"/>
            </a:endParaRPr>
          </a:p>
          <a:p>
            <a:pPr algn="l" fontAlgn="base"/>
            <a:r>
              <a:rPr lang="ja-JP" altLang="en-US" sz="1400" b="0" i="0">
                <a:solidFill>
                  <a:srgbClr val="333333"/>
                </a:solidFill>
                <a:effectLst/>
                <a:latin typeface="Arial" panose="020B0604020202020204" pitchFamily="34" charset="0"/>
              </a:rPr>
              <a:t>移行期限までに相続人が出資持分の全部を放棄すれば相続税が免除されます</a:t>
            </a:r>
            <a:r>
              <a:rPr lang="ja-JP" altLang="en-US" sz="1400">
                <a:solidFill>
                  <a:srgbClr val="333333"/>
                </a:solidFill>
                <a:latin typeface="Arial" panose="020B0604020202020204" pitchFamily="34" charset="0"/>
              </a:rPr>
              <a:t>。</a:t>
            </a:r>
            <a:endParaRPr lang="en-US" altLang="ja-JP" sz="1400" dirty="0">
              <a:solidFill>
                <a:srgbClr val="333333"/>
              </a:solidFill>
              <a:latin typeface="Arial" panose="020B0604020202020204" pitchFamily="34" charset="0"/>
            </a:endParaRPr>
          </a:p>
          <a:p>
            <a:pPr algn="l" fontAlgn="base"/>
            <a:br>
              <a:rPr lang="ja-JP" altLang="en-US" sz="1400" b="0" i="0">
                <a:solidFill>
                  <a:srgbClr val="333333"/>
                </a:solidFill>
                <a:effectLst/>
                <a:latin typeface="Arial" panose="020B0604020202020204" pitchFamily="34" charset="0"/>
              </a:rPr>
            </a:br>
            <a:r>
              <a:rPr lang="ja-JP" altLang="en-US" sz="1400" b="0" i="0">
                <a:solidFill>
                  <a:srgbClr val="333333"/>
                </a:solidFill>
                <a:effectLst/>
                <a:latin typeface="Arial" panose="020B0604020202020204" pitchFamily="34" charset="0"/>
              </a:rPr>
              <a:t>認定医療法人制度は</a:t>
            </a:r>
            <a:r>
              <a:rPr lang="en-US" altLang="ja-JP" sz="1400" b="0" i="0" dirty="0">
                <a:solidFill>
                  <a:srgbClr val="333333"/>
                </a:solidFill>
                <a:effectLst/>
                <a:latin typeface="Arial" panose="020B0604020202020204" pitchFamily="34" charset="0"/>
              </a:rPr>
              <a:t>2020</a:t>
            </a:r>
            <a:r>
              <a:rPr lang="ja-JP" altLang="en-US" sz="1400" b="0" i="0">
                <a:solidFill>
                  <a:srgbClr val="333333"/>
                </a:solidFill>
                <a:effectLst/>
                <a:latin typeface="Arial" panose="020B0604020202020204" pitchFamily="34" charset="0"/>
              </a:rPr>
              <a:t>年</a:t>
            </a:r>
            <a:r>
              <a:rPr lang="en-US" altLang="ja-JP" sz="1400" b="0" i="0" dirty="0">
                <a:solidFill>
                  <a:srgbClr val="333333"/>
                </a:solidFill>
                <a:effectLst/>
                <a:latin typeface="Arial" panose="020B0604020202020204" pitchFamily="34" charset="0"/>
              </a:rPr>
              <a:t>9</a:t>
            </a:r>
            <a:r>
              <a:rPr lang="ja-JP" altLang="en-US" sz="1400" b="0" i="0">
                <a:solidFill>
                  <a:srgbClr val="333333"/>
                </a:solidFill>
                <a:effectLst/>
                <a:latin typeface="Arial" panose="020B0604020202020204" pitchFamily="34" charset="0"/>
              </a:rPr>
              <a:t>月まででしたが、</a:t>
            </a:r>
            <a:r>
              <a:rPr lang="en-US" altLang="ja-JP" sz="1400" b="0" i="0" u="none" strike="noStrike" dirty="0">
                <a:solidFill>
                  <a:srgbClr val="333333"/>
                </a:solidFill>
                <a:effectLst/>
                <a:latin typeface="Arial" panose="020B0604020202020204" pitchFamily="34" charset="0"/>
              </a:rPr>
              <a:t>2023</a:t>
            </a:r>
            <a:r>
              <a:rPr lang="ja-JP" altLang="en-US" sz="1400" b="0" i="0" u="none" strike="noStrike">
                <a:solidFill>
                  <a:srgbClr val="333333"/>
                </a:solidFill>
                <a:effectLst/>
                <a:latin typeface="Arial" panose="020B0604020202020204" pitchFamily="34" charset="0"/>
              </a:rPr>
              <a:t>年</a:t>
            </a:r>
            <a:r>
              <a:rPr lang="en-US" altLang="ja-JP" sz="1400" b="0" i="0" u="none" strike="noStrike" dirty="0">
                <a:solidFill>
                  <a:srgbClr val="333333"/>
                </a:solidFill>
                <a:effectLst/>
                <a:latin typeface="Arial" panose="020B0604020202020204" pitchFamily="34" charset="0"/>
              </a:rPr>
              <a:t>9</a:t>
            </a:r>
            <a:r>
              <a:rPr lang="ja-JP" altLang="en-US" sz="1400" b="0" i="0" u="none" strike="noStrike">
                <a:solidFill>
                  <a:srgbClr val="333333"/>
                </a:solidFill>
                <a:effectLst/>
                <a:latin typeface="Arial" panose="020B0604020202020204" pitchFamily="34" charset="0"/>
              </a:rPr>
              <a:t>月まで延長</a:t>
            </a:r>
            <a:r>
              <a:rPr lang="ja-JP" altLang="en-US" sz="1400" b="0" i="0">
                <a:solidFill>
                  <a:srgbClr val="333333"/>
                </a:solidFill>
                <a:effectLst/>
                <a:latin typeface="Arial" panose="020B0604020202020204" pitchFamily="34" charset="0"/>
              </a:rPr>
              <a:t>されました。</a:t>
            </a:r>
            <a:br>
              <a:rPr lang="en-US" altLang="ja-JP" sz="1400" b="0" i="0" dirty="0">
                <a:solidFill>
                  <a:srgbClr val="333333"/>
                </a:solidFill>
                <a:effectLst/>
                <a:latin typeface="Arial" panose="020B0604020202020204" pitchFamily="34" charset="0"/>
              </a:rPr>
            </a:br>
            <a:r>
              <a:rPr lang="ja-JP" altLang="en-US" sz="1400" b="0" i="0">
                <a:solidFill>
                  <a:srgbClr val="333333"/>
                </a:solidFill>
                <a:effectLst/>
                <a:latin typeface="Arial" panose="020B0604020202020204" pitchFamily="34" charset="0"/>
              </a:rPr>
              <a:t>（良質かつ適切な医療を効率的に提供する体制の確保を推進するための医療法等の一部を改正する</a:t>
            </a:r>
            <a:endParaRPr lang="en-US" altLang="ja-JP" sz="1400" b="0" i="0" dirty="0">
              <a:solidFill>
                <a:srgbClr val="333333"/>
              </a:solidFill>
              <a:effectLst/>
              <a:latin typeface="Arial" panose="020B0604020202020204" pitchFamily="34" charset="0"/>
            </a:endParaRPr>
          </a:p>
          <a:p>
            <a:pPr algn="l" fontAlgn="base"/>
            <a:r>
              <a:rPr lang="ja-JP" altLang="en-US" sz="1400" b="0" i="0">
                <a:solidFill>
                  <a:srgbClr val="333333"/>
                </a:solidFill>
                <a:effectLst/>
                <a:latin typeface="Arial" panose="020B0604020202020204" pitchFamily="34" charset="0"/>
              </a:rPr>
              <a:t>法律</a:t>
            </a:r>
            <a:r>
              <a:rPr lang="en-US" altLang="ja-JP" sz="1400" b="0" i="0" dirty="0">
                <a:solidFill>
                  <a:srgbClr val="333333"/>
                </a:solidFill>
                <a:effectLst/>
                <a:latin typeface="Arial" panose="020B0604020202020204" pitchFamily="34" charset="0"/>
              </a:rPr>
              <a:t>14</a:t>
            </a:r>
            <a:r>
              <a:rPr lang="ja-JP" altLang="en-US" sz="1400" b="0" i="0">
                <a:solidFill>
                  <a:srgbClr val="333333"/>
                </a:solidFill>
                <a:effectLst/>
                <a:latin typeface="Arial" panose="020B0604020202020204" pitchFamily="34" charset="0"/>
              </a:rPr>
              <a:t>条による医療法改正附則平成</a:t>
            </a:r>
            <a:r>
              <a:rPr lang="en-US" altLang="ja-JP" sz="1400" b="0" i="0" dirty="0">
                <a:solidFill>
                  <a:srgbClr val="333333"/>
                </a:solidFill>
                <a:effectLst/>
                <a:latin typeface="Arial" panose="020B0604020202020204" pitchFamily="34" charset="0"/>
              </a:rPr>
              <a:t>18</a:t>
            </a:r>
            <a:r>
              <a:rPr lang="ja-JP" altLang="en-US" sz="1400" b="0" i="0">
                <a:solidFill>
                  <a:srgbClr val="333333"/>
                </a:solidFill>
                <a:effectLst/>
                <a:latin typeface="Arial" panose="020B0604020202020204" pitchFamily="34" charset="0"/>
              </a:rPr>
              <a:t>年改正法附則</a:t>
            </a:r>
            <a:r>
              <a:rPr lang="en-US" altLang="ja-JP" sz="1400" b="0" i="0" dirty="0">
                <a:solidFill>
                  <a:srgbClr val="333333"/>
                </a:solidFill>
                <a:effectLst/>
                <a:latin typeface="Arial" panose="020B0604020202020204" pitchFamily="34" charset="0"/>
              </a:rPr>
              <a:t>10</a:t>
            </a:r>
            <a:r>
              <a:rPr lang="ja-JP" altLang="en-US" sz="1400" b="0" i="0">
                <a:solidFill>
                  <a:srgbClr val="333333"/>
                </a:solidFill>
                <a:effectLst/>
                <a:latin typeface="Arial" panose="020B0604020202020204" pitchFamily="34" charset="0"/>
              </a:rPr>
              <a:t>条の</a:t>
            </a:r>
            <a:r>
              <a:rPr lang="en-US" altLang="ja-JP" sz="1400" b="0" i="0" dirty="0">
                <a:solidFill>
                  <a:srgbClr val="333333"/>
                </a:solidFill>
                <a:effectLst/>
                <a:latin typeface="Arial" panose="020B0604020202020204" pitchFamily="34" charset="0"/>
              </a:rPr>
              <a:t>3</a:t>
            </a:r>
            <a:r>
              <a:rPr lang="ja-JP" altLang="en-US" sz="1400" b="0" i="0">
                <a:solidFill>
                  <a:srgbClr val="333333"/>
                </a:solidFill>
                <a:effectLst/>
                <a:latin typeface="Arial" panose="020B0604020202020204" pitchFamily="34" charset="0"/>
              </a:rPr>
              <a:t>第</a:t>
            </a:r>
            <a:r>
              <a:rPr lang="en-US" altLang="ja-JP" sz="1400" b="0" i="0" dirty="0">
                <a:solidFill>
                  <a:srgbClr val="333333"/>
                </a:solidFill>
                <a:effectLst/>
                <a:latin typeface="Arial" panose="020B0604020202020204" pitchFamily="34" charset="0"/>
              </a:rPr>
              <a:t>5</a:t>
            </a:r>
            <a:r>
              <a:rPr lang="ja-JP" altLang="en-US" sz="1400" b="0" i="0">
                <a:solidFill>
                  <a:srgbClr val="333333"/>
                </a:solidFill>
                <a:effectLst/>
                <a:latin typeface="Arial" panose="020B0604020202020204" pitchFamily="34" charset="0"/>
              </a:rPr>
              <a:t>項の改正）。</a:t>
            </a:r>
          </a:p>
        </p:txBody>
      </p:sp>
    </p:spTree>
    <p:extLst>
      <p:ext uri="{BB962C8B-B14F-4D97-AF65-F5344CB8AC3E}">
        <p14:creationId xmlns:p14="http://schemas.microsoft.com/office/powerpoint/2010/main" val="13635251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AA9C1F0C-E051-D741-1DAA-214D3457C36E}"/>
              </a:ext>
            </a:extLst>
          </p:cNvPr>
          <p:cNvSpPr txBox="1"/>
          <p:nvPr/>
        </p:nvSpPr>
        <p:spPr>
          <a:xfrm>
            <a:off x="1493841" y="518680"/>
            <a:ext cx="6340197" cy="584775"/>
          </a:xfrm>
          <a:prstGeom prst="rect">
            <a:avLst/>
          </a:prstGeom>
          <a:noFill/>
        </p:spPr>
        <p:txBody>
          <a:bodyPr wrap="none" rtlCol="0">
            <a:spAutoFit/>
          </a:bodyPr>
          <a:lstStyle/>
          <a:p>
            <a:r>
              <a:rPr lang="en-US" altLang="ja-JP" sz="3200" dirty="0"/>
              <a:t>Ⅱ</a:t>
            </a:r>
            <a:r>
              <a:rPr lang="ja-JP" altLang="en-US" sz="3200"/>
              <a:t>．</a:t>
            </a:r>
            <a:r>
              <a:rPr kumimoji="1" lang="ja-JP" altLang="en-US" sz="3200"/>
              <a:t>親族間</a:t>
            </a:r>
            <a:r>
              <a:rPr lang="ja-JP" altLang="en-US" sz="3200"/>
              <a:t>の事業承継のポイント</a:t>
            </a:r>
            <a:endParaRPr kumimoji="1" lang="ja-JP" altLang="en-US" sz="3200" dirty="0"/>
          </a:p>
        </p:txBody>
      </p:sp>
      <p:sp>
        <p:nvSpPr>
          <p:cNvPr id="9" name="テキスト ボックス 8">
            <a:extLst>
              <a:ext uri="{FF2B5EF4-FFF2-40B4-BE49-F238E27FC236}">
                <a16:creationId xmlns:a16="http://schemas.microsoft.com/office/drawing/2014/main" id="{2D678731-C24C-2F5A-C35C-250D2DCEB7D2}"/>
              </a:ext>
            </a:extLst>
          </p:cNvPr>
          <p:cNvSpPr txBox="1"/>
          <p:nvPr/>
        </p:nvSpPr>
        <p:spPr>
          <a:xfrm>
            <a:off x="528717" y="1491578"/>
            <a:ext cx="5929828" cy="584775"/>
          </a:xfrm>
          <a:prstGeom prst="rect">
            <a:avLst/>
          </a:prstGeom>
          <a:solidFill>
            <a:srgbClr val="FF0000"/>
          </a:solidFill>
        </p:spPr>
        <p:txBody>
          <a:bodyPr wrap="none" rtlCol="0">
            <a:spAutoFit/>
          </a:bodyPr>
          <a:lstStyle/>
          <a:p>
            <a:r>
              <a:rPr lang="en-US" altLang="ja-JP" sz="3200" dirty="0">
                <a:solidFill>
                  <a:schemeClr val="bg1"/>
                </a:solidFill>
              </a:rPr>
              <a:t>③</a:t>
            </a:r>
            <a:r>
              <a:rPr lang="ja-JP" altLang="en-US" sz="3200">
                <a:solidFill>
                  <a:schemeClr val="bg1"/>
                </a:solidFill>
              </a:rPr>
              <a:t>認定医療法人の活用の留意点</a:t>
            </a:r>
            <a:endParaRPr kumimoji="1" lang="ja-JP" altLang="en-US" sz="3200" dirty="0">
              <a:solidFill>
                <a:schemeClr val="bg1"/>
              </a:solidFill>
            </a:endParaRPr>
          </a:p>
        </p:txBody>
      </p:sp>
      <p:sp>
        <p:nvSpPr>
          <p:cNvPr id="10" name="テキスト ボックス 9">
            <a:extLst>
              <a:ext uri="{FF2B5EF4-FFF2-40B4-BE49-F238E27FC236}">
                <a16:creationId xmlns:a16="http://schemas.microsoft.com/office/drawing/2014/main" id="{34AF7B3B-523F-085B-238C-689CF0BBCA68}"/>
              </a:ext>
            </a:extLst>
          </p:cNvPr>
          <p:cNvSpPr txBox="1"/>
          <p:nvPr/>
        </p:nvSpPr>
        <p:spPr>
          <a:xfrm>
            <a:off x="468142" y="2492896"/>
            <a:ext cx="8207716" cy="3170099"/>
          </a:xfrm>
          <a:prstGeom prst="rect">
            <a:avLst/>
          </a:prstGeom>
          <a:noFill/>
        </p:spPr>
        <p:txBody>
          <a:bodyPr wrap="square">
            <a:spAutoFit/>
          </a:bodyPr>
          <a:lstStyle/>
          <a:p>
            <a:pPr algn="l" fontAlgn="base"/>
            <a:r>
              <a:rPr lang="ja-JP" altLang="en-US" sz="2000" b="0" i="0">
                <a:solidFill>
                  <a:srgbClr val="333333"/>
                </a:solidFill>
                <a:effectLst/>
                <a:latin typeface="Arial" panose="020B0604020202020204" pitchFamily="34" charset="0"/>
              </a:rPr>
              <a:t>相続税や贈与税の免除を受けるためには出資持分を放棄する必要があります。したがって、</a:t>
            </a:r>
            <a:r>
              <a:rPr lang="ja-JP" altLang="en-US" sz="2000" b="0" i="0" u="none" strike="noStrike">
                <a:solidFill>
                  <a:srgbClr val="333333"/>
                </a:solidFill>
                <a:effectLst/>
                <a:latin typeface="Arial" panose="020B0604020202020204" pitchFamily="34" charset="0"/>
              </a:rPr>
              <a:t>出資持分の払戻しは受けられません</a:t>
            </a:r>
            <a:r>
              <a:rPr lang="ja-JP" altLang="en-US" sz="2000" b="0" i="0">
                <a:solidFill>
                  <a:srgbClr val="333333"/>
                </a:solidFill>
                <a:effectLst/>
                <a:latin typeface="Arial" panose="020B0604020202020204" pitchFamily="34" charset="0"/>
              </a:rPr>
              <a:t>。</a:t>
            </a:r>
            <a:endParaRPr lang="en-US" altLang="ja-JP" sz="2000" b="0" i="0" dirty="0">
              <a:solidFill>
                <a:srgbClr val="333333"/>
              </a:solidFill>
              <a:effectLst/>
              <a:latin typeface="Arial" panose="020B0604020202020204" pitchFamily="34" charset="0"/>
            </a:endParaRPr>
          </a:p>
          <a:p>
            <a:pPr algn="l" fontAlgn="base"/>
            <a:br>
              <a:rPr lang="ja-JP" altLang="en-US" sz="2000" b="0" i="0">
                <a:solidFill>
                  <a:srgbClr val="333333"/>
                </a:solidFill>
                <a:effectLst/>
                <a:latin typeface="Arial" panose="020B0604020202020204" pitchFamily="34" charset="0"/>
              </a:rPr>
            </a:br>
            <a:endParaRPr lang="en-US" altLang="ja-JP" sz="2000" b="0" i="0" dirty="0">
              <a:solidFill>
                <a:srgbClr val="333333"/>
              </a:solidFill>
              <a:effectLst/>
              <a:latin typeface="Arial" panose="020B0604020202020204" pitchFamily="34" charset="0"/>
            </a:endParaRPr>
          </a:p>
          <a:p>
            <a:pPr algn="l" fontAlgn="base"/>
            <a:r>
              <a:rPr lang="ja-JP" altLang="en-US" sz="2000" b="0" i="0">
                <a:solidFill>
                  <a:srgbClr val="333333"/>
                </a:solidFill>
                <a:effectLst/>
                <a:latin typeface="Arial" panose="020B0604020202020204" pitchFamily="34" charset="0"/>
              </a:rPr>
              <a:t>出資持分を放棄すると経営権もなくなると誤解される場合多いですが、</a:t>
            </a:r>
            <a:endParaRPr lang="en-US" altLang="ja-JP" sz="2000" b="0" i="0" dirty="0">
              <a:solidFill>
                <a:srgbClr val="333333"/>
              </a:solidFill>
              <a:effectLst/>
              <a:latin typeface="Arial" panose="020B0604020202020204" pitchFamily="34" charset="0"/>
            </a:endParaRPr>
          </a:p>
          <a:p>
            <a:pPr algn="l" fontAlgn="base"/>
            <a:r>
              <a:rPr lang="ja-JP" altLang="en-US" sz="2000" b="0" i="0">
                <a:solidFill>
                  <a:srgbClr val="333333"/>
                </a:solidFill>
                <a:effectLst/>
                <a:latin typeface="Arial" panose="020B0604020202020204" pitchFamily="34" charset="0"/>
              </a:rPr>
              <a:t>出資持分は残余財産の払戻しを受ける権利に過ぎず、</a:t>
            </a:r>
            <a:endParaRPr lang="en-US" altLang="ja-JP" sz="2000" b="0" i="0" dirty="0">
              <a:solidFill>
                <a:srgbClr val="333333"/>
              </a:solidFill>
              <a:effectLst/>
              <a:latin typeface="Arial" panose="020B0604020202020204" pitchFamily="34" charset="0"/>
            </a:endParaRPr>
          </a:p>
          <a:p>
            <a:pPr algn="l" fontAlgn="base"/>
            <a:r>
              <a:rPr lang="ja-JP" altLang="en-US" sz="2000" b="0" i="0" u="none" strike="noStrike">
                <a:solidFill>
                  <a:srgbClr val="333333"/>
                </a:solidFill>
                <a:effectLst/>
                <a:latin typeface="Arial" panose="020B0604020202020204" pitchFamily="34" charset="0"/>
              </a:rPr>
              <a:t>出資持分を放棄しても経営権は失いません</a:t>
            </a:r>
            <a:r>
              <a:rPr lang="ja-JP" altLang="en-US" sz="2000" b="0" i="0">
                <a:solidFill>
                  <a:srgbClr val="333333"/>
                </a:solidFill>
                <a:effectLst/>
                <a:latin typeface="Arial" panose="020B0604020202020204" pitchFamily="34" charset="0"/>
              </a:rPr>
              <a:t>。</a:t>
            </a:r>
            <a:endParaRPr lang="en-US" altLang="ja-JP" sz="2000" b="0" i="0" dirty="0">
              <a:solidFill>
                <a:srgbClr val="333333"/>
              </a:solidFill>
              <a:effectLst/>
              <a:latin typeface="Arial" panose="020B0604020202020204" pitchFamily="34" charset="0"/>
            </a:endParaRPr>
          </a:p>
          <a:p>
            <a:pPr algn="l" fontAlgn="base"/>
            <a:br>
              <a:rPr lang="ja-JP" altLang="en-US" sz="2000" b="0" i="0">
                <a:solidFill>
                  <a:srgbClr val="333333"/>
                </a:solidFill>
                <a:effectLst/>
                <a:latin typeface="Arial" panose="020B0604020202020204" pitchFamily="34" charset="0"/>
              </a:rPr>
            </a:br>
            <a:br>
              <a:rPr lang="ja-JP" altLang="en-US" sz="2000" b="0" i="0">
                <a:solidFill>
                  <a:srgbClr val="333333"/>
                </a:solidFill>
                <a:effectLst/>
                <a:latin typeface="Arial" panose="020B0604020202020204" pitchFamily="34" charset="0"/>
              </a:rPr>
            </a:br>
            <a:r>
              <a:rPr lang="ja-JP" altLang="en-US" sz="2000" b="0" i="0">
                <a:solidFill>
                  <a:srgbClr val="333333"/>
                </a:solidFill>
                <a:effectLst/>
                <a:latin typeface="Arial" panose="020B0604020202020204" pitchFamily="34" charset="0"/>
              </a:rPr>
              <a:t>また本スキームの場合であっても、社員の入れ替えは必要で</a:t>
            </a:r>
            <a:r>
              <a:rPr lang="ja-JP" altLang="en-US" sz="2000">
                <a:solidFill>
                  <a:srgbClr val="333333"/>
                </a:solidFill>
                <a:latin typeface="Arial" panose="020B0604020202020204" pitchFamily="34" charset="0"/>
              </a:rPr>
              <a:t>す。</a:t>
            </a:r>
            <a:endParaRPr lang="ja-JP" altLang="en-US" sz="2000" b="0" i="0">
              <a:solidFill>
                <a:srgbClr val="333333"/>
              </a:solidFill>
              <a:effectLst/>
              <a:latin typeface="Arial" panose="020B0604020202020204" pitchFamily="34" charset="0"/>
            </a:endParaRPr>
          </a:p>
        </p:txBody>
      </p:sp>
    </p:spTree>
    <p:extLst>
      <p:ext uri="{BB962C8B-B14F-4D97-AF65-F5344CB8AC3E}">
        <p14:creationId xmlns:p14="http://schemas.microsoft.com/office/powerpoint/2010/main" val="32240387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AA9C1F0C-E051-D741-1DAA-214D3457C36E}"/>
              </a:ext>
            </a:extLst>
          </p:cNvPr>
          <p:cNvSpPr txBox="1"/>
          <p:nvPr/>
        </p:nvSpPr>
        <p:spPr>
          <a:xfrm>
            <a:off x="1493841" y="518680"/>
            <a:ext cx="6340197" cy="584775"/>
          </a:xfrm>
          <a:prstGeom prst="rect">
            <a:avLst/>
          </a:prstGeom>
          <a:noFill/>
        </p:spPr>
        <p:txBody>
          <a:bodyPr wrap="none" rtlCol="0">
            <a:spAutoFit/>
          </a:bodyPr>
          <a:lstStyle/>
          <a:p>
            <a:r>
              <a:rPr lang="en-US" altLang="ja-JP" sz="3200" dirty="0"/>
              <a:t>Ⅱ</a:t>
            </a:r>
            <a:r>
              <a:rPr lang="ja-JP" altLang="en-US" sz="3200"/>
              <a:t>．</a:t>
            </a:r>
            <a:r>
              <a:rPr kumimoji="1" lang="ja-JP" altLang="en-US" sz="3200"/>
              <a:t>親族間</a:t>
            </a:r>
            <a:r>
              <a:rPr lang="ja-JP" altLang="en-US" sz="3200"/>
              <a:t>の事業承継のポイント</a:t>
            </a:r>
            <a:endParaRPr kumimoji="1" lang="ja-JP" altLang="en-US" sz="3200" dirty="0"/>
          </a:p>
        </p:txBody>
      </p:sp>
      <p:sp>
        <p:nvSpPr>
          <p:cNvPr id="9" name="テキスト ボックス 8">
            <a:extLst>
              <a:ext uri="{FF2B5EF4-FFF2-40B4-BE49-F238E27FC236}">
                <a16:creationId xmlns:a16="http://schemas.microsoft.com/office/drawing/2014/main" id="{B47B7E86-A686-449A-01B0-7E0202F60844}"/>
              </a:ext>
            </a:extLst>
          </p:cNvPr>
          <p:cNvSpPr txBox="1"/>
          <p:nvPr/>
        </p:nvSpPr>
        <p:spPr>
          <a:xfrm>
            <a:off x="378150" y="1491578"/>
            <a:ext cx="8571577" cy="584775"/>
          </a:xfrm>
          <a:prstGeom prst="rect">
            <a:avLst/>
          </a:prstGeom>
          <a:solidFill>
            <a:srgbClr val="FF0000"/>
          </a:solidFill>
        </p:spPr>
        <p:txBody>
          <a:bodyPr wrap="none" rtlCol="0">
            <a:spAutoFit/>
          </a:bodyPr>
          <a:lstStyle/>
          <a:p>
            <a:r>
              <a:rPr lang="en-US" altLang="ja-JP" sz="3200" dirty="0">
                <a:solidFill>
                  <a:schemeClr val="bg1"/>
                </a:solidFill>
              </a:rPr>
              <a:t>③</a:t>
            </a:r>
            <a:r>
              <a:rPr lang="ja-JP" altLang="en-US" sz="3200">
                <a:solidFill>
                  <a:schemeClr val="bg1"/>
                </a:solidFill>
              </a:rPr>
              <a:t>認定医療法人の活用のメリット</a:t>
            </a:r>
            <a:r>
              <a:rPr lang="en-US" altLang="ja-JP" sz="3200" dirty="0">
                <a:solidFill>
                  <a:schemeClr val="bg1"/>
                </a:solidFill>
              </a:rPr>
              <a:t>/</a:t>
            </a:r>
            <a:r>
              <a:rPr lang="ja-JP" altLang="en-US" sz="3200">
                <a:solidFill>
                  <a:schemeClr val="bg1"/>
                </a:solidFill>
              </a:rPr>
              <a:t>デメリット</a:t>
            </a:r>
            <a:endParaRPr kumimoji="1" lang="ja-JP" altLang="en-US" sz="3200" dirty="0">
              <a:solidFill>
                <a:schemeClr val="bg1"/>
              </a:solidFill>
            </a:endParaRPr>
          </a:p>
        </p:txBody>
      </p:sp>
      <p:pic>
        <p:nvPicPr>
          <p:cNvPr id="6" name="図 5" descr="テーブル&#10;&#10;自動的に生成された説明">
            <a:extLst>
              <a:ext uri="{FF2B5EF4-FFF2-40B4-BE49-F238E27FC236}">
                <a16:creationId xmlns:a16="http://schemas.microsoft.com/office/drawing/2014/main" id="{FC285FB6-ED62-FFA0-8CF6-C9FE557FA1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08920"/>
            <a:ext cx="9144000" cy="1920658"/>
          </a:xfrm>
          <a:prstGeom prst="rect">
            <a:avLst/>
          </a:prstGeom>
        </p:spPr>
      </p:pic>
    </p:spTree>
    <p:extLst>
      <p:ext uri="{BB962C8B-B14F-4D97-AF65-F5344CB8AC3E}">
        <p14:creationId xmlns:p14="http://schemas.microsoft.com/office/powerpoint/2010/main" val="38145354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AA9C1F0C-E051-D741-1DAA-214D3457C36E}"/>
              </a:ext>
            </a:extLst>
          </p:cNvPr>
          <p:cNvSpPr txBox="1"/>
          <p:nvPr/>
        </p:nvSpPr>
        <p:spPr>
          <a:xfrm>
            <a:off x="1493841" y="518680"/>
            <a:ext cx="6340197" cy="584775"/>
          </a:xfrm>
          <a:prstGeom prst="rect">
            <a:avLst/>
          </a:prstGeom>
          <a:noFill/>
        </p:spPr>
        <p:txBody>
          <a:bodyPr wrap="none" rtlCol="0">
            <a:spAutoFit/>
          </a:bodyPr>
          <a:lstStyle/>
          <a:p>
            <a:r>
              <a:rPr lang="en-US" altLang="ja-JP" sz="3200" dirty="0"/>
              <a:t>Ⅱ</a:t>
            </a:r>
            <a:r>
              <a:rPr lang="ja-JP" altLang="en-US" sz="3200"/>
              <a:t>．</a:t>
            </a:r>
            <a:r>
              <a:rPr kumimoji="1" lang="ja-JP" altLang="en-US" sz="3200"/>
              <a:t>親族間</a:t>
            </a:r>
            <a:r>
              <a:rPr lang="ja-JP" altLang="en-US" sz="3200"/>
              <a:t>の事業承継のポイント</a:t>
            </a:r>
            <a:endParaRPr kumimoji="1" lang="ja-JP" altLang="en-US" sz="3200" dirty="0"/>
          </a:p>
        </p:txBody>
      </p:sp>
      <p:sp>
        <p:nvSpPr>
          <p:cNvPr id="9" name="テキスト ボックス 8">
            <a:extLst>
              <a:ext uri="{FF2B5EF4-FFF2-40B4-BE49-F238E27FC236}">
                <a16:creationId xmlns:a16="http://schemas.microsoft.com/office/drawing/2014/main" id="{B47B7E86-A686-449A-01B0-7E0202F60844}"/>
              </a:ext>
            </a:extLst>
          </p:cNvPr>
          <p:cNvSpPr txBox="1"/>
          <p:nvPr/>
        </p:nvSpPr>
        <p:spPr>
          <a:xfrm>
            <a:off x="528717" y="1491578"/>
            <a:ext cx="6750566" cy="584775"/>
          </a:xfrm>
          <a:prstGeom prst="rect">
            <a:avLst/>
          </a:prstGeom>
          <a:solidFill>
            <a:srgbClr val="FF0000"/>
          </a:solidFill>
        </p:spPr>
        <p:txBody>
          <a:bodyPr wrap="none" rtlCol="0">
            <a:spAutoFit/>
          </a:bodyPr>
          <a:lstStyle/>
          <a:p>
            <a:r>
              <a:rPr lang="en-US" altLang="ja-JP" sz="3200" dirty="0">
                <a:solidFill>
                  <a:schemeClr val="bg1"/>
                </a:solidFill>
              </a:rPr>
              <a:t>③</a:t>
            </a:r>
            <a:r>
              <a:rPr lang="ja-JP" altLang="en-US" sz="3200">
                <a:solidFill>
                  <a:schemeClr val="bg1"/>
                </a:solidFill>
              </a:rPr>
              <a:t>認定医療法人の認定要件について</a:t>
            </a:r>
            <a:endParaRPr kumimoji="1" lang="ja-JP" altLang="en-US" sz="3200" dirty="0">
              <a:solidFill>
                <a:schemeClr val="bg1"/>
              </a:solidFill>
            </a:endParaRPr>
          </a:p>
        </p:txBody>
      </p:sp>
      <p:pic>
        <p:nvPicPr>
          <p:cNvPr id="5" name="図 4" descr="テキスト&#10;&#10;自動的に生成された説明">
            <a:extLst>
              <a:ext uri="{FF2B5EF4-FFF2-40B4-BE49-F238E27FC236}">
                <a16:creationId xmlns:a16="http://schemas.microsoft.com/office/drawing/2014/main" id="{0E2A5B51-018A-3772-7F89-D6F67640C1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7642" y="2132856"/>
            <a:ext cx="6428716" cy="3844415"/>
          </a:xfrm>
          <a:prstGeom prst="rect">
            <a:avLst/>
          </a:prstGeom>
        </p:spPr>
      </p:pic>
      <p:sp>
        <p:nvSpPr>
          <p:cNvPr id="10" name="テキスト ボックス 9">
            <a:extLst>
              <a:ext uri="{FF2B5EF4-FFF2-40B4-BE49-F238E27FC236}">
                <a16:creationId xmlns:a16="http://schemas.microsoft.com/office/drawing/2014/main" id="{E97370E7-5E62-FCF4-1F66-B92CAB66D6B6}"/>
              </a:ext>
            </a:extLst>
          </p:cNvPr>
          <p:cNvSpPr txBox="1"/>
          <p:nvPr/>
        </p:nvSpPr>
        <p:spPr>
          <a:xfrm>
            <a:off x="3244681" y="6021288"/>
            <a:ext cx="5899319" cy="738664"/>
          </a:xfrm>
          <a:prstGeom prst="rect">
            <a:avLst/>
          </a:prstGeom>
          <a:noFill/>
        </p:spPr>
        <p:txBody>
          <a:bodyPr wrap="square">
            <a:spAutoFit/>
          </a:bodyPr>
          <a:lstStyle/>
          <a:p>
            <a:r>
              <a:rPr lang="en-US" altLang="ja-JP" sz="1400" b="0" i="0" dirty="0">
                <a:solidFill>
                  <a:srgbClr val="000000"/>
                </a:solidFill>
                <a:effectLst/>
                <a:latin typeface="游ゴシック Medium" panose="020B0400000000000000" pitchFamily="34" charset="-128"/>
                <a:ea typeface="游ゴシック Medium" panose="020B0400000000000000" pitchFamily="34" charset="-128"/>
              </a:rPr>
              <a:t>【6</a:t>
            </a:r>
            <a:r>
              <a:rPr lang="ja-JP" altLang="en-US" sz="1400" b="0" i="0">
                <a:solidFill>
                  <a:srgbClr val="000000"/>
                </a:solidFill>
                <a:effectLst/>
                <a:latin typeface="游ゴシック Medium" panose="020B0400000000000000" pitchFamily="34" charset="-128"/>
                <a:ea typeface="游ゴシック Medium" panose="020B0400000000000000" pitchFamily="34" charset="-128"/>
              </a:rPr>
              <a:t>年間の報告義務</a:t>
            </a:r>
            <a:r>
              <a:rPr lang="en-US" altLang="ja-JP" sz="1400" b="0" i="0" dirty="0">
                <a:solidFill>
                  <a:srgbClr val="000000"/>
                </a:solidFill>
                <a:effectLst/>
                <a:latin typeface="游ゴシック Medium" panose="020B0400000000000000" pitchFamily="34" charset="-128"/>
                <a:ea typeface="游ゴシック Medium" panose="020B0400000000000000" pitchFamily="34" charset="-128"/>
              </a:rPr>
              <a:t>】</a:t>
            </a:r>
            <a:r>
              <a:rPr lang="ja-JP" altLang="en-US" sz="1400" b="0" i="0">
                <a:solidFill>
                  <a:srgbClr val="000000"/>
                </a:solidFill>
                <a:effectLst/>
                <a:latin typeface="游ゴシック Medium" panose="020B0400000000000000" pitchFamily="34" charset="-128"/>
                <a:ea typeface="游ゴシック Medium" panose="020B0400000000000000" pitchFamily="34" charset="-128"/>
              </a:rPr>
              <a:t>（医療法施行規則附則</a:t>
            </a:r>
            <a:r>
              <a:rPr lang="en-US" altLang="ja-JP" sz="1400" b="0" i="0" dirty="0">
                <a:solidFill>
                  <a:srgbClr val="000000"/>
                </a:solidFill>
                <a:effectLst/>
                <a:latin typeface="游ゴシック Medium" panose="020B0400000000000000" pitchFamily="34" charset="-128"/>
                <a:ea typeface="游ゴシック Medium" panose="020B0400000000000000" pitchFamily="34" charset="-128"/>
              </a:rPr>
              <a:t>60</a:t>
            </a:r>
            <a:r>
              <a:rPr lang="ja-JP" altLang="en-US" sz="1400" b="0" i="0">
                <a:solidFill>
                  <a:srgbClr val="000000"/>
                </a:solidFill>
                <a:effectLst/>
                <a:latin typeface="游ゴシック Medium" panose="020B0400000000000000" pitchFamily="34" charset="-128"/>
                <a:ea typeface="游ゴシック Medium" panose="020B0400000000000000" pitchFamily="34" charset="-128"/>
              </a:rPr>
              <a:t>条</a:t>
            </a:r>
            <a:r>
              <a:rPr lang="en-US" altLang="ja-JP" sz="1400" b="0" i="0" dirty="0">
                <a:solidFill>
                  <a:srgbClr val="000000"/>
                </a:solidFill>
                <a:effectLst/>
                <a:latin typeface="游ゴシック Medium" panose="020B0400000000000000" pitchFamily="34" charset="-128"/>
                <a:ea typeface="游ゴシック Medium" panose="020B0400000000000000" pitchFamily="34" charset="-128"/>
              </a:rPr>
              <a:t>5</a:t>
            </a:r>
            <a:r>
              <a:rPr lang="ja-JP" altLang="en-US" sz="1400" b="0" i="0">
                <a:solidFill>
                  <a:srgbClr val="000000"/>
                </a:solidFill>
                <a:effectLst/>
                <a:latin typeface="游ゴシック Medium" panose="020B0400000000000000" pitchFamily="34" charset="-128"/>
                <a:ea typeface="游ゴシック Medium" panose="020B0400000000000000" pitchFamily="34" charset="-128"/>
              </a:rPr>
              <a:t>項）</a:t>
            </a:r>
            <a:br>
              <a:rPr lang="ja-JP" altLang="en-US" sz="1400"/>
            </a:br>
            <a:r>
              <a:rPr lang="ja-JP" altLang="en-US" sz="1400" b="0" i="0">
                <a:solidFill>
                  <a:srgbClr val="000000"/>
                </a:solidFill>
                <a:effectLst/>
                <a:latin typeface="游ゴシック Medium" panose="020B0400000000000000" pitchFamily="34" charset="-128"/>
                <a:ea typeface="游ゴシック Medium" panose="020B0400000000000000" pitchFamily="34" charset="-128"/>
              </a:rPr>
              <a:t>　厚生労働大臣へ毎年</a:t>
            </a:r>
            <a:r>
              <a:rPr lang="en-US" altLang="ja-JP" sz="1400" b="0" i="0" dirty="0">
                <a:solidFill>
                  <a:srgbClr val="000000"/>
                </a:solidFill>
                <a:effectLst/>
                <a:latin typeface="游ゴシック Medium" panose="020B0400000000000000" pitchFamily="34" charset="-128"/>
                <a:ea typeface="游ゴシック Medium" panose="020B0400000000000000" pitchFamily="34" charset="-128"/>
              </a:rPr>
              <a:t>1</a:t>
            </a:r>
            <a:r>
              <a:rPr lang="ja-JP" altLang="en-US" sz="1400" b="0" i="0">
                <a:solidFill>
                  <a:srgbClr val="000000"/>
                </a:solidFill>
                <a:effectLst/>
                <a:latin typeface="游ゴシック Medium" panose="020B0400000000000000" pitchFamily="34" charset="-128"/>
                <a:ea typeface="游ゴシック Medium" panose="020B0400000000000000" pitchFamily="34" charset="-128"/>
              </a:rPr>
              <a:t>回、上記の要件を満たしていること等について</a:t>
            </a:r>
            <a:endParaRPr lang="en-US" altLang="ja-JP" sz="1400" b="0" i="0" dirty="0">
              <a:solidFill>
                <a:srgbClr val="000000"/>
              </a:solidFill>
              <a:effectLst/>
              <a:latin typeface="游ゴシック Medium" panose="020B0400000000000000" pitchFamily="34" charset="-128"/>
              <a:ea typeface="游ゴシック Medium" panose="020B0400000000000000" pitchFamily="34" charset="-128"/>
            </a:endParaRPr>
          </a:p>
          <a:p>
            <a:r>
              <a:rPr lang="ja-JP" altLang="en-US" sz="1400" b="0" i="0">
                <a:solidFill>
                  <a:srgbClr val="000000"/>
                </a:solidFill>
                <a:effectLst/>
                <a:latin typeface="游ゴシック Medium" panose="020B0400000000000000" pitchFamily="34" charset="-128"/>
                <a:ea typeface="游ゴシック Medium" panose="020B0400000000000000" pitchFamily="34" charset="-128"/>
              </a:rPr>
              <a:t>「運営の状況に関する報告書」を提出しなければならない。</a:t>
            </a:r>
            <a:endParaRPr lang="ja-JP" altLang="en-US" sz="1400"/>
          </a:p>
        </p:txBody>
      </p:sp>
    </p:spTree>
    <p:extLst>
      <p:ext uri="{BB962C8B-B14F-4D97-AF65-F5344CB8AC3E}">
        <p14:creationId xmlns:p14="http://schemas.microsoft.com/office/powerpoint/2010/main" val="41541509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AA9C1F0C-E051-D741-1DAA-214D3457C36E}"/>
              </a:ext>
            </a:extLst>
          </p:cNvPr>
          <p:cNvSpPr txBox="1"/>
          <p:nvPr/>
        </p:nvSpPr>
        <p:spPr>
          <a:xfrm>
            <a:off x="1493841" y="518680"/>
            <a:ext cx="6340197" cy="584775"/>
          </a:xfrm>
          <a:prstGeom prst="rect">
            <a:avLst/>
          </a:prstGeom>
          <a:noFill/>
        </p:spPr>
        <p:txBody>
          <a:bodyPr wrap="none" rtlCol="0">
            <a:spAutoFit/>
          </a:bodyPr>
          <a:lstStyle/>
          <a:p>
            <a:r>
              <a:rPr lang="en-US" altLang="ja-JP" sz="3200" dirty="0"/>
              <a:t>Ⅱ</a:t>
            </a:r>
            <a:r>
              <a:rPr lang="ja-JP" altLang="en-US" sz="3200"/>
              <a:t>．</a:t>
            </a:r>
            <a:r>
              <a:rPr kumimoji="1" lang="ja-JP" altLang="en-US" sz="3200"/>
              <a:t>親族間</a:t>
            </a:r>
            <a:r>
              <a:rPr lang="ja-JP" altLang="en-US" sz="3200"/>
              <a:t>の事業承継のポイント</a:t>
            </a:r>
            <a:endParaRPr kumimoji="1" lang="ja-JP" altLang="en-US" sz="3200" dirty="0"/>
          </a:p>
        </p:txBody>
      </p:sp>
      <p:sp>
        <p:nvSpPr>
          <p:cNvPr id="9" name="テキスト ボックス 8">
            <a:extLst>
              <a:ext uri="{FF2B5EF4-FFF2-40B4-BE49-F238E27FC236}">
                <a16:creationId xmlns:a16="http://schemas.microsoft.com/office/drawing/2014/main" id="{B47B7E86-A686-449A-01B0-7E0202F60844}"/>
              </a:ext>
            </a:extLst>
          </p:cNvPr>
          <p:cNvSpPr txBox="1"/>
          <p:nvPr/>
        </p:nvSpPr>
        <p:spPr>
          <a:xfrm>
            <a:off x="528717" y="1491578"/>
            <a:ext cx="6873998" cy="584775"/>
          </a:xfrm>
          <a:prstGeom prst="rect">
            <a:avLst/>
          </a:prstGeom>
          <a:solidFill>
            <a:srgbClr val="FF0000"/>
          </a:solidFill>
        </p:spPr>
        <p:txBody>
          <a:bodyPr wrap="none" rtlCol="0">
            <a:spAutoFit/>
          </a:bodyPr>
          <a:lstStyle/>
          <a:p>
            <a:r>
              <a:rPr lang="en-US" altLang="ja-JP" sz="3200" dirty="0">
                <a:solidFill>
                  <a:schemeClr val="bg1"/>
                </a:solidFill>
              </a:rPr>
              <a:t>③</a:t>
            </a:r>
            <a:r>
              <a:rPr lang="ja-JP" altLang="en-US" sz="3200">
                <a:solidFill>
                  <a:schemeClr val="bg1"/>
                </a:solidFill>
              </a:rPr>
              <a:t>認定医療法人制度・手続きの流れ</a:t>
            </a:r>
            <a:endParaRPr kumimoji="1" lang="ja-JP" altLang="en-US" sz="3200" dirty="0">
              <a:solidFill>
                <a:schemeClr val="bg1"/>
              </a:solidFill>
            </a:endParaRPr>
          </a:p>
        </p:txBody>
      </p:sp>
      <p:pic>
        <p:nvPicPr>
          <p:cNvPr id="5" name="図 4" descr="テキスト&#10;&#10;自動的に生成された説明">
            <a:extLst>
              <a:ext uri="{FF2B5EF4-FFF2-40B4-BE49-F238E27FC236}">
                <a16:creationId xmlns:a16="http://schemas.microsoft.com/office/drawing/2014/main" id="{151C4941-D8C7-C067-E63F-50712AACB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244998"/>
            <a:ext cx="8345713" cy="4613002"/>
          </a:xfrm>
          <a:prstGeom prst="rect">
            <a:avLst/>
          </a:prstGeom>
        </p:spPr>
      </p:pic>
    </p:spTree>
    <p:extLst>
      <p:ext uri="{BB962C8B-B14F-4D97-AF65-F5344CB8AC3E}">
        <p14:creationId xmlns:p14="http://schemas.microsoft.com/office/powerpoint/2010/main" val="25011464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AA9C1F0C-E051-D741-1DAA-214D3457C36E}"/>
              </a:ext>
            </a:extLst>
          </p:cNvPr>
          <p:cNvSpPr txBox="1"/>
          <p:nvPr/>
        </p:nvSpPr>
        <p:spPr>
          <a:xfrm>
            <a:off x="1493841" y="518680"/>
            <a:ext cx="6340197" cy="584775"/>
          </a:xfrm>
          <a:prstGeom prst="rect">
            <a:avLst/>
          </a:prstGeom>
          <a:noFill/>
        </p:spPr>
        <p:txBody>
          <a:bodyPr wrap="none" rtlCol="0">
            <a:spAutoFit/>
          </a:bodyPr>
          <a:lstStyle/>
          <a:p>
            <a:r>
              <a:rPr lang="en-US" altLang="ja-JP" sz="3200" dirty="0"/>
              <a:t>Ⅱ</a:t>
            </a:r>
            <a:r>
              <a:rPr lang="ja-JP" altLang="en-US" sz="3200"/>
              <a:t>．</a:t>
            </a:r>
            <a:r>
              <a:rPr kumimoji="1" lang="ja-JP" altLang="en-US" sz="3200"/>
              <a:t>親族間</a:t>
            </a:r>
            <a:r>
              <a:rPr lang="ja-JP" altLang="en-US" sz="3200"/>
              <a:t>の事業承継のポイント</a:t>
            </a:r>
            <a:endParaRPr kumimoji="1" lang="ja-JP" altLang="en-US" sz="3200" dirty="0"/>
          </a:p>
        </p:txBody>
      </p:sp>
      <p:sp>
        <p:nvSpPr>
          <p:cNvPr id="9" name="テキスト ボックス 8">
            <a:extLst>
              <a:ext uri="{FF2B5EF4-FFF2-40B4-BE49-F238E27FC236}">
                <a16:creationId xmlns:a16="http://schemas.microsoft.com/office/drawing/2014/main" id="{B47B7E86-A686-449A-01B0-7E0202F60844}"/>
              </a:ext>
            </a:extLst>
          </p:cNvPr>
          <p:cNvSpPr txBox="1"/>
          <p:nvPr/>
        </p:nvSpPr>
        <p:spPr>
          <a:xfrm>
            <a:off x="528717" y="1491578"/>
            <a:ext cx="6873998" cy="584775"/>
          </a:xfrm>
          <a:prstGeom prst="rect">
            <a:avLst/>
          </a:prstGeom>
          <a:solidFill>
            <a:srgbClr val="FF0000"/>
          </a:solidFill>
        </p:spPr>
        <p:txBody>
          <a:bodyPr wrap="none" rtlCol="0">
            <a:spAutoFit/>
          </a:bodyPr>
          <a:lstStyle/>
          <a:p>
            <a:r>
              <a:rPr lang="en-US" altLang="ja-JP" sz="3200" dirty="0">
                <a:solidFill>
                  <a:schemeClr val="bg1"/>
                </a:solidFill>
              </a:rPr>
              <a:t>③</a:t>
            </a:r>
            <a:r>
              <a:rPr lang="ja-JP" altLang="en-US" sz="3200">
                <a:solidFill>
                  <a:schemeClr val="bg1"/>
                </a:solidFill>
              </a:rPr>
              <a:t>認定医療法人制度・手続きの流れ</a:t>
            </a:r>
            <a:endParaRPr kumimoji="1" lang="ja-JP" altLang="en-US" sz="3200" dirty="0">
              <a:solidFill>
                <a:schemeClr val="bg1"/>
              </a:solidFill>
            </a:endParaRPr>
          </a:p>
        </p:txBody>
      </p:sp>
      <p:pic>
        <p:nvPicPr>
          <p:cNvPr id="5" name="図 4" descr="テキスト&#10;&#10;自動的に生成された説明">
            <a:extLst>
              <a:ext uri="{FF2B5EF4-FFF2-40B4-BE49-F238E27FC236}">
                <a16:creationId xmlns:a16="http://schemas.microsoft.com/office/drawing/2014/main" id="{ECD14CE2-2380-B3E5-4B8D-902BB200C8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640" y="2076353"/>
            <a:ext cx="7092280" cy="4853022"/>
          </a:xfrm>
          <a:prstGeom prst="rect">
            <a:avLst/>
          </a:prstGeom>
        </p:spPr>
      </p:pic>
    </p:spTree>
    <p:extLst>
      <p:ext uri="{BB962C8B-B14F-4D97-AF65-F5344CB8AC3E}">
        <p14:creationId xmlns:p14="http://schemas.microsoft.com/office/powerpoint/2010/main" val="3369371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483712" y="1377465"/>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2067798" y="675819"/>
            <a:ext cx="4214615" cy="523220"/>
          </a:xfrm>
          <a:prstGeom prst="rect">
            <a:avLst/>
          </a:prstGeom>
          <a:noFill/>
        </p:spPr>
        <p:txBody>
          <a:bodyPr wrap="none" rtlCol="0">
            <a:spAutoFit/>
          </a:bodyPr>
          <a:lstStyle/>
          <a:p>
            <a:r>
              <a:rPr lang="ja-JP" altLang="en-US" sz="2800"/>
              <a:t>相続対策の</a:t>
            </a:r>
            <a:r>
              <a:rPr lang="ja-JP" altLang="en-US" sz="2800" dirty="0"/>
              <a:t>理想の着地点</a:t>
            </a:r>
            <a:endParaRPr kumimoji="1" lang="ja-JP" altLang="en-US" sz="2800" dirty="0"/>
          </a:p>
        </p:txBody>
      </p:sp>
      <p:sp>
        <p:nvSpPr>
          <p:cNvPr id="2" name="テキスト ボックス 1"/>
          <p:cNvSpPr txBox="1"/>
          <p:nvPr/>
        </p:nvSpPr>
        <p:spPr>
          <a:xfrm>
            <a:off x="1115615" y="1304194"/>
            <a:ext cx="6506909" cy="1061829"/>
          </a:xfrm>
          <a:prstGeom prst="rect">
            <a:avLst/>
          </a:prstGeom>
          <a:noFill/>
        </p:spPr>
        <p:txBody>
          <a:bodyPr wrap="none" rtlCol="0">
            <a:spAutoFit/>
          </a:bodyPr>
          <a:lstStyle/>
          <a:p>
            <a:pPr algn="ctr">
              <a:lnSpc>
                <a:spcPct val="150000"/>
              </a:lnSpc>
            </a:pPr>
            <a:r>
              <a:rPr kumimoji="1" lang="ja-JP" altLang="en-US" sz="2400" dirty="0"/>
              <a:t>「笑顔相続の実現」</a:t>
            </a:r>
            <a:endParaRPr kumimoji="1" lang="en-US" altLang="ja-JP" sz="2400" dirty="0"/>
          </a:p>
          <a:p>
            <a:pPr>
              <a:lnSpc>
                <a:spcPct val="150000"/>
              </a:lnSpc>
            </a:pPr>
            <a:r>
              <a:rPr kumimoji="1" lang="ja-JP" altLang="en-US" dirty="0"/>
              <a:t>・・・これも良いが、より自らの言葉で言語化しておくことが望ましい</a:t>
            </a:r>
            <a:endParaRPr kumimoji="1" lang="en-US" altLang="ja-JP" dirty="0"/>
          </a:p>
        </p:txBody>
      </p:sp>
      <p:sp>
        <p:nvSpPr>
          <p:cNvPr id="3" name="角丸四角形 2"/>
          <p:cNvSpPr/>
          <p:nvPr/>
        </p:nvSpPr>
        <p:spPr>
          <a:xfrm>
            <a:off x="120598" y="2605836"/>
            <a:ext cx="4248472" cy="4093027"/>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3200" dirty="0"/>
              <a:t>法的に有効な</a:t>
            </a:r>
            <a:endParaRPr lang="en-US" altLang="ja-JP" sz="3200" dirty="0"/>
          </a:p>
          <a:p>
            <a:pPr algn="ctr">
              <a:lnSpc>
                <a:spcPct val="150000"/>
              </a:lnSpc>
            </a:pPr>
            <a:r>
              <a:rPr lang="ja-JP" altLang="en-US" sz="3200" dirty="0"/>
              <a:t>書類の作成</a:t>
            </a:r>
            <a:endParaRPr lang="en-US" altLang="ja-JP" sz="3200" dirty="0"/>
          </a:p>
          <a:p>
            <a:pPr algn="ctr">
              <a:lnSpc>
                <a:spcPct val="150000"/>
              </a:lnSpc>
            </a:pPr>
            <a:r>
              <a:rPr lang="ja-JP" altLang="en-US" sz="3200" dirty="0">
                <a:solidFill>
                  <a:schemeClr val="bg1"/>
                </a:solidFill>
              </a:rPr>
              <a:t>↓</a:t>
            </a:r>
            <a:endParaRPr lang="en-US" altLang="ja-JP" sz="3200" dirty="0">
              <a:solidFill>
                <a:schemeClr val="bg1"/>
              </a:solidFill>
            </a:endParaRPr>
          </a:p>
          <a:p>
            <a:pPr algn="ctr">
              <a:lnSpc>
                <a:spcPct val="150000"/>
              </a:lnSpc>
            </a:pPr>
            <a:r>
              <a:rPr lang="ja-JP" altLang="en-US" sz="4800" u="sng" dirty="0">
                <a:solidFill>
                  <a:schemeClr val="bg1"/>
                </a:solidFill>
              </a:rPr>
              <a:t>遺言書の作成</a:t>
            </a:r>
            <a:endParaRPr lang="en-US" altLang="ja-JP" sz="4800" u="sng" dirty="0">
              <a:solidFill>
                <a:schemeClr val="bg1"/>
              </a:solidFill>
            </a:endParaRPr>
          </a:p>
        </p:txBody>
      </p:sp>
      <p:sp>
        <p:nvSpPr>
          <p:cNvPr id="9" name="角丸四角形 8"/>
          <p:cNvSpPr/>
          <p:nvPr/>
        </p:nvSpPr>
        <p:spPr>
          <a:xfrm>
            <a:off x="4788024" y="2576333"/>
            <a:ext cx="4248472" cy="4093027"/>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ltLang="ja-JP" sz="3200" dirty="0"/>
          </a:p>
          <a:p>
            <a:pPr algn="ctr">
              <a:lnSpc>
                <a:spcPct val="150000"/>
              </a:lnSpc>
            </a:pPr>
            <a:r>
              <a:rPr lang="ja-JP" altLang="en-US" sz="3200" dirty="0"/>
              <a:t>家族間（関係者間）の合意形成</a:t>
            </a:r>
            <a:endParaRPr lang="en-US" altLang="ja-JP" sz="3200" dirty="0"/>
          </a:p>
          <a:p>
            <a:pPr algn="ctr">
              <a:lnSpc>
                <a:spcPct val="150000"/>
              </a:lnSpc>
            </a:pPr>
            <a:r>
              <a:rPr lang="ja-JP" altLang="en-US" sz="3200" dirty="0">
                <a:solidFill>
                  <a:schemeClr val="bg1"/>
                </a:solidFill>
              </a:rPr>
              <a:t>↓</a:t>
            </a:r>
            <a:endParaRPr lang="en-US" altLang="ja-JP" sz="3200" dirty="0">
              <a:solidFill>
                <a:schemeClr val="bg1"/>
              </a:solidFill>
            </a:endParaRPr>
          </a:p>
          <a:p>
            <a:pPr algn="ctr">
              <a:lnSpc>
                <a:spcPct val="150000"/>
              </a:lnSpc>
            </a:pPr>
            <a:r>
              <a:rPr lang="ja-JP" altLang="en-US" sz="5400" u="sng" dirty="0">
                <a:solidFill>
                  <a:schemeClr val="bg1"/>
                </a:solidFill>
              </a:rPr>
              <a:t>家族会議</a:t>
            </a:r>
            <a:endParaRPr lang="en-US" altLang="ja-JP" sz="5400" u="sng" dirty="0">
              <a:solidFill>
                <a:schemeClr val="bg1"/>
              </a:solidFill>
            </a:endParaRPr>
          </a:p>
          <a:p>
            <a:pPr algn="ctr">
              <a:lnSpc>
                <a:spcPct val="150000"/>
              </a:lnSpc>
            </a:pPr>
            <a:endParaRPr lang="en-US" altLang="ja-JP" sz="3200" dirty="0">
              <a:solidFill>
                <a:schemeClr val="bg1"/>
              </a:solidFill>
            </a:endParaRPr>
          </a:p>
        </p:txBody>
      </p:sp>
      <p:sp>
        <p:nvSpPr>
          <p:cNvPr id="10" name="十字形 9"/>
          <p:cNvSpPr/>
          <p:nvPr/>
        </p:nvSpPr>
        <p:spPr>
          <a:xfrm>
            <a:off x="3815898" y="4005064"/>
            <a:ext cx="1512168" cy="1440160"/>
          </a:xfrm>
          <a:prstGeom prst="plus">
            <a:avLst>
              <a:gd name="adj" fmla="val 2982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6268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9" grpId="0" animBg="1"/>
      <p:bldP spid="10"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A964FA77-936E-6435-B2DF-4D06F50A9CCD}"/>
              </a:ext>
            </a:extLst>
          </p:cNvPr>
          <p:cNvSpPr txBox="1"/>
          <p:nvPr/>
        </p:nvSpPr>
        <p:spPr>
          <a:xfrm>
            <a:off x="655018" y="1439199"/>
            <a:ext cx="2622834" cy="460382"/>
          </a:xfrm>
          <a:prstGeom prst="rect">
            <a:avLst/>
          </a:prstGeom>
          <a:noFill/>
        </p:spPr>
        <p:txBody>
          <a:bodyPr wrap="none" rtlCol="0">
            <a:spAutoFit/>
          </a:bodyPr>
          <a:lstStyle/>
          <a:p>
            <a:pPr>
              <a:lnSpc>
                <a:spcPct val="150000"/>
              </a:lnSpc>
            </a:pPr>
            <a:r>
              <a:rPr lang="en-US" altLang="ja-JP" dirty="0"/>
              <a:t>【</a:t>
            </a:r>
            <a:r>
              <a:rPr lang="ja-JP" altLang="en-US"/>
              <a:t>第</a:t>
            </a:r>
            <a:r>
              <a:rPr lang="en-US" altLang="ja-JP" dirty="0"/>
              <a:t>3</a:t>
            </a:r>
            <a:r>
              <a:rPr lang="ja-JP" altLang="en-US"/>
              <a:t>回</a:t>
            </a:r>
            <a:r>
              <a:rPr lang="en-US" altLang="ja-JP" dirty="0"/>
              <a:t>】2022</a:t>
            </a:r>
            <a:r>
              <a:rPr lang="ja-JP" altLang="en-US"/>
              <a:t>年</a:t>
            </a:r>
            <a:r>
              <a:rPr lang="en-US" altLang="ja-JP" dirty="0"/>
              <a:t>10</a:t>
            </a:r>
            <a:r>
              <a:rPr lang="ja-JP" altLang="en-US"/>
              <a:t>月</a:t>
            </a:r>
            <a:r>
              <a:rPr lang="en-US" altLang="ja-JP" dirty="0"/>
              <a:t>30</a:t>
            </a:r>
            <a:r>
              <a:rPr lang="ja-JP" altLang="en-US"/>
              <a:t>日</a:t>
            </a:r>
            <a:endParaRPr lang="en-US" altLang="ja-JP" dirty="0"/>
          </a:p>
        </p:txBody>
      </p:sp>
      <p:sp>
        <p:nvSpPr>
          <p:cNvPr id="4" name="テキスト ボックス 3">
            <a:extLst>
              <a:ext uri="{FF2B5EF4-FFF2-40B4-BE49-F238E27FC236}">
                <a16:creationId xmlns:a16="http://schemas.microsoft.com/office/drawing/2014/main" id="{E2AC2EB7-2421-55A4-F285-0A350E98FD16}"/>
              </a:ext>
            </a:extLst>
          </p:cNvPr>
          <p:cNvSpPr txBox="1"/>
          <p:nvPr/>
        </p:nvSpPr>
        <p:spPr>
          <a:xfrm>
            <a:off x="2591780" y="569150"/>
            <a:ext cx="3960440" cy="523220"/>
          </a:xfrm>
          <a:prstGeom prst="rect">
            <a:avLst/>
          </a:prstGeom>
          <a:noFill/>
        </p:spPr>
        <p:txBody>
          <a:bodyPr wrap="square" rtlCol="0">
            <a:spAutoFit/>
          </a:bodyPr>
          <a:lstStyle/>
          <a:p>
            <a:r>
              <a:rPr lang="ja-JP" altLang="en-US" sz="2800"/>
              <a:t>家族会議の具体的内容</a:t>
            </a:r>
            <a:endParaRPr kumimoji="1" lang="ja-JP" altLang="en-US" sz="2800" dirty="0"/>
          </a:p>
        </p:txBody>
      </p:sp>
      <p:sp>
        <p:nvSpPr>
          <p:cNvPr id="5" name="テキスト ボックス 4">
            <a:extLst>
              <a:ext uri="{FF2B5EF4-FFF2-40B4-BE49-F238E27FC236}">
                <a16:creationId xmlns:a16="http://schemas.microsoft.com/office/drawing/2014/main" id="{6C652B66-9387-9EEE-052B-8381BEDC5439}"/>
              </a:ext>
            </a:extLst>
          </p:cNvPr>
          <p:cNvSpPr txBox="1"/>
          <p:nvPr/>
        </p:nvSpPr>
        <p:spPr>
          <a:xfrm>
            <a:off x="2382939" y="2592638"/>
            <a:ext cx="4378122" cy="2805063"/>
          </a:xfrm>
          <a:prstGeom prst="rect">
            <a:avLst/>
          </a:prstGeom>
          <a:noFill/>
        </p:spPr>
        <p:txBody>
          <a:bodyPr wrap="none" rtlCol="0">
            <a:spAutoFit/>
          </a:bodyPr>
          <a:lstStyle/>
          <a:p>
            <a:pPr algn="ctr">
              <a:lnSpc>
                <a:spcPct val="150000"/>
              </a:lnSpc>
            </a:pPr>
            <a:r>
              <a:rPr kumimoji="1" lang="ja-JP" altLang="en-US" sz="2400">
                <a:highlight>
                  <a:srgbClr val="FFFF00"/>
                </a:highlight>
              </a:rPr>
              <a:t>持分あり・なし</a:t>
            </a:r>
            <a:r>
              <a:rPr lang="ja-JP" altLang="en-US" sz="2400">
                <a:highlight>
                  <a:srgbClr val="FFFF00"/>
                </a:highlight>
              </a:rPr>
              <a:t>医療法人に関する</a:t>
            </a:r>
            <a:endParaRPr lang="en-US" altLang="ja-JP" sz="2400" dirty="0">
              <a:highlight>
                <a:srgbClr val="FFFF00"/>
              </a:highlight>
            </a:endParaRPr>
          </a:p>
          <a:p>
            <a:pPr algn="ctr">
              <a:lnSpc>
                <a:spcPct val="150000"/>
              </a:lnSpc>
            </a:pPr>
            <a:r>
              <a:rPr kumimoji="1" lang="ja-JP" altLang="en-US" sz="2400">
                <a:highlight>
                  <a:srgbClr val="FFFF00"/>
                </a:highlight>
              </a:rPr>
              <a:t>家族間の問題共有</a:t>
            </a:r>
            <a:endParaRPr kumimoji="1" lang="en-US" altLang="ja-JP" sz="2400" dirty="0">
              <a:highlight>
                <a:srgbClr val="FFFF00"/>
              </a:highlight>
            </a:endParaRPr>
          </a:p>
          <a:p>
            <a:pPr algn="ctr">
              <a:lnSpc>
                <a:spcPct val="150000"/>
              </a:lnSpc>
            </a:pPr>
            <a:r>
              <a:rPr kumimoji="1" lang="ja-JP" altLang="en-US" sz="2400">
                <a:highlight>
                  <a:srgbClr val="FFFF00"/>
                </a:highlight>
              </a:rPr>
              <a:t>ディスカッション</a:t>
            </a:r>
            <a:endParaRPr kumimoji="1" lang="en-US" altLang="ja-JP" sz="2400" dirty="0">
              <a:highlight>
                <a:srgbClr val="FFFF00"/>
              </a:highlight>
            </a:endParaRPr>
          </a:p>
          <a:p>
            <a:pPr algn="ctr">
              <a:lnSpc>
                <a:spcPct val="150000"/>
              </a:lnSpc>
            </a:pPr>
            <a:r>
              <a:rPr lang="ja-JP" altLang="en-US" sz="2400">
                <a:highlight>
                  <a:srgbClr val="FFFF00"/>
                </a:highlight>
              </a:rPr>
              <a:t>と</a:t>
            </a:r>
            <a:endParaRPr lang="en-US" altLang="ja-JP" sz="2400" dirty="0">
              <a:highlight>
                <a:srgbClr val="FFFF00"/>
              </a:highlight>
            </a:endParaRPr>
          </a:p>
          <a:p>
            <a:pPr algn="ctr">
              <a:lnSpc>
                <a:spcPct val="150000"/>
              </a:lnSpc>
            </a:pPr>
            <a:r>
              <a:rPr kumimoji="1" lang="ja-JP" altLang="en-US" sz="2400">
                <a:highlight>
                  <a:srgbClr val="FFFF00"/>
                </a:highlight>
              </a:rPr>
              <a:t>現在の税理士への協力要請</a:t>
            </a:r>
            <a:endParaRPr kumimoji="1" lang="en-US" altLang="ja-JP" sz="2400" dirty="0">
              <a:highlight>
                <a:srgbClr val="FFFF00"/>
              </a:highlight>
            </a:endParaRPr>
          </a:p>
        </p:txBody>
      </p:sp>
    </p:spTree>
    <p:extLst>
      <p:ext uri="{BB962C8B-B14F-4D97-AF65-F5344CB8AC3E}">
        <p14:creationId xmlns:p14="http://schemas.microsoft.com/office/powerpoint/2010/main" val="19902692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A964FA77-936E-6435-B2DF-4D06F50A9CCD}"/>
              </a:ext>
            </a:extLst>
          </p:cNvPr>
          <p:cNvSpPr txBox="1"/>
          <p:nvPr/>
        </p:nvSpPr>
        <p:spPr>
          <a:xfrm>
            <a:off x="655018" y="1439199"/>
            <a:ext cx="3385799" cy="460382"/>
          </a:xfrm>
          <a:prstGeom prst="rect">
            <a:avLst/>
          </a:prstGeom>
          <a:noFill/>
        </p:spPr>
        <p:txBody>
          <a:bodyPr wrap="none" rtlCol="0">
            <a:spAutoFit/>
          </a:bodyPr>
          <a:lstStyle/>
          <a:p>
            <a:pPr>
              <a:lnSpc>
                <a:spcPct val="150000"/>
              </a:lnSpc>
            </a:pPr>
            <a:r>
              <a:rPr lang="en-US" altLang="ja-JP" dirty="0"/>
              <a:t>【</a:t>
            </a:r>
            <a:r>
              <a:rPr lang="ja-JP" altLang="en-US"/>
              <a:t>第</a:t>
            </a:r>
            <a:r>
              <a:rPr lang="en-US" altLang="ja-JP" dirty="0"/>
              <a:t>4</a:t>
            </a:r>
            <a:r>
              <a:rPr lang="ja-JP" altLang="en-US"/>
              <a:t>回</a:t>
            </a:r>
            <a:r>
              <a:rPr lang="en-US" altLang="ja-JP" dirty="0"/>
              <a:t>】2022</a:t>
            </a:r>
            <a:r>
              <a:rPr lang="ja-JP" altLang="en-US"/>
              <a:t>年</a:t>
            </a:r>
            <a:r>
              <a:rPr lang="en-US" altLang="ja-JP" dirty="0"/>
              <a:t>12</a:t>
            </a:r>
            <a:r>
              <a:rPr lang="ja-JP" altLang="en-US"/>
              <a:t>月</a:t>
            </a:r>
            <a:r>
              <a:rPr lang="en-US" altLang="ja-JP" dirty="0"/>
              <a:t>24</a:t>
            </a:r>
            <a:r>
              <a:rPr lang="ja-JP" altLang="en-US"/>
              <a:t>日（</a:t>
            </a:r>
            <a:r>
              <a:rPr lang="en-US" altLang="ja-JP" dirty="0"/>
              <a:t>Zoom</a:t>
            </a:r>
            <a:r>
              <a:rPr lang="ja-JP" altLang="en-US"/>
              <a:t>）</a:t>
            </a:r>
            <a:endParaRPr lang="en-US" altLang="ja-JP" dirty="0"/>
          </a:p>
        </p:txBody>
      </p:sp>
      <p:sp>
        <p:nvSpPr>
          <p:cNvPr id="4" name="テキスト ボックス 3">
            <a:extLst>
              <a:ext uri="{FF2B5EF4-FFF2-40B4-BE49-F238E27FC236}">
                <a16:creationId xmlns:a16="http://schemas.microsoft.com/office/drawing/2014/main" id="{BC5E1637-71C0-0ACE-C952-C38D23ABF1FA}"/>
              </a:ext>
            </a:extLst>
          </p:cNvPr>
          <p:cNvSpPr txBox="1"/>
          <p:nvPr/>
        </p:nvSpPr>
        <p:spPr>
          <a:xfrm>
            <a:off x="2591780" y="569150"/>
            <a:ext cx="3960440" cy="523220"/>
          </a:xfrm>
          <a:prstGeom prst="rect">
            <a:avLst/>
          </a:prstGeom>
          <a:noFill/>
        </p:spPr>
        <p:txBody>
          <a:bodyPr wrap="square" rtlCol="0">
            <a:spAutoFit/>
          </a:bodyPr>
          <a:lstStyle/>
          <a:p>
            <a:r>
              <a:rPr lang="ja-JP" altLang="en-US" sz="2800"/>
              <a:t>家族会議の具体的内容</a:t>
            </a:r>
            <a:endParaRPr kumimoji="1" lang="ja-JP" altLang="en-US" sz="2800" dirty="0"/>
          </a:p>
        </p:txBody>
      </p:sp>
      <p:sp>
        <p:nvSpPr>
          <p:cNvPr id="5" name="テキスト ボックス 4">
            <a:extLst>
              <a:ext uri="{FF2B5EF4-FFF2-40B4-BE49-F238E27FC236}">
                <a16:creationId xmlns:a16="http://schemas.microsoft.com/office/drawing/2014/main" id="{7F8699AD-5A5A-1D6E-100A-22F897BC1747}"/>
              </a:ext>
            </a:extLst>
          </p:cNvPr>
          <p:cNvSpPr txBox="1"/>
          <p:nvPr/>
        </p:nvSpPr>
        <p:spPr>
          <a:xfrm>
            <a:off x="899592" y="2852936"/>
            <a:ext cx="7148111" cy="1659493"/>
          </a:xfrm>
          <a:prstGeom prst="rect">
            <a:avLst/>
          </a:prstGeom>
          <a:noFill/>
        </p:spPr>
        <p:txBody>
          <a:bodyPr wrap="none" rtlCol="0">
            <a:spAutoFit/>
          </a:bodyPr>
          <a:lstStyle/>
          <a:p>
            <a:pPr algn="ctr">
              <a:lnSpc>
                <a:spcPct val="150000"/>
              </a:lnSpc>
            </a:pPr>
            <a:r>
              <a:rPr kumimoji="1" lang="ja-JP" altLang="en-US" sz="3600">
                <a:highlight>
                  <a:srgbClr val="FFFF00"/>
                </a:highlight>
              </a:rPr>
              <a:t>コンサルティングレポート</a:t>
            </a:r>
            <a:endParaRPr kumimoji="1" lang="en-US" altLang="ja-JP" sz="3600" dirty="0">
              <a:highlight>
                <a:srgbClr val="FFFF00"/>
              </a:highlight>
            </a:endParaRPr>
          </a:p>
          <a:p>
            <a:pPr algn="ctr">
              <a:lnSpc>
                <a:spcPct val="150000"/>
              </a:lnSpc>
            </a:pPr>
            <a:r>
              <a:rPr lang="en-US" altLang="ja-JP" sz="3600" dirty="0">
                <a:highlight>
                  <a:srgbClr val="FFFF00"/>
                </a:highlight>
              </a:rPr>
              <a:t>2022</a:t>
            </a:r>
            <a:r>
              <a:rPr lang="ja-JP" altLang="en-US" sz="3600">
                <a:highlight>
                  <a:srgbClr val="FFFF00"/>
                </a:highlight>
              </a:rPr>
              <a:t>年の振り返りと</a:t>
            </a:r>
            <a:r>
              <a:rPr lang="en-US" altLang="ja-JP" sz="3600" dirty="0">
                <a:highlight>
                  <a:srgbClr val="FFFF00"/>
                </a:highlight>
              </a:rPr>
              <a:t>2023</a:t>
            </a:r>
            <a:r>
              <a:rPr lang="ja-JP" altLang="en-US" sz="3600">
                <a:highlight>
                  <a:srgbClr val="FFFF00"/>
                </a:highlight>
              </a:rPr>
              <a:t>年の見通し</a:t>
            </a:r>
            <a:endParaRPr lang="en-US" altLang="ja-JP" sz="3600" dirty="0">
              <a:highlight>
                <a:srgbClr val="FFFF00"/>
              </a:highlight>
            </a:endParaRPr>
          </a:p>
        </p:txBody>
      </p:sp>
    </p:spTree>
    <p:extLst>
      <p:ext uri="{BB962C8B-B14F-4D97-AF65-F5344CB8AC3E}">
        <p14:creationId xmlns:p14="http://schemas.microsoft.com/office/powerpoint/2010/main" val="15376281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A964FA77-936E-6435-B2DF-4D06F50A9CCD}"/>
              </a:ext>
            </a:extLst>
          </p:cNvPr>
          <p:cNvSpPr txBox="1"/>
          <p:nvPr/>
        </p:nvSpPr>
        <p:spPr>
          <a:xfrm>
            <a:off x="655018" y="1439199"/>
            <a:ext cx="2505814" cy="460382"/>
          </a:xfrm>
          <a:prstGeom prst="rect">
            <a:avLst/>
          </a:prstGeom>
          <a:noFill/>
        </p:spPr>
        <p:txBody>
          <a:bodyPr wrap="none" rtlCol="0">
            <a:spAutoFit/>
          </a:bodyPr>
          <a:lstStyle/>
          <a:p>
            <a:pPr>
              <a:lnSpc>
                <a:spcPct val="150000"/>
              </a:lnSpc>
            </a:pPr>
            <a:r>
              <a:rPr lang="en-US" altLang="ja-JP" dirty="0"/>
              <a:t>【</a:t>
            </a:r>
            <a:r>
              <a:rPr lang="ja-JP" altLang="en-US"/>
              <a:t>第</a:t>
            </a:r>
            <a:r>
              <a:rPr lang="en-US" altLang="ja-JP" dirty="0"/>
              <a:t>5</a:t>
            </a:r>
            <a:r>
              <a:rPr lang="ja-JP" altLang="en-US"/>
              <a:t>回</a:t>
            </a:r>
            <a:r>
              <a:rPr lang="en-US" altLang="ja-JP" dirty="0"/>
              <a:t>】2023</a:t>
            </a:r>
            <a:r>
              <a:rPr lang="ja-JP" altLang="en-US"/>
              <a:t>年</a:t>
            </a:r>
            <a:r>
              <a:rPr lang="en-US" altLang="ja-JP" dirty="0"/>
              <a:t>2</a:t>
            </a:r>
            <a:r>
              <a:rPr lang="ja-JP" altLang="en-US"/>
              <a:t>月</a:t>
            </a:r>
            <a:r>
              <a:rPr lang="en-US" altLang="ja-JP" dirty="0"/>
              <a:t>16</a:t>
            </a:r>
            <a:r>
              <a:rPr lang="ja-JP" altLang="en-US"/>
              <a:t>日</a:t>
            </a:r>
            <a:endParaRPr lang="en-US" altLang="ja-JP" dirty="0"/>
          </a:p>
        </p:txBody>
      </p:sp>
      <p:sp>
        <p:nvSpPr>
          <p:cNvPr id="4" name="テキスト ボックス 3">
            <a:extLst>
              <a:ext uri="{FF2B5EF4-FFF2-40B4-BE49-F238E27FC236}">
                <a16:creationId xmlns:a16="http://schemas.microsoft.com/office/drawing/2014/main" id="{48E7EE8D-4C75-E44F-E0DD-605FA485C416}"/>
              </a:ext>
            </a:extLst>
          </p:cNvPr>
          <p:cNvSpPr txBox="1"/>
          <p:nvPr/>
        </p:nvSpPr>
        <p:spPr>
          <a:xfrm>
            <a:off x="2591780" y="569150"/>
            <a:ext cx="3960440" cy="523220"/>
          </a:xfrm>
          <a:prstGeom prst="rect">
            <a:avLst/>
          </a:prstGeom>
          <a:noFill/>
        </p:spPr>
        <p:txBody>
          <a:bodyPr wrap="square" rtlCol="0">
            <a:spAutoFit/>
          </a:bodyPr>
          <a:lstStyle/>
          <a:p>
            <a:r>
              <a:rPr lang="ja-JP" altLang="en-US" sz="2800"/>
              <a:t>家族会議の具体的内容</a:t>
            </a:r>
            <a:endParaRPr kumimoji="1" lang="ja-JP" altLang="en-US" sz="2800" dirty="0"/>
          </a:p>
        </p:txBody>
      </p:sp>
      <p:sp>
        <p:nvSpPr>
          <p:cNvPr id="5" name="テキスト ボックス 4">
            <a:extLst>
              <a:ext uri="{FF2B5EF4-FFF2-40B4-BE49-F238E27FC236}">
                <a16:creationId xmlns:a16="http://schemas.microsoft.com/office/drawing/2014/main" id="{0E6E78DA-92FF-F706-3E18-8B122FF90ED6}"/>
              </a:ext>
            </a:extLst>
          </p:cNvPr>
          <p:cNvSpPr txBox="1"/>
          <p:nvPr/>
        </p:nvSpPr>
        <p:spPr>
          <a:xfrm>
            <a:off x="2267744" y="2996952"/>
            <a:ext cx="4762842" cy="1485407"/>
          </a:xfrm>
          <a:prstGeom prst="rect">
            <a:avLst/>
          </a:prstGeom>
          <a:noFill/>
        </p:spPr>
        <p:txBody>
          <a:bodyPr wrap="none" rtlCol="0">
            <a:spAutoFit/>
          </a:bodyPr>
          <a:lstStyle/>
          <a:p>
            <a:pPr algn="ctr">
              <a:lnSpc>
                <a:spcPct val="150000"/>
              </a:lnSpc>
            </a:pPr>
            <a:r>
              <a:rPr kumimoji="1" lang="ja-JP" altLang="en-US" sz="3200">
                <a:highlight>
                  <a:srgbClr val="FFFF00"/>
                </a:highlight>
              </a:rPr>
              <a:t>父・清二さまの遺言書作成</a:t>
            </a:r>
            <a:endParaRPr kumimoji="1" lang="en-US" altLang="ja-JP" sz="3200" dirty="0">
              <a:highlight>
                <a:srgbClr val="FFFF00"/>
              </a:highlight>
            </a:endParaRPr>
          </a:p>
          <a:p>
            <a:pPr algn="ctr">
              <a:lnSpc>
                <a:spcPct val="150000"/>
              </a:lnSpc>
            </a:pPr>
            <a:r>
              <a:rPr kumimoji="1" lang="ja-JP" altLang="en-US" sz="3200">
                <a:highlight>
                  <a:srgbClr val="FFFF00"/>
                </a:highlight>
              </a:rPr>
              <a:t>についての</a:t>
            </a:r>
            <a:r>
              <a:rPr lang="ja-JP" altLang="en-US" sz="3200">
                <a:highlight>
                  <a:srgbClr val="FFFF00"/>
                </a:highlight>
              </a:rPr>
              <a:t>レクチャー</a:t>
            </a:r>
            <a:endParaRPr kumimoji="1" lang="ja-JP" altLang="en-US" sz="3200">
              <a:highlight>
                <a:srgbClr val="FFFF00"/>
              </a:highlight>
            </a:endParaRPr>
          </a:p>
        </p:txBody>
      </p:sp>
    </p:spTree>
    <p:extLst>
      <p:ext uri="{BB962C8B-B14F-4D97-AF65-F5344CB8AC3E}">
        <p14:creationId xmlns:p14="http://schemas.microsoft.com/office/powerpoint/2010/main" val="26173473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5816" y="272480"/>
            <a:ext cx="2664296" cy="2792317"/>
          </a:xfrm>
          <a:prstGeom prst="rect">
            <a:avLst/>
          </a:prstGeom>
        </p:spPr>
      </p:pic>
      <p:sp>
        <p:nvSpPr>
          <p:cNvPr id="3" name="タイトル 2"/>
          <p:cNvSpPr>
            <a:spLocks noGrp="1"/>
          </p:cNvSpPr>
          <p:nvPr>
            <p:ph type="ctrTitle"/>
          </p:nvPr>
        </p:nvSpPr>
        <p:spPr>
          <a:xfrm>
            <a:off x="767263" y="2742842"/>
            <a:ext cx="8376737" cy="1372315"/>
          </a:xfrm>
        </p:spPr>
        <p:txBody>
          <a:bodyPr/>
          <a:lstStyle/>
          <a:p>
            <a:br>
              <a:rPr lang="en-US" altLang="ja-JP" sz="2800" b="1" dirty="0"/>
            </a:br>
            <a:r>
              <a:rPr lang="ja-JP" altLang="en-US" sz="2800" b="1"/>
              <a:t>遺言書作成のプロセスとスケジュール</a:t>
            </a:r>
            <a:br>
              <a:rPr lang="en-US" altLang="ja-JP" sz="2800" b="1" dirty="0"/>
            </a:br>
            <a:endParaRPr kumimoji="1" lang="ja-JP" altLang="en-US" sz="1600" b="1" dirty="0"/>
          </a:p>
        </p:txBody>
      </p:sp>
      <p:sp>
        <p:nvSpPr>
          <p:cNvPr id="5" name="テキスト ボックス 4"/>
          <p:cNvSpPr txBox="1"/>
          <p:nvPr/>
        </p:nvSpPr>
        <p:spPr>
          <a:xfrm>
            <a:off x="1259632" y="4590370"/>
            <a:ext cx="6624736" cy="400110"/>
          </a:xfrm>
          <a:prstGeom prst="rect">
            <a:avLst/>
          </a:prstGeom>
          <a:solidFill>
            <a:schemeClr val="bg2"/>
          </a:solidFill>
        </p:spPr>
        <p:txBody>
          <a:bodyPr wrap="square" rtlCol="0">
            <a:spAutoFit/>
          </a:bodyPr>
          <a:lstStyle/>
          <a:p>
            <a:pPr algn="ctr"/>
            <a:r>
              <a:rPr lang="ja-JP" altLang="en-US" sz="2000" b="1"/>
              <a:t>株式会社ライブリッジ</a:t>
            </a:r>
            <a:r>
              <a:rPr lang="en-US" altLang="ja-JP" sz="2000" b="1" dirty="0"/>
              <a:t> </a:t>
            </a:r>
            <a:r>
              <a:rPr lang="ja-JP" altLang="en-US" sz="2000" b="1"/>
              <a:t>相続コンサルタント</a:t>
            </a:r>
            <a:r>
              <a:rPr lang="en-US" altLang="ja-JP" sz="2000" b="1" dirty="0"/>
              <a:t> </a:t>
            </a:r>
            <a:r>
              <a:rPr lang="ja-JP" altLang="en-US" sz="2000" b="1"/>
              <a:t>川口宗</a:t>
            </a:r>
            <a:r>
              <a:rPr lang="ja-JP" altLang="en-US" sz="2000" b="1" dirty="0"/>
              <a:t>治</a:t>
            </a:r>
            <a:endParaRPr kumimoji="1" lang="ja-JP" altLang="en-US" sz="2000" b="1" dirty="0"/>
          </a:p>
        </p:txBody>
      </p:sp>
      <p:sp>
        <p:nvSpPr>
          <p:cNvPr id="2" name="テキスト ボックス 1"/>
          <p:cNvSpPr txBox="1"/>
          <p:nvPr/>
        </p:nvSpPr>
        <p:spPr>
          <a:xfrm>
            <a:off x="7020272" y="5840785"/>
            <a:ext cx="1300356" cy="369332"/>
          </a:xfrm>
          <a:prstGeom prst="rect">
            <a:avLst/>
          </a:prstGeom>
          <a:noFill/>
        </p:spPr>
        <p:txBody>
          <a:bodyPr wrap="none" rtlCol="0">
            <a:spAutoFit/>
          </a:bodyPr>
          <a:lstStyle/>
          <a:p>
            <a:r>
              <a:rPr lang="en-US" altLang="ja-JP" dirty="0"/>
              <a:t>2023/02/16</a:t>
            </a:r>
            <a:endParaRPr kumimoji="1" lang="ja-JP" altLang="en-US" dirty="0"/>
          </a:p>
        </p:txBody>
      </p:sp>
    </p:spTree>
    <p:extLst>
      <p:ext uri="{BB962C8B-B14F-4D97-AF65-F5344CB8AC3E}">
        <p14:creationId xmlns:p14="http://schemas.microsoft.com/office/powerpoint/2010/main" val="148939882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a:cxnSpLocks/>
          </p:cNvCxnSpPr>
          <p:nvPr/>
        </p:nvCxnSpPr>
        <p:spPr>
          <a:xfrm>
            <a:off x="251520" y="1268760"/>
            <a:ext cx="8352928" cy="72008"/>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pic>
        <p:nvPicPr>
          <p:cNvPr id="3" name="図 2">
            <a:extLst>
              <a:ext uri="{FF2B5EF4-FFF2-40B4-BE49-F238E27FC236}">
                <a16:creationId xmlns:a16="http://schemas.microsoft.com/office/drawing/2014/main" id="{FC3CDA70-A3CD-3936-FC5D-4612A0C325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259630" y="-1258418"/>
            <a:ext cx="6624737" cy="9374838"/>
          </a:xfrm>
          <a:prstGeom prst="rect">
            <a:avLst/>
          </a:prstGeom>
        </p:spPr>
      </p:pic>
    </p:spTree>
    <p:extLst>
      <p:ext uri="{BB962C8B-B14F-4D97-AF65-F5344CB8AC3E}">
        <p14:creationId xmlns:p14="http://schemas.microsoft.com/office/powerpoint/2010/main" val="12518212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a:cxnSpLocks/>
          </p:cNvCxnSpPr>
          <p:nvPr/>
        </p:nvCxnSpPr>
        <p:spPr>
          <a:xfrm>
            <a:off x="251520" y="1268760"/>
            <a:ext cx="8352928" cy="72008"/>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pic>
        <p:nvPicPr>
          <p:cNvPr id="2" name="図 1">
            <a:extLst>
              <a:ext uri="{FF2B5EF4-FFF2-40B4-BE49-F238E27FC236}">
                <a16:creationId xmlns:a16="http://schemas.microsoft.com/office/drawing/2014/main" id="{5992F895-5563-609E-DE7C-0BE3DD8FED88}"/>
              </a:ext>
            </a:extLst>
          </p:cNvPr>
          <p:cNvPicPr>
            <a:picLocks noChangeAspect="1"/>
          </p:cNvPicPr>
          <p:nvPr/>
        </p:nvPicPr>
        <p:blipFill>
          <a:blip r:embed="rId3"/>
          <a:stretch>
            <a:fillRect/>
          </a:stretch>
        </p:blipFill>
        <p:spPr>
          <a:xfrm rot="5400000">
            <a:off x="1251584" y="-1243473"/>
            <a:ext cx="6552728" cy="9272937"/>
          </a:xfrm>
          <a:prstGeom prst="rect">
            <a:avLst/>
          </a:prstGeom>
        </p:spPr>
      </p:pic>
    </p:spTree>
    <p:extLst>
      <p:ext uri="{BB962C8B-B14F-4D97-AF65-F5344CB8AC3E}">
        <p14:creationId xmlns:p14="http://schemas.microsoft.com/office/powerpoint/2010/main" val="218332049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116632"/>
            <a:ext cx="1272928" cy="1265286"/>
          </a:xfrm>
        </p:spPr>
      </p:pic>
      <p:sp>
        <p:nvSpPr>
          <p:cNvPr id="5" name="テキスト ボックス 4"/>
          <p:cNvSpPr txBox="1"/>
          <p:nvPr/>
        </p:nvSpPr>
        <p:spPr>
          <a:xfrm>
            <a:off x="2955880" y="332656"/>
            <a:ext cx="3416320" cy="523220"/>
          </a:xfrm>
          <a:prstGeom prst="rect">
            <a:avLst/>
          </a:prstGeom>
          <a:noFill/>
        </p:spPr>
        <p:txBody>
          <a:bodyPr wrap="none" rtlCol="0">
            <a:spAutoFit/>
          </a:bodyPr>
          <a:lstStyle/>
          <a:p>
            <a:r>
              <a:rPr kumimoji="1" lang="ja-JP" altLang="en-US" sz="2800"/>
              <a:t>遺言書の形式と特徴</a:t>
            </a:r>
            <a:endParaRPr kumimoji="1" lang="ja-JP" altLang="en-US" sz="2800" dirty="0"/>
          </a:p>
        </p:txBody>
      </p:sp>
      <p:sp>
        <p:nvSpPr>
          <p:cNvPr id="3" name="角丸四角形 2"/>
          <p:cNvSpPr/>
          <p:nvPr/>
        </p:nvSpPr>
        <p:spPr>
          <a:xfrm>
            <a:off x="251520" y="1556792"/>
            <a:ext cx="4248472" cy="5112565"/>
          </a:xfrm>
          <a:prstGeom prst="roundRect">
            <a:avLst/>
          </a:prstGeom>
          <a:solidFill>
            <a:srgbClr val="FFF700">
              <a:alpha val="2117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ltLang="ja-JP" sz="4800" u="sng" dirty="0">
              <a:solidFill>
                <a:schemeClr val="tx1"/>
              </a:solidFill>
            </a:endParaRPr>
          </a:p>
        </p:txBody>
      </p:sp>
      <p:sp>
        <p:nvSpPr>
          <p:cNvPr id="9" name="角丸四角形 8"/>
          <p:cNvSpPr/>
          <p:nvPr/>
        </p:nvSpPr>
        <p:spPr>
          <a:xfrm>
            <a:off x="4788024" y="1556792"/>
            <a:ext cx="4248472" cy="5112555"/>
          </a:xfrm>
          <a:prstGeom prst="roundRect">
            <a:avLst/>
          </a:prstGeom>
          <a:solidFill>
            <a:srgbClr val="B9F4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ltLang="ja-JP" sz="3200" dirty="0">
              <a:solidFill>
                <a:schemeClr val="tx1"/>
              </a:solidFill>
            </a:endParaRPr>
          </a:p>
        </p:txBody>
      </p:sp>
      <p:sp>
        <p:nvSpPr>
          <p:cNvPr id="2" name="テキスト ボックス 1">
            <a:extLst>
              <a:ext uri="{FF2B5EF4-FFF2-40B4-BE49-F238E27FC236}">
                <a16:creationId xmlns:a16="http://schemas.microsoft.com/office/drawing/2014/main" id="{AB6B7FD4-D9BA-A36B-0B40-6EFBC5DFCFF1}"/>
              </a:ext>
            </a:extLst>
          </p:cNvPr>
          <p:cNvSpPr txBox="1"/>
          <p:nvPr/>
        </p:nvSpPr>
        <p:spPr>
          <a:xfrm>
            <a:off x="815373" y="1268760"/>
            <a:ext cx="2954655" cy="646331"/>
          </a:xfrm>
          <a:prstGeom prst="rect">
            <a:avLst/>
          </a:prstGeom>
          <a:solidFill>
            <a:srgbClr val="FFFF00"/>
          </a:solidFill>
        </p:spPr>
        <p:txBody>
          <a:bodyPr wrap="none" rtlCol="0">
            <a:spAutoFit/>
          </a:bodyPr>
          <a:lstStyle/>
          <a:p>
            <a:pPr algn="ctr"/>
            <a:r>
              <a:rPr kumimoji="1" lang="ja-JP" altLang="en-US" sz="3600"/>
              <a:t>自筆証書遺言</a:t>
            </a:r>
            <a:endParaRPr kumimoji="1" lang="ja-JP" altLang="en-US" sz="3600" dirty="0"/>
          </a:p>
        </p:txBody>
      </p:sp>
      <p:sp>
        <p:nvSpPr>
          <p:cNvPr id="6" name="テキスト ボックス 5">
            <a:extLst>
              <a:ext uri="{FF2B5EF4-FFF2-40B4-BE49-F238E27FC236}">
                <a16:creationId xmlns:a16="http://schemas.microsoft.com/office/drawing/2014/main" id="{C842180F-FDF6-CA29-539F-9075A0696C80}"/>
              </a:ext>
            </a:extLst>
          </p:cNvPr>
          <p:cNvSpPr txBox="1"/>
          <p:nvPr/>
        </p:nvSpPr>
        <p:spPr>
          <a:xfrm>
            <a:off x="5434930" y="1233626"/>
            <a:ext cx="2954655" cy="646331"/>
          </a:xfrm>
          <a:prstGeom prst="rect">
            <a:avLst/>
          </a:prstGeom>
          <a:solidFill>
            <a:srgbClr val="0070C0"/>
          </a:solidFill>
        </p:spPr>
        <p:txBody>
          <a:bodyPr wrap="none" rtlCol="0">
            <a:spAutoFit/>
          </a:bodyPr>
          <a:lstStyle/>
          <a:p>
            <a:pPr algn="ctr"/>
            <a:r>
              <a:rPr lang="ja-JP" altLang="en-US" sz="3600">
                <a:solidFill>
                  <a:schemeClr val="bg1"/>
                </a:solidFill>
              </a:rPr>
              <a:t>公正</a:t>
            </a:r>
            <a:r>
              <a:rPr kumimoji="1" lang="ja-JP" altLang="en-US" sz="3600">
                <a:solidFill>
                  <a:schemeClr val="bg1"/>
                </a:solidFill>
              </a:rPr>
              <a:t>証書遺言</a:t>
            </a:r>
            <a:endParaRPr kumimoji="1" lang="ja-JP" altLang="en-US" sz="3600" dirty="0">
              <a:solidFill>
                <a:schemeClr val="bg1"/>
              </a:solidFill>
            </a:endParaRPr>
          </a:p>
        </p:txBody>
      </p:sp>
      <p:sp>
        <p:nvSpPr>
          <p:cNvPr id="11" name="テキスト ボックス 10">
            <a:extLst>
              <a:ext uri="{FF2B5EF4-FFF2-40B4-BE49-F238E27FC236}">
                <a16:creationId xmlns:a16="http://schemas.microsoft.com/office/drawing/2014/main" id="{E9CD5CD8-5758-40A1-DC46-3FDE27B54BA0}"/>
              </a:ext>
            </a:extLst>
          </p:cNvPr>
          <p:cNvSpPr txBox="1"/>
          <p:nvPr/>
        </p:nvSpPr>
        <p:spPr>
          <a:xfrm>
            <a:off x="272278" y="2051556"/>
            <a:ext cx="1107997" cy="369332"/>
          </a:xfrm>
          <a:prstGeom prst="rect">
            <a:avLst/>
          </a:prstGeom>
          <a:noFill/>
        </p:spPr>
        <p:txBody>
          <a:bodyPr wrap="none" rtlCol="0">
            <a:spAutoFit/>
          </a:bodyPr>
          <a:lstStyle/>
          <a:p>
            <a:pPr algn="ctr"/>
            <a:r>
              <a:rPr kumimoji="1" lang="ja-JP" altLang="en-US"/>
              <a:t>メリット</a:t>
            </a:r>
            <a:endParaRPr kumimoji="1" lang="ja-JP" altLang="en-US" dirty="0"/>
          </a:p>
        </p:txBody>
      </p:sp>
      <p:sp>
        <p:nvSpPr>
          <p:cNvPr id="12" name="テキスト ボックス 11">
            <a:extLst>
              <a:ext uri="{FF2B5EF4-FFF2-40B4-BE49-F238E27FC236}">
                <a16:creationId xmlns:a16="http://schemas.microsoft.com/office/drawing/2014/main" id="{2184830C-7641-4EEA-EF6E-30774565430C}"/>
              </a:ext>
            </a:extLst>
          </p:cNvPr>
          <p:cNvSpPr txBox="1"/>
          <p:nvPr/>
        </p:nvSpPr>
        <p:spPr>
          <a:xfrm>
            <a:off x="266193" y="4139788"/>
            <a:ext cx="1338829" cy="369332"/>
          </a:xfrm>
          <a:prstGeom prst="rect">
            <a:avLst/>
          </a:prstGeom>
          <a:noFill/>
        </p:spPr>
        <p:txBody>
          <a:bodyPr wrap="none" rtlCol="0">
            <a:spAutoFit/>
          </a:bodyPr>
          <a:lstStyle/>
          <a:p>
            <a:pPr algn="ctr"/>
            <a:r>
              <a:rPr kumimoji="1" lang="ja-JP" altLang="en-US"/>
              <a:t>デメリット</a:t>
            </a:r>
            <a:endParaRPr kumimoji="1" lang="ja-JP" altLang="en-US" dirty="0"/>
          </a:p>
        </p:txBody>
      </p:sp>
      <p:sp>
        <p:nvSpPr>
          <p:cNvPr id="13" name="テキスト ボックス 12">
            <a:extLst>
              <a:ext uri="{FF2B5EF4-FFF2-40B4-BE49-F238E27FC236}">
                <a16:creationId xmlns:a16="http://schemas.microsoft.com/office/drawing/2014/main" id="{35A2AEDA-727E-76F8-C875-E0768D62355E}"/>
              </a:ext>
            </a:extLst>
          </p:cNvPr>
          <p:cNvSpPr txBox="1"/>
          <p:nvPr/>
        </p:nvSpPr>
        <p:spPr>
          <a:xfrm>
            <a:off x="442076" y="2444579"/>
            <a:ext cx="4108817" cy="923330"/>
          </a:xfrm>
          <a:prstGeom prst="rect">
            <a:avLst/>
          </a:prstGeom>
          <a:noFill/>
        </p:spPr>
        <p:txBody>
          <a:bodyPr wrap="none" rtlCol="0">
            <a:spAutoFit/>
          </a:bodyPr>
          <a:lstStyle/>
          <a:p>
            <a:r>
              <a:rPr lang="ja-JP" altLang="en-US" b="0" i="0">
                <a:solidFill>
                  <a:srgbClr val="444444"/>
                </a:solidFill>
                <a:effectLst/>
                <a:latin typeface="Helvetica Neue" panose="02000503000000020004" pitchFamily="2" charset="0"/>
              </a:rPr>
              <a:t>✔いつでも遺言書を残せるスピード感</a:t>
            </a:r>
            <a:br>
              <a:rPr lang="ja-JP" altLang="en-US"/>
            </a:br>
            <a:r>
              <a:rPr lang="ja-JP" altLang="en-US" b="0" i="0">
                <a:solidFill>
                  <a:srgbClr val="444444"/>
                </a:solidFill>
                <a:effectLst/>
                <a:latin typeface="Helvetica Neue" panose="02000503000000020004" pitchFamily="2" charset="0"/>
              </a:rPr>
              <a:t>✔費用がかからない</a:t>
            </a:r>
            <a:br>
              <a:rPr lang="ja-JP" altLang="en-US"/>
            </a:br>
            <a:r>
              <a:rPr lang="ja-JP" altLang="en-US" b="0" i="0">
                <a:solidFill>
                  <a:srgbClr val="444444"/>
                </a:solidFill>
                <a:effectLst/>
                <a:latin typeface="Helvetica Neue" panose="02000503000000020004" pitchFamily="2" charset="0"/>
              </a:rPr>
              <a:t>✔作り直しが容易</a:t>
            </a:r>
            <a:endParaRPr kumimoji="1" lang="ja-JP" altLang="en-US" dirty="0"/>
          </a:p>
        </p:txBody>
      </p:sp>
      <p:sp>
        <p:nvSpPr>
          <p:cNvPr id="14" name="テキスト ボックス 13">
            <a:extLst>
              <a:ext uri="{FF2B5EF4-FFF2-40B4-BE49-F238E27FC236}">
                <a16:creationId xmlns:a16="http://schemas.microsoft.com/office/drawing/2014/main" id="{BE6688AA-91B9-F335-86CB-FD6C9D0E7D3C}"/>
              </a:ext>
            </a:extLst>
          </p:cNvPr>
          <p:cNvSpPr txBox="1"/>
          <p:nvPr/>
        </p:nvSpPr>
        <p:spPr>
          <a:xfrm>
            <a:off x="442076" y="4532694"/>
            <a:ext cx="3877986" cy="1200329"/>
          </a:xfrm>
          <a:prstGeom prst="rect">
            <a:avLst/>
          </a:prstGeom>
          <a:noFill/>
        </p:spPr>
        <p:txBody>
          <a:bodyPr wrap="none" rtlCol="0">
            <a:spAutoFit/>
          </a:bodyPr>
          <a:lstStyle/>
          <a:p>
            <a:r>
              <a:rPr lang="ja-JP" altLang="en-US" b="0" i="0">
                <a:solidFill>
                  <a:srgbClr val="444444"/>
                </a:solidFill>
                <a:effectLst/>
                <a:latin typeface="Helvetica Neue" panose="02000503000000020004" pitchFamily="2" charset="0"/>
              </a:rPr>
              <a:t>✔書き方を誤ると無効になる</a:t>
            </a:r>
            <a:br>
              <a:rPr lang="ja-JP" altLang="en-US"/>
            </a:br>
            <a:r>
              <a:rPr lang="ja-JP" altLang="en-US" b="0" i="0">
                <a:solidFill>
                  <a:srgbClr val="444444"/>
                </a:solidFill>
                <a:effectLst/>
                <a:latin typeface="Helvetica Neue" panose="02000503000000020004" pitchFamily="2" charset="0"/>
              </a:rPr>
              <a:t>✔家庭裁判所での検認が必要になる</a:t>
            </a:r>
            <a:br>
              <a:rPr lang="ja-JP" altLang="en-US"/>
            </a:br>
            <a:r>
              <a:rPr lang="ja-JP" altLang="en-US" b="0" i="0">
                <a:solidFill>
                  <a:srgbClr val="444444"/>
                </a:solidFill>
                <a:effectLst/>
                <a:latin typeface="Helvetica Neue" panose="02000503000000020004" pitchFamily="2" charset="0"/>
              </a:rPr>
              <a:t>✔自筆できない場合は利用できない</a:t>
            </a:r>
            <a:br>
              <a:rPr lang="ja-JP" altLang="en-US"/>
            </a:br>
            <a:r>
              <a:rPr lang="ja-JP" altLang="en-US" b="0" i="0">
                <a:solidFill>
                  <a:srgbClr val="444444"/>
                </a:solidFill>
                <a:effectLst/>
                <a:latin typeface="Helvetica Neue" panose="02000503000000020004" pitchFamily="2" charset="0"/>
              </a:rPr>
              <a:t>✔滅失・偽造・変造のおそれがある</a:t>
            </a:r>
            <a:endParaRPr kumimoji="1" lang="ja-JP" altLang="en-US" dirty="0"/>
          </a:p>
        </p:txBody>
      </p:sp>
      <p:sp>
        <p:nvSpPr>
          <p:cNvPr id="16" name="テキスト ボックス 15">
            <a:extLst>
              <a:ext uri="{FF2B5EF4-FFF2-40B4-BE49-F238E27FC236}">
                <a16:creationId xmlns:a16="http://schemas.microsoft.com/office/drawing/2014/main" id="{3DE108CB-79B2-5789-663E-62125AFC38B6}"/>
              </a:ext>
            </a:extLst>
          </p:cNvPr>
          <p:cNvSpPr txBox="1"/>
          <p:nvPr/>
        </p:nvSpPr>
        <p:spPr>
          <a:xfrm>
            <a:off x="5148064" y="2415251"/>
            <a:ext cx="4572000" cy="1200329"/>
          </a:xfrm>
          <a:prstGeom prst="rect">
            <a:avLst/>
          </a:prstGeom>
          <a:noFill/>
        </p:spPr>
        <p:txBody>
          <a:bodyPr wrap="square">
            <a:spAutoFit/>
          </a:bodyPr>
          <a:lstStyle/>
          <a:p>
            <a:r>
              <a:rPr lang="ja-JP" altLang="en-US" b="0" i="0">
                <a:solidFill>
                  <a:srgbClr val="444444"/>
                </a:solidFill>
                <a:effectLst/>
                <a:latin typeface="Helvetica Neue" panose="02000503000000020004" pitchFamily="2" charset="0"/>
              </a:rPr>
              <a:t>✔形式的な誤りが生じにくい</a:t>
            </a:r>
            <a:br>
              <a:rPr lang="ja-JP" altLang="en-US"/>
            </a:br>
            <a:r>
              <a:rPr lang="ja-JP" altLang="en-US" b="0" i="0">
                <a:solidFill>
                  <a:srgbClr val="444444"/>
                </a:solidFill>
                <a:effectLst/>
                <a:latin typeface="Helvetica Neue" panose="02000503000000020004" pitchFamily="2" charset="0"/>
              </a:rPr>
              <a:t>✔家庭裁判所での検認が必要ない</a:t>
            </a:r>
            <a:br>
              <a:rPr lang="ja-JP" altLang="en-US"/>
            </a:br>
            <a:r>
              <a:rPr lang="ja-JP" altLang="en-US" b="0" i="0">
                <a:solidFill>
                  <a:srgbClr val="444444"/>
                </a:solidFill>
                <a:effectLst/>
                <a:latin typeface="Helvetica Neue" panose="02000503000000020004" pitchFamily="2" charset="0"/>
              </a:rPr>
              <a:t>✔改ざんの心配がない</a:t>
            </a:r>
            <a:br>
              <a:rPr lang="ja-JP" altLang="en-US"/>
            </a:br>
            <a:r>
              <a:rPr lang="ja-JP" altLang="en-US" b="0" i="0">
                <a:solidFill>
                  <a:srgbClr val="444444"/>
                </a:solidFill>
                <a:effectLst/>
                <a:latin typeface="Helvetica Neue" panose="02000503000000020004" pitchFamily="2" charset="0"/>
              </a:rPr>
              <a:t>✔原本は公証役場で保管してくれる</a:t>
            </a:r>
            <a:endParaRPr lang="ja-JP" altLang="en-US"/>
          </a:p>
        </p:txBody>
      </p:sp>
      <p:sp>
        <p:nvSpPr>
          <p:cNvPr id="18" name="テキスト ボックス 17">
            <a:extLst>
              <a:ext uri="{FF2B5EF4-FFF2-40B4-BE49-F238E27FC236}">
                <a16:creationId xmlns:a16="http://schemas.microsoft.com/office/drawing/2014/main" id="{CEEBFB41-1DCE-6850-1BA0-116BDAC2F0B6}"/>
              </a:ext>
            </a:extLst>
          </p:cNvPr>
          <p:cNvSpPr txBox="1"/>
          <p:nvPr/>
        </p:nvSpPr>
        <p:spPr>
          <a:xfrm>
            <a:off x="5148064" y="4509120"/>
            <a:ext cx="4860470" cy="1477328"/>
          </a:xfrm>
          <a:prstGeom prst="rect">
            <a:avLst/>
          </a:prstGeom>
          <a:noFill/>
        </p:spPr>
        <p:txBody>
          <a:bodyPr wrap="square">
            <a:spAutoFit/>
          </a:bodyPr>
          <a:lstStyle/>
          <a:p>
            <a:r>
              <a:rPr lang="ja-JP" altLang="en-US" b="0" i="0">
                <a:solidFill>
                  <a:srgbClr val="444444"/>
                </a:solidFill>
                <a:effectLst/>
                <a:latin typeface="Helvetica Neue" panose="02000503000000020004" pitchFamily="2" charset="0"/>
              </a:rPr>
              <a:t>✔作成に手間と時間がかかる</a:t>
            </a:r>
            <a:br>
              <a:rPr lang="ja-JP" altLang="en-US"/>
            </a:br>
            <a:r>
              <a:rPr lang="ja-JP" altLang="en-US" b="0" i="0">
                <a:solidFill>
                  <a:srgbClr val="444444"/>
                </a:solidFill>
                <a:effectLst/>
                <a:latin typeface="Helvetica Neue" panose="02000503000000020004" pitchFamily="2" charset="0"/>
              </a:rPr>
              <a:t>✔費用が発生する</a:t>
            </a:r>
            <a:br>
              <a:rPr lang="ja-JP" altLang="en-US"/>
            </a:br>
            <a:r>
              <a:rPr lang="ja-JP" altLang="en-US" b="0" i="0">
                <a:solidFill>
                  <a:srgbClr val="444444"/>
                </a:solidFill>
                <a:effectLst/>
                <a:latin typeface="Helvetica Neue" panose="02000503000000020004" pitchFamily="2" charset="0"/>
              </a:rPr>
              <a:t>✔証人２名の立会いが必要</a:t>
            </a:r>
            <a:br>
              <a:rPr lang="ja-JP" altLang="en-US"/>
            </a:br>
            <a:r>
              <a:rPr lang="ja-JP" altLang="en-US" b="0" i="0">
                <a:solidFill>
                  <a:srgbClr val="444444"/>
                </a:solidFill>
                <a:effectLst/>
                <a:latin typeface="Helvetica Neue" panose="02000503000000020004" pitchFamily="2" charset="0"/>
              </a:rPr>
              <a:t>✔存在や内容を秘密にできない</a:t>
            </a:r>
            <a:br>
              <a:rPr lang="en-US" altLang="ja-JP" b="0" i="0" dirty="0">
                <a:solidFill>
                  <a:srgbClr val="444444"/>
                </a:solidFill>
                <a:effectLst/>
                <a:latin typeface="Helvetica Neue" panose="02000503000000020004" pitchFamily="2" charset="0"/>
              </a:rPr>
            </a:br>
            <a:r>
              <a:rPr lang="ja-JP" altLang="en-US" b="0" i="0">
                <a:solidFill>
                  <a:srgbClr val="444444"/>
                </a:solidFill>
                <a:effectLst/>
                <a:latin typeface="Helvetica Neue" panose="02000503000000020004" pitchFamily="2" charset="0"/>
              </a:rPr>
              <a:t>✔作り直しがしにくい</a:t>
            </a:r>
            <a:endParaRPr lang="ja-JP" altLang="en-US"/>
          </a:p>
        </p:txBody>
      </p:sp>
      <p:sp>
        <p:nvSpPr>
          <p:cNvPr id="19" name="テキスト ボックス 18">
            <a:extLst>
              <a:ext uri="{FF2B5EF4-FFF2-40B4-BE49-F238E27FC236}">
                <a16:creationId xmlns:a16="http://schemas.microsoft.com/office/drawing/2014/main" id="{1865A8AA-2F04-A423-C878-D0011DA2504B}"/>
              </a:ext>
            </a:extLst>
          </p:cNvPr>
          <p:cNvSpPr txBox="1"/>
          <p:nvPr/>
        </p:nvSpPr>
        <p:spPr>
          <a:xfrm>
            <a:off x="4860032" y="2045919"/>
            <a:ext cx="1107997" cy="369332"/>
          </a:xfrm>
          <a:prstGeom prst="rect">
            <a:avLst/>
          </a:prstGeom>
          <a:noFill/>
        </p:spPr>
        <p:txBody>
          <a:bodyPr wrap="none" rtlCol="0">
            <a:spAutoFit/>
          </a:bodyPr>
          <a:lstStyle/>
          <a:p>
            <a:pPr algn="ctr"/>
            <a:r>
              <a:rPr kumimoji="1" lang="ja-JP" altLang="en-US"/>
              <a:t>メリット</a:t>
            </a:r>
            <a:endParaRPr kumimoji="1" lang="ja-JP" altLang="en-US" dirty="0"/>
          </a:p>
        </p:txBody>
      </p:sp>
      <p:sp>
        <p:nvSpPr>
          <p:cNvPr id="20" name="テキスト ボックス 19">
            <a:extLst>
              <a:ext uri="{FF2B5EF4-FFF2-40B4-BE49-F238E27FC236}">
                <a16:creationId xmlns:a16="http://schemas.microsoft.com/office/drawing/2014/main" id="{A21AB3DF-4FC6-18A0-76BA-334E3842A084}"/>
              </a:ext>
            </a:extLst>
          </p:cNvPr>
          <p:cNvSpPr txBox="1"/>
          <p:nvPr/>
        </p:nvSpPr>
        <p:spPr>
          <a:xfrm>
            <a:off x="4860032" y="4129615"/>
            <a:ext cx="1338829" cy="369332"/>
          </a:xfrm>
          <a:prstGeom prst="rect">
            <a:avLst/>
          </a:prstGeom>
          <a:noFill/>
        </p:spPr>
        <p:txBody>
          <a:bodyPr wrap="none" rtlCol="0">
            <a:spAutoFit/>
          </a:bodyPr>
          <a:lstStyle/>
          <a:p>
            <a:pPr algn="ctr"/>
            <a:r>
              <a:rPr kumimoji="1" lang="ja-JP" altLang="en-US"/>
              <a:t>デメリット</a:t>
            </a:r>
            <a:endParaRPr kumimoji="1" lang="ja-JP" altLang="en-US" dirty="0"/>
          </a:p>
        </p:txBody>
      </p:sp>
    </p:spTree>
    <p:extLst>
      <p:ext uri="{BB962C8B-B14F-4D97-AF65-F5344CB8AC3E}">
        <p14:creationId xmlns:p14="http://schemas.microsoft.com/office/powerpoint/2010/main" val="1171290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dissolve">
                                      <p:cBhvr>
                                        <p:cTn id="20" dur="1000"/>
                                        <p:tgtEl>
                                          <p:spTgt spid="13"/>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dissolv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dissolve">
                                      <p:cBhvr>
                                        <p:cTn id="28" dur="1000"/>
                                        <p:tgtEl>
                                          <p:spTgt spid="12"/>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dissolve">
                                      <p:cBhvr>
                                        <p:cTn id="31" dur="10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dissolve">
                                      <p:cBhvr>
                                        <p:cTn id="36" dur="1000"/>
                                        <p:tgtEl>
                                          <p:spTgt spid="19"/>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dissolve">
                                      <p:cBhvr>
                                        <p:cTn id="39" dur="1000"/>
                                        <p:tgtEl>
                                          <p:spTgt spid="16"/>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dissolve">
                                      <p:cBhvr>
                                        <p:cTn id="42" dur="10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dissolve">
                                      <p:cBhvr>
                                        <p:cTn id="47" dur="1000"/>
                                        <p:tgtEl>
                                          <p:spTgt spid="20"/>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dissolve">
                                      <p:cBhvr>
                                        <p:cTn id="50"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2" grpId="0" animBg="1"/>
      <p:bldP spid="6" grpId="0" animBg="1"/>
      <p:bldP spid="11" grpId="0"/>
      <p:bldP spid="12" grpId="0"/>
      <p:bldP spid="13" grpId="0"/>
      <p:bldP spid="14" grpId="0"/>
      <p:bldP spid="16" grpId="0"/>
      <p:bldP spid="18" grpId="0"/>
      <p:bldP spid="19" grpId="0"/>
      <p:bldP spid="20"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a:cxnSpLocks/>
          </p:cNvCxnSpPr>
          <p:nvPr/>
        </p:nvCxnSpPr>
        <p:spPr>
          <a:xfrm>
            <a:off x="251520" y="1268760"/>
            <a:ext cx="8352928" cy="72008"/>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25494ED9-E82F-6F7F-6752-5C1E1E0B39DB}"/>
              </a:ext>
            </a:extLst>
          </p:cNvPr>
          <p:cNvSpPr txBox="1"/>
          <p:nvPr/>
        </p:nvSpPr>
        <p:spPr>
          <a:xfrm>
            <a:off x="1630124" y="619470"/>
            <a:ext cx="5416869" cy="461665"/>
          </a:xfrm>
          <a:prstGeom prst="rect">
            <a:avLst/>
          </a:prstGeom>
          <a:noFill/>
        </p:spPr>
        <p:txBody>
          <a:bodyPr wrap="none" rtlCol="0">
            <a:spAutoFit/>
          </a:bodyPr>
          <a:lstStyle/>
          <a:p>
            <a:pPr algn="ctr"/>
            <a:r>
              <a:rPr kumimoji="1" lang="ja-JP" altLang="en-US" sz="2400"/>
              <a:t>遺言書作成のプロセスとスケジュール</a:t>
            </a:r>
            <a:endParaRPr kumimoji="1" lang="ja-JP" altLang="en-US" sz="2400" dirty="0"/>
          </a:p>
        </p:txBody>
      </p:sp>
      <p:sp>
        <p:nvSpPr>
          <p:cNvPr id="5" name="Google Shape;96;p18">
            <a:extLst>
              <a:ext uri="{FF2B5EF4-FFF2-40B4-BE49-F238E27FC236}">
                <a16:creationId xmlns:a16="http://schemas.microsoft.com/office/drawing/2014/main" id="{76163F61-B272-DD44-F3D9-2C5A5607AB6D}"/>
              </a:ext>
            </a:extLst>
          </p:cNvPr>
          <p:cNvSpPr/>
          <p:nvPr/>
        </p:nvSpPr>
        <p:spPr>
          <a:xfrm>
            <a:off x="107504" y="3143246"/>
            <a:ext cx="2027674" cy="947000"/>
          </a:xfrm>
          <a:prstGeom prst="homePlate">
            <a:avLst>
              <a:gd name="adj" fmla="val 50000"/>
            </a:avLst>
          </a:prstGeom>
          <a:solidFill>
            <a:schemeClr val="accent4">
              <a:lumMod val="40000"/>
              <a:lumOff val="60000"/>
            </a:schemeClr>
          </a:solidFill>
          <a:ln w="9525" cap="flat" cmpd="sng">
            <a:solidFill>
              <a:schemeClr val="lt1"/>
            </a:solidFill>
            <a:prstDash val="solid"/>
            <a:round/>
            <a:headEnd type="none" w="sm" len="sm"/>
            <a:tailEnd type="none" w="sm" len="sm"/>
          </a:ln>
        </p:spPr>
        <p:txBody>
          <a:bodyPr spcFirstLastPara="1" wrap="square" lIns="162500" tIns="162500" rIns="162500" bIns="162500" anchor="ctr" anchorCtr="0">
            <a:noAutofit/>
          </a:bodyPr>
          <a:lstStyle/>
          <a:p>
            <a:endParaRPr sz="2400"/>
          </a:p>
        </p:txBody>
      </p:sp>
      <p:sp>
        <p:nvSpPr>
          <p:cNvPr id="6" name="Google Shape;97;p18">
            <a:extLst>
              <a:ext uri="{FF2B5EF4-FFF2-40B4-BE49-F238E27FC236}">
                <a16:creationId xmlns:a16="http://schemas.microsoft.com/office/drawing/2014/main" id="{7CC98CAE-C4CF-312E-C1FA-51040D91D9C6}"/>
              </a:ext>
            </a:extLst>
          </p:cNvPr>
          <p:cNvSpPr txBox="1">
            <a:spLocks/>
          </p:cNvSpPr>
          <p:nvPr/>
        </p:nvSpPr>
        <p:spPr>
          <a:xfrm>
            <a:off x="179511" y="3317973"/>
            <a:ext cx="1652075" cy="597543"/>
          </a:xfrm>
          <a:prstGeom prst="rect">
            <a:avLst/>
          </a:prstGeom>
          <a:solidFill>
            <a:schemeClr val="accent4">
              <a:lumMod val="40000"/>
              <a:lumOff val="60000"/>
            </a:schemeClr>
          </a:solidFill>
        </p:spPr>
        <p:txBody>
          <a:bodyPr spcFirstLastPara="1" vert="horz" wrap="square" lIns="121900" tIns="121900" rIns="121900" bIns="121900" rtlCol="0" anchor="ctr" anchorCtr="0">
            <a:noAutofit/>
          </a:bodyPr>
          <a:lstStyle>
            <a:lvl1pPr marL="342900" indent="-228600" algn="l" defTabSz="914400" rtl="0" eaLnBrk="1" latinLnBrk="0" hangingPunct="1">
              <a:spcBef>
                <a:spcPct val="20000"/>
              </a:spcBef>
              <a:buClr>
                <a:schemeClr val="accent1"/>
              </a:buClr>
              <a:buFont typeface="Arial" pitchFamily="34" charset="0"/>
              <a:buChar char="•"/>
              <a:defRPr kumimoji="1"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kumimoji="1"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kumimoji="1"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kumimoji="1"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kumimoji="1"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kumimoji="1"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kumimoji="1"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9pPr>
          </a:lstStyle>
          <a:p>
            <a:pPr marL="0" indent="0">
              <a:spcBef>
                <a:spcPts val="0"/>
              </a:spcBef>
              <a:buFont typeface="Arial" pitchFamily="34" charset="0"/>
              <a:buNone/>
            </a:pPr>
            <a:r>
              <a:rPr lang="ja-JP" altLang="en-US" sz="1800">
                <a:solidFill>
                  <a:schemeClr val="tx1"/>
                </a:solidFill>
              </a:rPr>
              <a:t>財産目録作成</a:t>
            </a:r>
            <a:endParaRPr lang="ja-JP" altLang="en-US" sz="1800" dirty="0">
              <a:solidFill>
                <a:schemeClr val="tx1"/>
              </a:solidFill>
            </a:endParaRPr>
          </a:p>
        </p:txBody>
      </p:sp>
      <p:sp>
        <p:nvSpPr>
          <p:cNvPr id="7" name="Google Shape;102;p18">
            <a:extLst>
              <a:ext uri="{FF2B5EF4-FFF2-40B4-BE49-F238E27FC236}">
                <a16:creationId xmlns:a16="http://schemas.microsoft.com/office/drawing/2014/main" id="{08C9F1D0-2ECE-D9F7-B903-731E1CE7E1D0}"/>
              </a:ext>
            </a:extLst>
          </p:cNvPr>
          <p:cNvSpPr/>
          <p:nvPr/>
        </p:nvSpPr>
        <p:spPr>
          <a:xfrm>
            <a:off x="1730204" y="3143246"/>
            <a:ext cx="2096621" cy="947000"/>
          </a:xfrm>
          <a:prstGeom prst="chevron">
            <a:avLst>
              <a:gd name="adj" fmla="val 50000"/>
            </a:avLst>
          </a:prstGeom>
          <a:solidFill>
            <a:schemeClr val="accent4">
              <a:lumMod val="40000"/>
              <a:lumOff val="60000"/>
            </a:schemeClr>
          </a:solidFill>
          <a:ln w="9525" cap="flat" cmpd="sng">
            <a:solidFill>
              <a:schemeClr val="lt1"/>
            </a:solidFill>
            <a:prstDash val="solid"/>
            <a:round/>
            <a:headEnd type="none" w="sm" len="sm"/>
            <a:tailEnd type="none" w="sm" len="sm"/>
          </a:ln>
        </p:spPr>
        <p:txBody>
          <a:bodyPr spcFirstLastPara="1" wrap="square" lIns="162500" tIns="162500" rIns="162500" bIns="162500" anchor="ctr" anchorCtr="0">
            <a:noAutofit/>
          </a:bodyPr>
          <a:lstStyle/>
          <a:p>
            <a:endParaRPr sz="2400"/>
          </a:p>
        </p:txBody>
      </p:sp>
      <p:sp>
        <p:nvSpPr>
          <p:cNvPr id="9" name="Google Shape;103;p18">
            <a:extLst>
              <a:ext uri="{FF2B5EF4-FFF2-40B4-BE49-F238E27FC236}">
                <a16:creationId xmlns:a16="http://schemas.microsoft.com/office/drawing/2014/main" id="{D26B5C7A-FBC2-9B1D-A982-B59BE90C3571}"/>
              </a:ext>
            </a:extLst>
          </p:cNvPr>
          <p:cNvSpPr txBox="1">
            <a:spLocks/>
          </p:cNvSpPr>
          <p:nvPr/>
        </p:nvSpPr>
        <p:spPr>
          <a:xfrm>
            <a:off x="2131764" y="3303105"/>
            <a:ext cx="1344696" cy="597543"/>
          </a:xfrm>
          <a:prstGeom prst="rect">
            <a:avLst/>
          </a:prstGeom>
          <a:solidFill>
            <a:schemeClr val="accent4">
              <a:lumMod val="40000"/>
              <a:lumOff val="60000"/>
            </a:schemeClr>
          </a:solidFill>
        </p:spPr>
        <p:txBody>
          <a:bodyPr spcFirstLastPara="1" vert="horz" wrap="square" lIns="121900" tIns="121900" rIns="121900" bIns="121900" rtlCol="0" anchor="ctr" anchorCtr="0">
            <a:noAutofit/>
          </a:bodyPr>
          <a:lstStyle>
            <a:lvl1pPr marL="342900" indent="-228600" algn="l" defTabSz="914400" rtl="0" eaLnBrk="1" latinLnBrk="0" hangingPunct="1">
              <a:spcBef>
                <a:spcPct val="20000"/>
              </a:spcBef>
              <a:buClr>
                <a:schemeClr val="accent1"/>
              </a:buClr>
              <a:buFont typeface="Arial" pitchFamily="34" charset="0"/>
              <a:buChar char="•"/>
              <a:defRPr kumimoji="1"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kumimoji="1"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kumimoji="1"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kumimoji="1"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kumimoji="1"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kumimoji="1"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kumimoji="1"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9pPr>
          </a:lstStyle>
          <a:p>
            <a:pPr marL="0" indent="0" algn="ctr">
              <a:spcBef>
                <a:spcPts val="0"/>
              </a:spcBef>
              <a:buFont typeface="Arial" pitchFamily="34" charset="0"/>
              <a:buNone/>
            </a:pPr>
            <a:r>
              <a:rPr lang="ja-JP" altLang="en-US" sz="2000">
                <a:solidFill>
                  <a:schemeClr val="tx1"/>
                </a:solidFill>
              </a:rPr>
              <a:t>出資持分</a:t>
            </a:r>
            <a:br>
              <a:rPr lang="en-US" altLang="ja-JP" sz="2000" dirty="0">
                <a:solidFill>
                  <a:schemeClr val="tx1"/>
                </a:solidFill>
              </a:rPr>
            </a:br>
            <a:r>
              <a:rPr lang="ja-JP" altLang="en-US" sz="2000">
                <a:solidFill>
                  <a:schemeClr val="tx1"/>
                </a:solidFill>
              </a:rPr>
              <a:t>の評価</a:t>
            </a:r>
            <a:endParaRPr lang="en-US" altLang="ja-JP" sz="2000" dirty="0">
              <a:solidFill>
                <a:schemeClr val="tx1"/>
              </a:solidFill>
            </a:endParaRPr>
          </a:p>
        </p:txBody>
      </p:sp>
      <p:sp>
        <p:nvSpPr>
          <p:cNvPr id="10" name="Google Shape;108;p18">
            <a:extLst>
              <a:ext uri="{FF2B5EF4-FFF2-40B4-BE49-F238E27FC236}">
                <a16:creationId xmlns:a16="http://schemas.microsoft.com/office/drawing/2014/main" id="{975460B1-BCC9-C663-4019-9192AB9F85A7}"/>
              </a:ext>
            </a:extLst>
          </p:cNvPr>
          <p:cNvSpPr/>
          <p:nvPr/>
        </p:nvSpPr>
        <p:spPr>
          <a:xfrm>
            <a:off x="3421852" y="3143246"/>
            <a:ext cx="2096621" cy="947000"/>
          </a:xfrm>
          <a:prstGeom prst="chevron">
            <a:avLst>
              <a:gd name="adj" fmla="val 50000"/>
            </a:avLst>
          </a:prstGeom>
          <a:solidFill>
            <a:schemeClr val="accent4">
              <a:lumMod val="40000"/>
              <a:lumOff val="60000"/>
            </a:schemeClr>
          </a:solidFill>
          <a:ln w="9525" cap="flat" cmpd="sng">
            <a:solidFill>
              <a:schemeClr val="lt1"/>
            </a:solidFill>
            <a:prstDash val="solid"/>
            <a:round/>
            <a:headEnd type="none" w="sm" len="sm"/>
            <a:tailEnd type="none" w="sm" len="sm"/>
          </a:ln>
        </p:spPr>
        <p:txBody>
          <a:bodyPr spcFirstLastPara="1" wrap="square" lIns="162500" tIns="162500" rIns="162500" bIns="162500" anchor="ctr" anchorCtr="0">
            <a:noAutofit/>
          </a:bodyPr>
          <a:lstStyle/>
          <a:p>
            <a:endParaRPr sz="2400"/>
          </a:p>
        </p:txBody>
      </p:sp>
      <p:sp>
        <p:nvSpPr>
          <p:cNvPr id="11" name="Google Shape;109;p18">
            <a:extLst>
              <a:ext uri="{FF2B5EF4-FFF2-40B4-BE49-F238E27FC236}">
                <a16:creationId xmlns:a16="http://schemas.microsoft.com/office/drawing/2014/main" id="{EDF2437F-E994-263C-203D-2CF545032B97}"/>
              </a:ext>
            </a:extLst>
          </p:cNvPr>
          <p:cNvSpPr txBox="1">
            <a:spLocks/>
          </p:cNvSpPr>
          <p:nvPr/>
        </p:nvSpPr>
        <p:spPr>
          <a:xfrm>
            <a:off x="3851920" y="3288114"/>
            <a:ext cx="1300182" cy="597543"/>
          </a:xfrm>
          <a:prstGeom prst="rect">
            <a:avLst/>
          </a:prstGeom>
          <a:solidFill>
            <a:schemeClr val="accent4">
              <a:lumMod val="40000"/>
              <a:lumOff val="60000"/>
            </a:schemeClr>
          </a:solidFill>
        </p:spPr>
        <p:txBody>
          <a:bodyPr spcFirstLastPara="1" vert="horz" wrap="square" lIns="121900" tIns="121900" rIns="121900" bIns="121900" rtlCol="0" anchor="ctr" anchorCtr="0">
            <a:noAutofit/>
          </a:bodyPr>
          <a:lstStyle>
            <a:lvl1pPr marL="342900" indent="-228600" algn="l" defTabSz="914400" rtl="0" eaLnBrk="1" latinLnBrk="0" hangingPunct="1">
              <a:spcBef>
                <a:spcPct val="20000"/>
              </a:spcBef>
              <a:buClr>
                <a:schemeClr val="accent1"/>
              </a:buClr>
              <a:buFont typeface="Arial" pitchFamily="34" charset="0"/>
              <a:buChar char="•"/>
              <a:defRPr kumimoji="1"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kumimoji="1"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kumimoji="1"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kumimoji="1"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kumimoji="1"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kumimoji="1"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kumimoji="1"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9pPr>
          </a:lstStyle>
          <a:p>
            <a:pPr marL="0" indent="0" algn="ctr">
              <a:spcBef>
                <a:spcPts val="0"/>
              </a:spcBef>
              <a:buFont typeface="Arial" pitchFamily="34" charset="0"/>
              <a:buNone/>
            </a:pPr>
            <a:r>
              <a:rPr lang="ja-JP" altLang="en-US" sz="2000">
                <a:solidFill>
                  <a:schemeClr val="tx1"/>
                </a:solidFill>
              </a:rPr>
              <a:t>相続税</a:t>
            </a:r>
            <a:br>
              <a:rPr lang="en-US" altLang="ja-JP" sz="2000" dirty="0">
                <a:solidFill>
                  <a:schemeClr val="tx1"/>
                </a:solidFill>
              </a:rPr>
            </a:br>
            <a:r>
              <a:rPr lang="ja-JP" altLang="en-US" sz="2000">
                <a:solidFill>
                  <a:schemeClr val="tx1"/>
                </a:solidFill>
              </a:rPr>
              <a:t>事前計算</a:t>
            </a:r>
            <a:endParaRPr lang="ja-JP" altLang="en-US" sz="2000" dirty="0">
              <a:solidFill>
                <a:schemeClr val="tx1"/>
              </a:solidFill>
            </a:endParaRPr>
          </a:p>
        </p:txBody>
      </p:sp>
      <p:sp>
        <p:nvSpPr>
          <p:cNvPr id="12" name="Google Shape;114;p18">
            <a:extLst>
              <a:ext uri="{FF2B5EF4-FFF2-40B4-BE49-F238E27FC236}">
                <a16:creationId xmlns:a16="http://schemas.microsoft.com/office/drawing/2014/main" id="{AC44E4EE-F0B1-6251-66A6-C44331B18103}"/>
              </a:ext>
            </a:extLst>
          </p:cNvPr>
          <p:cNvSpPr/>
          <p:nvPr/>
        </p:nvSpPr>
        <p:spPr>
          <a:xfrm>
            <a:off x="5113500" y="3143246"/>
            <a:ext cx="2194834" cy="947000"/>
          </a:xfrm>
          <a:prstGeom prst="chevron">
            <a:avLst>
              <a:gd name="adj" fmla="val 50000"/>
            </a:avLst>
          </a:prstGeom>
          <a:solidFill>
            <a:schemeClr val="accent4">
              <a:lumMod val="40000"/>
              <a:lumOff val="60000"/>
            </a:schemeClr>
          </a:solidFill>
          <a:ln w="9525" cap="flat" cmpd="sng">
            <a:solidFill>
              <a:schemeClr val="lt1"/>
            </a:solidFill>
            <a:prstDash val="solid"/>
            <a:round/>
            <a:headEnd type="none" w="sm" len="sm"/>
            <a:tailEnd type="none" w="sm" len="sm"/>
          </a:ln>
        </p:spPr>
        <p:txBody>
          <a:bodyPr spcFirstLastPara="1" wrap="square" lIns="162500" tIns="162500" rIns="162500" bIns="162500" anchor="ctr" anchorCtr="0">
            <a:noAutofit/>
          </a:bodyPr>
          <a:lstStyle/>
          <a:p>
            <a:endParaRPr sz="2400"/>
          </a:p>
        </p:txBody>
      </p:sp>
      <p:sp>
        <p:nvSpPr>
          <p:cNvPr id="13" name="Google Shape;115;p18">
            <a:extLst>
              <a:ext uri="{FF2B5EF4-FFF2-40B4-BE49-F238E27FC236}">
                <a16:creationId xmlns:a16="http://schemas.microsoft.com/office/drawing/2014/main" id="{910EEE2F-20C1-D1D2-4C15-72DA70BA3927}"/>
              </a:ext>
            </a:extLst>
          </p:cNvPr>
          <p:cNvSpPr txBox="1">
            <a:spLocks/>
          </p:cNvSpPr>
          <p:nvPr/>
        </p:nvSpPr>
        <p:spPr>
          <a:xfrm>
            <a:off x="5603567" y="3333076"/>
            <a:ext cx="1344696" cy="597543"/>
          </a:xfrm>
          <a:prstGeom prst="rect">
            <a:avLst/>
          </a:prstGeom>
          <a:solidFill>
            <a:schemeClr val="accent4">
              <a:lumMod val="40000"/>
              <a:lumOff val="60000"/>
            </a:schemeClr>
          </a:solidFill>
        </p:spPr>
        <p:txBody>
          <a:bodyPr spcFirstLastPara="1" vert="horz" wrap="square" lIns="121900" tIns="121900" rIns="121900" bIns="121900" rtlCol="0" anchor="ctr" anchorCtr="0">
            <a:noAutofit/>
          </a:bodyPr>
          <a:lstStyle>
            <a:lvl1pPr marL="342900" indent="-228600" algn="l" defTabSz="914400" rtl="0" eaLnBrk="1" latinLnBrk="0" hangingPunct="1">
              <a:spcBef>
                <a:spcPct val="20000"/>
              </a:spcBef>
              <a:buClr>
                <a:schemeClr val="accent1"/>
              </a:buClr>
              <a:buFont typeface="Arial" pitchFamily="34" charset="0"/>
              <a:buChar char="•"/>
              <a:defRPr kumimoji="1"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kumimoji="1"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kumimoji="1"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kumimoji="1"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kumimoji="1"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kumimoji="1"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kumimoji="1"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9pPr>
          </a:lstStyle>
          <a:p>
            <a:pPr marL="0" indent="0" algn="ctr">
              <a:spcBef>
                <a:spcPts val="0"/>
              </a:spcBef>
              <a:buFont typeface="Arial" pitchFamily="34" charset="0"/>
              <a:buNone/>
            </a:pPr>
            <a:r>
              <a:rPr lang="ja-JP" altLang="en-US" sz="2000">
                <a:solidFill>
                  <a:schemeClr val="tx1"/>
                </a:solidFill>
              </a:rPr>
              <a:t>財産の</a:t>
            </a:r>
            <a:br>
              <a:rPr lang="en-US" altLang="ja-JP" sz="2000" dirty="0">
                <a:solidFill>
                  <a:schemeClr val="tx1"/>
                </a:solidFill>
              </a:rPr>
            </a:br>
            <a:r>
              <a:rPr lang="ja-JP" altLang="en-US" sz="2000">
                <a:solidFill>
                  <a:schemeClr val="tx1"/>
                </a:solidFill>
              </a:rPr>
              <a:t>引継内容の検討</a:t>
            </a:r>
            <a:endParaRPr lang="ja-JP" altLang="en-US" sz="2000" dirty="0">
              <a:solidFill>
                <a:schemeClr val="tx1"/>
              </a:solidFill>
            </a:endParaRPr>
          </a:p>
        </p:txBody>
      </p:sp>
      <p:sp>
        <p:nvSpPr>
          <p:cNvPr id="14" name="Google Shape;120;p18">
            <a:extLst>
              <a:ext uri="{FF2B5EF4-FFF2-40B4-BE49-F238E27FC236}">
                <a16:creationId xmlns:a16="http://schemas.microsoft.com/office/drawing/2014/main" id="{9FEFFCB3-B5D3-6B96-ABBE-58903FB5553B}"/>
              </a:ext>
            </a:extLst>
          </p:cNvPr>
          <p:cNvSpPr/>
          <p:nvPr/>
        </p:nvSpPr>
        <p:spPr>
          <a:xfrm>
            <a:off x="6894978" y="3158347"/>
            <a:ext cx="2194834" cy="947000"/>
          </a:xfrm>
          <a:prstGeom prst="chevron">
            <a:avLst>
              <a:gd name="adj" fmla="val 50000"/>
            </a:avLst>
          </a:prstGeom>
          <a:solidFill>
            <a:schemeClr val="accent4">
              <a:lumMod val="40000"/>
              <a:lumOff val="60000"/>
            </a:schemeClr>
          </a:solidFill>
          <a:ln w="9525" cap="flat" cmpd="sng">
            <a:solidFill>
              <a:schemeClr val="lt1"/>
            </a:solidFill>
            <a:prstDash val="solid"/>
            <a:round/>
            <a:headEnd type="none" w="sm" len="sm"/>
            <a:tailEnd type="none" w="sm" len="sm"/>
          </a:ln>
        </p:spPr>
        <p:txBody>
          <a:bodyPr spcFirstLastPara="1" wrap="square" lIns="162500" tIns="162500" rIns="162500" bIns="162500" anchor="ctr" anchorCtr="0">
            <a:noAutofit/>
          </a:bodyPr>
          <a:lstStyle/>
          <a:p>
            <a:endParaRPr sz="2400"/>
          </a:p>
        </p:txBody>
      </p:sp>
      <p:sp>
        <p:nvSpPr>
          <p:cNvPr id="15" name="Google Shape;121;p18">
            <a:extLst>
              <a:ext uri="{FF2B5EF4-FFF2-40B4-BE49-F238E27FC236}">
                <a16:creationId xmlns:a16="http://schemas.microsoft.com/office/drawing/2014/main" id="{771F1681-2E11-60AB-EFF2-376061B4BEE7}"/>
              </a:ext>
            </a:extLst>
          </p:cNvPr>
          <p:cNvSpPr txBox="1">
            <a:spLocks/>
          </p:cNvSpPr>
          <p:nvPr/>
        </p:nvSpPr>
        <p:spPr>
          <a:xfrm>
            <a:off x="7413796" y="3317974"/>
            <a:ext cx="1346677" cy="597543"/>
          </a:xfrm>
          <a:prstGeom prst="rect">
            <a:avLst/>
          </a:prstGeom>
          <a:solidFill>
            <a:schemeClr val="accent4">
              <a:lumMod val="40000"/>
              <a:lumOff val="60000"/>
            </a:schemeClr>
          </a:solidFill>
        </p:spPr>
        <p:txBody>
          <a:bodyPr spcFirstLastPara="1" vert="horz" wrap="square" lIns="121900" tIns="121900" rIns="121900" bIns="121900" rtlCol="0" anchor="ctr" anchorCtr="0">
            <a:noAutofit/>
          </a:bodyPr>
          <a:lstStyle>
            <a:lvl1pPr marL="342900" indent="-228600" algn="l" defTabSz="914400" rtl="0" eaLnBrk="1" latinLnBrk="0" hangingPunct="1">
              <a:spcBef>
                <a:spcPct val="20000"/>
              </a:spcBef>
              <a:buClr>
                <a:schemeClr val="accent1"/>
              </a:buClr>
              <a:buFont typeface="Arial" pitchFamily="34" charset="0"/>
              <a:buChar char="•"/>
              <a:defRPr kumimoji="1"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kumimoji="1"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kumimoji="1"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kumimoji="1"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kumimoji="1"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kumimoji="1"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kumimoji="1"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9pPr>
          </a:lstStyle>
          <a:p>
            <a:pPr marL="0" indent="0" algn="ctr">
              <a:spcBef>
                <a:spcPts val="0"/>
              </a:spcBef>
              <a:buFont typeface="Arial" pitchFamily="34" charset="0"/>
              <a:buNone/>
            </a:pPr>
            <a:r>
              <a:rPr lang="ja-JP" altLang="en-US" sz="2000">
                <a:solidFill>
                  <a:schemeClr val="tx1"/>
                </a:solidFill>
              </a:rPr>
              <a:t>遺言書</a:t>
            </a:r>
            <a:endParaRPr lang="en-US" altLang="ja-JP" sz="2000" dirty="0">
              <a:solidFill>
                <a:schemeClr val="tx1"/>
              </a:solidFill>
            </a:endParaRPr>
          </a:p>
          <a:p>
            <a:pPr marL="0" indent="0" algn="ctr">
              <a:spcBef>
                <a:spcPts val="0"/>
              </a:spcBef>
              <a:buFont typeface="Arial" pitchFamily="34" charset="0"/>
              <a:buNone/>
            </a:pPr>
            <a:r>
              <a:rPr lang="ja-JP" altLang="en-US" sz="2000">
                <a:solidFill>
                  <a:schemeClr val="tx1"/>
                </a:solidFill>
              </a:rPr>
              <a:t>作成</a:t>
            </a:r>
            <a:endParaRPr lang="en-US" altLang="ja-JP" sz="2000" dirty="0">
              <a:solidFill>
                <a:schemeClr val="tx1"/>
              </a:solidFill>
            </a:endParaRPr>
          </a:p>
        </p:txBody>
      </p:sp>
      <p:sp>
        <p:nvSpPr>
          <p:cNvPr id="16" name="Google Shape;96;p18">
            <a:extLst>
              <a:ext uri="{FF2B5EF4-FFF2-40B4-BE49-F238E27FC236}">
                <a16:creationId xmlns:a16="http://schemas.microsoft.com/office/drawing/2014/main" id="{EE2E5F49-9801-AFC6-B87D-EAFA5078216B}"/>
              </a:ext>
            </a:extLst>
          </p:cNvPr>
          <p:cNvSpPr/>
          <p:nvPr/>
        </p:nvSpPr>
        <p:spPr>
          <a:xfrm>
            <a:off x="104090" y="4338390"/>
            <a:ext cx="8985722" cy="530770"/>
          </a:xfrm>
          <a:prstGeom prst="homePlate">
            <a:avLst>
              <a:gd name="adj" fmla="val 50000"/>
            </a:avLst>
          </a:prstGeom>
          <a:solidFill>
            <a:srgbClr val="FF0000"/>
          </a:solidFill>
          <a:ln w="9525" cap="flat" cmpd="sng">
            <a:solidFill>
              <a:schemeClr val="lt1"/>
            </a:solidFill>
            <a:prstDash val="solid"/>
            <a:round/>
            <a:headEnd type="none" w="sm" len="sm"/>
            <a:tailEnd type="none" w="sm" len="sm"/>
          </a:ln>
        </p:spPr>
        <p:txBody>
          <a:bodyPr spcFirstLastPara="1" wrap="square" lIns="162500" tIns="162500" rIns="162500" bIns="162500" anchor="ctr" anchorCtr="0">
            <a:noAutofit/>
          </a:bodyPr>
          <a:lstStyle/>
          <a:p>
            <a:endParaRPr sz="2400">
              <a:solidFill>
                <a:schemeClr val="bg1"/>
              </a:solidFill>
            </a:endParaRPr>
          </a:p>
        </p:txBody>
      </p:sp>
      <p:sp>
        <p:nvSpPr>
          <p:cNvPr id="17" name="テキスト ボックス 16">
            <a:extLst>
              <a:ext uri="{FF2B5EF4-FFF2-40B4-BE49-F238E27FC236}">
                <a16:creationId xmlns:a16="http://schemas.microsoft.com/office/drawing/2014/main" id="{9896549B-9F37-9EF7-554D-080850A3C62A}"/>
              </a:ext>
            </a:extLst>
          </p:cNvPr>
          <p:cNvSpPr txBox="1"/>
          <p:nvPr/>
        </p:nvSpPr>
        <p:spPr>
          <a:xfrm>
            <a:off x="683568" y="4419109"/>
            <a:ext cx="7488832" cy="369332"/>
          </a:xfrm>
          <a:prstGeom prst="rect">
            <a:avLst/>
          </a:prstGeom>
          <a:noFill/>
        </p:spPr>
        <p:txBody>
          <a:bodyPr wrap="square" rtlCol="0">
            <a:spAutoFit/>
          </a:bodyPr>
          <a:lstStyle/>
          <a:p>
            <a:pPr algn="dist"/>
            <a:r>
              <a:rPr lang="ja-JP" altLang="en-US">
                <a:solidFill>
                  <a:schemeClr val="bg1"/>
                </a:solidFill>
              </a:rPr>
              <a:t>家族・関係者</a:t>
            </a:r>
            <a:r>
              <a:rPr kumimoji="1" lang="ja-JP" altLang="en-US">
                <a:solidFill>
                  <a:schemeClr val="bg1"/>
                </a:solidFill>
              </a:rPr>
              <a:t>間の齟齬のない情報と感情の共有</a:t>
            </a:r>
            <a:endParaRPr kumimoji="1" lang="ja-JP" altLang="en-US" dirty="0">
              <a:solidFill>
                <a:schemeClr val="bg1"/>
              </a:solidFill>
            </a:endParaRPr>
          </a:p>
        </p:txBody>
      </p:sp>
      <p:sp>
        <p:nvSpPr>
          <p:cNvPr id="18" name="Google Shape;96;p18">
            <a:extLst>
              <a:ext uri="{FF2B5EF4-FFF2-40B4-BE49-F238E27FC236}">
                <a16:creationId xmlns:a16="http://schemas.microsoft.com/office/drawing/2014/main" id="{08444E90-41F1-89D3-13FF-3F2E66808986}"/>
              </a:ext>
            </a:extLst>
          </p:cNvPr>
          <p:cNvSpPr/>
          <p:nvPr/>
        </p:nvSpPr>
        <p:spPr>
          <a:xfrm>
            <a:off x="107503" y="1842246"/>
            <a:ext cx="5410969" cy="947000"/>
          </a:xfrm>
          <a:prstGeom prst="homePlate">
            <a:avLst>
              <a:gd name="adj" fmla="val 50000"/>
            </a:avLst>
          </a:prstGeom>
          <a:solidFill>
            <a:srgbClr val="4EDEED"/>
          </a:solidFill>
          <a:ln w="9525" cap="flat" cmpd="sng">
            <a:solidFill>
              <a:schemeClr val="lt1"/>
            </a:solidFill>
            <a:prstDash val="solid"/>
            <a:round/>
            <a:headEnd type="none" w="sm" len="sm"/>
            <a:tailEnd type="none" w="sm" len="sm"/>
          </a:ln>
        </p:spPr>
        <p:txBody>
          <a:bodyPr spcFirstLastPara="1" wrap="square" lIns="162500" tIns="162500" rIns="162500" bIns="162500" anchor="ctr" anchorCtr="0">
            <a:noAutofit/>
          </a:bodyPr>
          <a:lstStyle/>
          <a:p>
            <a:endParaRPr sz="2400" dirty="0"/>
          </a:p>
        </p:txBody>
      </p:sp>
      <p:sp>
        <p:nvSpPr>
          <p:cNvPr id="19" name="テキスト ボックス 18">
            <a:extLst>
              <a:ext uri="{FF2B5EF4-FFF2-40B4-BE49-F238E27FC236}">
                <a16:creationId xmlns:a16="http://schemas.microsoft.com/office/drawing/2014/main" id="{17E8D5BF-25F9-3FD6-652F-FB6A9C116AE5}"/>
              </a:ext>
            </a:extLst>
          </p:cNvPr>
          <p:cNvSpPr txBox="1"/>
          <p:nvPr/>
        </p:nvSpPr>
        <p:spPr>
          <a:xfrm>
            <a:off x="906845" y="1997049"/>
            <a:ext cx="1338828" cy="646331"/>
          </a:xfrm>
          <a:prstGeom prst="rect">
            <a:avLst/>
          </a:prstGeom>
          <a:noFill/>
        </p:spPr>
        <p:txBody>
          <a:bodyPr wrap="none" rtlCol="0">
            <a:spAutoFit/>
          </a:bodyPr>
          <a:lstStyle/>
          <a:p>
            <a:pPr algn="ctr"/>
            <a:r>
              <a:rPr kumimoji="1" lang="ja-JP" altLang="en-US"/>
              <a:t>〇〇税理士</a:t>
            </a:r>
            <a:br>
              <a:rPr kumimoji="1" lang="en-US" altLang="ja-JP" dirty="0"/>
            </a:br>
            <a:r>
              <a:rPr lang="en-US" altLang="ja-JP" dirty="0"/>
              <a:t>M</a:t>
            </a:r>
            <a:r>
              <a:rPr kumimoji="1" lang="ja-JP" altLang="en-US"/>
              <a:t>税理士</a:t>
            </a:r>
            <a:endParaRPr kumimoji="1" lang="ja-JP" altLang="en-US" dirty="0"/>
          </a:p>
        </p:txBody>
      </p:sp>
      <p:sp>
        <p:nvSpPr>
          <p:cNvPr id="20" name="テキスト ボックス 19">
            <a:extLst>
              <a:ext uri="{FF2B5EF4-FFF2-40B4-BE49-F238E27FC236}">
                <a16:creationId xmlns:a16="http://schemas.microsoft.com/office/drawing/2014/main" id="{6354D41C-4CAA-D194-CB84-D13C22500200}"/>
              </a:ext>
            </a:extLst>
          </p:cNvPr>
          <p:cNvSpPr txBox="1"/>
          <p:nvPr/>
        </p:nvSpPr>
        <p:spPr>
          <a:xfrm>
            <a:off x="2844632" y="2131080"/>
            <a:ext cx="1107996" cy="369332"/>
          </a:xfrm>
          <a:prstGeom prst="rect">
            <a:avLst/>
          </a:prstGeom>
          <a:noFill/>
        </p:spPr>
        <p:txBody>
          <a:bodyPr wrap="none" rtlCol="0">
            <a:spAutoFit/>
          </a:bodyPr>
          <a:lstStyle/>
          <a:p>
            <a:pPr algn="ctr"/>
            <a:r>
              <a:rPr kumimoji="1" lang="ja-JP" altLang="en-US"/>
              <a:t>との協業</a:t>
            </a:r>
            <a:endParaRPr kumimoji="1" lang="ja-JP" altLang="en-US" dirty="0"/>
          </a:p>
        </p:txBody>
      </p:sp>
      <p:sp>
        <p:nvSpPr>
          <p:cNvPr id="21" name="Google Shape;120;p18">
            <a:extLst>
              <a:ext uri="{FF2B5EF4-FFF2-40B4-BE49-F238E27FC236}">
                <a16:creationId xmlns:a16="http://schemas.microsoft.com/office/drawing/2014/main" id="{E7A8592C-0064-7E62-57E7-20CEAA4C2819}"/>
              </a:ext>
            </a:extLst>
          </p:cNvPr>
          <p:cNvSpPr/>
          <p:nvPr/>
        </p:nvSpPr>
        <p:spPr>
          <a:xfrm>
            <a:off x="6886324" y="1852179"/>
            <a:ext cx="2194834" cy="947000"/>
          </a:xfrm>
          <a:prstGeom prst="chevron">
            <a:avLst>
              <a:gd name="adj" fmla="val 50000"/>
            </a:avLst>
          </a:prstGeom>
          <a:solidFill>
            <a:schemeClr val="accent5">
              <a:lumMod val="20000"/>
              <a:lumOff val="80000"/>
            </a:schemeClr>
          </a:solidFill>
          <a:ln w="9525" cap="flat" cmpd="sng">
            <a:solidFill>
              <a:schemeClr val="lt1"/>
            </a:solidFill>
            <a:prstDash val="solid"/>
            <a:round/>
            <a:headEnd type="none" w="sm" len="sm"/>
            <a:tailEnd type="none" w="sm" len="sm"/>
          </a:ln>
        </p:spPr>
        <p:txBody>
          <a:bodyPr spcFirstLastPara="1" wrap="square" lIns="162500" tIns="162500" rIns="162500" bIns="162500" anchor="ctr" anchorCtr="0">
            <a:noAutofit/>
          </a:bodyPr>
          <a:lstStyle/>
          <a:p>
            <a:endParaRPr sz="2400"/>
          </a:p>
        </p:txBody>
      </p:sp>
      <p:sp>
        <p:nvSpPr>
          <p:cNvPr id="22" name="テキスト ボックス 21">
            <a:extLst>
              <a:ext uri="{FF2B5EF4-FFF2-40B4-BE49-F238E27FC236}">
                <a16:creationId xmlns:a16="http://schemas.microsoft.com/office/drawing/2014/main" id="{38985E3E-EB18-150F-357F-C06398D989B2}"/>
              </a:ext>
            </a:extLst>
          </p:cNvPr>
          <p:cNvSpPr txBox="1"/>
          <p:nvPr/>
        </p:nvSpPr>
        <p:spPr>
          <a:xfrm>
            <a:off x="7456994" y="2141013"/>
            <a:ext cx="1260280" cy="369332"/>
          </a:xfrm>
          <a:prstGeom prst="rect">
            <a:avLst/>
          </a:prstGeom>
          <a:noFill/>
        </p:spPr>
        <p:txBody>
          <a:bodyPr wrap="none" rtlCol="0">
            <a:spAutoFit/>
          </a:bodyPr>
          <a:lstStyle/>
          <a:p>
            <a:pPr algn="ctr"/>
            <a:r>
              <a:rPr lang="en-US" altLang="ja-JP" dirty="0"/>
              <a:t>O</a:t>
            </a:r>
            <a:r>
              <a:rPr kumimoji="1" lang="ja-JP" altLang="en-US"/>
              <a:t>行政書士</a:t>
            </a:r>
            <a:endParaRPr kumimoji="1" lang="en-US" altLang="ja-JP" dirty="0"/>
          </a:p>
        </p:txBody>
      </p:sp>
      <p:sp>
        <p:nvSpPr>
          <p:cNvPr id="28" name="Google Shape;96;p18">
            <a:extLst>
              <a:ext uri="{FF2B5EF4-FFF2-40B4-BE49-F238E27FC236}">
                <a16:creationId xmlns:a16="http://schemas.microsoft.com/office/drawing/2014/main" id="{14D40905-CA5F-CFEE-7F9B-3A493C0F1239}"/>
              </a:ext>
            </a:extLst>
          </p:cNvPr>
          <p:cNvSpPr/>
          <p:nvPr/>
        </p:nvSpPr>
        <p:spPr>
          <a:xfrm>
            <a:off x="139148" y="5290510"/>
            <a:ext cx="5410969" cy="947000"/>
          </a:xfrm>
          <a:prstGeom prst="homePlate">
            <a:avLst>
              <a:gd name="adj" fmla="val 50000"/>
            </a:avLst>
          </a:prstGeom>
          <a:solidFill>
            <a:schemeClr val="accent2">
              <a:lumMod val="20000"/>
              <a:lumOff val="80000"/>
            </a:schemeClr>
          </a:solidFill>
          <a:ln w="9525" cap="flat" cmpd="sng">
            <a:solidFill>
              <a:schemeClr val="lt1"/>
            </a:solidFill>
            <a:prstDash val="solid"/>
            <a:round/>
            <a:headEnd type="none" w="sm" len="sm"/>
            <a:tailEnd type="none" w="sm" len="sm"/>
          </a:ln>
        </p:spPr>
        <p:txBody>
          <a:bodyPr spcFirstLastPara="1" wrap="square" lIns="162500" tIns="162500" rIns="162500" bIns="162500" anchor="ctr" anchorCtr="0">
            <a:noAutofit/>
          </a:bodyPr>
          <a:lstStyle/>
          <a:p>
            <a:endParaRPr sz="2400" dirty="0"/>
          </a:p>
        </p:txBody>
      </p:sp>
      <p:sp>
        <p:nvSpPr>
          <p:cNvPr id="29" name="テキスト ボックス 28">
            <a:extLst>
              <a:ext uri="{FF2B5EF4-FFF2-40B4-BE49-F238E27FC236}">
                <a16:creationId xmlns:a16="http://schemas.microsoft.com/office/drawing/2014/main" id="{C44F9E8D-7D22-2239-C0A2-90AC2C849C1A}"/>
              </a:ext>
            </a:extLst>
          </p:cNvPr>
          <p:cNvSpPr txBox="1"/>
          <p:nvPr/>
        </p:nvSpPr>
        <p:spPr>
          <a:xfrm>
            <a:off x="1331640" y="5572936"/>
            <a:ext cx="1890262" cy="369332"/>
          </a:xfrm>
          <a:prstGeom prst="rect">
            <a:avLst/>
          </a:prstGeom>
          <a:noFill/>
        </p:spPr>
        <p:txBody>
          <a:bodyPr wrap="none" rtlCol="0">
            <a:spAutoFit/>
          </a:bodyPr>
          <a:lstStyle/>
          <a:p>
            <a:pPr algn="ctr"/>
            <a:r>
              <a:rPr kumimoji="1" lang="en-US" altLang="ja-JP" dirty="0"/>
              <a:t>4</a:t>
            </a:r>
            <a:r>
              <a:rPr kumimoji="1" lang="ja-JP" altLang="en-US"/>
              <a:t>月末</a:t>
            </a:r>
            <a:r>
              <a:rPr kumimoji="1" lang="en-US" altLang="ja-JP" dirty="0"/>
              <a:t>〜GW</a:t>
            </a:r>
            <a:r>
              <a:rPr kumimoji="1" lang="ja-JP" altLang="en-US"/>
              <a:t>明け</a:t>
            </a:r>
            <a:endParaRPr kumimoji="1" lang="ja-JP" altLang="en-US" dirty="0"/>
          </a:p>
        </p:txBody>
      </p:sp>
      <p:sp>
        <p:nvSpPr>
          <p:cNvPr id="30" name="Google Shape;120;p18">
            <a:extLst>
              <a:ext uri="{FF2B5EF4-FFF2-40B4-BE49-F238E27FC236}">
                <a16:creationId xmlns:a16="http://schemas.microsoft.com/office/drawing/2014/main" id="{6470BA33-FF7C-D49D-0AE4-7F53027EB27C}"/>
              </a:ext>
            </a:extLst>
          </p:cNvPr>
          <p:cNvSpPr/>
          <p:nvPr/>
        </p:nvSpPr>
        <p:spPr>
          <a:xfrm>
            <a:off x="5178202" y="5284102"/>
            <a:ext cx="3826649" cy="947000"/>
          </a:xfrm>
          <a:prstGeom prst="chevron">
            <a:avLst>
              <a:gd name="adj" fmla="val 50000"/>
            </a:avLst>
          </a:prstGeom>
          <a:solidFill>
            <a:schemeClr val="accent2">
              <a:lumMod val="20000"/>
              <a:lumOff val="80000"/>
            </a:schemeClr>
          </a:solidFill>
          <a:ln w="9525" cap="flat" cmpd="sng">
            <a:solidFill>
              <a:schemeClr val="lt1"/>
            </a:solidFill>
            <a:prstDash val="solid"/>
            <a:round/>
            <a:headEnd type="none" w="sm" len="sm"/>
            <a:tailEnd type="none" w="sm" len="sm"/>
          </a:ln>
        </p:spPr>
        <p:txBody>
          <a:bodyPr spcFirstLastPara="1" wrap="square" lIns="162500" tIns="162500" rIns="162500" bIns="162500" anchor="ctr" anchorCtr="0">
            <a:noAutofit/>
          </a:bodyPr>
          <a:lstStyle/>
          <a:p>
            <a:endParaRPr sz="2400"/>
          </a:p>
        </p:txBody>
      </p:sp>
      <p:sp>
        <p:nvSpPr>
          <p:cNvPr id="31" name="テキスト ボックス 30">
            <a:extLst>
              <a:ext uri="{FF2B5EF4-FFF2-40B4-BE49-F238E27FC236}">
                <a16:creationId xmlns:a16="http://schemas.microsoft.com/office/drawing/2014/main" id="{30AB2347-C54A-91B3-2154-606335CDBABF}"/>
              </a:ext>
            </a:extLst>
          </p:cNvPr>
          <p:cNvSpPr txBox="1"/>
          <p:nvPr/>
        </p:nvSpPr>
        <p:spPr>
          <a:xfrm>
            <a:off x="6266273" y="5579344"/>
            <a:ext cx="1364476" cy="369332"/>
          </a:xfrm>
          <a:prstGeom prst="rect">
            <a:avLst/>
          </a:prstGeom>
          <a:noFill/>
        </p:spPr>
        <p:txBody>
          <a:bodyPr wrap="none" rtlCol="0">
            <a:spAutoFit/>
          </a:bodyPr>
          <a:lstStyle/>
          <a:p>
            <a:pPr algn="ctr"/>
            <a:r>
              <a:rPr kumimoji="1" lang="en-US" altLang="ja-JP" dirty="0"/>
              <a:t>5</a:t>
            </a:r>
            <a:r>
              <a:rPr kumimoji="1" lang="ja-JP" altLang="en-US"/>
              <a:t>月</a:t>
            </a:r>
            <a:r>
              <a:rPr kumimoji="1" lang="en-US" altLang="ja-JP" dirty="0"/>
              <a:t>〜6</a:t>
            </a:r>
            <a:r>
              <a:rPr kumimoji="1" lang="ja-JP" altLang="en-US"/>
              <a:t>月中</a:t>
            </a:r>
            <a:endParaRPr kumimoji="1" lang="ja-JP" altLang="en-US" dirty="0"/>
          </a:p>
        </p:txBody>
      </p:sp>
    </p:spTree>
    <p:extLst>
      <p:ext uri="{BB962C8B-B14F-4D97-AF65-F5344CB8AC3E}">
        <p14:creationId xmlns:p14="http://schemas.microsoft.com/office/powerpoint/2010/main" val="267063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0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1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dissolve">
                                      <p:cBhvr>
                                        <p:cTn id="23" dur="1000"/>
                                        <p:tgtEl>
                                          <p:spTgt spid="10"/>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dissolve">
                                      <p:cBhvr>
                                        <p:cTn id="26" dur="10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dissolve">
                                      <p:cBhvr>
                                        <p:cTn id="31" dur="1000"/>
                                        <p:tgtEl>
                                          <p:spTgt spid="12"/>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dissolve">
                                      <p:cBhvr>
                                        <p:cTn id="34" dur="10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dissolve">
                                      <p:cBhvr>
                                        <p:cTn id="39" dur="1000"/>
                                        <p:tgtEl>
                                          <p:spTgt spid="14"/>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dissolve">
                                      <p:cBhvr>
                                        <p:cTn id="42" dur="10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dissolve">
                                      <p:cBhvr>
                                        <p:cTn id="47" dur="1000"/>
                                        <p:tgtEl>
                                          <p:spTgt spid="16"/>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dissolve">
                                      <p:cBhvr>
                                        <p:cTn id="50" dur="10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dissolve">
                                      <p:cBhvr>
                                        <p:cTn id="55" dur="1000"/>
                                        <p:tgtEl>
                                          <p:spTgt spid="18"/>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dissolve">
                                      <p:cBhvr>
                                        <p:cTn id="58" dur="1000"/>
                                        <p:tgtEl>
                                          <p:spTgt spid="19"/>
                                        </p:tgtEl>
                                      </p:cBhvr>
                                    </p:animEffect>
                                  </p:childTnLst>
                                </p:cTn>
                              </p:par>
                              <p:par>
                                <p:cTn id="59" presetID="9" presetClass="entr" presetSubtype="0"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dissolve">
                                      <p:cBhvr>
                                        <p:cTn id="61" dur="1000"/>
                                        <p:tgtEl>
                                          <p:spTgt spid="20"/>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grpId="0"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dissolve">
                                      <p:cBhvr>
                                        <p:cTn id="66" dur="1000"/>
                                        <p:tgtEl>
                                          <p:spTgt spid="21"/>
                                        </p:tgtEl>
                                      </p:cBhvr>
                                    </p:animEffect>
                                  </p:childTnLst>
                                </p:cTn>
                              </p:par>
                              <p:par>
                                <p:cTn id="67" presetID="9" presetClass="entr" presetSubtype="0"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dissolve">
                                      <p:cBhvr>
                                        <p:cTn id="69" dur="1000"/>
                                        <p:tgtEl>
                                          <p:spTgt spid="22"/>
                                        </p:tgtEl>
                                      </p:cBhvr>
                                    </p:animEffect>
                                  </p:childTnLst>
                                </p:cTn>
                              </p:par>
                            </p:childTnLst>
                          </p:cTn>
                        </p:par>
                      </p:childTnLst>
                    </p:cTn>
                  </p:par>
                  <p:par>
                    <p:cTn id="70" fill="hold">
                      <p:stCondLst>
                        <p:cond delay="indefinite"/>
                      </p:stCondLst>
                      <p:childTnLst>
                        <p:par>
                          <p:cTn id="71" fill="hold">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dissolve">
                                      <p:cBhvr>
                                        <p:cTn id="74" dur="1000"/>
                                        <p:tgtEl>
                                          <p:spTgt spid="28"/>
                                        </p:tgtEl>
                                      </p:cBhvr>
                                    </p:animEffect>
                                  </p:childTnLst>
                                </p:cTn>
                              </p:par>
                              <p:par>
                                <p:cTn id="75" presetID="9" presetClass="entr" presetSubtype="0" fill="hold" grpId="0" nodeType="with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dissolve">
                                      <p:cBhvr>
                                        <p:cTn id="77" dur="1000"/>
                                        <p:tgtEl>
                                          <p:spTgt spid="29"/>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ntr" presetSubtype="0" fill="hold" grpId="0" nodeType="click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dissolve">
                                      <p:cBhvr>
                                        <p:cTn id="82" dur="500"/>
                                        <p:tgtEl>
                                          <p:spTgt spid="30"/>
                                        </p:tgtEl>
                                      </p:cBhvr>
                                    </p:animEffect>
                                  </p:childTnLst>
                                </p:cTn>
                              </p:par>
                              <p:par>
                                <p:cTn id="83" presetID="9" presetClass="entr" presetSubtype="0" fill="hold" grpId="0" nodeType="withEffect">
                                  <p:stCondLst>
                                    <p:cond delay="0"/>
                                  </p:stCondLst>
                                  <p:childTnLst>
                                    <p:set>
                                      <p:cBhvr>
                                        <p:cTn id="84" dur="1" fill="hold">
                                          <p:stCondLst>
                                            <p:cond delay="0"/>
                                          </p:stCondLst>
                                        </p:cTn>
                                        <p:tgtEl>
                                          <p:spTgt spid="31"/>
                                        </p:tgtEl>
                                        <p:attrNameLst>
                                          <p:attrName>style.visibility</p:attrName>
                                        </p:attrNameLst>
                                      </p:cBhvr>
                                      <p:to>
                                        <p:strVal val="visible"/>
                                      </p:to>
                                    </p:set>
                                    <p:animEffect transition="in" filter="dissolve">
                                      <p:cBhvr>
                                        <p:cTn id="8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0" grpId="0" animBg="1"/>
      <p:bldP spid="11" grpId="0" animBg="1"/>
      <p:bldP spid="12" grpId="0" animBg="1"/>
      <p:bldP spid="13" grpId="0" animBg="1"/>
      <p:bldP spid="14" grpId="0" animBg="1"/>
      <p:bldP spid="15" grpId="0" animBg="1"/>
      <p:bldP spid="16" grpId="0" animBg="1"/>
      <p:bldP spid="17" grpId="0"/>
      <p:bldP spid="18" grpId="0" animBg="1"/>
      <p:bldP spid="19" grpId="0"/>
      <p:bldP spid="20" grpId="0"/>
      <p:bldP spid="21" grpId="0" animBg="1"/>
      <p:bldP spid="22" grpId="0"/>
      <p:bldP spid="28" grpId="0" animBg="1"/>
      <p:bldP spid="29" grpId="0"/>
      <p:bldP spid="30" grpId="0" animBg="1"/>
      <p:bldP spid="31"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A964FA77-936E-6435-B2DF-4D06F50A9CCD}"/>
              </a:ext>
            </a:extLst>
          </p:cNvPr>
          <p:cNvSpPr txBox="1"/>
          <p:nvPr/>
        </p:nvSpPr>
        <p:spPr>
          <a:xfrm>
            <a:off x="655018" y="1439199"/>
            <a:ext cx="2505814" cy="460382"/>
          </a:xfrm>
          <a:prstGeom prst="rect">
            <a:avLst/>
          </a:prstGeom>
          <a:noFill/>
        </p:spPr>
        <p:txBody>
          <a:bodyPr wrap="none" rtlCol="0">
            <a:spAutoFit/>
          </a:bodyPr>
          <a:lstStyle/>
          <a:p>
            <a:pPr>
              <a:lnSpc>
                <a:spcPct val="150000"/>
              </a:lnSpc>
            </a:pPr>
            <a:r>
              <a:rPr lang="en-US" altLang="ja-JP" dirty="0"/>
              <a:t>【</a:t>
            </a:r>
            <a:r>
              <a:rPr lang="ja-JP" altLang="en-US"/>
              <a:t>第</a:t>
            </a:r>
            <a:r>
              <a:rPr lang="en-US" altLang="ja-JP" dirty="0"/>
              <a:t>6</a:t>
            </a:r>
            <a:r>
              <a:rPr lang="ja-JP" altLang="en-US"/>
              <a:t>回</a:t>
            </a:r>
            <a:r>
              <a:rPr lang="en-US" altLang="ja-JP" dirty="0"/>
              <a:t>】2023</a:t>
            </a:r>
            <a:r>
              <a:rPr lang="ja-JP" altLang="en-US"/>
              <a:t>年</a:t>
            </a:r>
            <a:r>
              <a:rPr lang="en-US" altLang="ja-JP" dirty="0"/>
              <a:t>4</a:t>
            </a:r>
            <a:r>
              <a:rPr lang="ja-JP" altLang="en-US"/>
              <a:t>月</a:t>
            </a:r>
            <a:r>
              <a:rPr lang="en-US" altLang="ja-JP" dirty="0"/>
              <a:t>15</a:t>
            </a:r>
            <a:r>
              <a:rPr lang="ja-JP" altLang="en-US"/>
              <a:t>日</a:t>
            </a:r>
            <a:endParaRPr lang="en-US" altLang="ja-JP" dirty="0"/>
          </a:p>
        </p:txBody>
      </p:sp>
      <p:sp>
        <p:nvSpPr>
          <p:cNvPr id="4" name="テキスト ボックス 3">
            <a:extLst>
              <a:ext uri="{FF2B5EF4-FFF2-40B4-BE49-F238E27FC236}">
                <a16:creationId xmlns:a16="http://schemas.microsoft.com/office/drawing/2014/main" id="{48E7EE8D-4C75-E44F-E0DD-605FA485C416}"/>
              </a:ext>
            </a:extLst>
          </p:cNvPr>
          <p:cNvSpPr txBox="1"/>
          <p:nvPr/>
        </p:nvSpPr>
        <p:spPr>
          <a:xfrm>
            <a:off x="2591780" y="569150"/>
            <a:ext cx="3960440" cy="523220"/>
          </a:xfrm>
          <a:prstGeom prst="rect">
            <a:avLst/>
          </a:prstGeom>
          <a:noFill/>
        </p:spPr>
        <p:txBody>
          <a:bodyPr wrap="square" rtlCol="0">
            <a:spAutoFit/>
          </a:bodyPr>
          <a:lstStyle/>
          <a:p>
            <a:r>
              <a:rPr lang="ja-JP" altLang="en-US" sz="2800"/>
              <a:t>家族会議の具体的内容</a:t>
            </a:r>
            <a:endParaRPr kumimoji="1" lang="ja-JP" altLang="en-US" sz="2800" dirty="0"/>
          </a:p>
        </p:txBody>
      </p:sp>
      <p:sp>
        <p:nvSpPr>
          <p:cNvPr id="3" name="テキスト ボックス 2">
            <a:extLst>
              <a:ext uri="{FF2B5EF4-FFF2-40B4-BE49-F238E27FC236}">
                <a16:creationId xmlns:a16="http://schemas.microsoft.com/office/drawing/2014/main" id="{74D50CB8-35A2-D34E-BEFB-20AE6D2E33EA}"/>
              </a:ext>
            </a:extLst>
          </p:cNvPr>
          <p:cNvSpPr txBox="1"/>
          <p:nvPr/>
        </p:nvSpPr>
        <p:spPr>
          <a:xfrm>
            <a:off x="2891096" y="2780928"/>
            <a:ext cx="3361819" cy="2224070"/>
          </a:xfrm>
          <a:prstGeom prst="rect">
            <a:avLst/>
          </a:prstGeom>
          <a:noFill/>
        </p:spPr>
        <p:txBody>
          <a:bodyPr wrap="none" rtlCol="0">
            <a:spAutoFit/>
          </a:bodyPr>
          <a:lstStyle/>
          <a:p>
            <a:pPr algn="ctr">
              <a:lnSpc>
                <a:spcPct val="150000"/>
              </a:lnSpc>
            </a:pPr>
            <a:r>
              <a:rPr kumimoji="1" lang="ja-JP" altLang="en-US" sz="3200">
                <a:highlight>
                  <a:srgbClr val="FFFF00"/>
                </a:highlight>
              </a:rPr>
              <a:t>医療法人〇〇会</a:t>
            </a:r>
            <a:endParaRPr kumimoji="1" lang="en-US" altLang="ja-JP" sz="3200" dirty="0">
              <a:highlight>
                <a:srgbClr val="FFFF00"/>
              </a:highlight>
            </a:endParaRPr>
          </a:p>
          <a:p>
            <a:pPr algn="ctr">
              <a:lnSpc>
                <a:spcPct val="150000"/>
              </a:lnSpc>
            </a:pPr>
            <a:r>
              <a:rPr lang="ja-JP" altLang="en-US" sz="3200">
                <a:highlight>
                  <a:srgbClr val="FFFF00"/>
                </a:highlight>
              </a:rPr>
              <a:t>の</a:t>
            </a:r>
            <a:endParaRPr lang="en-US" altLang="ja-JP" sz="3200" dirty="0">
              <a:highlight>
                <a:srgbClr val="FFFF00"/>
              </a:highlight>
            </a:endParaRPr>
          </a:p>
          <a:p>
            <a:pPr algn="ctr">
              <a:lnSpc>
                <a:spcPct val="150000"/>
              </a:lnSpc>
            </a:pPr>
            <a:r>
              <a:rPr kumimoji="1" lang="ja-JP" altLang="en-US" sz="3200">
                <a:highlight>
                  <a:srgbClr val="FFFF00"/>
                </a:highlight>
              </a:rPr>
              <a:t>持分評価について</a:t>
            </a:r>
          </a:p>
        </p:txBody>
      </p:sp>
    </p:spTree>
    <p:extLst>
      <p:ext uri="{BB962C8B-B14F-4D97-AF65-F5344CB8AC3E}">
        <p14:creationId xmlns:p14="http://schemas.microsoft.com/office/powerpoint/2010/main" val="127755817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A964FA77-936E-6435-B2DF-4D06F50A9CCD}"/>
              </a:ext>
            </a:extLst>
          </p:cNvPr>
          <p:cNvSpPr txBox="1"/>
          <p:nvPr/>
        </p:nvSpPr>
        <p:spPr>
          <a:xfrm>
            <a:off x="655018" y="1439199"/>
            <a:ext cx="2388795" cy="460382"/>
          </a:xfrm>
          <a:prstGeom prst="rect">
            <a:avLst/>
          </a:prstGeom>
          <a:noFill/>
        </p:spPr>
        <p:txBody>
          <a:bodyPr wrap="none" rtlCol="0">
            <a:spAutoFit/>
          </a:bodyPr>
          <a:lstStyle/>
          <a:p>
            <a:pPr>
              <a:lnSpc>
                <a:spcPct val="150000"/>
              </a:lnSpc>
            </a:pPr>
            <a:r>
              <a:rPr lang="en-US" altLang="ja-JP" dirty="0"/>
              <a:t>【</a:t>
            </a:r>
            <a:r>
              <a:rPr lang="ja-JP" altLang="en-US"/>
              <a:t>第</a:t>
            </a:r>
            <a:r>
              <a:rPr lang="en-US" altLang="ja-JP" dirty="0"/>
              <a:t>7</a:t>
            </a:r>
            <a:r>
              <a:rPr lang="ja-JP" altLang="en-US"/>
              <a:t>回</a:t>
            </a:r>
            <a:r>
              <a:rPr lang="en-US" altLang="ja-JP" dirty="0"/>
              <a:t>】2023</a:t>
            </a:r>
            <a:r>
              <a:rPr lang="ja-JP" altLang="en-US"/>
              <a:t>年</a:t>
            </a:r>
            <a:r>
              <a:rPr lang="en-US" altLang="ja-JP" dirty="0"/>
              <a:t>5</a:t>
            </a:r>
            <a:r>
              <a:rPr lang="ja-JP" altLang="en-US"/>
              <a:t>月</a:t>
            </a:r>
            <a:r>
              <a:rPr lang="en-US" altLang="ja-JP" dirty="0"/>
              <a:t>6</a:t>
            </a:r>
            <a:r>
              <a:rPr lang="ja-JP" altLang="en-US"/>
              <a:t>日</a:t>
            </a:r>
            <a:endParaRPr lang="en-US" altLang="ja-JP" dirty="0"/>
          </a:p>
        </p:txBody>
      </p:sp>
      <p:sp>
        <p:nvSpPr>
          <p:cNvPr id="4" name="テキスト ボックス 3">
            <a:extLst>
              <a:ext uri="{FF2B5EF4-FFF2-40B4-BE49-F238E27FC236}">
                <a16:creationId xmlns:a16="http://schemas.microsoft.com/office/drawing/2014/main" id="{EF33841B-C8E2-1EE4-02C0-195D5FA23870}"/>
              </a:ext>
            </a:extLst>
          </p:cNvPr>
          <p:cNvSpPr txBox="1"/>
          <p:nvPr/>
        </p:nvSpPr>
        <p:spPr>
          <a:xfrm>
            <a:off x="2591780" y="569150"/>
            <a:ext cx="3960440" cy="523220"/>
          </a:xfrm>
          <a:prstGeom prst="rect">
            <a:avLst/>
          </a:prstGeom>
          <a:noFill/>
        </p:spPr>
        <p:txBody>
          <a:bodyPr wrap="square" rtlCol="0">
            <a:spAutoFit/>
          </a:bodyPr>
          <a:lstStyle/>
          <a:p>
            <a:r>
              <a:rPr lang="ja-JP" altLang="en-US" sz="2800"/>
              <a:t>家族会議の具体的内容</a:t>
            </a:r>
            <a:endParaRPr kumimoji="1" lang="ja-JP" altLang="en-US" sz="2800" dirty="0"/>
          </a:p>
        </p:txBody>
      </p:sp>
      <p:sp>
        <p:nvSpPr>
          <p:cNvPr id="5" name="テキスト ボックス 4">
            <a:extLst>
              <a:ext uri="{FF2B5EF4-FFF2-40B4-BE49-F238E27FC236}">
                <a16:creationId xmlns:a16="http://schemas.microsoft.com/office/drawing/2014/main" id="{173F15F9-2069-E2F8-49DA-58E581258EFD}"/>
              </a:ext>
            </a:extLst>
          </p:cNvPr>
          <p:cNvSpPr txBox="1"/>
          <p:nvPr/>
        </p:nvSpPr>
        <p:spPr>
          <a:xfrm>
            <a:off x="1822693" y="2780928"/>
            <a:ext cx="5498621" cy="2232021"/>
          </a:xfrm>
          <a:prstGeom prst="rect">
            <a:avLst/>
          </a:prstGeom>
          <a:noFill/>
        </p:spPr>
        <p:txBody>
          <a:bodyPr wrap="none" rtlCol="0">
            <a:spAutoFit/>
          </a:bodyPr>
          <a:lstStyle/>
          <a:p>
            <a:pPr algn="ctr">
              <a:lnSpc>
                <a:spcPct val="150000"/>
              </a:lnSpc>
            </a:pPr>
            <a:r>
              <a:rPr kumimoji="1" lang="ja-JP" altLang="en-US" sz="3200">
                <a:highlight>
                  <a:srgbClr val="FFFF00"/>
                </a:highlight>
              </a:rPr>
              <a:t>父・清二さま</a:t>
            </a:r>
            <a:r>
              <a:rPr lang="ja-JP" altLang="en-US" sz="3200">
                <a:highlight>
                  <a:srgbClr val="FFFF00"/>
                </a:highlight>
              </a:rPr>
              <a:t>と</a:t>
            </a:r>
            <a:r>
              <a:rPr kumimoji="1" lang="ja-JP" altLang="en-US" sz="3200">
                <a:highlight>
                  <a:srgbClr val="FFFF00"/>
                </a:highlight>
              </a:rPr>
              <a:t>母・まゆみさま</a:t>
            </a:r>
            <a:r>
              <a:rPr lang="ja-JP" altLang="en-US" sz="3200">
                <a:highlight>
                  <a:srgbClr val="FFFF00"/>
                </a:highlight>
              </a:rPr>
              <a:t>の</a:t>
            </a:r>
            <a:endParaRPr lang="en-US" altLang="ja-JP" sz="3200" dirty="0">
              <a:highlight>
                <a:srgbClr val="FFFF00"/>
              </a:highlight>
            </a:endParaRPr>
          </a:p>
          <a:p>
            <a:pPr algn="ctr">
              <a:lnSpc>
                <a:spcPct val="150000"/>
              </a:lnSpc>
            </a:pPr>
            <a:r>
              <a:rPr lang="ja-JP" altLang="en-US" sz="3200">
                <a:highlight>
                  <a:srgbClr val="FFFF00"/>
                </a:highlight>
              </a:rPr>
              <a:t>相続税についてのレクチャー</a:t>
            </a:r>
            <a:endParaRPr lang="en-US" altLang="ja-JP" sz="3200" dirty="0">
              <a:highlight>
                <a:srgbClr val="FFFF00"/>
              </a:highlight>
            </a:endParaRPr>
          </a:p>
          <a:p>
            <a:pPr algn="ctr">
              <a:lnSpc>
                <a:spcPct val="150000"/>
              </a:lnSpc>
            </a:pPr>
            <a:r>
              <a:rPr kumimoji="1" lang="ja-JP" altLang="en-US" sz="3200">
                <a:highlight>
                  <a:srgbClr val="FFFF00"/>
                </a:highlight>
              </a:rPr>
              <a:t>必要な書類について</a:t>
            </a:r>
          </a:p>
        </p:txBody>
      </p:sp>
    </p:spTree>
    <p:extLst>
      <p:ext uri="{BB962C8B-B14F-4D97-AF65-F5344CB8AC3E}">
        <p14:creationId xmlns:p14="http://schemas.microsoft.com/office/powerpoint/2010/main" val="22466595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1254355" y="1556792"/>
            <a:ext cx="6800260" cy="4488986"/>
          </a:xfrm>
          <a:prstGeom prst="rect">
            <a:avLst/>
          </a:prstGeom>
          <a:solidFill>
            <a:srgbClr val="FFFF00"/>
          </a:solidFill>
        </p:spPr>
        <p:txBody>
          <a:bodyPr wrap="none" rtlCol="0">
            <a:spAutoFit/>
          </a:bodyPr>
          <a:lstStyle/>
          <a:p>
            <a:pPr algn="ctr">
              <a:lnSpc>
                <a:spcPct val="150000"/>
              </a:lnSpc>
            </a:pPr>
            <a:r>
              <a:rPr lang="ja-JP" altLang="en-US" sz="6600">
                <a:solidFill>
                  <a:srgbClr val="FF0000"/>
                </a:solidFill>
              </a:rPr>
              <a:t>「</a:t>
            </a:r>
            <a:r>
              <a:rPr lang="ja-JP" altLang="en-US" sz="6600" dirty="0">
                <a:solidFill>
                  <a:srgbClr val="FF0000"/>
                </a:solidFill>
              </a:rPr>
              <a:t>家族会議</a:t>
            </a:r>
            <a:r>
              <a:rPr lang="ja-JP" altLang="en-US" sz="6600">
                <a:solidFill>
                  <a:srgbClr val="FF0000"/>
                </a:solidFill>
              </a:rPr>
              <a:t>支援」</a:t>
            </a:r>
            <a:endParaRPr lang="en-US" altLang="ja-JP" sz="6600" dirty="0">
              <a:solidFill>
                <a:srgbClr val="FF0000"/>
              </a:solidFill>
            </a:endParaRPr>
          </a:p>
          <a:p>
            <a:pPr algn="ctr">
              <a:lnSpc>
                <a:spcPct val="150000"/>
              </a:lnSpc>
            </a:pPr>
            <a:r>
              <a:rPr lang="ja-JP" altLang="en-US" sz="6600"/>
              <a:t>中心の</a:t>
            </a:r>
            <a:endParaRPr lang="en-US" altLang="ja-JP" sz="6600" dirty="0"/>
          </a:p>
          <a:p>
            <a:pPr algn="ctr">
              <a:lnSpc>
                <a:spcPct val="150000"/>
              </a:lnSpc>
            </a:pPr>
            <a:r>
              <a:rPr lang="ja-JP" altLang="en-US" sz="6600"/>
              <a:t>プレゼンテーション</a:t>
            </a:r>
            <a:endParaRPr lang="en-US" altLang="ja-JP" sz="5400" dirty="0"/>
          </a:p>
        </p:txBody>
      </p:sp>
    </p:spTree>
    <p:extLst>
      <p:ext uri="{BB962C8B-B14F-4D97-AF65-F5344CB8AC3E}">
        <p14:creationId xmlns:p14="http://schemas.microsoft.com/office/powerpoint/2010/main" val="348567507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A964FA77-936E-6435-B2DF-4D06F50A9CCD}"/>
              </a:ext>
            </a:extLst>
          </p:cNvPr>
          <p:cNvSpPr txBox="1"/>
          <p:nvPr/>
        </p:nvSpPr>
        <p:spPr>
          <a:xfrm>
            <a:off x="655018" y="1439199"/>
            <a:ext cx="2505814" cy="460382"/>
          </a:xfrm>
          <a:prstGeom prst="rect">
            <a:avLst/>
          </a:prstGeom>
          <a:noFill/>
        </p:spPr>
        <p:txBody>
          <a:bodyPr wrap="none" rtlCol="0">
            <a:spAutoFit/>
          </a:bodyPr>
          <a:lstStyle/>
          <a:p>
            <a:pPr>
              <a:lnSpc>
                <a:spcPct val="150000"/>
              </a:lnSpc>
            </a:pPr>
            <a:r>
              <a:rPr lang="en-US" altLang="ja-JP" dirty="0"/>
              <a:t>【</a:t>
            </a:r>
            <a:r>
              <a:rPr lang="ja-JP" altLang="en-US"/>
              <a:t>第</a:t>
            </a:r>
            <a:r>
              <a:rPr lang="en-US" altLang="ja-JP" dirty="0"/>
              <a:t>8</a:t>
            </a:r>
            <a:r>
              <a:rPr lang="ja-JP" altLang="en-US"/>
              <a:t>回</a:t>
            </a:r>
            <a:r>
              <a:rPr lang="en-US" altLang="ja-JP" dirty="0"/>
              <a:t>】2023</a:t>
            </a:r>
            <a:r>
              <a:rPr lang="ja-JP" altLang="en-US"/>
              <a:t>年</a:t>
            </a:r>
            <a:r>
              <a:rPr lang="en-US" altLang="ja-JP" dirty="0"/>
              <a:t>7</a:t>
            </a:r>
            <a:r>
              <a:rPr lang="ja-JP" altLang="en-US"/>
              <a:t>月</a:t>
            </a:r>
            <a:r>
              <a:rPr lang="en-US" altLang="ja-JP" dirty="0"/>
              <a:t>22</a:t>
            </a:r>
            <a:r>
              <a:rPr lang="ja-JP" altLang="en-US"/>
              <a:t>日</a:t>
            </a:r>
            <a:endParaRPr lang="en-US" altLang="ja-JP" dirty="0"/>
          </a:p>
        </p:txBody>
      </p:sp>
      <p:sp>
        <p:nvSpPr>
          <p:cNvPr id="4" name="テキスト ボックス 3">
            <a:extLst>
              <a:ext uri="{FF2B5EF4-FFF2-40B4-BE49-F238E27FC236}">
                <a16:creationId xmlns:a16="http://schemas.microsoft.com/office/drawing/2014/main" id="{F19C1774-657D-9ABB-ACC1-CFF46AC1744A}"/>
              </a:ext>
            </a:extLst>
          </p:cNvPr>
          <p:cNvSpPr txBox="1"/>
          <p:nvPr/>
        </p:nvSpPr>
        <p:spPr>
          <a:xfrm>
            <a:off x="2591780" y="569150"/>
            <a:ext cx="3960440" cy="523220"/>
          </a:xfrm>
          <a:prstGeom prst="rect">
            <a:avLst/>
          </a:prstGeom>
          <a:noFill/>
        </p:spPr>
        <p:txBody>
          <a:bodyPr wrap="square" rtlCol="0">
            <a:spAutoFit/>
          </a:bodyPr>
          <a:lstStyle/>
          <a:p>
            <a:r>
              <a:rPr lang="ja-JP" altLang="en-US" sz="2800"/>
              <a:t>家族会議の具体的内容</a:t>
            </a:r>
            <a:endParaRPr kumimoji="1" lang="ja-JP" altLang="en-US" sz="2800" dirty="0"/>
          </a:p>
        </p:txBody>
      </p:sp>
      <p:sp>
        <p:nvSpPr>
          <p:cNvPr id="5" name="テキスト ボックス 4">
            <a:extLst>
              <a:ext uri="{FF2B5EF4-FFF2-40B4-BE49-F238E27FC236}">
                <a16:creationId xmlns:a16="http://schemas.microsoft.com/office/drawing/2014/main" id="{705502D4-C5FD-9393-D211-E55625408BCA}"/>
              </a:ext>
            </a:extLst>
          </p:cNvPr>
          <p:cNvSpPr txBox="1"/>
          <p:nvPr/>
        </p:nvSpPr>
        <p:spPr>
          <a:xfrm>
            <a:off x="1822693" y="2780928"/>
            <a:ext cx="5498621" cy="2232021"/>
          </a:xfrm>
          <a:prstGeom prst="rect">
            <a:avLst/>
          </a:prstGeom>
          <a:noFill/>
        </p:spPr>
        <p:txBody>
          <a:bodyPr wrap="none" rtlCol="0">
            <a:spAutoFit/>
          </a:bodyPr>
          <a:lstStyle/>
          <a:p>
            <a:pPr algn="ctr">
              <a:lnSpc>
                <a:spcPct val="150000"/>
              </a:lnSpc>
            </a:pPr>
            <a:r>
              <a:rPr kumimoji="1" lang="ja-JP" altLang="en-US" sz="3200">
                <a:highlight>
                  <a:srgbClr val="FFFF00"/>
                </a:highlight>
              </a:rPr>
              <a:t>父・清二さま</a:t>
            </a:r>
            <a:r>
              <a:rPr lang="ja-JP" altLang="en-US" sz="3200">
                <a:highlight>
                  <a:srgbClr val="FFFF00"/>
                </a:highlight>
              </a:rPr>
              <a:t>と</a:t>
            </a:r>
            <a:r>
              <a:rPr kumimoji="1" lang="ja-JP" altLang="en-US" sz="3200">
                <a:highlight>
                  <a:srgbClr val="FFFF00"/>
                </a:highlight>
              </a:rPr>
              <a:t>母・まゆみさま</a:t>
            </a:r>
            <a:r>
              <a:rPr lang="ja-JP" altLang="en-US" sz="3200">
                <a:highlight>
                  <a:srgbClr val="FFFF00"/>
                </a:highlight>
              </a:rPr>
              <a:t>の</a:t>
            </a:r>
            <a:endParaRPr lang="en-US" altLang="ja-JP" sz="3200" dirty="0">
              <a:highlight>
                <a:srgbClr val="FFFF00"/>
              </a:highlight>
            </a:endParaRPr>
          </a:p>
          <a:p>
            <a:pPr algn="ctr">
              <a:lnSpc>
                <a:spcPct val="150000"/>
              </a:lnSpc>
            </a:pPr>
            <a:r>
              <a:rPr lang="ja-JP" altLang="en-US" sz="3200">
                <a:highlight>
                  <a:srgbClr val="FFFF00"/>
                </a:highlight>
              </a:rPr>
              <a:t>相続税シュミレーション</a:t>
            </a:r>
            <a:endParaRPr lang="en-US" altLang="ja-JP" sz="3200" dirty="0">
              <a:highlight>
                <a:srgbClr val="FFFF00"/>
              </a:highlight>
            </a:endParaRPr>
          </a:p>
          <a:p>
            <a:pPr algn="ctr">
              <a:lnSpc>
                <a:spcPct val="150000"/>
              </a:lnSpc>
            </a:pPr>
            <a:r>
              <a:rPr kumimoji="1" lang="ja-JP" altLang="en-US" sz="3200">
                <a:highlight>
                  <a:srgbClr val="FFFF00"/>
                </a:highlight>
              </a:rPr>
              <a:t>資料提出</a:t>
            </a:r>
          </a:p>
        </p:txBody>
      </p:sp>
    </p:spTree>
    <p:extLst>
      <p:ext uri="{BB962C8B-B14F-4D97-AF65-F5344CB8AC3E}">
        <p14:creationId xmlns:p14="http://schemas.microsoft.com/office/powerpoint/2010/main" val="8632668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5816" y="272480"/>
            <a:ext cx="2664296" cy="2792317"/>
          </a:xfrm>
          <a:prstGeom prst="rect">
            <a:avLst/>
          </a:prstGeom>
        </p:spPr>
      </p:pic>
      <p:sp>
        <p:nvSpPr>
          <p:cNvPr id="3" name="タイトル 2"/>
          <p:cNvSpPr>
            <a:spLocks noGrp="1"/>
          </p:cNvSpPr>
          <p:nvPr>
            <p:ph type="ctrTitle"/>
          </p:nvPr>
        </p:nvSpPr>
        <p:spPr>
          <a:xfrm>
            <a:off x="59595" y="2636912"/>
            <a:ext cx="8376737" cy="1372315"/>
          </a:xfrm>
        </p:spPr>
        <p:txBody>
          <a:bodyPr>
            <a:normAutofit fontScale="90000"/>
          </a:bodyPr>
          <a:lstStyle/>
          <a:p>
            <a:pPr>
              <a:lnSpc>
                <a:spcPct val="150000"/>
              </a:lnSpc>
            </a:pPr>
            <a:br>
              <a:rPr lang="en-US" altLang="ja-JP" sz="2800" b="1" dirty="0"/>
            </a:br>
            <a:br>
              <a:rPr lang="en-US" altLang="ja-JP" sz="2800" b="1" dirty="0"/>
            </a:br>
            <a:r>
              <a:rPr lang="ja-JP" altLang="en-US" sz="2800" b="1"/>
              <a:t>　清二さま・まゆみさま</a:t>
            </a:r>
            <a:br>
              <a:rPr lang="en-US" altLang="ja-JP" sz="2800" b="1" dirty="0"/>
            </a:br>
            <a:r>
              <a:rPr lang="ja-JP" altLang="en-US" sz="2800" b="1"/>
              <a:t>相続税シュミレーション</a:t>
            </a:r>
            <a:br>
              <a:rPr lang="en-US" altLang="ja-JP" sz="2800" b="1" dirty="0"/>
            </a:br>
            <a:endParaRPr kumimoji="1" lang="ja-JP" altLang="en-US" sz="1600" b="1" dirty="0"/>
          </a:p>
        </p:txBody>
      </p:sp>
      <p:sp>
        <p:nvSpPr>
          <p:cNvPr id="5" name="テキスト ボックス 4"/>
          <p:cNvSpPr txBox="1"/>
          <p:nvPr/>
        </p:nvSpPr>
        <p:spPr>
          <a:xfrm>
            <a:off x="3383868" y="4618072"/>
            <a:ext cx="1728192" cy="523220"/>
          </a:xfrm>
          <a:prstGeom prst="rect">
            <a:avLst/>
          </a:prstGeom>
          <a:solidFill>
            <a:schemeClr val="bg2"/>
          </a:solidFill>
        </p:spPr>
        <p:txBody>
          <a:bodyPr wrap="square" rtlCol="0">
            <a:spAutoFit/>
          </a:bodyPr>
          <a:lstStyle/>
          <a:p>
            <a:pPr algn="ctr"/>
            <a:r>
              <a:rPr kumimoji="1" lang="en-US" altLang="ja-JP" sz="2800" b="1" dirty="0"/>
              <a:t>Ver.1.00</a:t>
            </a:r>
            <a:endParaRPr kumimoji="1" lang="ja-JP" altLang="en-US" sz="2800" b="1" dirty="0"/>
          </a:p>
        </p:txBody>
      </p:sp>
      <p:sp>
        <p:nvSpPr>
          <p:cNvPr id="2" name="テキスト ボックス 1"/>
          <p:cNvSpPr txBox="1"/>
          <p:nvPr/>
        </p:nvSpPr>
        <p:spPr>
          <a:xfrm>
            <a:off x="7020272" y="5840785"/>
            <a:ext cx="1412566" cy="369332"/>
          </a:xfrm>
          <a:prstGeom prst="rect">
            <a:avLst/>
          </a:prstGeom>
          <a:noFill/>
        </p:spPr>
        <p:txBody>
          <a:bodyPr wrap="none" rtlCol="0">
            <a:spAutoFit/>
          </a:bodyPr>
          <a:lstStyle/>
          <a:p>
            <a:r>
              <a:rPr lang="en-US" altLang="ja-JP" dirty="0"/>
              <a:t>2023/07/22</a:t>
            </a:r>
            <a:endParaRPr kumimoji="1" lang="ja-JP" altLang="en-US" dirty="0"/>
          </a:p>
        </p:txBody>
      </p:sp>
    </p:spTree>
    <p:extLst>
      <p:ext uri="{BB962C8B-B14F-4D97-AF65-F5344CB8AC3E}">
        <p14:creationId xmlns:p14="http://schemas.microsoft.com/office/powerpoint/2010/main" val="46966196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A9F260A6-050A-6ABE-D90B-CB263C3502AD}"/>
              </a:ext>
            </a:extLst>
          </p:cNvPr>
          <p:cNvSpPr txBox="1"/>
          <p:nvPr/>
        </p:nvSpPr>
        <p:spPr>
          <a:xfrm>
            <a:off x="1709676" y="1908253"/>
            <a:ext cx="5724644" cy="3666388"/>
          </a:xfrm>
          <a:prstGeom prst="rect">
            <a:avLst/>
          </a:prstGeom>
          <a:noFill/>
        </p:spPr>
        <p:txBody>
          <a:bodyPr wrap="none" rtlCol="0">
            <a:spAutoFit/>
          </a:bodyPr>
          <a:lstStyle/>
          <a:p>
            <a:pPr algn="ctr">
              <a:lnSpc>
                <a:spcPct val="200000"/>
              </a:lnSpc>
            </a:pPr>
            <a:r>
              <a:rPr lang="en-US" altLang="ja-JP" sz="2400" dirty="0"/>
              <a:t>①</a:t>
            </a:r>
            <a:r>
              <a:rPr lang="ja-JP" altLang="en-US" sz="2400"/>
              <a:t>相続税シュミレーションの考え方</a:t>
            </a:r>
            <a:endParaRPr lang="en-US" altLang="ja-JP" sz="2400" dirty="0"/>
          </a:p>
          <a:p>
            <a:pPr algn="ctr">
              <a:lnSpc>
                <a:spcPct val="200000"/>
              </a:lnSpc>
            </a:pPr>
            <a:r>
              <a:rPr lang="en-US" altLang="ja-JP" sz="2400" dirty="0"/>
              <a:t>②</a:t>
            </a:r>
            <a:r>
              <a:rPr lang="ja-JP" altLang="en-US" sz="2400"/>
              <a:t>今回のシュミレーションの前提条件</a:t>
            </a:r>
            <a:endParaRPr lang="en-US" altLang="ja-JP" sz="2400" dirty="0"/>
          </a:p>
          <a:p>
            <a:pPr algn="ctr">
              <a:lnSpc>
                <a:spcPct val="200000"/>
              </a:lnSpc>
            </a:pPr>
            <a:r>
              <a:rPr lang="en-US" altLang="ja-JP" sz="2400" dirty="0"/>
              <a:t>③</a:t>
            </a:r>
            <a:r>
              <a:rPr lang="ja-JP" altLang="en-US" sz="2400"/>
              <a:t>相続税における二次相続という考え方</a:t>
            </a:r>
            <a:endParaRPr lang="en-US" altLang="ja-JP" sz="2400" dirty="0"/>
          </a:p>
          <a:p>
            <a:pPr algn="ctr">
              <a:lnSpc>
                <a:spcPct val="200000"/>
              </a:lnSpc>
            </a:pPr>
            <a:r>
              <a:rPr lang="en-US" altLang="ja-JP" sz="2400" dirty="0"/>
              <a:t>④</a:t>
            </a:r>
            <a:r>
              <a:rPr kumimoji="1" lang="ja-JP" altLang="en-US" sz="2400"/>
              <a:t>相続税の計算方法について</a:t>
            </a:r>
            <a:endParaRPr lang="en-US" altLang="ja-JP" sz="2400" dirty="0"/>
          </a:p>
          <a:p>
            <a:pPr algn="ctr">
              <a:lnSpc>
                <a:spcPct val="200000"/>
              </a:lnSpc>
            </a:pPr>
            <a:r>
              <a:rPr lang="en-US" altLang="ja-JP" sz="2400" dirty="0"/>
              <a:t>⑤</a:t>
            </a:r>
            <a:r>
              <a:rPr lang="ja-JP" altLang="en-US" sz="2400"/>
              <a:t>今後の相続税対策の考え方</a:t>
            </a:r>
            <a:endParaRPr lang="en-US" altLang="ja-JP" sz="2400" dirty="0"/>
          </a:p>
        </p:txBody>
      </p:sp>
    </p:spTree>
    <p:extLst>
      <p:ext uri="{BB962C8B-B14F-4D97-AF65-F5344CB8AC3E}">
        <p14:creationId xmlns:p14="http://schemas.microsoft.com/office/powerpoint/2010/main" val="380005750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a:cxnSpLocks/>
          </p:cNvCxnSpPr>
          <p:nvPr/>
        </p:nvCxnSpPr>
        <p:spPr>
          <a:xfrm>
            <a:off x="251520" y="1268760"/>
            <a:ext cx="8640960"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DC5AFEFC-67BE-A476-EE0B-63131D5AAEF1}"/>
              </a:ext>
            </a:extLst>
          </p:cNvPr>
          <p:cNvSpPr txBox="1"/>
          <p:nvPr/>
        </p:nvSpPr>
        <p:spPr>
          <a:xfrm>
            <a:off x="1401901" y="2520449"/>
            <a:ext cx="6340197" cy="1817101"/>
          </a:xfrm>
          <a:prstGeom prst="rect">
            <a:avLst/>
          </a:prstGeom>
          <a:solidFill>
            <a:srgbClr val="FFFF00"/>
          </a:solidFill>
        </p:spPr>
        <p:txBody>
          <a:bodyPr wrap="none" rtlCol="0">
            <a:spAutoFit/>
          </a:bodyPr>
          <a:lstStyle/>
          <a:p>
            <a:pPr algn="ctr">
              <a:lnSpc>
                <a:spcPct val="150000"/>
              </a:lnSpc>
            </a:pPr>
            <a:r>
              <a:rPr lang="en-US" altLang="ja-JP" sz="4000" dirty="0"/>
              <a:t>①</a:t>
            </a:r>
            <a:r>
              <a:rPr kumimoji="1" lang="ja-JP" altLang="en-US" sz="4000"/>
              <a:t>相続税シュミレーション</a:t>
            </a:r>
            <a:endParaRPr kumimoji="1" lang="en-US" altLang="ja-JP" sz="4000" dirty="0"/>
          </a:p>
          <a:p>
            <a:pPr algn="ctr">
              <a:lnSpc>
                <a:spcPct val="150000"/>
              </a:lnSpc>
            </a:pPr>
            <a:r>
              <a:rPr lang="ja-JP" altLang="en-US" sz="4000"/>
              <a:t>の考え方</a:t>
            </a:r>
            <a:endParaRPr kumimoji="1" lang="ja-JP" altLang="en-US" sz="4000" dirty="0"/>
          </a:p>
        </p:txBody>
      </p:sp>
    </p:spTree>
    <p:extLst>
      <p:ext uri="{BB962C8B-B14F-4D97-AF65-F5344CB8AC3E}">
        <p14:creationId xmlns:p14="http://schemas.microsoft.com/office/powerpoint/2010/main" val="426641736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a:cxnSpLocks/>
          </p:cNvCxnSpPr>
          <p:nvPr/>
        </p:nvCxnSpPr>
        <p:spPr>
          <a:xfrm>
            <a:off x="251520" y="1268760"/>
            <a:ext cx="8640960"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626F8ED6-CEDC-A2CE-7148-F0A90F7F65A1}"/>
              </a:ext>
            </a:extLst>
          </p:cNvPr>
          <p:cNvSpPr txBox="1"/>
          <p:nvPr/>
        </p:nvSpPr>
        <p:spPr>
          <a:xfrm>
            <a:off x="2171343" y="636738"/>
            <a:ext cx="4801314" cy="461665"/>
          </a:xfrm>
          <a:prstGeom prst="rect">
            <a:avLst/>
          </a:prstGeom>
          <a:noFill/>
        </p:spPr>
        <p:txBody>
          <a:bodyPr wrap="none" rtlCol="0">
            <a:spAutoFit/>
          </a:bodyPr>
          <a:lstStyle/>
          <a:p>
            <a:pPr algn="ctr"/>
            <a:r>
              <a:rPr kumimoji="1" lang="ja-JP" altLang="en-US" sz="2400"/>
              <a:t>相続税シュミレーションの考え方</a:t>
            </a:r>
            <a:endParaRPr kumimoji="1" lang="en-US" altLang="ja-JP" sz="2400" dirty="0"/>
          </a:p>
        </p:txBody>
      </p:sp>
      <p:sp>
        <p:nvSpPr>
          <p:cNvPr id="6" name="テキスト ボックス 5">
            <a:extLst>
              <a:ext uri="{FF2B5EF4-FFF2-40B4-BE49-F238E27FC236}">
                <a16:creationId xmlns:a16="http://schemas.microsoft.com/office/drawing/2014/main" id="{F8781B93-06E2-6B1D-882B-8FABDF344CAC}"/>
              </a:ext>
            </a:extLst>
          </p:cNvPr>
          <p:cNvSpPr txBox="1"/>
          <p:nvPr/>
        </p:nvSpPr>
        <p:spPr>
          <a:xfrm>
            <a:off x="1528121" y="1556792"/>
            <a:ext cx="7340471" cy="5023426"/>
          </a:xfrm>
          <a:prstGeom prst="rect">
            <a:avLst/>
          </a:prstGeom>
          <a:noFill/>
        </p:spPr>
        <p:txBody>
          <a:bodyPr wrap="none" rtlCol="0">
            <a:spAutoFit/>
          </a:bodyPr>
          <a:lstStyle/>
          <a:p>
            <a:pPr>
              <a:lnSpc>
                <a:spcPct val="150000"/>
              </a:lnSpc>
            </a:pPr>
            <a:r>
              <a:rPr kumimoji="1" lang="ja-JP" altLang="en-US"/>
              <a:t>①法律・法令などは令和</a:t>
            </a:r>
            <a:r>
              <a:rPr kumimoji="1" lang="en-US" altLang="ja-JP" dirty="0"/>
              <a:t>5</a:t>
            </a:r>
            <a:r>
              <a:rPr kumimoji="1" lang="ja-JP" altLang="en-US"/>
              <a:t>年</a:t>
            </a:r>
            <a:r>
              <a:rPr kumimoji="1" lang="en-US" altLang="ja-JP" dirty="0"/>
              <a:t>7</a:t>
            </a:r>
            <a:r>
              <a:rPr kumimoji="1" lang="ja-JP" altLang="en-US"/>
              <a:t>月</a:t>
            </a:r>
            <a:r>
              <a:rPr lang="en-US" altLang="ja-JP" dirty="0"/>
              <a:t>22</a:t>
            </a:r>
            <a:r>
              <a:rPr lang="ja-JP" altLang="en-US"/>
              <a:t>日現在のものです。</a:t>
            </a:r>
            <a:endParaRPr lang="en-US" altLang="ja-JP" dirty="0"/>
          </a:p>
          <a:p>
            <a:pPr>
              <a:lnSpc>
                <a:spcPct val="150000"/>
              </a:lnSpc>
            </a:pPr>
            <a:r>
              <a:rPr kumimoji="1" lang="ja-JP" altLang="en-US"/>
              <a:t>②相続税は亡くなる時期、順番、取得する相続財産の内訳</a:t>
            </a:r>
            <a:endParaRPr kumimoji="1" lang="en-US" altLang="ja-JP" dirty="0"/>
          </a:p>
          <a:p>
            <a:pPr>
              <a:lnSpc>
                <a:spcPct val="150000"/>
              </a:lnSpc>
            </a:pPr>
            <a:r>
              <a:rPr lang="ja-JP" altLang="en-US"/>
              <a:t>　など</a:t>
            </a:r>
            <a:r>
              <a:rPr kumimoji="1" lang="ja-JP" altLang="en-US"/>
              <a:t>によって大きく変動します。</a:t>
            </a:r>
            <a:endParaRPr kumimoji="1" lang="en-US" altLang="ja-JP" dirty="0"/>
          </a:p>
          <a:p>
            <a:pPr>
              <a:lnSpc>
                <a:spcPct val="150000"/>
              </a:lnSpc>
            </a:pPr>
            <a:r>
              <a:rPr lang="en-US" altLang="ja-JP" dirty="0"/>
              <a:t>③</a:t>
            </a:r>
            <a:r>
              <a:rPr lang="ja-JP" altLang="en-US"/>
              <a:t>「相続税の軽減」「取得財産の整合性」「感情面の折り合い」</a:t>
            </a:r>
            <a:endParaRPr lang="en-US" altLang="ja-JP" dirty="0"/>
          </a:p>
          <a:p>
            <a:pPr>
              <a:lnSpc>
                <a:spcPct val="150000"/>
              </a:lnSpc>
            </a:pPr>
            <a:r>
              <a:rPr kumimoji="1" lang="ja-JP" altLang="en-US"/>
              <a:t>　な</a:t>
            </a:r>
            <a:r>
              <a:rPr lang="ja-JP" altLang="en-US"/>
              <a:t>ど、さまざまな要素が変数となります。</a:t>
            </a:r>
            <a:endParaRPr lang="en-US" altLang="ja-JP" dirty="0"/>
          </a:p>
          <a:p>
            <a:pPr>
              <a:lnSpc>
                <a:spcPct val="150000"/>
              </a:lnSpc>
            </a:pPr>
            <a:r>
              <a:rPr kumimoji="1" lang="en-US" altLang="ja-JP" dirty="0"/>
              <a:t>④</a:t>
            </a:r>
            <a:r>
              <a:rPr kumimoji="1" lang="ja-JP" altLang="en-US"/>
              <a:t>シュミレーションは数回のトライを繰り返すことで</a:t>
            </a:r>
            <a:br>
              <a:rPr kumimoji="1" lang="en-US" altLang="ja-JP" dirty="0"/>
            </a:br>
            <a:r>
              <a:rPr kumimoji="1" lang="ja-JP" altLang="en-US"/>
              <a:t>　段階的に現実感と完成度を増していきます。</a:t>
            </a:r>
            <a:endParaRPr kumimoji="1" lang="en-US" altLang="ja-JP" dirty="0"/>
          </a:p>
          <a:p>
            <a:pPr>
              <a:lnSpc>
                <a:spcPct val="150000"/>
              </a:lnSpc>
            </a:pPr>
            <a:r>
              <a:rPr lang="en-US" altLang="ja-JP" dirty="0"/>
              <a:t>⑤</a:t>
            </a:r>
            <a:r>
              <a:rPr lang="ja-JP" altLang="en-US"/>
              <a:t>一次相続だけではなく、二次相続も視野に入れたシュミレーション</a:t>
            </a:r>
            <a:br>
              <a:rPr lang="en-US" altLang="ja-JP" dirty="0"/>
            </a:br>
            <a:r>
              <a:rPr lang="ja-JP" altLang="en-US"/>
              <a:t>　が重要です。</a:t>
            </a:r>
            <a:br>
              <a:rPr lang="en-US" altLang="ja-JP" dirty="0"/>
            </a:br>
            <a:r>
              <a:rPr lang="ja-JP" altLang="en-US"/>
              <a:t>　（代を跨いだトータルの相続税の額を考えるのがベター）</a:t>
            </a:r>
            <a:endParaRPr lang="en-US" altLang="ja-JP" dirty="0"/>
          </a:p>
          <a:p>
            <a:pPr>
              <a:lnSpc>
                <a:spcPct val="150000"/>
              </a:lnSpc>
            </a:pPr>
            <a:r>
              <a:rPr kumimoji="1" lang="en-US" altLang="ja-JP" dirty="0"/>
              <a:t>⑥</a:t>
            </a:r>
            <a:r>
              <a:rPr kumimoji="1" lang="ja-JP" altLang="en-US"/>
              <a:t>法律・法令は適宜変わります。大幅な変更があるときは</a:t>
            </a:r>
            <a:br>
              <a:rPr kumimoji="1" lang="en-US" altLang="ja-JP" dirty="0"/>
            </a:br>
            <a:r>
              <a:rPr kumimoji="1" lang="ja-JP" altLang="en-US"/>
              <a:t>　シュミレーションの検証が有効です。</a:t>
            </a:r>
            <a:endParaRPr kumimoji="1" lang="ja-JP" altLang="en-US" dirty="0"/>
          </a:p>
        </p:txBody>
      </p:sp>
    </p:spTree>
    <p:extLst>
      <p:ext uri="{BB962C8B-B14F-4D97-AF65-F5344CB8AC3E}">
        <p14:creationId xmlns:p14="http://schemas.microsoft.com/office/powerpoint/2010/main" val="112210958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a:cxnSpLocks/>
          </p:cNvCxnSpPr>
          <p:nvPr/>
        </p:nvCxnSpPr>
        <p:spPr>
          <a:xfrm>
            <a:off x="251520" y="1268760"/>
            <a:ext cx="8640960"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DC5AFEFC-67BE-A476-EE0B-63131D5AAEF1}"/>
              </a:ext>
            </a:extLst>
          </p:cNvPr>
          <p:cNvSpPr txBox="1"/>
          <p:nvPr/>
        </p:nvSpPr>
        <p:spPr>
          <a:xfrm>
            <a:off x="1145424" y="2520449"/>
            <a:ext cx="6853159" cy="1817101"/>
          </a:xfrm>
          <a:prstGeom prst="rect">
            <a:avLst/>
          </a:prstGeom>
          <a:solidFill>
            <a:srgbClr val="FFFF00"/>
          </a:solidFill>
        </p:spPr>
        <p:txBody>
          <a:bodyPr wrap="none" rtlCol="0">
            <a:spAutoFit/>
          </a:bodyPr>
          <a:lstStyle/>
          <a:p>
            <a:pPr algn="ctr">
              <a:lnSpc>
                <a:spcPct val="150000"/>
              </a:lnSpc>
            </a:pPr>
            <a:r>
              <a:rPr lang="en-US" altLang="ja-JP" sz="4000" dirty="0"/>
              <a:t>②</a:t>
            </a:r>
            <a:r>
              <a:rPr lang="ja-JP" altLang="en-US" sz="4000"/>
              <a:t>今回のシュミレーションの</a:t>
            </a:r>
            <a:endParaRPr lang="en-US" altLang="ja-JP" sz="4000" dirty="0"/>
          </a:p>
          <a:p>
            <a:pPr algn="ctr">
              <a:lnSpc>
                <a:spcPct val="150000"/>
              </a:lnSpc>
            </a:pPr>
            <a:r>
              <a:rPr lang="ja-JP" altLang="en-US" sz="4000"/>
              <a:t>前提条件</a:t>
            </a:r>
            <a:endParaRPr kumimoji="1" lang="ja-JP" altLang="en-US" sz="4000" dirty="0"/>
          </a:p>
        </p:txBody>
      </p:sp>
    </p:spTree>
    <p:extLst>
      <p:ext uri="{BB962C8B-B14F-4D97-AF65-F5344CB8AC3E}">
        <p14:creationId xmlns:p14="http://schemas.microsoft.com/office/powerpoint/2010/main" val="340259393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a:cxnSpLocks/>
          </p:cNvCxnSpPr>
          <p:nvPr/>
        </p:nvCxnSpPr>
        <p:spPr>
          <a:xfrm>
            <a:off x="251520" y="1268760"/>
            <a:ext cx="8640960"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626F8ED6-CEDC-A2CE-7148-F0A90F7F65A1}"/>
              </a:ext>
            </a:extLst>
          </p:cNvPr>
          <p:cNvSpPr txBox="1"/>
          <p:nvPr/>
        </p:nvSpPr>
        <p:spPr>
          <a:xfrm>
            <a:off x="2483768" y="667516"/>
            <a:ext cx="4288353" cy="400110"/>
          </a:xfrm>
          <a:prstGeom prst="rect">
            <a:avLst/>
          </a:prstGeom>
          <a:noFill/>
        </p:spPr>
        <p:txBody>
          <a:bodyPr wrap="none" rtlCol="0">
            <a:spAutoFit/>
          </a:bodyPr>
          <a:lstStyle/>
          <a:p>
            <a:pPr algn="ctr"/>
            <a:r>
              <a:rPr kumimoji="1" lang="ja-JP" altLang="en-US" sz="2000"/>
              <a:t>今回のシュミレーションの前提条件</a:t>
            </a:r>
            <a:endParaRPr kumimoji="1" lang="en-US" altLang="ja-JP" sz="2000" dirty="0"/>
          </a:p>
        </p:txBody>
      </p:sp>
      <p:sp>
        <p:nvSpPr>
          <p:cNvPr id="2" name="テキスト ボックス 1">
            <a:extLst>
              <a:ext uri="{FF2B5EF4-FFF2-40B4-BE49-F238E27FC236}">
                <a16:creationId xmlns:a16="http://schemas.microsoft.com/office/drawing/2014/main" id="{360294F4-E210-E733-6719-73175F193D5C}"/>
              </a:ext>
            </a:extLst>
          </p:cNvPr>
          <p:cNvSpPr txBox="1"/>
          <p:nvPr/>
        </p:nvSpPr>
        <p:spPr>
          <a:xfrm>
            <a:off x="1979712" y="2708920"/>
            <a:ext cx="5955476" cy="2114938"/>
          </a:xfrm>
          <a:prstGeom prst="rect">
            <a:avLst/>
          </a:prstGeom>
          <a:noFill/>
        </p:spPr>
        <p:txBody>
          <a:bodyPr wrap="none" rtlCol="0">
            <a:spAutoFit/>
          </a:bodyPr>
          <a:lstStyle/>
          <a:p>
            <a:pPr>
              <a:lnSpc>
                <a:spcPct val="150000"/>
              </a:lnSpc>
            </a:pPr>
            <a:r>
              <a:rPr kumimoji="1" lang="ja-JP" altLang="en-US"/>
              <a:t>・吉田清二さんの相続税のシュミレーションであること</a:t>
            </a:r>
            <a:endParaRPr kumimoji="1" lang="en-US" altLang="ja-JP" dirty="0"/>
          </a:p>
          <a:p>
            <a:pPr>
              <a:lnSpc>
                <a:spcPct val="150000"/>
              </a:lnSpc>
            </a:pPr>
            <a:r>
              <a:rPr kumimoji="1" lang="ja-JP" altLang="en-US"/>
              <a:t>・まゆみさんが全額取得した場合を出しています。</a:t>
            </a:r>
            <a:br>
              <a:rPr kumimoji="1" lang="en-US" altLang="ja-JP" dirty="0"/>
            </a:br>
            <a:r>
              <a:rPr kumimoji="1" lang="ja-JP" altLang="en-US"/>
              <a:t>　　　　　　　（まずは</a:t>
            </a:r>
            <a:r>
              <a:rPr kumimoji="1" lang="en-US" altLang="ja-JP" dirty="0"/>
              <a:t>ver.1.00</a:t>
            </a:r>
            <a:r>
              <a:rPr kumimoji="1" lang="ja-JP" altLang="en-US"/>
              <a:t>として）</a:t>
            </a:r>
            <a:endParaRPr kumimoji="1" lang="en-US" altLang="ja-JP" dirty="0"/>
          </a:p>
          <a:p>
            <a:pPr>
              <a:lnSpc>
                <a:spcPct val="150000"/>
              </a:lnSpc>
            </a:pPr>
            <a:r>
              <a:rPr lang="en-US" altLang="ja-JP" dirty="0"/>
              <a:t>→</a:t>
            </a:r>
            <a:r>
              <a:rPr lang="ja-JP" altLang="en-US"/>
              <a:t>配偶者の税額軽減（</a:t>
            </a:r>
            <a:r>
              <a:rPr lang="en-US" altLang="ja-JP" dirty="0"/>
              <a:t>※</a:t>
            </a:r>
            <a:r>
              <a:rPr lang="ja-JP" altLang="en-US"/>
              <a:t>）を最大限利用するため</a:t>
            </a:r>
            <a:endParaRPr lang="en-US" altLang="ja-JP" dirty="0"/>
          </a:p>
          <a:p>
            <a:pPr>
              <a:lnSpc>
                <a:spcPct val="150000"/>
              </a:lnSpc>
            </a:pPr>
            <a:r>
              <a:rPr lang="ja-JP" altLang="en-US"/>
              <a:t>・葬儀費用は</a:t>
            </a:r>
            <a:r>
              <a:rPr lang="en-US" altLang="ja-JP" dirty="0"/>
              <a:t>300</a:t>
            </a:r>
            <a:r>
              <a:rPr lang="ja-JP" altLang="en-US"/>
              <a:t>万円としています。</a:t>
            </a:r>
            <a:endParaRPr kumimoji="1" lang="en-US" altLang="ja-JP" dirty="0"/>
          </a:p>
        </p:txBody>
      </p:sp>
    </p:spTree>
    <p:extLst>
      <p:ext uri="{BB962C8B-B14F-4D97-AF65-F5344CB8AC3E}">
        <p14:creationId xmlns:p14="http://schemas.microsoft.com/office/powerpoint/2010/main" val="307279527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a:cxnSpLocks/>
          </p:cNvCxnSpPr>
          <p:nvPr/>
        </p:nvCxnSpPr>
        <p:spPr>
          <a:xfrm>
            <a:off x="251520" y="1268760"/>
            <a:ext cx="8640960"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DC5AFEFC-67BE-A476-EE0B-63131D5AAEF1}"/>
              </a:ext>
            </a:extLst>
          </p:cNvPr>
          <p:cNvSpPr txBox="1"/>
          <p:nvPr/>
        </p:nvSpPr>
        <p:spPr>
          <a:xfrm>
            <a:off x="1828306" y="2520449"/>
            <a:ext cx="5487400" cy="1817101"/>
          </a:xfrm>
          <a:prstGeom prst="rect">
            <a:avLst/>
          </a:prstGeom>
          <a:solidFill>
            <a:srgbClr val="FFFF00"/>
          </a:solidFill>
        </p:spPr>
        <p:txBody>
          <a:bodyPr wrap="none" rtlCol="0">
            <a:spAutoFit/>
          </a:bodyPr>
          <a:lstStyle/>
          <a:p>
            <a:pPr algn="ctr">
              <a:lnSpc>
                <a:spcPct val="150000"/>
              </a:lnSpc>
            </a:pPr>
            <a:r>
              <a:rPr lang="en-US" altLang="ja-JP" sz="4000" dirty="0"/>
              <a:t>③</a:t>
            </a:r>
            <a:r>
              <a:rPr lang="ja-JP" altLang="en-US" sz="4000"/>
              <a:t>相続税における</a:t>
            </a:r>
            <a:endParaRPr lang="en-US" altLang="ja-JP" sz="4000" dirty="0"/>
          </a:p>
          <a:p>
            <a:pPr algn="ctr">
              <a:lnSpc>
                <a:spcPct val="150000"/>
              </a:lnSpc>
            </a:pPr>
            <a:r>
              <a:rPr lang="ja-JP" altLang="en-US" sz="4000"/>
              <a:t>二次相続という考え方</a:t>
            </a:r>
            <a:endParaRPr kumimoji="1" lang="ja-JP" altLang="en-US" sz="4000" dirty="0"/>
          </a:p>
        </p:txBody>
      </p:sp>
    </p:spTree>
    <p:extLst>
      <p:ext uri="{BB962C8B-B14F-4D97-AF65-F5344CB8AC3E}">
        <p14:creationId xmlns:p14="http://schemas.microsoft.com/office/powerpoint/2010/main" val="323522412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a:cxnSpLocks/>
          </p:cNvCxnSpPr>
          <p:nvPr/>
        </p:nvCxnSpPr>
        <p:spPr>
          <a:xfrm>
            <a:off x="251520" y="1268760"/>
            <a:ext cx="8640960"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C1F11839-EDD2-967E-3E5E-CAFF2D3E5F0D}"/>
              </a:ext>
            </a:extLst>
          </p:cNvPr>
          <p:cNvSpPr txBox="1"/>
          <p:nvPr/>
        </p:nvSpPr>
        <p:spPr>
          <a:xfrm>
            <a:off x="1187624" y="1434918"/>
            <a:ext cx="7200800" cy="2303964"/>
          </a:xfrm>
          <a:prstGeom prst="rect">
            <a:avLst/>
          </a:prstGeom>
          <a:noFill/>
        </p:spPr>
        <p:txBody>
          <a:bodyPr wrap="square">
            <a:spAutoFit/>
          </a:bodyPr>
          <a:lstStyle/>
          <a:p>
            <a:pPr>
              <a:lnSpc>
                <a:spcPct val="150000"/>
              </a:lnSpc>
            </a:pPr>
            <a:r>
              <a:rPr lang="ja-JP" altLang="en-US" sz="1400" b="0" i="0">
                <a:solidFill>
                  <a:srgbClr val="333333"/>
                </a:solidFill>
                <a:effectLst/>
                <a:latin typeface="+mn-ea"/>
              </a:rPr>
              <a:t>二次相続とは、一次相続で相続人となった配偶者が亡くなったときに発生する相続のことを指します。</a:t>
            </a:r>
            <a:endParaRPr lang="en-US" altLang="ja-JP" sz="1400" b="0" i="0" dirty="0">
              <a:solidFill>
                <a:srgbClr val="333333"/>
              </a:solidFill>
              <a:effectLst/>
              <a:latin typeface="+mn-ea"/>
            </a:endParaRPr>
          </a:p>
          <a:p>
            <a:pPr>
              <a:lnSpc>
                <a:spcPct val="150000"/>
              </a:lnSpc>
            </a:pPr>
            <a:r>
              <a:rPr lang="ja-JP" altLang="en-US" sz="1400" b="0" i="0">
                <a:solidFill>
                  <a:srgbClr val="333333"/>
                </a:solidFill>
                <a:effectLst/>
                <a:latin typeface="+mn-ea"/>
              </a:rPr>
              <a:t>たとえば両親と子ども</a:t>
            </a:r>
            <a:r>
              <a:rPr lang="en-US" altLang="ja-JP" sz="1400" b="0" i="0" dirty="0">
                <a:solidFill>
                  <a:srgbClr val="333333"/>
                </a:solidFill>
                <a:effectLst/>
                <a:latin typeface="+mn-ea"/>
              </a:rPr>
              <a:t>3</a:t>
            </a:r>
            <a:r>
              <a:rPr lang="ja-JP" altLang="en-US" sz="1400" b="0" i="0">
                <a:solidFill>
                  <a:srgbClr val="333333"/>
                </a:solidFill>
                <a:effectLst/>
                <a:latin typeface="+mn-ea"/>
              </a:rPr>
              <a:t>人の</a:t>
            </a:r>
            <a:r>
              <a:rPr lang="en-US" altLang="ja-JP" sz="1400" b="0" i="0" dirty="0">
                <a:solidFill>
                  <a:srgbClr val="333333"/>
                </a:solidFill>
                <a:effectLst/>
                <a:latin typeface="+mn-ea"/>
              </a:rPr>
              <a:t>5</a:t>
            </a:r>
            <a:r>
              <a:rPr lang="ja-JP" altLang="en-US" sz="1400" b="0" i="0">
                <a:solidFill>
                  <a:srgbClr val="333333"/>
                </a:solidFill>
                <a:effectLst/>
                <a:latin typeface="+mn-ea"/>
              </a:rPr>
              <a:t>人家族の場合、</a:t>
            </a:r>
            <a:endParaRPr lang="en-US" altLang="ja-JP" sz="1400" b="0" i="0" dirty="0">
              <a:solidFill>
                <a:srgbClr val="333333"/>
              </a:solidFill>
              <a:effectLst/>
              <a:latin typeface="+mn-ea"/>
            </a:endParaRPr>
          </a:p>
          <a:p>
            <a:pPr>
              <a:lnSpc>
                <a:spcPct val="150000"/>
              </a:lnSpc>
            </a:pPr>
            <a:r>
              <a:rPr lang="ja-JP" altLang="en-US" sz="1400" b="0" i="0">
                <a:solidFill>
                  <a:srgbClr val="333333"/>
                </a:solidFill>
                <a:effectLst/>
                <a:latin typeface="+mn-ea"/>
              </a:rPr>
              <a:t>父がはじめに亡くなり、配偶者の母と子どもたちへ遺産が相続されるのを一次相続、</a:t>
            </a:r>
            <a:endParaRPr lang="en-US" altLang="ja-JP" sz="1400" b="0" i="0" dirty="0">
              <a:solidFill>
                <a:srgbClr val="333333"/>
              </a:solidFill>
              <a:effectLst/>
              <a:latin typeface="+mn-ea"/>
            </a:endParaRPr>
          </a:p>
          <a:p>
            <a:pPr>
              <a:lnSpc>
                <a:spcPct val="150000"/>
              </a:lnSpc>
            </a:pPr>
            <a:r>
              <a:rPr lang="ja-JP" altLang="en-US" sz="1400" b="0" i="0">
                <a:solidFill>
                  <a:srgbClr val="333333"/>
                </a:solidFill>
                <a:effectLst/>
                <a:latin typeface="+mn-ea"/>
              </a:rPr>
              <a:t>続いて母が亡くなり子ども達だけへ遺産相続されるのが二次相続です。</a:t>
            </a:r>
            <a:endParaRPr lang="en-US" altLang="ja-JP" sz="1400" b="0" i="0" dirty="0">
              <a:solidFill>
                <a:srgbClr val="333333"/>
              </a:solidFill>
              <a:effectLst/>
              <a:latin typeface="+mn-ea"/>
            </a:endParaRPr>
          </a:p>
          <a:p>
            <a:pPr>
              <a:lnSpc>
                <a:spcPct val="150000"/>
              </a:lnSpc>
            </a:pPr>
            <a:r>
              <a:rPr lang="ja-JP" altLang="en-US" sz="1400">
                <a:solidFill>
                  <a:srgbClr val="333333"/>
                </a:solidFill>
                <a:latin typeface="+mn-ea"/>
              </a:rPr>
              <a:t>二次相続ではすでに配偶者が亡くなっているため、相続税において控除される金額が減り、相続税は大きくなりがちなのが一般的です。</a:t>
            </a:r>
            <a:endParaRPr lang="ja-JP" altLang="en-US" sz="1400">
              <a:latin typeface="+mn-ea"/>
            </a:endParaRPr>
          </a:p>
        </p:txBody>
      </p:sp>
      <p:sp>
        <p:nvSpPr>
          <p:cNvPr id="6" name="テキスト ボックス 5">
            <a:extLst>
              <a:ext uri="{FF2B5EF4-FFF2-40B4-BE49-F238E27FC236}">
                <a16:creationId xmlns:a16="http://schemas.microsoft.com/office/drawing/2014/main" id="{950E0604-78EB-172B-8359-ED3BCE476969}"/>
              </a:ext>
            </a:extLst>
          </p:cNvPr>
          <p:cNvSpPr txBox="1"/>
          <p:nvPr/>
        </p:nvSpPr>
        <p:spPr>
          <a:xfrm>
            <a:off x="3787169" y="740020"/>
            <a:ext cx="1569661" cy="369332"/>
          </a:xfrm>
          <a:prstGeom prst="rect">
            <a:avLst/>
          </a:prstGeom>
          <a:noFill/>
        </p:spPr>
        <p:txBody>
          <a:bodyPr wrap="none" rtlCol="0">
            <a:spAutoFit/>
          </a:bodyPr>
          <a:lstStyle/>
          <a:p>
            <a:pPr algn="ctr"/>
            <a:r>
              <a:rPr kumimoji="1" lang="ja-JP" altLang="en-US"/>
              <a:t>二次相続とは</a:t>
            </a:r>
            <a:endParaRPr kumimoji="1" lang="ja-JP" altLang="en-US" dirty="0"/>
          </a:p>
        </p:txBody>
      </p:sp>
      <p:pic>
        <p:nvPicPr>
          <p:cNvPr id="9" name="図 8" descr="タイムライン&#10;&#10;中程度の精度で自動的に生成された説明">
            <a:extLst>
              <a:ext uri="{FF2B5EF4-FFF2-40B4-BE49-F238E27FC236}">
                <a16:creationId xmlns:a16="http://schemas.microsoft.com/office/drawing/2014/main" id="{8C21AADE-ECAD-7548-38C9-506982C95D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5736" y="3920382"/>
            <a:ext cx="2318902" cy="2685044"/>
          </a:xfrm>
          <a:prstGeom prst="rect">
            <a:avLst/>
          </a:prstGeom>
        </p:spPr>
      </p:pic>
      <p:pic>
        <p:nvPicPr>
          <p:cNvPr id="11" name="図 10" descr="タイムライン が含まれている画像&#10;&#10;自動的に生成された説明">
            <a:extLst>
              <a:ext uri="{FF2B5EF4-FFF2-40B4-BE49-F238E27FC236}">
                <a16:creationId xmlns:a16="http://schemas.microsoft.com/office/drawing/2014/main" id="{85E9D1FD-1A13-55DB-D14E-B35620C7B6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0072" y="3920382"/>
            <a:ext cx="2160240" cy="2685044"/>
          </a:xfrm>
          <a:prstGeom prst="rect">
            <a:avLst/>
          </a:prstGeom>
        </p:spPr>
      </p:pic>
    </p:spTree>
    <p:extLst>
      <p:ext uri="{BB962C8B-B14F-4D97-AF65-F5344CB8AC3E}">
        <p14:creationId xmlns:p14="http://schemas.microsoft.com/office/powerpoint/2010/main" val="208647835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a:cxnSpLocks/>
          </p:cNvCxnSpPr>
          <p:nvPr/>
        </p:nvCxnSpPr>
        <p:spPr>
          <a:xfrm>
            <a:off x="251520" y="1268760"/>
            <a:ext cx="8640960"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DC5AFEFC-67BE-A476-EE0B-63131D5AAEF1}"/>
              </a:ext>
            </a:extLst>
          </p:cNvPr>
          <p:cNvSpPr txBox="1"/>
          <p:nvPr/>
        </p:nvSpPr>
        <p:spPr>
          <a:xfrm>
            <a:off x="1145420" y="3075057"/>
            <a:ext cx="6853159" cy="707886"/>
          </a:xfrm>
          <a:prstGeom prst="rect">
            <a:avLst/>
          </a:prstGeom>
          <a:solidFill>
            <a:srgbClr val="FFFF00"/>
          </a:solidFill>
        </p:spPr>
        <p:txBody>
          <a:bodyPr wrap="none" rtlCol="0">
            <a:spAutoFit/>
          </a:bodyPr>
          <a:lstStyle/>
          <a:p>
            <a:pPr algn="ctr"/>
            <a:r>
              <a:rPr lang="en-US" altLang="ja-JP" sz="4000" dirty="0"/>
              <a:t>④</a:t>
            </a:r>
            <a:r>
              <a:rPr kumimoji="1" lang="ja-JP" altLang="en-US" sz="4000"/>
              <a:t>相続税の計算方法について</a:t>
            </a:r>
            <a:endParaRPr kumimoji="1" lang="ja-JP" altLang="en-US" sz="4000" dirty="0"/>
          </a:p>
        </p:txBody>
      </p:sp>
    </p:spTree>
    <p:extLst>
      <p:ext uri="{BB962C8B-B14F-4D97-AF65-F5344CB8AC3E}">
        <p14:creationId xmlns:p14="http://schemas.microsoft.com/office/powerpoint/2010/main" val="33495678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5816" y="272480"/>
            <a:ext cx="2664296" cy="2792317"/>
          </a:xfrm>
          <a:prstGeom prst="rect">
            <a:avLst/>
          </a:prstGeom>
        </p:spPr>
      </p:pic>
      <p:sp>
        <p:nvSpPr>
          <p:cNvPr id="3" name="タイトル 2"/>
          <p:cNvSpPr>
            <a:spLocks noGrp="1"/>
          </p:cNvSpPr>
          <p:nvPr>
            <p:ph type="ctrTitle"/>
          </p:nvPr>
        </p:nvSpPr>
        <p:spPr>
          <a:xfrm>
            <a:off x="179512" y="2453530"/>
            <a:ext cx="8376737" cy="1372315"/>
          </a:xfrm>
        </p:spPr>
        <p:txBody>
          <a:bodyPr>
            <a:normAutofit fontScale="90000"/>
          </a:bodyPr>
          <a:lstStyle/>
          <a:p>
            <a:br>
              <a:rPr lang="en-US" altLang="ja-JP" sz="2800" b="1" dirty="0"/>
            </a:br>
            <a:br>
              <a:rPr lang="en-US" altLang="ja-JP" sz="2800" b="1" dirty="0"/>
            </a:br>
            <a:r>
              <a:rPr lang="ja-JP" altLang="en-US" sz="3200" b="1"/>
              <a:t>医療法人〇〇会　</a:t>
            </a:r>
            <a:r>
              <a:rPr lang="en-US" altLang="ja-JP" sz="3200" b="1" dirty="0"/>
              <a:t>A</a:t>
            </a:r>
            <a:r>
              <a:rPr lang="ja-JP" altLang="en-US" sz="3200" b="1"/>
              <a:t>医院　御中</a:t>
            </a:r>
            <a:br>
              <a:rPr lang="en-US" altLang="ja-JP" sz="3200" b="1" dirty="0"/>
            </a:br>
            <a:r>
              <a:rPr lang="ja-JP" altLang="en-US" sz="4400" b="1"/>
              <a:t>　</a:t>
            </a:r>
            <a:br>
              <a:rPr lang="en-US" altLang="ja-JP" sz="2800" b="1" dirty="0"/>
            </a:br>
            <a:r>
              <a:rPr lang="ja-JP" altLang="en-US" sz="2800" b="1" dirty="0"/>
              <a:t>相続対策資料</a:t>
            </a:r>
            <a:br>
              <a:rPr lang="en-US" altLang="ja-JP" sz="2800" b="1" dirty="0"/>
            </a:br>
            <a:endParaRPr kumimoji="1" lang="ja-JP" altLang="en-US" sz="1600" b="1" dirty="0"/>
          </a:p>
        </p:txBody>
      </p:sp>
      <p:sp>
        <p:nvSpPr>
          <p:cNvPr id="5" name="テキスト ボックス 4"/>
          <p:cNvSpPr txBox="1"/>
          <p:nvPr/>
        </p:nvSpPr>
        <p:spPr>
          <a:xfrm>
            <a:off x="611560" y="4679627"/>
            <a:ext cx="6624736" cy="400110"/>
          </a:xfrm>
          <a:prstGeom prst="rect">
            <a:avLst/>
          </a:prstGeom>
          <a:solidFill>
            <a:schemeClr val="bg2"/>
          </a:solidFill>
        </p:spPr>
        <p:txBody>
          <a:bodyPr wrap="square" rtlCol="0">
            <a:spAutoFit/>
          </a:bodyPr>
          <a:lstStyle/>
          <a:p>
            <a:pPr algn="ctr"/>
            <a:r>
              <a:rPr lang="ja-JP" altLang="en-US" sz="2000" b="1"/>
              <a:t>株式会社ライブリッジ</a:t>
            </a:r>
            <a:r>
              <a:rPr lang="en-US" altLang="ja-JP" sz="2000" b="1" dirty="0"/>
              <a:t> </a:t>
            </a:r>
            <a:r>
              <a:rPr lang="ja-JP" altLang="en-US" sz="2000" b="1"/>
              <a:t>相続コンサルタント</a:t>
            </a:r>
            <a:r>
              <a:rPr lang="en-US" altLang="ja-JP" sz="2000" b="1" dirty="0"/>
              <a:t> </a:t>
            </a:r>
            <a:r>
              <a:rPr lang="ja-JP" altLang="en-US" sz="2000" b="1"/>
              <a:t>川口宗</a:t>
            </a:r>
            <a:r>
              <a:rPr lang="ja-JP" altLang="en-US" sz="2000" b="1" dirty="0"/>
              <a:t>治</a:t>
            </a:r>
            <a:endParaRPr kumimoji="1" lang="ja-JP" altLang="en-US" sz="2000" b="1" dirty="0"/>
          </a:p>
        </p:txBody>
      </p:sp>
      <p:sp>
        <p:nvSpPr>
          <p:cNvPr id="2" name="テキスト ボックス 1"/>
          <p:cNvSpPr txBox="1"/>
          <p:nvPr/>
        </p:nvSpPr>
        <p:spPr>
          <a:xfrm>
            <a:off x="7020272" y="5840785"/>
            <a:ext cx="1300356" cy="369332"/>
          </a:xfrm>
          <a:prstGeom prst="rect">
            <a:avLst/>
          </a:prstGeom>
          <a:noFill/>
        </p:spPr>
        <p:txBody>
          <a:bodyPr wrap="none" rtlCol="0">
            <a:spAutoFit/>
          </a:bodyPr>
          <a:lstStyle/>
          <a:p>
            <a:r>
              <a:rPr lang="en-US" altLang="ja-JP" dirty="0"/>
              <a:t>2022/04/29</a:t>
            </a:r>
            <a:endParaRPr kumimoji="1" lang="ja-JP" altLang="en-US" dirty="0"/>
          </a:p>
        </p:txBody>
      </p:sp>
    </p:spTree>
    <p:extLst>
      <p:ext uri="{BB962C8B-B14F-4D97-AF65-F5344CB8AC3E}">
        <p14:creationId xmlns:p14="http://schemas.microsoft.com/office/powerpoint/2010/main" val="216856021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1348772" y="627507"/>
            <a:ext cx="6327373" cy="523220"/>
          </a:xfrm>
          <a:prstGeom prst="rect">
            <a:avLst/>
          </a:prstGeom>
          <a:noFill/>
        </p:spPr>
        <p:txBody>
          <a:bodyPr wrap="none" rtlCol="0">
            <a:spAutoFit/>
          </a:bodyPr>
          <a:lstStyle/>
          <a:p>
            <a:r>
              <a:rPr kumimoji="1" lang="ja-JP" altLang="en-US" sz="2800" dirty="0"/>
              <a:t>①「課税される遺産の総額」を算出します</a:t>
            </a:r>
          </a:p>
        </p:txBody>
      </p:sp>
      <p:grpSp>
        <p:nvGrpSpPr>
          <p:cNvPr id="31" name="グループ化 30"/>
          <p:cNvGrpSpPr/>
          <p:nvPr/>
        </p:nvGrpSpPr>
        <p:grpSpPr>
          <a:xfrm>
            <a:off x="191979" y="1340768"/>
            <a:ext cx="8700501" cy="3888432"/>
            <a:chOff x="215239" y="1628800"/>
            <a:chExt cx="8700501" cy="3888432"/>
          </a:xfrm>
        </p:grpSpPr>
        <p:grpSp>
          <p:nvGrpSpPr>
            <p:cNvPr id="20" name="グループ化 19"/>
            <p:cNvGrpSpPr/>
            <p:nvPr/>
          </p:nvGrpSpPr>
          <p:grpSpPr>
            <a:xfrm>
              <a:off x="251520" y="1628800"/>
              <a:ext cx="8664220" cy="720080"/>
              <a:chOff x="251520" y="1628800"/>
              <a:chExt cx="8664220" cy="720080"/>
            </a:xfrm>
          </p:grpSpPr>
          <p:sp>
            <p:nvSpPr>
              <p:cNvPr id="3" name="正方形/長方形 2"/>
              <p:cNvSpPr/>
              <p:nvPr/>
            </p:nvSpPr>
            <p:spPr>
              <a:xfrm>
                <a:off x="251520" y="1628800"/>
                <a:ext cx="8640960" cy="72008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251520" y="1628800"/>
                <a:ext cx="2520280" cy="72008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b="1" dirty="0">
                    <a:solidFill>
                      <a:schemeClr val="bg1"/>
                    </a:solidFill>
                  </a:rPr>
                  <a:t>・</a:t>
                </a:r>
                <a:r>
                  <a:rPr kumimoji="1" lang="en-US" altLang="ja-JP" sz="1600" b="1" dirty="0">
                    <a:solidFill>
                      <a:schemeClr val="bg1"/>
                    </a:solidFill>
                  </a:rPr>
                  <a:t>3</a:t>
                </a:r>
                <a:r>
                  <a:rPr kumimoji="1" lang="ja-JP" altLang="en-US" sz="1600" b="1" dirty="0">
                    <a:solidFill>
                      <a:schemeClr val="bg1"/>
                    </a:solidFill>
                  </a:rPr>
                  <a:t>年以内の贈与</a:t>
                </a:r>
                <a:endParaRPr kumimoji="1" lang="en-US" altLang="ja-JP" sz="1600" b="1" dirty="0">
                  <a:solidFill>
                    <a:schemeClr val="bg1"/>
                  </a:solidFill>
                </a:endParaRPr>
              </a:p>
              <a:p>
                <a:r>
                  <a:rPr lang="ja-JP" altLang="en-US" sz="1600" b="1" dirty="0">
                    <a:solidFill>
                      <a:schemeClr val="bg1"/>
                    </a:solidFill>
                  </a:rPr>
                  <a:t>・相続時精算課税の贈与</a:t>
                </a:r>
                <a:endParaRPr kumimoji="1" lang="ja-JP" altLang="en-US" sz="1600" b="1" dirty="0">
                  <a:solidFill>
                    <a:schemeClr val="bg1"/>
                  </a:solidFill>
                </a:endParaRPr>
              </a:p>
            </p:txBody>
          </p:sp>
          <p:sp>
            <p:nvSpPr>
              <p:cNvPr id="10" name="正方形/長方形 9"/>
              <p:cNvSpPr/>
              <p:nvPr/>
            </p:nvSpPr>
            <p:spPr>
              <a:xfrm>
                <a:off x="7084066" y="1628800"/>
                <a:ext cx="1831674" cy="72008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rPr>
                  <a:t>みなし相続財産</a:t>
                </a:r>
              </a:p>
            </p:txBody>
          </p:sp>
          <p:sp>
            <p:nvSpPr>
              <p:cNvPr id="11" name="正方形/長方形 10"/>
              <p:cNvSpPr/>
              <p:nvPr/>
            </p:nvSpPr>
            <p:spPr>
              <a:xfrm>
                <a:off x="2771800" y="1628800"/>
                <a:ext cx="4312266" cy="72008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プラスの財産</a:t>
                </a:r>
              </a:p>
            </p:txBody>
          </p:sp>
        </p:grpSp>
        <p:grpSp>
          <p:nvGrpSpPr>
            <p:cNvPr id="19" name="グループ化 18"/>
            <p:cNvGrpSpPr/>
            <p:nvPr/>
          </p:nvGrpSpPr>
          <p:grpSpPr>
            <a:xfrm>
              <a:off x="215239" y="3212976"/>
              <a:ext cx="8640960" cy="739111"/>
              <a:chOff x="251520" y="3409969"/>
              <a:chExt cx="8640960" cy="739111"/>
            </a:xfrm>
          </p:grpSpPr>
          <p:sp>
            <p:nvSpPr>
              <p:cNvPr id="6" name="正方形/長方形 5"/>
              <p:cNvSpPr/>
              <p:nvPr/>
            </p:nvSpPr>
            <p:spPr>
              <a:xfrm>
                <a:off x="251520" y="3409969"/>
                <a:ext cx="8640960" cy="72008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251520" y="3429000"/>
                <a:ext cx="5040560" cy="72008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rPr>
                  <a:t>相続税の対象となる財産</a:t>
                </a:r>
              </a:p>
            </p:txBody>
          </p:sp>
          <p:sp>
            <p:nvSpPr>
              <p:cNvPr id="13" name="正方形/長方形 12"/>
              <p:cNvSpPr/>
              <p:nvPr/>
            </p:nvSpPr>
            <p:spPr>
              <a:xfrm>
                <a:off x="5292080" y="3409969"/>
                <a:ext cx="2088232" cy="72008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rPr>
                  <a:t>マイナスの財産</a:t>
                </a:r>
              </a:p>
            </p:txBody>
          </p:sp>
          <p:sp>
            <p:nvSpPr>
              <p:cNvPr id="14" name="正方形/長方形 13"/>
              <p:cNvSpPr/>
              <p:nvPr/>
            </p:nvSpPr>
            <p:spPr>
              <a:xfrm>
                <a:off x="7380312" y="3409969"/>
                <a:ext cx="767714" cy="72008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rPr>
                  <a:t>葬儀費用</a:t>
                </a:r>
              </a:p>
            </p:txBody>
          </p:sp>
          <p:sp>
            <p:nvSpPr>
              <p:cNvPr id="15" name="正方形/長方形 14"/>
              <p:cNvSpPr/>
              <p:nvPr/>
            </p:nvSpPr>
            <p:spPr>
              <a:xfrm>
                <a:off x="8148026" y="3409969"/>
                <a:ext cx="744454" cy="7200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非課税財産</a:t>
                </a:r>
              </a:p>
            </p:txBody>
          </p:sp>
        </p:grpSp>
        <p:grpSp>
          <p:nvGrpSpPr>
            <p:cNvPr id="5" name="グループ化 4"/>
            <p:cNvGrpSpPr/>
            <p:nvPr/>
          </p:nvGrpSpPr>
          <p:grpSpPr>
            <a:xfrm>
              <a:off x="251520" y="4797152"/>
              <a:ext cx="5058590" cy="720080"/>
              <a:chOff x="233490" y="5301208"/>
              <a:chExt cx="5058590" cy="720080"/>
            </a:xfrm>
          </p:grpSpPr>
          <p:sp>
            <p:nvSpPr>
              <p:cNvPr id="16" name="正方形/長方形 15"/>
              <p:cNvSpPr/>
              <p:nvPr/>
            </p:nvSpPr>
            <p:spPr>
              <a:xfrm>
                <a:off x="233490" y="5301208"/>
                <a:ext cx="5040560" cy="72008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dirty="0">
                  <a:solidFill>
                    <a:schemeClr val="tx1"/>
                  </a:solidFill>
                </a:endParaRPr>
              </a:p>
            </p:txBody>
          </p:sp>
          <p:sp>
            <p:nvSpPr>
              <p:cNvPr id="17" name="正方形/長方形 16"/>
              <p:cNvSpPr/>
              <p:nvPr/>
            </p:nvSpPr>
            <p:spPr>
              <a:xfrm>
                <a:off x="251520" y="5301208"/>
                <a:ext cx="3258390" cy="72008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rPr>
                  <a:t>課税される遺産の総額</a:t>
                </a:r>
              </a:p>
            </p:txBody>
          </p:sp>
          <p:sp>
            <p:nvSpPr>
              <p:cNvPr id="18" name="正方形/長方形 17"/>
              <p:cNvSpPr/>
              <p:nvPr/>
            </p:nvSpPr>
            <p:spPr>
              <a:xfrm>
                <a:off x="3509910" y="5301208"/>
                <a:ext cx="1782170" cy="72008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tx1"/>
                    </a:solidFill>
                  </a:rPr>
                  <a:t>基礎控除</a:t>
                </a:r>
                <a:endParaRPr kumimoji="1" lang="ja-JP" altLang="en-US" sz="1600" b="1" dirty="0">
                  <a:solidFill>
                    <a:schemeClr val="tx1"/>
                  </a:solidFill>
                </a:endParaRPr>
              </a:p>
            </p:txBody>
          </p:sp>
        </p:grpSp>
        <p:cxnSp>
          <p:nvCxnSpPr>
            <p:cNvPr id="22" name="直線コネクタ 21"/>
            <p:cNvCxnSpPr/>
            <p:nvPr/>
          </p:nvCxnSpPr>
          <p:spPr>
            <a:xfrm>
              <a:off x="258415" y="2348880"/>
              <a:ext cx="0" cy="883127"/>
            </a:xfrm>
            <a:prstGeom prst="line">
              <a:avLst/>
            </a:prstGeom>
            <a:ln w="508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flipH="1">
              <a:off x="5255799" y="2348880"/>
              <a:ext cx="3636681" cy="883127"/>
            </a:xfrm>
            <a:prstGeom prst="line">
              <a:avLst/>
            </a:prstGeom>
            <a:ln w="508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a:off x="248979" y="3952087"/>
              <a:ext cx="0" cy="883127"/>
            </a:xfrm>
            <a:prstGeom prst="line">
              <a:avLst/>
            </a:prstGeom>
            <a:ln w="508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flipH="1">
              <a:off x="3527940" y="3952087"/>
              <a:ext cx="1727859" cy="864096"/>
            </a:xfrm>
            <a:prstGeom prst="line">
              <a:avLst/>
            </a:prstGeom>
            <a:ln w="50800">
              <a:solidFill>
                <a:srgbClr val="FF0000"/>
              </a:solidFill>
              <a:prstDash val="sysDot"/>
            </a:ln>
          </p:spPr>
          <p:style>
            <a:lnRef idx="1">
              <a:schemeClr val="accent1"/>
            </a:lnRef>
            <a:fillRef idx="0">
              <a:schemeClr val="accent1"/>
            </a:fillRef>
            <a:effectRef idx="0">
              <a:schemeClr val="accent1"/>
            </a:effectRef>
            <a:fontRef idx="minor">
              <a:schemeClr val="tx1"/>
            </a:fontRef>
          </p:style>
        </p:cxnSp>
      </p:grpSp>
      <p:sp>
        <p:nvSpPr>
          <p:cNvPr id="30" name="正方形/長方形 29"/>
          <p:cNvSpPr/>
          <p:nvPr/>
        </p:nvSpPr>
        <p:spPr>
          <a:xfrm>
            <a:off x="251520" y="5772543"/>
            <a:ext cx="3258390" cy="72008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rPr>
              <a:t>課税される遺産の総額</a:t>
            </a:r>
          </a:p>
        </p:txBody>
      </p:sp>
      <p:sp>
        <p:nvSpPr>
          <p:cNvPr id="32" name="テキスト ボックス 31"/>
          <p:cNvSpPr txBox="1"/>
          <p:nvPr/>
        </p:nvSpPr>
        <p:spPr>
          <a:xfrm>
            <a:off x="3504680" y="5932528"/>
            <a:ext cx="5301451" cy="369332"/>
          </a:xfrm>
          <a:prstGeom prst="rect">
            <a:avLst/>
          </a:prstGeom>
          <a:noFill/>
        </p:spPr>
        <p:txBody>
          <a:bodyPr wrap="none" rtlCol="0">
            <a:spAutoFit/>
          </a:bodyPr>
          <a:lstStyle/>
          <a:p>
            <a:r>
              <a:rPr kumimoji="1" lang="ja-JP" altLang="en-US" b="1" u="sng" dirty="0">
                <a:solidFill>
                  <a:srgbClr val="FF0000"/>
                </a:solidFill>
              </a:rPr>
              <a:t>⇒この部分の財産に対して相続税が課税されます！</a:t>
            </a:r>
          </a:p>
        </p:txBody>
      </p:sp>
      <p:cxnSp>
        <p:nvCxnSpPr>
          <p:cNvPr id="23" name="直線コネクタ 22">
            <a:extLst>
              <a:ext uri="{FF2B5EF4-FFF2-40B4-BE49-F238E27FC236}">
                <a16:creationId xmlns:a16="http://schemas.microsoft.com/office/drawing/2014/main" id="{4D584990-5975-0E91-3851-6E2CFFB37987}"/>
              </a:ext>
            </a:extLst>
          </p:cNvPr>
          <p:cNvCxnSpPr>
            <a:cxnSpLocks/>
          </p:cNvCxnSpPr>
          <p:nvPr/>
        </p:nvCxnSpPr>
        <p:spPr>
          <a:xfrm>
            <a:off x="251520" y="5049401"/>
            <a:ext cx="0" cy="723142"/>
          </a:xfrm>
          <a:prstGeom prst="line">
            <a:avLst/>
          </a:prstGeom>
          <a:ln w="508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5DC487B2-766A-A461-4FEC-6F5F70EEA9FC}"/>
              </a:ext>
            </a:extLst>
          </p:cNvPr>
          <p:cNvCxnSpPr>
            <a:cxnSpLocks/>
          </p:cNvCxnSpPr>
          <p:nvPr/>
        </p:nvCxnSpPr>
        <p:spPr>
          <a:xfrm>
            <a:off x="3491880" y="5209386"/>
            <a:ext cx="0" cy="563157"/>
          </a:xfrm>
          <a:prstGeom prst="line">
            <a:avLst/>
          </a:prstGeom>
          <a:ln w="50800">
            <a:solidFill>
              <a:srgbClr val="FF000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333015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1661713" y="564537"/>
            <a:ext cx="5383205" cy="523220"/>
          </a:xfrm>
          <a:prstGeom prst="rect">
            <a:avLst/>
          </a:prstGeom>
          <a:noFill/>
        </p:spPr>
        <p:txBody>
          <a:bodyPr wrap="none" rtlCol="0">
            <a:spAutoFit/>
          </a:bodyPr>
          <a:lstStyle/>
          <a:p>
            <a:r>
              <a:rPr kumimoji="1" lang="ja-JP" altLang="en-US" sz="2800" dirty="0"/>
              <a:t>②「相続税の総額」の計算をします</a:t>
            </a:r>
          </a:p>
        </p:txBody>
      </p:sp>
      <p:sp>
        <p:nvSpPr>
          <p:cNvPr id="29" name="正方形/長方形 28"/>
          <p:cNvSpPr/>
          <p:nvPr/>
        </p:nvSpPr>
        <p:spPr>
          <a:xfrm>
            <a:off x="251520" y="1340768"/>
            <a:ext cx="5472608" cy="86409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solidFill>
                  <a:schemeClr val="bg1"/>
                </a:solidFill>
              </a:rPr>
              <a:t>課税される遺産の総額</a:t>
            </a:r>
          </a:p>
        </p:txBody>
      </p:sp>
      <p:sp>
        <p:nvSpPr>
          <p:cNvPr id="7" name="角丸四角形 6"/>
          <p:cNvSpPr/>
          <p:nvPr/>
        </p:nvSpPr>
        <p:spPr>
          <a:xfrm>
            <a:off x="251520" y="3284984"/>
            <a:ext cx="1368152" cy="86409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相続人Ａ</a:t>
            </a:r>
            <a:endParaRPr kumimoji="1" lang="en-US" altLang="ja-JP" b="1" dirty="0">
              <a:solidFill>
                <a:schemeClr val="tx1"/>
              </a:solidFill>
            </a:endParaRPr>
          </a:p>
          <a:p>
            <a:pPr algn="ctr"/>
            <a:r>
              <a:rPr lang="ja-JP" altLang="en-US" b="1" dirty="0">
                <a:solidFill>
                  <a:schemeClr val="tx1"/>
                </a:solidFill>
              </a:rPr>
              <a:t>取得金額</a:t>
            </a:r>
            <a:endParaRPr kumimoji="1" lang="ja-JP" altLang="en-US" b="1" dirty="0">
              <a:solidFill>
                <a:schemeClr val="tx1"/>
              </a:solidFill>
            </a:endParaRPr>
          </a:p>
        </p:txBody>
      </p:sp>
      <p:sp>
        <p:nvSpPr>
          <p:cNvPr id="33" name="角丸四角形 32"/>
          <p:cNvSpPr/>
          <p:nvPr/>
        </p:nvSpPr>
        <p:spPr>
          <a:xfrm>
            <a:off x="2303748" y="3284984"/>
            <a:ext cx="1368152" cy="86409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相続人Ｂ</a:t>
            </a:r>
            <a:endParaRPr kumimoji="1" lang="en-US" altLang="ja-JP" b="1" dirty="0">
              <a:solidFill>
                <a:schemeClr val="tx1"/>
              </a:solidFill>
            </a:endParaRPr>
          </a:p>
          <a:p>
            <a:pPr algn="ctr"/>
            <a:r>
              <a:rPr lang="ja-JP" altLang="en-US" b="1" dirty="0">
                <a:solidFill>
                  <a:schemeClr val="tx1"/>
                </a:solidFill>
              </a:rPr>
              <a:t>取得金額</a:t>
            </a:r>
            <a:endParaRPr kumimoji="1" lang="ja-JP" altLang="en-US" b="1" dirty="0">
              <a:solidFill>
                <a:schemeClr val="tx1"/>
              </a:solidFill>
            </a:endParaRPr>
          </a:p>
        </p:txBody>
      </p:sp>
      <p:sp>
        <p:nvSpPr>
          <p:cNvPr id="34" name="角丸四角形 33"/>
          <p:cNvSpPr/>
          <p:nvPr/>
        </p:nvSpPr>
        <p:spPr>
          <a:xfrm>
            <a:off x="4357121" y="3284984"/>
            <a:ext cx="1368152" cy="86409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相続人Ｃ</a:t>
            </a:r>
            <a:endParaRPr kumimoji="1" lang="en-US" altLang="ja-JP" b="1" dirty="0">
              <a:solidFill>
                <a:schemeClr val="tx1"/>
              </a:solidFill>
            </a:endParaRPr>
          </a:p>
          <a:p>
            <a:pPr algn="ctr"/>
            <a:r>
              <a:rPr lang="ja-JP" altLang="en-US" b="1" dirty="0">
                <a:solidFill>
                  <a:schemeClr val="tx1"/>
                </a:solidFill>
              </a:rPr>
              <a:t>取得金額</a:t>
            </a:r>
            <a:endParaRPr kumimoji="1" lang="ja-JP" altLang="en-US" b="1" dirty="0">
              <a:solidFill>
                <a:schemeClr val="tx1"/>
              </a:solidFill>
            </a:endParaRPr>
          </a:p>
        </p:txBody>
      </p:sp>
      <p:sp>
        <p:nvSpPr>
          <p:cNvPr id="35" name="角丸四角形 34"/>
          <p:cNvSpPr/>
          <p:nvPr/>
        </p:nvSpPr>
        <p:spPr>
          <a:xfrm>
            <a:off x="251520" y="5229200"/>
            <a:ext cx="1368152" cy="86409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相続人Ａ</a:t>
            </a:r>
            <a:endParaRPr kumimoji="1" lang="en-US" altLang="ja-JP" b="1" dirty="0">
              <a:solidFill>
                <a:schemeClr val="tx1"/>
              </a:solidFill>
            </a:endParaRPr>
          </a:p>
          <a:p>
            <a:pPr algn="ctr"/>
            <a:r>
              <a:rPr lang="ja-JP" altLang="en-US" b="1" dirty="0">
                <a:solidFill>
                  <a:schemeClr val="tx1"/>
                </a:solidFill>
              </a:rPr>
              <a:t>算出税額</a:t>
            </a:r>
            <a:endParaRPr kumimoji="1" lang="ja-JP" altLang="en-US" b="1" dirty="0">
              <a:solidFill>
                <a:schemeClr val="tx1"/>
              </a:solidFill>
            </a:endParaRPr>
          </a:p>
        </p:txBody>
      </p:sp>
      <p:sp>
        <p:nvSpPr>
          <p:cNvPr id="36" name="角丸四角形 35"/>
          <p:cNvSpPr/>
          <p:nvPr/>
        </p:nvSpPr>
        <p:spPr>
          <a:xfrm>
            <a:off x="2303748" y="5229200"/>
            <a:ext cx="1368152" cy="86409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相続人Ｂ</a:t>
            </a:r>
            <a:endParaRPr kumimoji="1" lang="en-US" altLang="ja-JP" b="1" dirty="0">
              <a:solidFill>
                <a:schemeClr val="tx1"/>
              </a:solidFill>
            </a:endParaRPr>
          </a:p>
          <a:p>
            <a:pPr algn="ctr"/>
            <a:r>
              <a:rPr lang="ja-JP" altLang="en-US" b="1" dirty="0">
                <a:solidFill>
                  <a:schemeClr val="tx1"/>
                </a:solidFill>
              </a:rPr>
              <a:t>算出税額</a:t>
            </a:r>
            <a:endParaRPr kumimoji="1" lang="ja-JP" altLang="en-US" b="1" dirty="0">
              <a:solidFill>
                <a:schemeClr val="tx1"/>
              </a:solidFill>
            </a:endParaRPr>
          </a:p>
        </p:txBody>
      </p:sp>
      <p:sp>
        <p:nvSpPr>
          <p:cNvPr id="37" name="角丸四角形 36"/>
          <p:cNvSpPr/>
          <p:nvPr/>
        </p:nvSpPr>
        <p:spPr>
          <a:xfrm>
            <a:off x="4381416" y="5229200"/>
            <a:ext cx="1368152" cy="86409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相続人Ｃ</a:t>
            </a:r>
            <a:endParaRPr kumimoji="1" lang="en-US" altLang="ja-JP" b="1" dirty="0">
              <a:solidFill>
                <a:schemeClr val="tx1"/>
              </a:solidFill>
            </a:endParaRPr>
          </a:p>
          <a:p>
            <a:pPr algn="ctr"/>
            <a:r>
              <a:rPr lang="ja-JP" altLang="en-US" b="1" dirty="0">
                <a:solidFill>
                  <a:schemeClr val="tx1"/>
                </a:solidFill>
              </a:rPr>
              <a:t>算出税額</a:t>
            </a:r>
            <a:endParaRPr kumimoji="1" lang="en-US" altLang="ja-JP" b="1" dirty="0">
              <a:solidFill>
                <a:schemeClr val="tx1"/>
              </a:solidFill>
            </a:endParaRPr>
          </a:p>
        </p:txBody>
      </p:sp>
      <p:sp>
        <p:nvSpPr>
          <p:cNvPr id="21" name="下矢印 20"/>
          <p:cNvSpPr/>
          <p:nvPr/>
        </p:nvSpPr>
        <p:spPr>
          <a:xfrm>
            <a:off x="691952" y="2204864"/>
            <a:ext cx="432048" cy="10801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下矢印 37"/>
          <p:cNvSpPr/>
          <p:nvPr/>
        </p:nvSpPr>
        <p:spPr>
          <a:xfrm>
            <a:off x="4849468" y="4149080"/>
            <a:ext cx="432048" cy="10801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下矢印 38"/>
          <p:cNvSpPr/>
          <p:nvPr/>
        </p:nvSpPr>
        <p:spPr>
          <a:xfrm>
            <a:off x="2762957" y="4149080"/>
            <a:ext cx="432048" cy="10801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下矢印 39"/>
          <p:cNvSpPr/>
          <p:nvPr/>
        </p:nvSpPr>
        <p:spPr>
          <a:xfrm>
            <a:off x="691952" y="4149080"/>
            <a:ext cx="432048" cy="10801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下矢印 40"/>
          <p:cNvSpPr/>
          <p:nvPr/>
        </p:nvSpPr>
        <p:spPr>
          <a:xfrm>
            <a:off x="2771800" y="2204864"/>
            <a:ext cx="432048" cy="10801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下矢印 41"/>
          <p:cNvSpPr/>
          <p:nvPr/>
        </p:nvSpPr>
        <p:spPr>
          <a:xfrm>
            <a:off x="4849468" y="2204864"/>
            <a:ext cx="432048" cy="10801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角丸四角形 22"/>
          <p:cNvSpPr/>
          <p:nvPr/>
        </p:nvSpPr>
        <p:spPr>
          <a:xfrm>
            <a:off x="252696" y="2492896"/>
            <a:ext cx="5472608" cy="37501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rPr>
              <a:t>まずは法定相続割合で計算</a:t>
            </a:r>
          </a:p>
        </p:txBody>
      </p:sp>
      <p:sp>
        <p:nvSpPr>
          <p:cNvPr id="43" name="角丸四角形 42"/>
          <p:cNvSpPr/>
          <p:nvPr/>
        </p:nvSpPr>
        <p:spPr>
          <a:xfrm>
            <a:off x="251520" y="4348168"/>
            <a:ext cx="5472608" cy="37501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chemeClr val="tx1"/>
                </a:solidFill>
              </a:rPr>
              <a:t>各人の相続税の税率（別表）で再計算</a:t>
            </a:r>
            <a:endParaRPr kumimoji="1" lang="ja-JP" altLang="en-US" sz="2000" b="1" dirty="0">
              <a:solidFill>
                <a:schemeClr val="tx1"/>
              </a:solidFill>
            </a:endParaRPr>
          </a:p>
        </p:txBody>
      </p:sp>
      <p:sp>
        <p:nvSpPr>
          <p:cNvPr id="24" name="四角形吹き出し 23"/>
          <p:cNvSpPr/>
          <p:nvPr/>
        </p:nvSpPr>
        <p:spPr>
          <a:xfrm>
            <a:off x="6084168" y="2523552"/>
            <a:ext cx="2926888" cy="905435"/>
          </a:xfrm>
          <a:prstGeom prst="wedgeRectCallout">
            <a:avLst>
              <a:gd name="adj1" fmla="val -61961"/>
              <a:gd name="adj2" fmla="val -31022"/>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1" lang="ja-JP" altLang="en-US" sz="1600" b="1" dirty="0"/>
              <a:t>実際の</a:t>
            </a:r>
            <a:r>
              <a:rPr kumimoji="1" lang="ja-JP" altLang="en-US" sz="1600" b="1"/>
              <a:t>相続割合</a:t>
            </a:r>
            <a:r>
              <a:rPr lang="ja-JP" altLang="en-US" sz="1600" b="1"/>
              <a:t>とは違っても一旦この計算をします</a:t>
            </a:r>
            <a:endParaRPr kumimoji="1" lang="ja-JP" altLang="en-US" sz="1600" b="1" dirty="0"/>
          </a:p>
        </p:txBody>
      </p:sp>
      <p:sp>
        <p:nvSpPr>
          <p:cNvPr id="26" name="加算記号 25"/>
          <p:cNvSpPr/>
          <p:nvPr/>
        </p:nvSpPr>
        <p:spPr>
          <a:xfrm>
            <a:off x="1763688" y="5445224"/>
            <a:ext cx="432048" cy="432048"/>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加算記号 43"/>
          <p:cNvSpPr/>
          <p:nvPr/>
        </p:nvSpPr>
        <p:spPr>
          <a:xfrm>
            <a:off x="3815916" y="5445224"/>
            <a:ext cx="432048" cy="432048"/>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等号 44"/>
          <p:cNvSpPr/>
          <p:nvPr/>
        </p:nvSpPr>
        <p:spPr>
          <a:xfrm>
            <a:off x="5736848" y="5373216"/>
            <a:ext cx="694640" cy="576064"/>
          </a:xfrm>
          <a:prstGeom prst="mathEqual">
            <a:avLst>
              <a:gd name="adj1" fmla="val 23520"/>
              <a:gd name="adj2" fmla="val 1607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 name="テキスト ボックス 5">
            <a:extLst>
              <a:ext uri="{FF2B5EF4-FFF2-40B4-BE49-F238E27FC236}">
                <a16:creationId xmlns:a16="http://schemas.microsoft.com/office/drawing/2014/main" id="{5D00224C-6281-2C3B-A8DA-558F79DC13D7}"/>
              </a:ext>
            </a:extLst>
          </p:cNvPr>
          <p:cNvSpPr txBox="1"/>
          <p:nvPr/>
        </p:nvSpPr>
        <p:spPr>
          <a:xfrm>
            <a:off x="6399424" y="4535673"/>
            <a:ext cx="2646878" cy="2162067"/>
          </a:xfrm>
          <a:prstGeom prst="rect">
            <a:avLst/>
          </a:prstGeom>
          <a:solidFill>
            <a:srgbClr val="FF0000"/>
          </a:solidFill>
        </p:spPr>
        <p:txBody>
          <a:bodyPr wrap="none" rtlCol="0">
            <a:spAutoFit/>
          </a:bodyPr>
          <a:lstStyle/>
          <a:p>
            <a:pPr algn="ctr">
              <a:lnSpc>
                <a:spcPct val="150000"/>
              </a:lnSpc>
            </a:pPr>
            <a:r>
              <a:rPr kumimoji="1" lang="ja-JP" altLang="en-US" sz="4800">
                <a:solidFill>
                  <a:schemeClr val="bg1"/>
                </a:solidFill>
              </a:rPr>
              <a:t>相続税の</a:t>
            </a:r>
            <a:endParaRPr kumimoji="1" lang="en-US" altLang="ja-JP" sz="4800" dirty="0">
              <a:solidFill>
                <a:schemeClr val="bg1"/>
              </a:solidFill>
            </a:endParaRPr>
          </a:p>
          <a:p>
            <a:pPr algn="ctr">
              <a:lnSpc>
                <a:spcPct val="150000"/>
              </a:lnSpc>
            </a:pPr>
            <a:r>
              <a:rPr kumimoji="1" lang="ja-JP" altLang="en-US" sz="4800">
                <a:solidFill>
                  <a:schemeClr val="bg1"/>
                </a:solidFill>
              </a:rPr>
              <a:t>総額</a:t>
            </a:r>
            <a:endParaRPr kumimoji="1" lang="ja-JP" altLang="en-US" sz="4800" dirty="0">
              <a:solidFill>
                <a:schemeClr val="bg1"/>
              </a:solidFill>
            </a:endParaRPr>
          </a:p>
        </p:txBody>
      </p:sp>
    </p:spTree>
    <p:extLst>
      <p:ext uri="{BB962C8B-B14F-4D97-AF65-F5344CB8AC3E}">
        <p14:creationId xmlns:p14="http://schemas.microsoft.com/office/powerpoint/2010/main" val="304998857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a:cxnSpLocks/>
          </p:cNvCxnSpPr>
          <p:nvPr/>
        </p:nvCxnSpPr>
        <p:spPr>
          <a:xfrm>
            <a:off x="281491" y="1124744"/>
            <a:ext cx="8394965"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graphicFrame>
        <p:nvGraphicFramePr>
          <p:cNvPr id="2" name="表 1"/>
          <p:cNvGraphicFramePr>
            <a:graphicFrameLocks noGrp="1"/>
          </p:cNvGraphicFramePr>
          <p:nvPr/>
        </p:nvGraphicFramePr>
        <p:xfrm>
          <a:off x="431540" y="1700808"/>
          <a:ext cx="8280919" cy="4824536"/>
        </p:xfrm>
        <a:graphic>
          <a:graphicData uri="http://schemas.openxmlformats.org/drawingml/2006/table">
            <a:tbl>
              <a:tblPr firstRow="1" bandRow="1">
                <a:tableStyleId>{69CF1AB2-1976-4502-BF36-3FF5EA218861}</a:tableStyleId>
              </a:tblPr>
              <a:tblGrid>
                <a:gridCol w="3499120">
                  <a:extLst>
                    <a:ext uri="{9D8B030D-6E8A-4147-A177-3AD203B41FA5}">
                      <a16:colId xmlns:a16="http://schemas.microsoft.com/office/drawing/2014/main" val="20000"/>
                    </a:ext>
                  </a:extLst>
                </a:gridCol>
                <a:gridCol w="2021493">
                  <a:extLst>
                    <a:ext uri="{9D8B030D-6E8A-4147-A177-3AD203B41FA5}">
                      <a16:colId xmlns:a16="http://schemas.microsoft.com/office/drawing/2014/main" val="20001"/>
                    </a:ext>
                  </a:extLst>
                </a:gridCol>
                <a:gridCol w="2760306">
                  <a:extLst>
                    <a:ext uri="{9D8B030D-6E8A-4147-A177-3AD203B41FA5}">
                      <a16:colId xmlns:a16="http://schemas.microsoft.com/office/drawing/2014/main" val="20002"/>
                    </a:ext>
                  </a:extLst>
                </a:gridCol>
              </a:tblGrid>
              <a:tr h="603067">
                <a:tc>
                  <a:txBody>
                    <a:bodyPr/>
                    <a:lstStyle/>
                    <a:p>
                      <a:pPr algn="ctr"/>
                      <a:r>
                        <a:rPr kumimoji="1" lang="en-US" altLang="ja-JP" sz="2800" b="1" dirty="0"/>
                        <a:t>1,000</a:t>
                      </a:r>
                      <a:r>
                        <a:rPr kumimoji="1" lang="ja-JP" altLang="en-US" sz="2800" b="1" dirty="0"/>
                        <a:t>万円以下</a:t>
                      </a:r>
                    </a:p>
                  </a:txBody>
                  <a:tcPr anchor="ctr"/>
                </a:tc>
                <a:tc>
                  <a:txBody>
                    <a:bodyPr/>
                    <a:lstStyle/>
                    <a:p>
                      <a:pPr algn="ctr"/>
                      <a:r>
                        <a:rPr kumimoji="1" lang="en-US" altLang="ja-JP" sz="2800" b="1" dirty="0"/>
                        <a:t>10</a:t>
                      </a:r>
                      <a:r>
                        <a:rPr kumimoji="1" lang="ja-JP" altLang="en-US" sz="2800" b="1" dirty="0"/>
                        <a:t>％</a:t>
                      </a:r>
                    </a:p>
                  </a:txBody>
                  <a:tcPr anchor="ctr"/>
                </a:tc>
                <a:tc>
                  <a:txBody>
                    <a:bodyPr/>
                    <a:lstStyle/>
                    <a:p>
                      <a:pPr algn="ctr"/>
                      <a:r>
                        <a:rPr kumimoji="1" lang="ja-JP" altLang="en-US" sz="2800" b="1" dirty="0"/>
                        <a:t>なし</a:t>
                      </a:r>
                    </a:p>
                  </a:txBody>
                  <a:tcPr anchor="ctr"/>
                </a:tc>
                <a:extLst>
                  <a:ext uri="{0D108BD9-81ED-4DB2-BD59-A6C34878D82A}">
                    <a16:rowId xmlns:a16="http://schemas.microsoft.com/office/drawing/2014/main" val="10000"/>
                  </a:ext>
                </a:extLst>
              </a:tr>
              <a:tr h="603067">
                <a:tc>
                  <a:txBody>
                    <a:bodyPr/>
                    <a:lstStyle/>
                    <a:p>
                      <a:pPr algn="ctr"/>
                      <a:r>
                        <a:rPr kumimoji="1" lang="en-US" altLang="ja-JP" sz="2800" b="1" dirty="0"/>
                        <a:t>3,000</a:t>
                      </a:r>
                      <a:r>
                        <a:rPr kumimoji="1" lang="ja-JP" altLang="en-US" sz="2800" b="1" dirty="0"/>
                        <a:t>万円以下</a:t>
                      </a:r>
                      <a:endParaRPr kumimoji="1" lang="en-US" altLang="ja-JP" sz="2800" b="1" dirty="0"/>
                    </a:p>
                  </a:txBody>
                  <a:tcPr anchor="ctr"/>
                </a:tc>
                <a:tc>
                  <a:txBody>
                    <a:bodyPr/>
                    <a:lstStyle/>
                    <a:p>
                      <a:pPr algn="ctr"/>
                      <a:r>
                        <a:rPr kumimoji="1" lang="en-US" altLang="ja-JP" sz="2800" b="1" dirty="0"/>
                        <a:t>15</a:t>
                      </a:r>
                      <a:r>
                        <a:rPr kumimoji="1" lang="ja-JP" altLang="en-US" sz="2800" b="1" dirty="0"/>
                        <a:t>％</a:t>
                      </a:r>
                    </a:p>
                  </a:txBody>
                  <a:tcPr anchor="ctr"/>
                </a:tc>
                <a:tc>
                  <a:txBody>
                    <a:bodyPr/>
                    <a:lstStyle/>
                    <a:p>
                      <a:pPr algn="ctr"/>
                      <a:r>
                        <a:rPr kumimoji="1" lang="en-US" altLang="ja-JP" sz="2800" b="1" dirty="0"/>
                        <a:t>50</a:t>
                      </a:r>
                      <a:r>
                        <a:rPr kumimoji="1" lang="ja-JP" altLang="en-US" sz="2800" b="1" dirty="0"/>
                        <a:t>万円</a:t>
                      </a:r>
                    </a:p>
                  </a:txBody>
                  <a:tcPr anchor="ctr"/>
                </a:tc>
                <a:extLst>
                  <a:ext uri="{0D108BD9-81ED-4DB2-BD59-A6C34878D82A}">
                    <a16:rowId xmlns:a16="http://schemas.microsoft.com/office/drawing/2014/main" val="10001"/>
                  </a:ext>
                </a:extLst>
              </a:tr>
              <a:tr h="603067">
                <a:tc>
                  <a:txBody>
                    <a:bodyPr/>
                    <a:lstStyle/>
                    <a:p>
                      <a:pPr algn="ctr"/>
                      <a:r>
                        <a:rPr kumimoji="1" lang="en-US" altLang="ja-JP" sz="2800" b="1" dirty="0"/>
                        <a:t>5,000</a:t>
                      </a:r>
                      <a:r>
                        <a:rPr kumimoji="1" lang="ja-JP" altLang="en-US" sz="2800" b="1" dirty="0"/>
                        <a:t>万円以下</a:t>
                      </a:r>
                    </a:p>
                  </a:txBody>
                  <a:tcPr anchor="ctr"/>
                </a:tc>
                <a:tc>
                  <a:txBody>
                    <a:bodyPr/>
                    <a:lstStyle/>
                    <a:p>
                      <a:pPr algn="ctr"/>
                      <a:r>
                        <a:rPr kumimoji="1" lang="en-US" altLang="ja-JP" sz="2800" b="1" dirty="0"/>
                        <a:t>20</a:t>
                      </a:r>
                      <a:r>
                        <a:rPr kumimoji="1" lang="ja-JP" altLang="en-US" sz="2800" b="1" dirty="0"/>
                        <a:t>％</a:t>
                      </a:r>
                    </a:p>
                  </a:txBody>
                  <a:tcPr anchor="ctr"/>
                </a:tc>
                <a:tc>
                  <a:txBody>
                    <a:bodyPr/>
                    <a:lstStyle/>
                    <a:p>
                      <a:pPr algn="ctr"/>
                      <a:r>
                        <a:rPr kumimoji="1" lang="en-US" altLang="ja-JP" sz="2800" b="1" dirty="0"/>
                        <a:t>200</a:t>
                      </a:r>
                      <a:r>
                        <a:rPr kumimoji="1" lang="ja-JP" altLang="en-US" sz="2800" b="1" dirty="0"/>
                        <a:t>万円</a:t>
                      </a:r>
                    </a:p>
                  </a:txBody>
                  <a:tcPr anchor="ctr"/>
                </a:tc>
                <a:extLst>
                  <a:ext uri="{0D108BD9-81ED-4DB2-BD59-A6C34878D82A}">
                    <a16:rowId xmlns:a16="http://schemas.microsoft.com/office/drawing/2014/main" val="10002"/>
                  </a:ext>
                </a:extLst>
              </a:tr>
              <a:tr h="603067">
                <a:tc>
                  <a:txBody>
                    <a:bodyPr/>
                    <a:lstStyle/>
                    <a:p>
                      <a:pPr algn="ctr"/>
                      <a:r>
                        <a:rPr kumimoji="1" lang="en-US" altLang="ja-JP" sz="2800" b="1" dirty="0"/>
                        <a:t>1</a:t>
                      </a:r>
                      <a:r>
                        <a:rPr kumimoji="1" lang="ja-JP" altLang="en-US" sz="2800" b="1" dirty="0"/>
                        <a:t>億円以下</a:t>
                      </a:r>
                    </a:p>
                  </a:txBody>
                  <a:tcPr anchor="ctr"/>
                </a:tc>
                <a:tc>
                  <a:txBody>
                    <a:bodyPr/>
                    <a:lstStyle/>
                    <a:p>
                      <a:pPr algn="ctr"/>
                      <a:r>
                        <a:rPr kumimoji="1" lang="en-US" altLang="ja-JP" sz="2800" b="1" dirty="0"/>
                        <a:t>30</a:t>
                      </a:r>
                      <a:r>
                        <a:rPr kumimoji="1" lang="ja-JP" altLang="en-US" sz="2800" b="1" dirty="0"/>
                        <a:t>％</a:t>
                      </a:r>
                    </a:p>
                  </a:txBody>
                  <a:tcPr anchor="ctr"/>
                </a:tc>
                <a:tc>
                  <a:txBody>
                    <a:bodyPr/>
                    <a:lstStyle/>
                    <a:p>
                      <a:pPr algn="ctr"/>
                      <a:r>
                        <a:rPr kumimoji="1" lang="en-US" altLang="ja-JP" sz="2800" b="1" dirty="0"/>
                        <a:t>700</a:t>
                      </a:r>
                      <a:r>
                        <a:rPr kumimoji="1" lang="ja-JP" altLang="en-US" sz="2800" b="1" dirty="0"/>
                        <a:t>万円</a:t>
                      </a:r>
                    </a:p>
                  </a:txBody>
                  <a:tcPr anchor="ctr"/>
                </a:tc>
                <a:extLst>
                  <a:ext uri="{0D108BD9-81ED-4DB2-BD59-A6C34878D82A}">
                    <a16:rowId xmlns:a16="http://schemas.microsoft.com/office/drawing/2014/main" val="10003"/>
                  </a:ext>
                </a:extLst>
              </a:tr>
              <a:tr h="603067">
                <a:tc>
                  <a:txBody>
                    <a:bodyPr/>
                    <a:lstStyle/>
                    <a:p>
                      <a:pPr algn="ctr"/>
                      <a:r>
                        <a:rPr kumimoji="1" lang="en-US" altLang="ja-JP" sz="2800" b="1" dirty="0"/>
                        <a:t>2</a:t>
                      </a:r>
                      <a:r>
                        <a:rPr kumimoji="1" lang="ja-JP" altLang="en-US" sz="2800" b="1" dirty="0"/>
                        <a:t>億円以下</a:t>
                      </a:r>
                    </a:p>
                  </a:txBody>
                  <a:tcPr anchor="ctr"/>
                </a:tc>
                <a:tc>
                  <a:txBody>
                    <a:bodyPr/>
                    <a:lstStyle/>
                    <a:p>
                      <a:pPr algn="ctr"/>
                      <a:r>
                        <a:rPr kumimoji="1" lang="en-US" altLang="ja-JP" sz="2800" b="1" dirty="0"/>
                        <a:t>40</a:t>
                      </a:r>
                      <a:r>
                        <a:rPr kumimoji="1" lang="ja-JP" altLang="en-US" sz="2800" b="1" dirty="0"/>
                        <a:t>％</a:t>
                      </a:r>
                    </a:p>
                  </a:txBody>
                  <a:tcPr anchor="ctr"/>
                </a:tc>
                <a:tc>
                  <a:txBody>
                    <a:bodyPr/>
                    <a:lstStyle/>
                    <a:p>
                      <a:pPr algn="ctr"/>
                      <a:r>
                        <a:rPr kumimoji="1" lang="en-US" altLang="ja-JP" sz="2800" b="1" dirty="0"/>
                        <a:t>1,700</a:t>
                      </a:r>
                      <a:r>
                        <a:rPr kumimoji="1" lang="ja-JP" altLang="en-US" sz="2800" b="1" dirty="0"/>
                        <a:t>万円</a:t>
                      </a:r>
                    </a:p>
                  </a:txBody>
                  <a:tcPr anchor="ctr"/>
                </a:tc>
                <a:extLst>
                  <a:ext uri="{0D108BD9-81ED-4DB2-BD59-A6C34878D82A}">
                    <a16:rowId xmlns:a16="http://schemas.microsoft.com/office/drawing/2014/main" val="10004"/>
                  </a:ext>
                </a:extLst>
              </a:tr>
              <a:tr h="603067">
                <a:tc>
                  <a:txBody>
                    <a:bodyPr/>
                    <a:lstStyle/>
                    <a:p>
                      <a:pPr algn="ctr"/>
                      <a:r>
                        <a:rPr kumimoji="1" lang="ja-JP" altLang="en-US" sz="2800" b="1" dirty="0"/>
                        <a:t>３億円以下</a:t>
                      </a:r>
                    </a:p>
                  </a:txBody>
                  <a:tcPr anchor="ctr"/>
                </a:tc>
                <a:tc>
                  <a:txBody>
                    <a:bodyPr/>
                    <a:lstStyle/>
                    <a:p>
                      <a:pPr algn="ctr"/>
                      <a:r>
                        <a:rPr kumimoji="1" lang="en-US" altLang="ja-JP" sz="2800" b="1" dirty="0"/>
                        <a:t>45</a:t>
                      </a:r>
                      <a:r>
                        <a:rPr kumimoji="1" lang="ja-JP" altLang="en-US" sz="2800" b="1" dirty="0"/>
                        <a:t>％</a:t>
                      </a:r>
                    </a:p>
                  </a:txBody>
                  <a:tcPr anchor="ctr"/>
                </a:tc>
                <a:tc>
                  <a:txBody>
                    <a:bodyPr/>
                    <a:lstStyle/>
                    <a:p>
                      <a:pPr algn="ctr"/>
                      <a:r>
                        <a:rPr kumimoji="1" lang="en-US" altLang="ja-JP" sz="2800" b="1" dirty="0"/>
                        <a:t>2,700</a:t>
                      </a:r>
                      <a:r>
                        <a:rPr kumimoji="1" lang="ja-JP" altLang="en-US" sz="2800" b="1" dirty="0"/>
                        <a:t>万円</a:t>
                      </a:r>
                    </a:p>
                  </a:txBody>
                  <a:tcPr anchor="ctr"/>
                </a:tc>
                <a:extLst>
                  <a:ext uri="{0D108BD9-81ED-4DB2-BD59-A6C34878D82A}">
                    <a16:rowId xmlns:a16="http://schemas.microsoft.com/office/drawing/2014/main" val="10005"/>
                  </a:ext>
                </a:extLst>
              </a:tr>
              <a:tr h="603067">
                <a:tc>
                  <a:txBody>
                    <a:bodyPr/>
                    <a:lstStyle/>
                    <a:p>
                      <a:pPr algn="ctr"/>
                      <a:r>
                        <a:rPr kumimoji="1" lang="en-US" altLang="ja-JP" sz="2800" b="1" dirty="0"/>
                        <a:t>6</a:t>
                      </a:r>
                      <a:r>
                        <a:rPr kumimoji="1" lang="ja-JP" altLang="en-US" sz="2800" b="1" dirty="0"/>
                        <a:t>億円以下</a:t>
                      </a:r>
                    </a:p>
                  </a:txBody>
                  <a:tcPr anchor="ctr"/>
                </a:tc>
                <a:tc>
                  <a:txBody>
                    <a:bodyPr/>
                    <a:lstStyle/>
                    <a:p>
                      <a:pPr algn="ctr"/>
                      <a:r>
                        <a:rPr kumimoji="1" lang="en-US" altLang="ja-JP" sz="2800" b="1" dirty="0"/>
                        <a:t>50</a:t>
                      </a:r>
                      <a:r>
                        <a:rPr kumimoji="1" lang="ja-JP" altLang="en-US" sz="2800" b="1" dirty="0"/>
                        <a:t>％</a:t>
                      </a:r>
                    </a:p>
                  </a:txBody>
                  <a:tcPr anchor="ctr"/>
                </a:tc>
                <a:tc>
                  <a:txBody>
                    <a:bodyPr/>
                    <a:lstStyle/>
                    <a:p>
                      <a:pPr algn="ctr"/>
                      <a:r>
                        <a:rPr kumimoji="1" lang="en-US" altLang="ja-JP" sz="2800" b="1" dirty="0"/>
                        <a:t>4,200</a:t>
                      </a:r>
                      <a:r>
                        <a:rPr kumimoji="1" lang="ja-JP" altLang="en-US" sz="2800" b="1" dirty="0"/>
                        <a:t>万円</a:t>
                      </a:r>
                    </a:p>
                  </a:txBody>
                  <a:tcPr anchor="ctr"/>
                </a:tc>
                <a:extLst>
                  <a:ext uri="{0D108BD9-81ED-4DB2-BD59-A6C34878D82A}">
                    <a16:rowId xmlns:a16="http://schemas.microsoft.com/office/drawing/2014/main" val="10006"/>
                  </a:ext>
                </a:extLst>
              </a:tr>
              <a:tr h="603067">
                <a:tc>
                  <a:txBody>
                    <a:bodyPr/>
                    <a:lstStyle/>
                    <a:p>
                      <a:pPr algn="ctr"/>
                      <a:r>
                        <a:rPr kumimoji="1" lang="en-US" altLang="ja-JP" sz="2800" b="1" dirty="0"/>
                        <a:t>6</a:t>
                      </a:r>
                      <a:r>
                        <a:rPr kumimoji="1" lang="ja-JP" altLang="en-US" sz="2800" b="1"/>
                        <a:t>億円</a:t>
                      </a:r>
                      <a:r>
                        <a:rPr kumimoji="1" lang="ja-JP" altLang="en-US" sz="2800" b="1" dirty="0"/>
                        <a:t>以上</a:t>
                      </a:r>
                    </a:p>
                  </a:txBody>
                  <a:tcPr anchor="ctr"/>
                </a:tc>
                <a:tc>
                  <a:txBody>
                    <a:bodyPr/>
                    <a:lstStyle/>
                    <a:p>
                      <a:pPr algn="ctr"/>
                      <a:r>
                        <a:rPr kumimoji="1" lang="en-US" altLang="ja-JP" sz="2800" b="1" dirty="0"/>
                        <a:t>55</a:t>
                      </a:r>
                      <a:r>
                        <a:rPr kumimoji="1" lang="ja-JP" altLang="en-US" sz="2800" b="1" dirty="0"/>
                        <a:t>％</a:t>
                      </a:r>
                    </a:p>
                  </a:txBody>
                  <a:tcPr anchor="ctr"/>
                </a:tc>
                <a:tc>
                  <a:txBody>
                    <a:bodyPr/>
                    <a:lstStyle/>
                    <a:p>
                      <a:pPr algn="ctr"/>
                      <a:r>
                        <a:rPr kumimoji="1" lang="en-US" altLang="ja-JP" sz="2800" b="1" dirty="0"/>
                        <a:t>7,200</a:t>
                      </a:r>
                      <a:r>
                        <a:rPr kumimoji="1" lang="ja-JP" altLang="en-US" sz="2800" b="1" dirty="0"/>
                        <a:t>万円</a:t>
                      </a:r>
                    </a:p>
                  </a:txBody>
                  <a:tcPr anchor="ctr"/>
                </a:tc>
                <a:extLst>
                  <a:ext uri="{0D108BD9-81ED-4DB2-BD59-A6C34878D82A}">
                    <a16:rowId xmlns:a16="http://schemas.microsoft.com/office/drawing/2014/main" val="10007"/>
                  </a:ext>
                </a:extLst>
              </a:tr>
            </a:tbl>
          </a:graphicData>
        </a:graphic>
      </p:graphicFrame>
      <p:sp>
        <p:nvSpPr>
          <p:cNvPr id="5" name="テキスト ボックス 4"/>
          <p:cNvSpPr txBox="1"/>
          <p:nvPr/>
        </p:nvSpPr>
        <p:spPr>
          <a:xfrm>
            <a:off x="2058414" y="547790"/>
            <a:ext cx="5758307" cy="461665"/>
          </a:xfrm>
          <a:prstGeom prst="rect">
            <a:avLst/>
          </a:prstGeom>
          <a:noFill/>
        </p:spPr>
        <p:txBody>
          <a:bodyPr wrap="none" rtlCol="0">
            <a:spAutoFit/>
          </a:bodyPr>
          <a:lstStyle/>
          <a:p>
            <a:pPr algn="ctr"/>
            <a:r>
              <a:rPr kumimoji="1" lang="ja-JP" altLang="en-US" sz="2400" dirty="0"/>
              <a:t>＜別表＞相続税の</a:t>
            </a:r>
            <a:r>
              <a:rPr kumimoji="1" lang="ja-JP" altLang="en-US" sz="2400"/>
              <a:t>速算表</a:t>
            </a:r>
            <a:r>
              <a:rPr kumimoji="1" lang="ja-JP" altLang="en-US" sz="1600"/>
              <a:t>（令和</a:t>
            </a:r>
            <a:r>
              <a:rPr kumimoji="1" lang="en-US" altLang="ja-JP" sz="1600" dirty="0"/>
              <a:t>5</a:t>
            </a:r>
            <a:r>
              <a:rPr kumimoji="1" lang="ja-JP" altLang="en-US" sz="1600"/>
              <a:t>年</a:t>
            </a:r>
            <a:r>
              <a:rPr kumimoji="1" lang="en-US" altLang="ja-JP" sz="1600" dirty="0"/>
              <a:t>1</a:t>
            </a:r>
            <a:r>
              <a:rPr kumimoji="1" lang="ja-JP" altLang="en-US" sz="1600"/>
              <a:t>月</a:t>
            </a:r>
            <a:r>
              <a:rPr kumimoji="1" lang="en-US" altLang="ja-JP" sz="1600" dirty="0"/>
              <a:t>1</a:t>
            </a:r>
            <a:r>
              <a:rPr kumimoji="1" lang="ja-JP" altLang="en-US" sz="1600"/>
              <a:t>日現在</a:t>
            </a:r>
            <a:r>
              <a:rPr lang="ja-JP" altLang="en-US" sz="1600"/>
              <a:t>）</a:t>
            </a:r>
            <a:endParaRPr kumimoji="1" lang="ja-JP" altLang="en-US" sz="2400" dirty="0"/>
          </a:p>
        </p:txBody>
      </p:sp>
      <p:sp>
        <p:nvSpPr>
          <p:cNvPr id="3" name="テキスト ボックス 2"/>
          <p:cNvSpPr txBox="1"/>
          <p:nvPr/>
        </p:nvSpPr>
        <p:spPr>
          <a:xfrm>
            <a:off x="1043608" y="1252463"/>
            <a:ext cx="2507418" cy="400110"/>
          </a:xfrm>
          <a:prstGeom prst="rect">
            <a:avLst/>
          </a:prstGeom>
          <a:noFill/>
        </p:spPr>
        <p:txBody>
          <a:bodyPr wrap="none" rtlCol="0">
            <a:spAutoFit/>
          </a:bodyPr>
          <a:lstStyle/>
          <a:p>
            <a:r>
              <a:rPr kumimoji="1" lang="ja-JP" altLang="en-US" sz="2000" b="1" dirty="0"/>
              <a:t>＜各人の取得金額＞</a:t>
            </a:r>
          </a:p>
        </p:txBody>
      </p:sp>
      <p:sp>
        <p:nvSpPr>
          <p:cNvPr id="7" name="テキスト ボックス 6"/>
          <p:cNvSpPr txBox="1"/>
          <p:nvPr/>
        </p:nvSpPr>
        <p:spPr>
          <a:xfrm>
            <a:off x="4247964" y="1252463"/>
            <a:ext cx="1217000" cy="400110"/>
          </a:xfrm>
          <a:prstGeom prst="rect">
            <a:avLst/>
          </a:prstGeom>
          <a:noFill/>
        </p:spPr>
        <p:txBody>
          <a:bodyPr wrap="none" rtlCol="0">
            <a:spAutoFit/>
          </a:bodyPr>
          <a:lstStyle/>
          <a:p>
            <a:r>
              <a:rPr lang="ja-JP" altLang="en-US" sz="2000" b="1" dirty="0"/>
              <a:t>＜税率＞</a:t>
            </a:r>
            <a:endParaRPr kumimoji="1" lang="ja-JP" altLang="en-US" sz="2000" b="1" dirty="0"/>
          </a:p>
        </p:txBody>
      </p:sp>
      <p:sp>
        <p:nvSpPr>
          <p:cNvPr id="9" name="テキスト ボックス 8"/>
          <p:cNvSpPr txBox="1"/>
          <p:nvPr/>
        </p:nvSpPr>
        <p:spPr>
          <a:xfrm>
            <a:off x="6283128" y="1252463"/>
            <a:ext cx="1991251" cy="400110"/>
          </a:xfrm>
          <a:prstGeom prst="rect">
            <a:avLst/>
          </a:prstGeom>
          <a:noFill/>
        </p:spPr>
        <p:txBody>
          <a:bodyPr wrap="none" rtlCol="0">
            <a:spAutoFit/>
          </a:bodyPr>
          <a:lstStyle/>
          <a:p>
            <a:r>
              <a:rPr kumimoji="1" lang="ja-JP" altLang="en-US" sz="2000" b="1" dirty="0"/>
              <a:t>＜税額控除額＞</a:t>
            </a:r>
          </a:p>
        </p:txBody>
      </p:sp>
    </p:spTree>
    <p:extLst>
      <p:ext uri="{BB962C8B-B14F-4D97-AF65-F5344CB8AC3E}">
        <p14:creationId xmlns:p14="http://schemas.microsoft.com/office/powerpoint/2010/main" val="244826393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2036674" y="548680"/>
            <a:ext cx="4493538" cy="523220"/>
          </a:xfrm>
          <a:prstGeom prst="rect">
            <a:avLst/>
          </a:prstGeom>
          <a:noFill/>
        </p:spPr>
        <p:txBody>
          <a:bodyPr wrap="none" rtlCol="0">
            <a:spAutoFit/>
          </a:bodyPr>
          <a:lstStyle/>
          <a:p>
            <a:r>
              <a:rPr lang="ja-JP" altLang="en-US" sz="2800" dirty="0"/>
              <a:t>③各相続人の納税額の算出</a:t>
            </a:r>
            <a:endParaRPr kumimoji="1" lang="ja-JP" altLang="en-US" sz="2800" dirty="0"/>
          </a:p>
        </p:txBody>
      </p:sp>
      <p:grpSp>
        <p:nvGrpSpPr>
          <p:cNvPr id="2" name="グループ化 1"/>
          <p:cNvGrpSpPr/>
          <p:nvPr/>
        </p:nvGrpSpPr>
        <p:grpSpPr>
          <a:xfrm>
            <a:off x="972373" y="1628800"/>
            <a:ext cx="7253572" cy="4270629"/>
            <a:chOff x="211374" y="1128820"/>
            <a:chExt cx="5513899" cy="3142538"/>
          </a:xfrm>
        </p:grpSpPr>
        <p:sp>
          <p:nvSpPr>
            <p:cNvPr id="6" name="正方形/長方形 5"/>
            <p:cNvSpPr/>
            <p:nvPr/>
          </p:nvSpPr>
          <p:spPr>
            <a:xfrm>
              <a:off x="211374" y="1128820"/>
              <a:ext cx="5472608" cy="86409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000" b="1" dirty="0">
                  <a:solidFill>
                    <a:srgbClr val="FF0000"/>
                  </a:solidFill>
                </a:rPr>
                <a:t>相続税の総額</a:t>
              </a:r>
              <a:endParaRPr kumimoji="1" lang="ja-JP" altLang="en-US" sz="6000" b="1" dirty="0">
                <a:solidFill>
                  <a:srgbClr val="FF0000"/>
                </a:solidFill>
              </a:endParaRPr>
            </a:p>
          </p:txBody>
        </p:sp>
        <p:sp>
          <p:nvSpPr>
            <p:cNvPr id="7" name="角丸四角形 6"/>
            <p:cNvSpPr/>
            <p:nvPr/>
          </p:nvSpPr>
          <p:spPr>
            <a:xfrm>
              <a:off x="251520" y="3407262"/>
              <a:ext cx="1368152" cy="86409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rPr>
                <a:t>相続人Ａ</a:t>
              </a:r>
              <a:endParaRPr kumimoji="1" lang="en-US" altLang="ja-JP" sz="2400" b="1" dirty="0">
                <a:solidFill>
                  <a:schemeClr val="tx1"/>
                </a:solidFill>
              </a:endParaRPr>
            </a:p>
            <a:p>
              <a:pPr algn="ctr"/>
              <a:r>
                <a:rPr lang="ja-JP" altLang="en-US" sz="2400" b="1" dirty="0">
                  <a:solidFill>
                    <a:schemeClr val="tx1"/>
                  </a:solidFill>
                </a:rPr>
                <a:t>納税額</a:t>
              </a:r>
              <a:endParaRPr kumimoji="1" lang="ja-JP" altLang="en-US" sz="2400" b="1" dirty="0">
                <a:solidFill>
                  <a:schemeClr val="tx1"/>
                </a:solidFill>
              </a:endParaRPr>
            </a:p>
          </p:txBody>
        </p:sp>
        <p:sp>
          <p:nvSpPr>
            <p:cNvPr id="9" name="角丸四角形 8"/>
            <p:cNvSpPr/>
            <p:nvPr/>
          </p:nvSpPr>
          <p:spPr>
            <a:xfrm>
              <a:off x="2303748" y="3407262"/>
              <a:ext cx="1368152" cy="86409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rPr>
                <a:t>相続人Ｂ</a:t>
              </a:r>
              <a:endParaRPr kumimoji="1" lang="en-US" altLang="ja-JP" sz="2400" b="1" dirty="0">
                <a:solidFill>
                  <a:schemeClr val="tx1"/>
                </a:solidFill>
              </a:endParaRPr>
            </a:p>
            <a:p>
              <a:pPr algn="ctr"/>
              <a:r>
                <a:rPr lang="ja-JP" altLang="en-US" sz="2400" b="1" dirty="0">
                  <a:solidFill>
                    <a:schemeClr val="tx1"/>
                  </a:solidFill>
                </a:rPr>
                <a:t>納税額</a:t>
              </a:r>
              <a:endParaRPr kumimoji="1" lang="ja-JP" altLang="en-US" sz="2400" b="1" dirty="0">
                <a:solidFill>
                  <a:schemeClr val="tx1"/>
                </a:solidFill>
              </a:endParaRPr>
            </a:p>
          </p:txBody>
        </p:sp>
        <p:sp>
          <p:nvSpPr>
            <p:cNvPr id="10" name="角丸四角形 9"/>
            <p:cNvSpPr/>
            <p:nvPr/>
          </p:nvSpPr>
          <p:spPr>
            <a:xfrm>
              <a:off x="4357121" y="3407262"/>
              <a:ext cx="1368152" cy="86409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rPr>
                <a:t>相続人Ｃ</a:t>
              </a:r>
              <a:endParaRPr kumimoji="1" lang="en-US" altLang="ja-JP" sz="2400" b="1" dirty="0">
                <a:solidFill>
                  <a:schemeClr val="tx1"/>
                </a:solidFill>
              </a:endParaRPr>
            </a:p>
            <a:p>
              <a:pPr algn="ctr"/>
              <a:r>
                <a:rPr lang="ja-JP" altLang="en-US" sz="2400" b="1" dirty="0">
                  <a:solidFill>
                    <a:schemeClr val="tx1"/>
                  </a:solidFill>
                </a:rPr>
                <a:t>納税額</a:t>
              </a:r>
              <a:endParaRPr kumimoji="1" lang="ja-JP" altLang="en-US" sz="2400" b="1" dirty="0">
                <a:solidFill>
                  <a:schemeClr val="tx1"/>
                </a:solidFill>
              </a:endParaRPr>
            </a:p>
          </p:txBody>
        </p:sp>
        <p:sp>
          <p:nvSpPr>
            <p:cNvPr id="11" name="下矢印 10"/>
            <p:cNvSpPr/>
            <p:nvPr/>
          </p:nvSpPr>
          <p:spPr>
            <a:xfrm>
              <a:off x="691952" y="1992916"/>
              <a:ext cx="432048" cy="14143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下矢印 11"/>
            <p:cNvSpPr/>
            <p:nvPr/>
          </p:nvSpPr>
          <p:spPr>
            <a:xfrm>
              <a:off x="2771800" y="1992916"/>
              <a:ext cx="432048" cy="14143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下矢印 12"/>
            <p:cNvSpPr/>
            <p:nvPr/>
          </p:nvSpPr>
          <p:spPr>
            <a:xfrm>
              <a:off x="4849468" y="1992916"/>
              <a:ext cx="432048" cy="14143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角丸四角形 13"/>
            <p:cNvSpPr/>
            <p:nvPr/>
          </p:nvSpPr>
          <p:spPr>
            <a:xfrm>
              <a:off x="211374" y="2347521"/>
              <a:ext cx="5472608" cy="54345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rPr>
                <a:t>実際の取得割合で按分</a:t>
              </a:r>
              <a:endParaRPr kumimoji="1" lang="ja-JP" altLang="en-US" sz="2400" b="1" dirty="0">
                <a:solidFill>
                  <a:schemeClr val="tx1"/>
                </a:solidFill>
              </a:endParaRPr>
            </a:p>
          </p:txBody>
        </p:sp>
      </p:grpSp>
    </p:spTree>
    <p:extLst>
      <p:ext uri="{BB962C8B-B14F-4D97-AF65-F5344CB8AC3E}">
        <p14:creationId xmlns:p14="http://schemas.microsoft.com/office/powerpoint/2010/main" val="357082734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1475656" y="548680"/>
            <a:ext cx="6647974" cy="523220"/>
          </a:xfrm>
          <a:prstGeom prst="rect">
            <a:avLst/>
          </a:prstGeom>
          <a:noFill/>
        </p:spPr>
        <p:txBody>
          <a:bodyPr wrap="none" rtlCol="0">
            <a:spAutoFit/>
          </a:bodyPr>
          <a:lstStyle/>
          <a:p>
            <a:r>
              <a:rPr lang="ja-JP" altLang="en-US" sz="2800" dirty="0"/>
              <a:t>④税額控除の適用⇒実際の納税額が決定</a:t>
            </a:r>
            <a:endParaRPr kumimoji="1" lang="ja-JP" altLang="en-US" sz="2800" dirty="0"/>
          </a:p>
        </p:txBody>
      </p:sp>
      <p:graphicFrame>
        <p:nvGraphicFramePr>
          <p:cNvPr id="2" name="表 1"/>
          <p:cNvGraphicFramePr>
            <a:graphicFrameLocks noGrp="1"/>
          </p:cNvGraphicFramePr>
          <p:nvPr/>
        </p:nvGraphicFramePr>
        <p:xfrm>
          <a:off x="467544" y="1397000"/>
          <a:ext cx="8352928" cy="5128344"/>
        </p:xfrm>
        <a:graphic>
          <a:graphicData uri="http://schemas.openxmlformats.org/drawingml/2006/table">
            <a:tbl>
              <a:tblPr firstRow="1" bandRow="1">
                <a:tableStyleId>{8A107856-5554-42FB-B03E-39F5DBC370BA}</a:tableStyleId>
              </a:tblPr>
              <a:tblGrid>
                <a:gridCol w="2592288">
                  <a:extLst>
                    <a:ext uri="{9D8B030D-6E8A-4147-A177-3AD203B41FA5}">
                      <a16:colId xmlns:a16="http://schemas.microsoft.com/office/drawing/2014/main" val="20000"/>
                    </a:ext>
                  </a:extLst>
                </a:gridCol>
                <a:gridCol w="5760640">
                  <a:extLst>
                    <a:ext uri="{9D8B030D-6E8A-4147-A177-3AD203B41FA5}">
                      <a16:colId xmlns:a16="http://schemas.microsoft.com/office/drawing/2014/main" val="20001"/>
                    </a:ext>
                  </a:extLst>
                </a:gridCol>
              </a:tblGrid>
              <a:tr h="1282086">
                <a:tc>
                  <a:txBody>
                    <a:bodyPr/>
                    <a:lstStyle/>
                    <a:p>
                      <a:pPr algn="ctr"/>
                      <a:r>
                        <a:rPr kumimoji="1" lang="ja-JP" altLang="en-US" sz="2800" b="0" dirty="0"/>
                        <a:t>配偶者の</a:t>
                      </a:r>
                      <a:endParaRPr kumimoji="1" lang="en-US" altLang="ja-JP" sz="2800" b="0" dirty="0"/>
                    </a:p>
                    <a:p>
                      <a:pPr algn="ctr"/>
                      <a:r>
                        <a:rPr kumimoji="1" lang="ja-JP" altLang="en-US" sz="2800" b="0" dirty="0"/>
                        <a:t>税額軽減</a:t>
                      </a:r>
                    </a:p>
                  </a:txBody>
                  <a:tcPr anchor="ctr"/>
                </a:tc>
                <a:tc>
                  <a:txBody>
                    <a:bodyPr/>
                    <a:lstStyle/>
                    <a:p>
                      <a:pPr algn="ctr"/>
                      <a:r>
                        <a:rPr kumimoji="1" lang="ja-JP" altLang="en-US" sz="1600" b="1" dirty="0"/>
                        <a:t>実際に取得した財産が</a:t>
                      </a:r>
                      <a:r>
                        <a:rPr kumimoji="1" lang="en-US" altLang="ja-JP" sz="1600" b="1" dirty="0"/>
                        <a:t>1</a:t>
                      </a:r>
                      <a:r>
                        <a:rPr kumimoji="1" lang="ja-JP" altLang="en-US" sz="1600" b="1" dirty="0"/>
                        <a:t>億</a:t>
                      </a:r>
                      <a:r>
                        <a:rPr kumimoji="1" lang="en-US" altLang="ja-JP" sz="1600" b="1" dirty="0"/>
                        <a:t>6</a:t>
                      </a:r>
                      <a:r>
                        <a:rPr kumimoji="1" lang="ja-JP" altLang="en-US" sz="1600" b="1" dirty="0"/>
                        <a:t>千万円か配偶者の法定相続分相当額のどちらか多い金額までは配偶者に相続税はかかりません。ただし、相続税の申告書に必要書類を添えて提出する必要があります。</a:t>
                      </a:r>
                    </a:p>
                  </a:txBody>
                  <a:tcPr anchor="ctr"/>
                </a:tc>
                <a:extLst>
                  <a:ext uri="{0D108BD9-81ED-4DB2-BD59-A6C34878D82A}">
                    <a16:rowId xmlns:a16="http://schemas.microsoft.com/office/drawing/2014/main" val="10000"/>
                  </a:ext>
                </a:extLst>
              </a:tr>
              <a:tr h="1282086">
                <a:tc>
                  <a:txBody>
                    <a:bodyPr/>
                    <a:lstStyle/>
                    <a:p>
                      <a:pPr algn="ctr"/>
                      <a:r>
                        <a:rPr kumimoji="1" lang="ja-JP" altLang="en-US" sz="2800" dirty="0"/>
                        <a:t>支払い済みの贈与税</a:t>
                      </a:r>
                    </a:p>
                  </a:txBody>
                  <a:tcPr anchor="ctr"/>
                </a:tc>
                <a:tc>
                  <a:txBody>
                    <a:bodyPr/>
                    <a:lstStyle/>
                    <a:p>
                      <a:pPr algn="ctr"/>
                      <a:r>
                        <a:rPr kumimoji="1" lang="ja-JP" altLang="en-US" sz="1600" b="1" dirty="0"/>
                        <a:t>相続税の課税対象となる「相続開始前３年以内に贈与された財産」に対する支払い済みの贈与税分を控除できます。また相続税精算課税制度を利用した場合の支払い済みの贈与税額分を控除できます。</a:t>
                      </a:r>
                    </a:p>
                  </a:txBody>
                  <a:tcPr anchor="ctr"/>
                </a:tc>
                <a:extLst>
                  <a:ext uri="{0D108BD9-81ED-4DB2-BD59-A6C34878D82A}">
                    <a16:rowId xmlns:a16="http://schemas.microsoft.com/office/drawing/2014/main" val="10001"/>
                  </a:ext>
                </a:extLst>
              </a:tr>
              <a:tr h="1282086">
                <a:tc>
                  <a:txBody>
                    <a:bodyPr/>
                    <a:lstStyle/>
                    <a:p>
                      <a:pPr algn="ctr"/>
                      <a:r>
                        <a:rPr kumimoji="1" lang="ja-JP" altLang="en-US" sz="2800" dirty="0"/>
                        <a:t>未成年者控除</a:t>
                      </a:r>
                    </a:p>
                  </a:txBody>
                  <a:tcPr anchor="ctr"/>
                </a:tc>
                <a:tc>
                  <a:txBody>
                    <a:bodyPr/>
                    <a:lstStyle/>
                    <a:p>
                      <a:pPr algn="ctr"/>
                      <a:r>
                        <a:rPr kumimoji="1" lang="ja-JP" altLang="en-US" sz="1600" b="1" dirty="0"/>
                        <a:t>相続人が未成年のときは、</a:t>
                      </a:r>
                      <a:endParaRPr kumimoji="1" lang="en-US" altLang="ja-JP" sz="1600" b="1" dirty="0"/>
                    </a:p>
                    <a:p>
                      <a:pPr algn="ctr"/>
                      <a:r>
                        <a:rPr kumimoji="1" lang="en-US" altLang="ja-JP" sz="2000" b="1" u="sng" dirty="0"/>
                        <a:t>10</a:t>
                      </a:r>
                      <a:r>
                        <a:rPr kumimoji="1" lang="ja-JP" altLang="en-US" sz="2000" b="1" u="sng" dirty="0"/>
                        <a:t>万円</a:t>
                      </a:r>
                      <a:r>
                        <a:rPr kumimoji="1" lang="en-US" altLang="ja-JP" sz="2000" b="1" u="sng" dirty="0"/>
                        <a:t>×20</a:t>
                      </a:r>
                      <a:r>
                        <a:rPr kumimoji="1" lang="ja-JP" altLang="en-US" sz="2000" b="1" u="sng" dirty="0"/>
                        <a:t>歳までの年数</a:t>
                      </a:r>
                      <a:endParaRPr kumimoji="1" lang="en-US" altLang="ja-JP" sz="2000" b="1" u="sng" dirty="0"/>
                    </a:p>
                    <a:p>
                      <a:pPr algn="ctr"/>
                      <a:r>
                        <a:rPr kumimoji="1" lang="ja-JP" altLang="en-US" sz="1600" b="1" dirty="0"/>
                        <a:t>が控除されます。</a:t>
                      </a:r>
                    </a:p>
                  </a:txBody>
                  <a:tcPr anchor="ctr"/>
                </a:tc>
                <a:extLst>
                  <a:ext uri="{0D108BD9-81ED-4DB2-BD59-A6C34878D82A}">
                    <a16:rowId xmlns:a16="http://schemas.microsoft.com/office/drawing/2014/main" val="10002"/>
                  </a:ext>
                </a:extLst>
              </a:tr>
              <a:tr h="1282086">
                <a:tc>
                  <a:txBody>
                    <a:bodyPr/>
                    <a:lstStyle/>
                    <a:p>
                      <a:pPr algn="ctr"/>
                      <a:r>
                        <a:rPr kumimoji="1" lang="ja-JP" altLang="en-US" sz="2800" dirty="0"/>
                        <a:t>障害者控除</a:t>
                      </a:r>
                    </a:p>
                  </a:txBody>
                  <a:tcPr anchor="ctr"/>
                </a:tc>
                <a:tc>
                  <a:txBody>
                    <a:bodyPr/>
                    <a:lstStyle/>
                    <a:p>
                      <a:pPr algn="ctr"/>
                      <a:r>
                        <a:rPr kumimoji="1" lang="ja-JP" altLang="en-US" sz="1600" b="1" dirty="0"/>
                        <a:t>相続人が</a:t>
                      </a:r>
                      <a:r>
                        <a:rPr kumimoji="1" lang="en-US" altLang="ja-JP" sz="1600" b="1" dirty="0"/>
                        <a:t>85</a:t>
                      </a:r>
                      <a:r>
                        <a:rPr kumimoji="1" lang="ja-JP" altLang="en-US" sz="1600" b="1" dirty="0"/>
                        <a:t>歳未満の障害者の場合、</a:t>
                      </a:r>
                      <a:endParaRPr kumimoji="1" lang="en-US" altLang="ja-JP" sz="1600" b="1" dirty="0"/>
                    </a:p>
                    <a:p>
                      <a:pPr algn="ctr"/>
                      <a:r>
                        <a:rPr kumimoji="1" lang="en-US" altLang="ja-JP" sz="1600" b="1" u="sng" dirty="0"/>
                        <a:t>10</a:t>
                      </a:r>
                      <a:r>
                        <a:rPr kumimoji="1" lang="ja-JP" altLang="en-US" sz="1600" b="1" u="sng" dirty="0"/>
                        <a:t>万円（特別障害者の場合</a:t>
                      </a:r>
                      <a:r>
                        <a:rPr kumimoji="1" lang="en-US" altLang="ja-JP" sz="1600" b="1" u="sng" dirty="0"/>
                        <a:t>20</a:t>
                      </a:r>
                      <a:r>
                        <a:rPr kumimoji="1" lang="ja-JP" altLang="en-US" sz="1600" b="1" u="sng" dirty="0"/>
                        <a:t>万円）</a:t>
                      </a:r>
                      <a:r>
                        <a:rPr kumimoji="1" lang="en-US" altLang="ja-JP" sz="1600" b="1" u="sng" dirty="0"/>
                        <a:t>×85</a:t>
                      </a:r>
                      <a:r>
                        <a:rPr kumimoji="1" lang="ja-JP" altLang="en-US" sz="1600" b="1" u="sng" dirty="0"/>
                        <a:t>歳までの年数</a:t>
                      </a:r>
                      <a:endParaRPr kumimoji="1" lang="en-US" altLang="ja-JP" sz="1600" b="1" u="sng" dirty="0"/>
                    </a:p>
                    <a:p>
                      <a:pPr algn="ctr"/>
                      <a:r>
                        <a:rPr kumimoji="1" lang="ja-JP" altLang="en-US" sz="1600" b="1" dirty="0"/>
                        <a:t>が控除されます。</a:t>
                      </a:r>
                    </a:p>
                  </a:txBody>
                  <a:tcPr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31753234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a:cxnSpLocks/>
          </p:cNvCxnSpPr>
          <p:nvPr/>
        </p:nvCxnSpPr>
        <p:spPr>
          <a:xfrm>
            <a:off x="251520" y="1268760"/>
            <a:ext cx="8640960"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DC5AFEFC-67BE-A476-EE0B-63131D5AAEF1}"/>
              </a:ext>
            </a:extLst>
          </p:cNvPr>
          <p:cNvSpPr txBox="1"/>
          <p:nvPr/>
        </p:nvSpPr>
        <p:spPr>
          <a:xfrm>
            <a:off x="1145421" y="2982114"/>
            <a:ext cx="6853158" cy="893771"/>
          </a:xfrm>
          <a:prstGeom prst="rect">
            <a:avLst/>
          </a:prstGeom>
          <a:solidFill>
            <a:srgbClr val="FFFF00"/>
          </a:solidFill>
        </p:spPr>
        <p:txBody>
          <a:bodyPr wrap="none" rtlCol="0">
            <a:spAutoFit/>
          </a:bodyPr>
          <a:lstStyle/>
          <a:p>
            <a:pPr algn="ctr">
              <a:lnSpc>
                <a:spcPct val="150000"/>
              </a:lnSpc>
            </a:pPr>
            <a:r>
              <a:rPr lang="en-US" altLang="ja-JP" sz="4000" dirty="0"/>
              <a:t>⑤</a:t>
            </a:r>
            <a:r>
              <a:rPr lang="ja-JP" altLang="en-US" sz="4000"/>
              <a:t>今後の相続税対策について</a:t>
            </a:r>
            <a:endParaRPr kumimoji="1" lang="ja-JP" altLang="en-US" sz="4000" dirty="0"/>
          </a:p>
        </p:txBody>
      </p:sp>
    </p:spTree>
    <p:extLst>
      <p:ext uri="{BB962C8B-B14F-4D97-AF65-F5344CB8AC3E}">
        <p14:creationId xmlns:p14="http://schemas.microsoft.com/office/powerpoint/2010/main" val="349312080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a:cxnSpLocks/>
          </p:cNvCxnSpPr>
          <p:nvPr/>
        </p:nvCxnSpPr>
        <p:spPr>
          <a:xfrm>
            <a:off x="251520" y="1268760"/>
            <a:ext cx="8640960"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C7C010D7-C39B-5780-0C5C-08071E383D39}"/>
              </a:ext>
            </a:extLst>
          </p:cNvPr>
          <p:cNvSpPr txBox="1"/>
          <p:nvPr/>
        </p:nvSpPr>
        <p:spPr>
          <a:xfrm>
            <a:off x="2525141" y="620688"/>
            <a:ext cx="3877986" cy="369332"/>
          </a:xfrm>
          <a:prstGeom prst="rect">
            <a:avLst/>
          </a:prstGeom>
          <a:noFill/>
        </p:spPr>
        <p:txBody>
          <a:bodyPr wrap="none" rtlCol="0">
            <a:spAutoFit/>
          </a:bodyPr>
          <a:lstStyle/>
          <a:p>
            <a:pPr algn="ctr"/>
            <a:r>
              <a:rPr kumimoji="1" lang="ja-JP" altLang="en-US"/>
              <a:t>相続税の対策は２つの側面で考える</a:t>
            </a:r>
            <a:endParaRPr kumimoji="1" lang="en-US" altLang="ja-JP" dirty="0"/>
          </a:p>
        </p:txBody>
      </p:sp>
      <p:sp>
        <p:nvSpPr>
          <p:cNvPr id="5" name="角丸四角形 4">
            <a:extLst>
              <a:ext uri="{FF2B5EF4-FFF2-40B4-BE49-F238E27FC236}">
                <a16:creationId xmlns:a16="http://schemas.microsoft.com/office/drawing/2014/main" id="{15D6D3FF-1B8F-CDBF-C104-925CD17F52CA}"/>
              </a:ext>
            </a:extLst>
          </p:cNvPr>
          <p:cNvSpPr/>
          <p:nvPr/>
        </p:nvSpPr>
        <p:spPr>
          <a:xfrm>
            <a:off x="966175" y="1669950"/>
            <a:ext cx="2664296" cy="2448272"/>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7200"/>
              <a:t>節税</a:t>
            </a:r>
          </a:p>
        </p:txBody>
      </p:sp>
      <p:sp>
        <p:nvSpPr>
          <p:cNvPr id="6" name="角丸四角形 5">
            <a:extLst>
              <a:ext uri="{FF2B5EF4-FFF2-40B4-BE49-F238E27FC236}">
                <a16:creationId xmlns:a16="http://schemas.microsoft.com/office/drawing/2014/main" id="{5BC25C2B-B5B7-601C-0C60-F6F64399B911}"/>
              </a:ext>
            </a:extLst>
          </p:cNvPr>
          <p:cNvSpPr/>
          <p:nvPr/>
        </p:nvSpPr>
        <p:spPr>
          <a:xfrm>
            <a:off x="5652120" y="1669950"/>
            <a:ext cx="2664296" cy="2448272"/>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6600"/>
              <a:t>納税</a:t>
            </a:r>
            <a:endParaRPr kumimoji="1" lang="en-US" altLang="ja-JP" sz="6600" dirty="0"/>
          </a:p>
          <a:p>
            <a:pPr algn="ctr"/>
            <a:r>
              <a:rPr kumimoji="1" lang="ja-JP" altLang="en-US" sz="6600"/>
              <a:t>資金</a:t>
            </a:r>
          </a:p>
        </p:txBody>
      </p:sp>
      <p:sp>
        <p:nvSpPr>
          <p:cNvPr id="7" name="テキスト ボックス 6">
            <a:extLst>
              <a:ext uri="{FF2B5EF4-FFF2-40B4-BE49-F238E27FC236}">
                <a16:creationId xmlns:a16="http://schemas.microsoft.com/office/drawing/2014/main" id="{353F5EA8-50F7-0B8F-5598-E130ECBBA88E}"/>
              </a:ext>
            </a:extLst>
          </p:cNvPr>
          <p:cNvSpPr txBox="1"/>
          <p:nvPr/>
        </p:nvSpPr>
        <p:spPr>
          <a:xfrm>
            <a:off x="124484" y="4496103"/>
            <a:ext cx="4339650" cy="2117118"/>
          </a:xfrm>
          <a:prstGeom prst="rect">
            <a:avLst/>
          </a:prstGeom>
          <a:solidFill>
            <a:schemeClr val="accent2">
              <a:lumMod val="20000"/>
              <a:lumOff val="80000"/>
            </a:schemeClr>
          </a:solidFill>
        </p:spPr>
        <p:txBody>
          <a:bodyPr wrap="none" rtlCol="0">
            <a:spAutoFit/>
          </a:bodyPr>
          <a:lstStyle/>
          <a:p>
            <a:pPr>
              <a:lnSpc>
                <a:spcPct val="150000"/>
              </a:lnSpc>
            </a:pPr>
            <a:r>
              <a:rPr kumimoji="1" lang="en-US" altLang="ja-JP" dirty="0"/>
              <a:t>①</a:t>
            </a:r>
            <a:r>
              <a:rPr kumimoji="1" lang="ja-JP" altLang="en-US"/>
              <a:t>どの財産を、誰が相続するかを決める</a:t>
            </a:r>
            <a:endParaRPr kumimoji="1" lang="en-US" altLang="ja-JP" dirty="0"/>
          </a:p>
          <a:p>
            <a:pPr>
              <a:lnSpc>
                <a:spcPct val="150000"/>
              </a:lnSpc>
            </a:pPr>
            <a:r>
              <a:rPr lang="en-US" altLang="ja-JP" dirty="0"/>
              <a:t>②</a:t>
            </a:r>
            <a:r>
              <a:rPr lang="ja-JP" altLang="en-US"/>
              <a:t>生前に贈与することも検討</a:t>
            </a:r>
            <a:br>
              <a:rPr lang="en-US" altLang="ja-JP" dirty="0"/>
            </a:br>
            <a:r>
              <a:rPr lang="ja-JP" altLang="en-US"/>
              <a:t>（相続時精算課税制度も視野に入れる）</a:t>
            </a:r>
            <a:endParaRPr lang="en-US" altLang="ja-JP" dirty="0"/>
          </a:p>
          <a:p>
            <a:pPr>
              <a:lnSpc>
                <a:spcPct val="150000"/>
              </a:lnSpc>
            </a:pPr>
            <a:r>
              <a:rPr kumimoji="1" lang="en-US" altLang="ja-JP" dirty="0"/>
              <a:t>③</a:t>
            </a:r>
            <a:r>
              <a:rPr kumimoji="1" lang="ja-JP" altLang="en-US"/>
              <a:t>養子縁組の可能性</a:t>
            </a:r>
            <a:endParaRPr kumimoji="1" lang="en-US" altLang="ja-JP" dirty="0"/>
          </a:p>
          <a:p>
            <a:pPr algn="ctr">
              <a:lnSpc>
                <a:spcPct val="150000"/>
              </a:lnSpc>
            </a:pPr>
            <a:r>
              <a:rPr lang="ja-JP" altLang="en-US"/>
              <a:t>など</a:t>
            </a:r>
            <a:endParaRPr kumimoji="1" lang="ja-JP" altLang="en-US" dirty="0"/>
          </a:p>
        </p:txBody>
      </p:sp>
      <p:sp>
        <p:nvSpPr>
          <p:cNvPr id="9" name="テキスト ボックス 8">
            <a:extLst>
              <a:ext uri="{FF2B5EF4-FFF2-40B4-BE49-F238E27FC236}">
                <a16:creationId xmlns:a16="http://schemas.microsoft.com/office/drawing/2014/main" id="{EC9A417C-A7C1-E49D-8264-84F4A519ABF4}"/>
              </a:ext>
            </a:extLst>
          </p:cNvPr>
          <p:cNvSpPr txBox="1"/>
          <p:nvPr/>
        </p:nvSpPr>
        <p:spPr>
          <a:xfrm>
            <a:off x="4910699" y="4496103"/>
            <a:ext cx="4108817" cy="2117118"/>
          </a:xfrm>
          <a:prstGeom prst="rect">
            <a:avLst/>
          </a:prstGeom>
          <a:solidFill>
            <a:srgbClr val="009051">
              <a:alpha val="25882"/>
            </a:srgbClr>
          </a:solidFill>
        </p:spPr>
        <p:txBody>
          <a:bodyPr wrap="none" rtlCol="0">
            <a:spAutoFit/>
          </a:bodyPr>
          <a:lstStyle/>
          <a:p>
            <a:pPr>
              <a:lnSpc>
                <a:spcPct val="150000"/>
              </a:lnSpc>
            </a:pPr>
            <a:r>
              <a:rPr kumimoji="1" lang="en-US" altLang="ja-JP" dirty="0"/>
              <a:t>①</a:t>
            </a:r>
            <a:r>
              <a:rPr kumimoji="1" lang="ja-JP" altLang="en-US"/>
              <a:t>相続財産のうち現金の割合を高める</a:t>
            </a:r>
            <a:br>
              <a:rPr kumimoji="1" lang="en-US" altLang="ja-JP" dirty="0"/>
            </a:br>
            <a:r>
              <a:rPr kumimoji="1" lang="ja-JP" altLang="en-US"/>
              <a:t>→不動産の現金化など</a:t>
            </a:r>
            <a:endParaRPr kumimoji="1" lang="en-US" altLang="ja-JP" dirty="0"/>
          </a:p>
          <a:p>
            <a:pPr>
              <a:lnSpc>
                <a:spcPct val="150000"/>
              </a:lnSpc>
            </a:pPr>
            <a:r>
              <a:rPr lang="en-US" altLang="ja-JP" dirty="0"/>
              <a:t>②</a:t>
            </a:r>
            <a:r>
              <a:rPr lang="ja-JP" altLang="en-US"/>
              <a:t>法人の死亡退職金の検証</a:t>
            </a:r>
            <a:endParaRPr lang="en-US" altLang="ja-JP" dirty="0"/>
          </a:p>
          <a:p>
            <a:pPr>
              <a:lnSpc>
                <a:spcPct val="150000"/>
              </a:lnSpc>
            </a:pPr>
            <a:r>
              <a:rPr kumimoji="1" lang="en-US" altLang="ja-JP" dirty="0"/>
              <a:t>③</a:t>
            </a:r>
            <a:r>
              <a:rPr kumimoji="1" lang="ja-JP" altLang="en-US"/>
              <a:t>生命保険の活用</a:t>
            </a:r>
            <a:endParaRPr kumimoji="1" lang="en-US" altLang="ja-JP" dirty="0"/>
          </a:p>
          <a:p>
            <a:pPr algn="ctr">
              <a:lnSpc>
                <a:spcPct val="150000"/>
              </a:lnSpc>
            </a:pPr>
            <a:r>
              <a:rPr lang="ja-JP" altLang="en-US"/>
              <a:t>など</a:t>
            </a:r>
            <a:endParaRPr kumimoji="1" lang="ja-JP" altLang="en-US" dirty="0"/>
          </a:p>
        </p:txBody>
      </p:sp>
    </p:spTree>
    <p:extLst>
      <p:ext uri="{BB962C8B-B14F-4D97-AF65-F5344CB8AC3E}">
        <p14:creationId xmlns:p14="http://schemas.microsoft.com/office/powerpoint/2010/main" val="46770875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A964FA77-936E-6435-B2DF-4D06F50A9CCD}"/>
              </a:ext>
            </a:extLst>
          </p:cNvPr>
          <p:cNvSpPr txBox="1"/>
          <p:nvPr/>
        </p:nvSpPr>
        <p:spPr>
          <a:xfrm>
            <a:off x="655018" y="1439199"/>
            <a:ext cx="3268780" cy="460382"/>
          </a:xfrm>
          <a:prstGeom prst="rect">
            <a:avLst/>
          </a:prstGeom>
          <a:noFill/>
        </p:spPr>
        <p:txBody>
          <a:bodyPr wrap="none" rtlCol="0">
            <a:spAutoFit/>
          </a:bodyPr>
          <a:lstStyle/>
          <a:p>
            <a:pPr>
              <a:lnSpc>
                <a:spcPct val="150000"/>
              </a:lnSpc>
            </a:pPr>
            <a:r>
              <a:rPr lang="en-US" altLang="ja-JP" dirty="0"/>
              <a:t>【</a:t>
            </a:r>
            <a:r>
              <a:rPr lang="ja-JP" altLang="en-US"/>
              <a:t>第</a:t>
            </a:r>
            <a:r>
              <a:rPr lang="en-US" altLang="ja-JP" dirty="0"/>
              <a:t>9</a:t>
            </a:r>
            <a:r>
              <a:rPr lang="ja-JP" altLang="en-US"/>
              <a:t>回</a:t>
            </a:r>
            <a:r>
              <a:rPr lang="en-US" altLang="ja-JP" dirty="0"/>
              <a:t>】2023</a:t>
            </a:r>
            <a:r>
              <a:rPr lang="ja-JP" altLang="en-US"/>
              <a:t>年</a:t>
            </a:r>
            <a:r>
              <a:rPr lang="en-US" altLang="ja-JP" dirty="0"/>
              <a:t>9</a:t>
            </a:r>
            <a:r>
              <a:rPr lang="ja-JP" altLang="en-US"/>
              <a:t>月</a:t>
            </a:r>
            <a:r>
              <a:rPr lang="en-US" altLang="ja-JP" dirty="0"/>
              <a:t>23</a:t>
            </a:r>
            <a:r>
              <a:rPr lang="ja-JP" altLang="en-US"/>
              <a:t>日（</a:t>
            </a:r>
            <a:r>
              <a:rPr lang="en-US" altLang="ja-JP" dirty="0"/>
              <a:t>Zoom</a:t>
            </a:r>
            <a:r>
              <a:rPr lang="ja-JP" altLang="en-US"/>
              <a:t>）</a:t>
            </a:r>
            <a:endParaRPr lang="en-US" altLang="ja-JP" dirty="0"/>
          </a:p>
        </p:txBody>
      </p:sp>
      <p:sp>
        <p:nvSpPr>
          <p:cNvPr id="4" name="テキスト ボックス 3">
            <a:extLst>
              <a:ext uri="{FF2B5EF4-FFF2-40B4-BE49-F238E27FC236}">
                <a16:creationId xmlns:a16="http://schemas.microsoft.com/office/drawing/2014/main" id="{2774E4DF-9ED6-60A4-FC5A-48C4F9F01C35}"/>
              </a:ext>
            </a:extLst>
          </p:cNvPr>
          <p:cNvSpPr txBox="1"/>
          <p:nvPr/>
        </p:nvSpPr>
        <p:spPr>
          <a:xfrm>
            <a:off x="2591780" y="569150"/>
            <a:ext cx="3960440" cy="523220"/>
          </a:xfrm>
          <a:prstGeom prst="rect">
            <a:avLst/>
          </a:prstGeom>
          <a:noFill/>
        </p:spPr>
        <p:txBody>
          <a:bodyPr wrap="square" rtlCol="0">
            <a:spAutoFit/>
          </a:bodyPr>
          <a:lstStyle/>
          <a:p>
            <a:r>
              <a:rPr lang="ja-JP" altLang="en-US" sz="2800"/>
              <a:t>家族会議の具体的内容</a:t>
            </a:r>
            <a:endParaRPr kumimoji="1" lang="ja-JP" altLang="en-US" sz="2800" dirty="0"/>
          </a:p>
        </p:txBody>
      </p:sp>
      <p:sp>
        <p:nvSpPr>
          <p:cNvPr id="3" name="テキスト ボックス 2">
            <a:extLst>
              <a:ext uri="{FF2B5EF4-FFF2-40B4-BE49-F238E27FC236}">
                <a16:creationId xmlns:a16="http://schemas.microsoft.com/office/drawing/2014/main" id="{9684E513-7323-9A76-F924-5E3AB20161BF}"/>
              </a:ext>
            </a:extLst>
          </p:cNvPr>
          <p:cNvSpPr txBox="1"/>
          <p:nvPr/>
        </p:nvSpPr>
        <p:spPr>
          <a:xfrm>
            <a:off x="2166882" y="2236143"/>
            <a:ext cx="4472699" cy="3353097"/>
          </a:xfrm>
          <a:prstGeom prst="rect">
            <a:avLst/>
          </a:prstGeom>
          <a:noFill/>
        </p:spPr>
        <p:txBody>
          <a:bodyPr wrap="none" rtlCol="0">
            <a:spAutoFit/>
          </a:bodyPr>
          <a:lstStyle/>
          <a:p>
            <a:pPr algn="ctr">
              <a:lnSpc>
                <a:spcPct val="150000"/>
              </a:lnSpc>
            </a:pPr>
            <a:r>
              <a:rPr lang="en-US" altLang="ja-JP" sz="2400" dirty="0">
                <a:highlight>
                  <a:srgbClr val="FFFF00"/>
                </a:highlight>
              </a:rPr>
              <a:t>①</a:t>
            </a:r>
            <a:r>
              <a:rPr lang="ja-JP" altLang="en-US" sz="2400">
                <a:highlight>
                  <a:srgbClr val="FFFF00"/>
                </a:highlight>
              </a:rPr>
              <a:t>相続税を最小化する方法</a:t>
            </a:r>
            <a:endParaRPr lang="en-US" altLang="ja-JP" sz="2400" dirty="0">
              <a:highlight>
                <a:srgbClr val="FFFF00"/>
              </a:highlight>
            </a:endParaRPr>
          </a:p>
          <a:p>
            <a:pPr algn="ctr">
              <a:lnSpc>
                <a:spcPct val="150000"/>
              </a:lnSpc>
            </a:pPr>
            <a:endParaRPr kumimoji="1" lang="en-US" altLang="ja-JP" sz="2400" dirty="0">
              <a:highlight>
                <a:srgbClr val="FFFF00"/>
              </a:highlight>
            </a:endParaRPr>
          </a:p>
          <a:p>
            <a:pPr algn="ctr">
              <a:lnSpc>
                <a:spcPct val="150000"/>
              </a:lnSpc>
            </a:pPr>
            <a:r>
              <a:rPr lang="en-US" altLang="ja-JP" sz="2400" dirty="0">
                <a:highlight>
                  <a:srgbClr val="FFFF00"/>
                </a:highlight>
              </a:rPr>
              <a:t>②</a:t>
            </a:r>
            <a:r>
              <a:rPr lang="ja-JP" altLang="en-US" sz="2400">
                <a:highlight>
                  <a:srgbClr val="FFFF00"/>
                </a:highlight>
              </a:rPr>
              <a:t>「持分あり」を続けるか？</a:t>
            </a:r>
            <a:endParaRPr lang="en-US" altLang="ja-JP" sz="2400" dirty="0">
              <a:highlight>
                <a:srgbClr val="FFFF00"/>
              </a:highlight>
            </a:endParaRPr>
          </a:p>
          <a:p>
            <a:pPr algn="ctr">
              <a:lnSpc>
                <a:spcPct val="150000"/>
              </a:lnSpc>
            </a:pPr>
            <a:r>
              <a:rPr kumimoji="1" lang="ja-JP" altLang="en-US" sz="2400">
                <a:highlight>
                  <a:srgbClr val="FFFF00"/>
                </a:highlight>
              </a:rPr>
              <a:t>「持分なし」に移行するか？</a:t>
            </a:r>
            <a:endParaRPr kumimoji="1" lang="en-US" altLang="ja-JP" sz="2400" dirty="0">
              <a:highlight>
                <a:srgbClr val="FFFF00"/>
              </a:highlight>
            </a:endParaRPr>
          </a:p>
          <a:p>
            <a:pPr algn="ctr">
              <a:lnSpc>
                <a:spcPct val="150000"/>
              </a:lnSpc>
            </a:pPr>
            <a:endParaRPr lang="en-US" altLang="ja-JP" sz="2400" dirty="0">
              <a:highlight>
                <a:srgbClr val="FFFF00"/>
              </a:highlight>
            </a:endParaRPr>
          </a:p>
          <a:p>
            <a:pPr algn="ctr">
              <a:lnSpc>
                <a:spcPct val="150000"/>
              </a:lnSpc>
            </a:pPr>
            <a:r>
              <a:rPr kumimoji="1" lang="en-US" altLang="ja-JP" sz="2400" dirty="0">
                <a:highlight>
                  <a:srgbClr val="FFFF00"/>
                </a:highlight>
              </a:rPr>
              <a:t>③</a:t>
            </a:r>
            <a:r>
              <a:rPr lang="ja-JP" altLang="en-US" sz="2400">
                <a:highlight>
                  <a:srgbClr val="FFFF00"/>
                </a:highlight>
              </a:rPr>
              <a:t>清二</a:t>
            </a:r>
            <a:r>
              <a:rPr kumimoji="1" lang="ja-JP" altLang="en-US" sz="2400">
                <a:highlight>
                  <a:srgbClr val="FFFF00"/>
                </a:highlight>
              </a:rPr>
              <a:t>様の遺言書作成について</a:t>
            </a:r>
            <a:endParaRPr kumimoji="1" lang="ja-JP" altLang="en-US" sz="2400" dirty="0">
              <a:highlight>
                <a:srgbClr val="FFFF00"/>
              </a:highlight>
            </a:endParaRPr>
          </a:p>
        </p:txBody>
      </p:sp>
    </p:spTree>
    <p:extLst>
      <p:ext uri="{BB962C8B-B14F-4D97-AF65-F5344CB8AC3E}">
        <p14:creationId xmlns:p14="http://schemas.microsoft.com/office/powerpoint/2010/main" val="319709478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A964FA77-936E-6435-B2DF-4D06F50A9CCD}"/>
              </a:ext>
            </a:extLst>
          </p:cNvPr>
          <p:cNvSpPr txBox="1"/>
          <p:nvPr/>
        </p:nvSpPr>
        <p:spPr>
          <a:xfrm>
            <a:off x="655018" y="1439199"/>
            <a:ext cx="2739853" cy="460382"/>
          </a:xfrm>
          <a:prstGeom prst="rect">
            <a:avLst/>
          </a:prstGeom>
          <a:noFill/>
        </p:spPr>
        <p:txBody>
          <a:bodyPr wrap="none" rtlCol="0">
            <a:spAutoFit/>
          </a:bodyPr>
          <a:lstStyle/>
          <a:p>
            <a:pPr>
              <a:lnSpc>
                <a:spcPct val="150000"/>
              </a:lnSpc>
            </a:pPr>
            <a:r>
              <a:rPr lang="en-US" altLang="ja-JP" dirty="0"/>
              <a:t>【</a:t>
            </a:r>
            <a:r>
              <a:rPr lang="ja-JP" altLang="en-US"/>
              <a:t>第</a:t>
            </a:r>
            <a:r>
              <a:rPr lang="en-US" altLang="ja-JP" dirty="0"/>
              <a:t>10</a:t>
            </a:r>
            <a:r>
              <a:rPr lang="ja-JP" altLang="en-US"/>
              <a:t>回</a:t>
            </a:r>
            <a:r>
              <a:rPr lang="en-US" altLang="ja-JP" dirty="0"/>
              <a:t>】2023</a:t>
            </a:r>
            <a:r>
              <a:rPr lang="ja-JP" altLang="en-US"/>
              <a:t>年</a:t>
            </a:r>
            <a:r>
              <a:rPr lang="en-US" altLang="ja-JP" dirty="0"/>
              <a:t>10</a:t>
            </a:r>
            <a:r>
              <a:rPr lang="ja-JP" altLang="en-US"/>
              <a:t>月</a:t>
            </a:r>
            <a:r>
              <a:rPr lang="en-US" altLang="ja-JP" dirty="0"/>
              <a:t>15</a:t>
            </a:r>
            <a:r>
              <a:rPr lang="ja-JP" altLang="en-US"/>
              <a:t>日</a:t>
            </a:r>
            <a:endParaRPr lang="en-US" altLang="ja-JP" dirty="0"/>
          </a:p>
        </p:txBody>
      </p:sp>
      <p:sp>
        <p:nvSpPr>
          <p:cNvPr id="4" name="テキスト ボックス 3">
            <a:extLst>
              <a:ext uri="{FF2B5EF4-FFF2-40B4-BE49-F238E27FC236}">
                <a16:creationId xmlns:a16="http://schemas.microsoft.com/office/drawing/2014/main" id="{FF13630D-3C1E-31D0-4D68-FEA37CC21A4B}"/>
              </a:ext>
            </a:extLst>
          </p:cNvPr>
          <p:cNvSpPr txBox="1"/>
          <p:nvPr/>
        </p:nvSpPr>
        <p:spPr>
          <a:xfrm>
            <a:off x="2591780" y="569150"/>
            <a:ext cx="3960440" cy="523220"/>
          </a:xfrm>
          <a:prstGeom prst="rect">
            <a:avLst/>
          </a:prstGeom>
          <a:noFill/>
        </p:spPr>
        <p:txBody>
          <a:bodyPr wrap="square" rtlCol="0">
            <a:spAutoFit/>
          </a:bodyPr>
          <a:lstStyle/>
          <a:p>
            <a:r>
              <a:rPr lang="ja-JP" altLang="en-US" sz="2800"/>
              <a:t>家族会議の具体的内容</a:t>
            </a:r>
            <a:endParaRPr kumimoji="1" lang="ja-JP" altLang="en-US" sz="2800" dirty="0"/>
          </a:p>
        </p:txBody>
      </p:sp>
      <p:sp>
        <p:nvSpPr>
          <p:cNvPr id="3" name="テキスト ボックス 2">
            <a:extLst>
              <a:ext uri="{FF2B5EF4-FFF2-40B4-BE49-F238E27FC236}">
                <a16:creationId xmlns:a16="http://schemas.microsoft.com/office/drawing/2014/main" id="{AA03439E-3574-93A2-306C-7B1849F428AF}"/>
              </a:ext>
            </a:extLst>
          </p:cNvPr>
          <p:cNvSpPr txBox="1"/>
          <p:nvPr/>
        </p:nvSpPr>
        <p:spPr>
          <a:xfrm>
            <a:off x="1596456" y="2852936"/>
            <a:ext cx="5069016" cy="1485407"/>
          </a:xfrm>
          <a:prstGeom prst="rect">
            <a:avLst/>
          </a:prstGeom>
          <a:noFill/>
        </p:spPr>
        <p:txBody>
          <a:bodyPr wrap="none" rtlCol="0">
            <a:spAutoFit/>
          </a:bodyPr>
          <a:lstStyle/>
          <a:p>
            <a:pPr algn="ctr">
              <a:lnSpc>
                <a:spcPct val="150000"/>
              </a:lnSpc>
            </a:pPr>
            <a:r>
              <a:rPr kumimoji="1" lang="ja-JP" altLang="en-US" sz="3200">
                <a:highlight>
                  <a:srgbClr val="FFFF00"/>
                </a:highlight>
              </a:rPr>
              <a:t>相続税減税のための対策案</a:t>
            </a:r>
            <a:endParaRPr kumimoji="1" lang="en-US" altLang="ja-JP" sz="3200" dirty="0">
              <a:highlight>
                <a:srgbClr val="FFFF00"/>
              </a:highlight>
            </a:endParaRPr>
          </a:p>
          <a:p>
            <a:pPr algn="ctr">
              <a:lnSpc>
                <a:spcPct val="150000"/>
              </a:lnSpc>
            </a:pPr>
            <a:r>
              <a:rPr lang="ja-JP" altLang="en-US" sz="3200">
                <a:highlight>
                  <a:srgbClr val="FFFF00"/>
                </a:highlight>
              </a:rPr>
              <a:t>についてのディスカッション</a:t>
            </a:r>
            <a:endParaRPr kumimoji="1" lang="ja-JP" altLang="en-US" sz="3200">
              <a:highlight>
                <a:srgbClr val="FFFF00"/>
              </a:highlight>
            </a:endParaRPr>
          </a:p>
        </p:txBody>
      </p:sp>
    </p:spTree>
    <p:extLst>
      <p:ext uri="{BB962C8B-B14F-4D97-AF65-F5344CB8AC3E}">
        <p14:creationId xmlns:p14="http://schemas.microsoft.com/office/powerpoint/2010/main" val="58089850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1599799" y="1556792"/>
            <a:ext cx="6109365" cy="3382208"/>
          </a:xfrm>
          <a:prstGeom prst="rect">
            <a:avLst/>
          </a:prstGeom>
          <a:solidFill>
            <a:srgbClr val="FFFF00"/>
          </a:solidFill>
        </p:spPr>
        <p:txBody>
          <a:bodyPr wrap="none" rtlCol="0">
            <a:spAutoFit/>
          </a:bodyPr>
          <a:lstStyle/>
          <a:p>
            <a:pPr algn="ctr">
              <a:lnSpc>
                <a:spcPct val="200000"/>
              </a:lnSpc>
            </a:pPr>
            <a:r>
              <a:rPr lang="ja-JP" altLang="en-US" sz="6600">
                <a:solidFill>
                  <a:srgbClr val="FF0000"/>
                </a:solidFill>
              </a:rPr>
              <a:t>「</a:t>
            </a:r>
            <a:r>
              <a:rPr lang="ja-JP" altLang="en-US" sz="6600" dirty="0">
                <a:solidFill>
                  <a:srgbClr val="FF0000"/>
                </a:solidFill>
              </a:rPr>
              <a:t>家族会議</a:t>
            </a:r>
            <a:r>
              <a:rPr lang="ja-JP" altLang="en-US" sz="6600">
                <a:solidFill>
                  <a:srgbClr val="FF0000"/>
                </a:solidFill>
              </a:rPr>
              <a:t>支援」</a:t>
            </a:r>
            <a:endParaRPr lang="en-US" altLang="ja-JP" sz="6600" dirty="0">
              <a:solidFill>
                <a:srgbClr val="FF0000"/>
              </a:solidFill>
            </a:endParaRPr>
          </a:p>
          <a:p>
            <a:pPr algn="ctr">
              <a:lnSpc>
                <a:spcPct val="200000"/>
              </a:lnSpc>
            </a:pPr>
            <a:r>
              <a:rPr lang="ja-JP" altLang="en-US" sz="4800"/>
              <a:t>の準備と運営</a:t>
            </a:r>
            <a:endParaRPr lang="en-US" altLang="ja-JP" sz="4000" dirty="0"/>
          </a:p>
        </p:txBody>
      </p:sp>
    </p:spTree>
    <p:extLst>
      <p:ext uri="{BB962C8B-B14F-4D97-AF65-F5344CB8AC3E}">
        <p14:creationId xmlns:p14="http://schemas.microsoft.com/office/powerpoint/2010/main" val="2824767202"/>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210024</TotalTime>
  <Words>6274</Words>
  <Application>Microsoft Macintosh PowerPoint</Application>
  <PresentationFormat>画面に合わせる (4:3)</PresentationFormat>
  <Paragraphs>923</Paragraphs>
  <Slides>114</Slides>
  <Notes>9</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114</vt:i4>
      </vt:variant>
    </vt:vector>
  </HeadingPairs>
  <TitlesOfParts>
    <vt:vector size="123" baseType="lpstr">
      <vt:lpstr>ＭＳ Ｐゴシック</vt:lpstr>
      <vt:lpstr>メイリオ</vt:lpstr>
      <vt:lpstr>Yu Gothic</vt:lpstr>
      <vt:lpstr>游ゴシック Medium</vt:lpstr>
      <vt:lpstr>Arial</vt:lpstr>
      <vt:lpstr>Calibri</vt:lpstr>
      <vt:lpstr>Helvetica</vt:lpstr>
      <vt:lpstr>Helvetica Neue</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医療法人〇〇会　A医院　御中 　 相続対策資料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（1) 医師の年齢分布（診療所）        医科は約半数が６０歳以上（2018厚労省データ）</vt:lpstr>
      <vt:lpstr>PowerPoint プレゼンテーション</vt:lpstr>
      <vt:lpstr>（3)相続発生時期が平均より早い</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医療法人〇〇会　　御中　 相続対策資料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医療法人〇〇会　御中　 相続対策資料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遺言書作成のプロセスとスケジュール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清二さま・まゆみさま 相続税シュミレーション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家族会議で使用する 資料（例）</vt:lpstr>
      <vt:lpstr>　◯◯家の家族会議　 （××子さまの相続対策の備えについて）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川口宗治</dc:creator>
  <cp:lastModifiedBy>宗治 川口</cp:lastModifiedBy>
  <cp:revision>443</cp:revision>
  <cp:lastPrinted>2019-09-05T23:51:05Z</cp:lastPrinted>
  <dcterms:created xsi:type="dcterms:W3CDTF">2015-03-17T12:38:35Z</dcterms:created>
  <dcterms:modified xsi:type="dcterms:W3CDTF">2023-10-28T02:04:31Z</dcterms:modified>
</cp:coreProperties>
</file>