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handoutMasterIdLst>
    <p:handoutMasterId r:id="rId52"/>
  </p:handoutMasterIdLst>
  <p:sldIdLst>
    <p:sldId id="269" r:id="rId3"/>
    <p:sldId id="341" r:id="rId4"/>
    <p:sldId id="335" r:id="rId5"/>
    <p:sldId id="932" r:id="rId6"/>
    <p:sldId id="1093" r:id="rId7"/>
    <p:sldId id="1086" r:id="rId8"/>
    <p:sldId id="292" r:id="rId9"/>
    <p:sldId id="321" r:id="rId10"/>
    <p:sldId id="294" r:id="rId11"/>
    <p:sldId id="295" r:id="rId12"/>
    <p:sldId id="296" r:id="rId13"/>
    <p:sldId id="358" r:id="rId14"/>
    <p:sldId id="359" r:id="rId15"/>
    <p:sldId id="360" r:id="rId16"/>
    <p:sldId id="299" r:id="rId17"/>
    <p:sldId id="301" r:id="rId18"/>
    <p:sldId id="316" r:id="rId19"/>
    <p:sldId id="303" r:id="rId20"/>
    <p:sldId id="344" r:id="rId21"/>
    <p:sldId id="345" r:id="rId22"/>
    <p:sldId id="346" r:id="rId23"/>
    <p:sldId id="328" r:id="rId24"/>
    <p:sldId id="329" r:id="rId25"/>
    <p:sldId id="1094" r:id="rId26"/>
    <p:sldId id="257" r:id="rId27"/>
    <p:sldId id="1098" r:id="rId28"/>
    <p:sldId id="261" r:id="rId29"/>
    <p:sldId id="1095" r:id="rId30"/>
    <p:sldId id="1104" r:id="rId31"/>
    <p:sldId id="334" r:id="rId32"/>
    <p:sldId id="1087" r:id="rId33"/>
    <p:sldId id="336" r:id="rId34"/>
    <p:sldId id="337" r:id="rId35"/>
    <p:sldId id="338" r:id="rId36"/>
    <p:sldId id="1105" r:id="rId37"/>
    <p:sldId id="1106" r:id="rId38"/>
    <p:sldId id="1107" r:id="rId39"/>
    <p:sldId id="1108" r:id="rId40"/>
    <p:sldId id="339" r:id="rId41"/>
    <p:sldId id="1103" r:id="rId42"/>
    <p:sldId id="378" r:id="rId43"/>
    <p:sldId id="1088" r:id="rId44"/>
    <p:sldId id="1109" r:id="rId45"/>
    <p:sldId id="1110" r:id="rId46"/>
    <p:sldId id="1099" r:id="rId47"/>
    <p:sldId id="1100" r:id="rId48"/>
    <p:sldId id="1101" r:id="rId49"/>
    <p:sldId id="1102" r:id="rId50"/>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CD5393"/>
    <a:srgbClr val="000000"/>
    <a:srgbClr val="FF5635"/>
    <a:srgbClr val="007434"/>
    <a:srgbClr val="75DBFF"/>
    <a:srgbClr val="B8E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4" autoAdjust="0"/>
    <p:restoredTop sz="93239" autoAdjust="0"/>
  </p:normalViewPr>
  <p:slideViewPr>
    <p:cSldViewPr>
      <p:cViewPr varScale="1">
        <p:scale>
          <a:sx n="115" d="100"/>
          <a:sy n="115" d="100"/>
        </p:scale>
        <p:origin x="173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5935"/>
          </a:xfrm>
          <a:prstGeom prst="rect">
            <a:avLst/>
          </a:prstGeom>
        </p:spPr>
        <p:txBody>
          <a:bodyPr vert="horz" lIns="91440" tIns="45720" rIns="91440" bIns="45720" rtlCol="0"/>
          <a:lstStyle>
            <a:lvl1pPr algn="r">
              <a:defRPr sz="1200"/>
            </a:lvl1pPr>
          </a:lstStyle>
          <a:p>
            <a:fld id="{59AB11BD-2925-4BE0-82BF-5BF96A062039}" type="datetimeFigureOut">
              <a:rPr kumimoji="1" lang="ja-JP" altLang="en-US" smtClean="0"/>
              <a:t>2023/8/24</a:t>
            </a:fld>
            <a:endParaRPr kumimoji="1" lang="ja-JP" altLang="en-US"/>
          </a:p>
        </p:txBody>
      </p:sp>
      <p:sp>
        <p:nvSpPr>
          <p:cNvPr id="4" name="フッター プレースホルダー 3"/>
          <p:cNvSpPr>
            <a:spLocks noGrp="1"/>
          </p:cNvSpPr>
          <p:nvPr>
            <p:ph type="ftr" sz="quarter" idx="2"/>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21044"/>
            <a:ext cx="2944283" cy="495935"/>
          </a:xfrm>
          <a:prstGeom prst="rect">
            <a:avLst/>
          </a:prstGeom>
        </p:spPr>
        <p:txBody>
          <a:bodyPr vert="horz" lIns="91440" tIns="45720" rIns="91440" bIns="45720" rtlCol="0" anchor="b"/>
          <a:lstStyle>
            <a:lvl1pPr algn="r">
              <a:defRPr sz="1200"/>
            </a:lvl1pPr>
          </a:lstStyle>
          <a:p>
            <a:fld id="{F9B7FAB5-7192-4764-81B4-F843B658A3BD}" type="slidenum">
              <a:rPr kumimoji="1" lang="ja-JP" altLang="en-US" smtClean="0"/>
              <a:t>‹#›</a:t>
            </a:fld>
            <a:endParaRPr kumimoji="1" lang="ja-JP" altLang="en-US"/>
          </a:p>
        </p:txBody>
      </p:sp>
    </p:spTree>
    <p:extLst>
      <p:ext uri="{BB962C8B-B14F-4D97-AF65-F5344CB8AC3E}">
        <p14:creationId xmlns:p14="http://schemas.microsoft.com/office/powerpoint/2010/main" val="378907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EF1A4700-FFB0-4863-B04A-2D94AA5AB3E1}" type="datetimeFigureOut">
              <a:rPr kumimoji="1" lang="ja-JP" altLang="en-US" smtClean="0"/>
              <a:t>2023/8/24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0987438C-632C-4C5C-AC2D-7377C8780C7B}" type="slidenum">
              <a:rPr kumimoji="1" lang="ja-JP" altLang="en-US" smtClean="0"/>
              <a:t>‹#›</a:t>
            </a:fld>
            <a:endParaRPr kumimoji="1" lang="ja-JP" altLang="en-US"/>
          </a:p>
        </p:txBody>
      </p:sp>
    </p:spTree>
    <p:extLst>
      <p:ext uri="{BB962C8B-B14F-4D97-AF65-F5344CB8AC3E}">
        <p14:creationId xmlns:p14="http://schemas.microsoft.com/office/powerpoint/2010/main" val="108458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本日のルール</a:t>
            </a:r>
            <a:br>
              <a:rPr kumimoji="1" lang="en-US" altLang="ja-JP" dirty="0"/>
            </a:br>
            <a:r>
              <a:rPr kumimoji="1" lang="ja-JP" altLang="en-US" dirty="0"/>
              <a:t>携帯電話は自由に出てください。</a:t>
            </a:r>
            <a:br>
              <a:rPr kumimoji="1" lang="en-US" altLang="ja-JP" dirty="0"/>
            </a:br>
            <a:r>
              <a:rPr kumimoji="1" lang="ja-JP" altLang="en-US" dirty="0"/>
              <a:t>できれば外で。</a:t>
            </a:r>
            <a:br>
              <a:rPr kumimoji="1" lang="en-US" altLang="ja-JP" dirty="0"/>
            </a:br>
            <a:r>
              <a:rPr kumimoji="1" lang="ja-JP" altLang="en-US" dirty="0"/>
              <a:t>トイレ、自由に行ってください。</a:t>
            </a:r>
            <a:br>
              <a:rPr kumimoji="1" lang="en-US" altLang="ja-JP" dirty="0"/>
            </a:br>
            <a:r>
              <a:rPr kumimoji="1" lang="ja-JP" altLang="en-US" dirty="0"/>
              <a:t>トイレはトイレで。</a:t>
            </a:r>
            <a:br>
              <a:rPr kumimoji="1" lang="en-US" altLang="ja-JP" dirty="0"/>
            </a:br>
            <a:r>
              <a:rPr kumimoji="1" lang="ja-JP" altLang="en-US" dirty="0"/>
              <a:t>質問は後ほど質問タイムがありますので、その時まで我慢しておいてくださいね。</a:t>
            </a:r>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1</a:t>
            </a:fld>
            <a:endParaRPr kumimoji="1" lang="ja-JP" altLang="en-US"/>
          </a:p>
        </p:txBody>
      </p:sp>
    </p:spTree>
    <p:extLst>
      <p:ext uri="{BB962C8B-B14F-4D97-AF65-F5344CB8AC3E}">
        <p14:creationId xmlns:p14="http://schemas.microsoft.com/office/powerpoint/2010/main" val="43127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2</a:t>
            </a:fld>
            <a:endParaRPr kumimoji="1" lang="ja-JP" altLang="en-US"/>
          </a:p>
        </p:txBody>
      </p:sp>
    </p:spTree>
    <p:extLst>
      <p:ext uri="{BB962C8B-B14F-4D97-AF65-F5344CB8AC3E}">
        <p14:creationId xmlns:p14="http://schemas.microsoft.com/office/powerpoint/2010/main" val="935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10</a:t>
            </a:fld>
            <a:endParaRPr kumimoji="1" lang="ja-JP" altLang="en-US"/>
          </a:p>
        </p:txBody>
      </p:sp>
    </p:spTree>
    <p:extLst>
      <p:ext uri="{BB962C8B-B14F-4D97-AF65-F5344CB8AC3E}">
        <p14:creationId xmlns:p14="http://schemas.microsoft.com/office/powerpoint/2010/main" val="1732728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そんな母ですがアルツハイマー型認知症と診断されました。</a:t>
            </a:r>
            <a:r>
              <a:rPr kumimoji="1" lang="en-US" altLang="ja-JP" dirty="0"/>
              <a:t>2020</a:t>
            </a:r>
            <a:r>
              <a:rPr kumimoji="1" lang="ja-JP" altLang="en-US" dirty="0"/>
              <a:t>年の</a:t>
            </a:r>
            <a:r>
              <a:rPr kumimoji="1" lang="en-US" altLang="ja-JP" dirty="0"/>
              <a:t>2</a:t>
            </a:r>
            <a:r>
              <a:rPr kumimoji="1" lang="ja-JP" altLang="en-US" dirty="0"/>
              <a:t>月ごろ、自分からかかりつけ医に相談し、</a:t>
            </a:r>
            <a:r>
              <a:rPr kumimoji="1" lang="en-US" altLang="ja-JP" dirty="0"/>
              <a:t>MMSE</a:t>
            </a:r>
            <a:r>
              <a:rPr kumimoji="1" lang="ja-JP" altLang="en-US" dirty="0"/>
              <a:t>で</a:t>
            </a:r>
            <a:r>
              <a:rPr kumimoji="1" lang="en-US" altLang="ja-JP" dirty="0"/>
              <a:t>21</a:t>
            </a:r>
            <a:r>
              <a:rPr kumimoji="1" lang="ja-JP" altLang="en-US" dirty="0"/>
              <a:t>点程度ということで認知症の診断がつきました。その時にはアリセプトという認知症の症状を軽くする薬が処方され、内服が開始されました。</a:t>
            </a:r>
            <a:endParaRPr kumimoji="1" lang="en-US" altLang="ja-JP" dirty="0"/>
          </a:p>
          <a:p>
            <a:r>
              <a:rPr kumimoji="1" lang="ja-JP" altLang="en-US" dirty="0"/>
              <a:t>明確に認知症と診断される前から「軽度認知障害」というような症状は確かにあって、それがいつからかというのは正確には忘れてしまいましたが、数年前から物忘れとか、頑固になったとか、いろいろあったような記憶があります。</a:t>
            </a:r>
          </a:p>
        </p:txBody>
      </p:sp>
      <p:sp>
        <p:nvSpPr>
          <p:cNvPr id="4" name="スライド番号プレースホルダー 3"/>
          <p:cNvSpPr>
            <a:spLocks noGrp="1"/>
          </p:cNvSpPr>
          <p:nvPr>
            <p:ph type="sldNum" sz="quarter" idx="5"/>
          </p:nvPr>
        </p:nvSpPr>
        <p:spPr/>
        <p:txBody>
          <a:bodyPr/>
          <a:lstStyle/>
          <a:p>
            <a:fld id="{CE80E8A4-E72A-4640-8542-509535DA2B8C}" type="slidenum">
              <a:rPr kumimoji="1" lang="ja-JP" altLang="en-US" smtClean="0"/>
              <a:t>25</a:t>
            </a:fld>
            <a:endParaRPr kumimoji="1" lang="ja-JP" altLang="en-US"/>
          </a:p>
        </p:txBody>
      </p:sp>
    </p:spTree>
    <p:extLst>
      <p:ext uri="{BB962C8B-B14F-4D97-AF65-F5344CB8AC3E}">
        <p14:creationId xmlns:p14="http://schemas.microsoft.com/office/powerpoint/2010/main" val="396450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最後に、今の困りごととその対策についてお話しします。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●お金の管理　通帳や印鑑をしまい込んでしまうということがあります。常に誰かが一緒にいる感じがある（旅行中も、４～５人で来ているなどと言っていました）ので、安心感がない。盗まれることへの不安が強く、それが心配でしまい込むの繰り返し。</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●今後の対策　金融機関と見える関係を構築。成年後見制度も検討し、弁護士さんとの無料相談をしました。「後見」「補佐」「補助」の</a:t>
            </a:r>
            <a:r>
              <a:rPr lang="en-US" altLang="ja-JP" dirty="0"/>
              <a:t>3</a:t>
            </a:r>
            <a:r>
              <a:rPr lang="ja-JP" altLang="en-US" dirty="0"/>
              <a:t>つのパターンがあり、「後見」以外は本人との調整が必要なため、導入は難しい。一番心配なのは詐欺とか、訪問販売などですが、現在のようにいろんな人が出入りしている状況ではあまり心配はしていません。</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●薬の管理　ヘルパーさんが来ない日は薬を飲んでいないこと多いため薬の増量ができない。飲んだというけれど、「いつ」飲んだのかは不明。●対策としては、ケアマネさんから精神科の訪問診療を提案され、訪看の導入を検討しているところです。</a:t>
            </a:r>
            <a:endParaRPr lang="en-US" altLang="ja-JP" dirty="0"/>
          </a:p>
          <a:p>
            <a:r>
              <a:rPr lang="ja-JP" altLang="en-US" dirty="0"/>
              <a:t>●火の管理　今も時々料理はするが、鍋を焦がすことあり。●ガスから</a:t>
            </a:r>
            <a:r>
              <a:rPr lang="en-US" altLang="ja-JP" dirty="0"/>
              <a:t>IH</a:t>
            </a:r>
            <a:r>
              <a:rPr lang="ja-JP" altLang="en-US" dirty="0"/>
              <a:t>にするのも一案かな</a:t>
            </a:r>
            <a:endParaRPr lang="en-US" altLang="ja-JP" dirty="0"/>
          </a:p>
          <a:p>
            <a:r>
              <a:rPr lang="ja-JP" altLang="en-US" dirty="0"/>
              <a:t>●リモコンの管理と操作　２階のリモコンを１階にもっていったり、ボタン操作がわからなかったり。あんなに楽しんでいた韓国ドラマも</a:t>
            </a:r>
            <a:r>
              <a:rPr lang="en-US" altLang="ja-JP" dirty="0"/>
              <a:t>DVD</a:t>
            </a:r>
            <a:r>
              <a:rPr lang="ja-JP" altLang="en-US" dirty="0"/>
              <a:t>プレイヤーの操作方法がわからなくなってしまったのでほとんど見れない。●リモコンが複雑すぎる</a:t>
            </a:r>
            <a:endParaRPr lang="en-US" altLang="ja-JP" dirty="0"/>
          </a:p>
          <a:p>
            <a:r>
              <a:rPr lang="ja-JP" altLang="en-US" dirty="0"/>
              <a:t>●洗濯機の操作　少量の洗濯で洗濯機をまわすともったいないと言って、手洗いして脱水したいけれど、全自動だと脱水だけするのが難しい　●二槽式洗濯機がいいかなと思ったり。操作が簡単でスイッチがわかりやすいもの</a:t>
            </a:r>
          </a:p>
          <a:p>
            <a:endParaRPr kumimoji="1" lang="ja-JP" altLang="en-US" dirty="0"/>
          </a:p>
        </p:txBody>
      </p:sp>
      <p:sp>
        <p:nvSpPr>
          <p:cNvPr id="4" name="スライド番号プレースホルダー 3"/>
          <p:cNvSpPr>
            <a:spLocks noGrp="1"/>
          </p:cNvSpPr>
          <p:nvPr>
            <p:ph type="sldNum" sz="quarter" idx="5"/>
          </p:nvPr>
        </p:nvSpPr>
        <p:spPr/>
        <p:txBody>
          <a:bodyPr/>
          <a:lstStyle/>
          <a:p>
            <a:fld id="{CE80E8A4-E72A-4640-8542-509535DA2B8C}" type="slidenum">
              <a:rPr kumimoji="1" lang="ja-JP" altLang="en-US" smtClean="0"/>
              <a:t>27</a:t>
            </a:fld>
            <a:endParaRPr kumimoji="1" lang="ja-JP" altLang="en-US"/>
          </a:p>
        </p:txBody>
      </p:sp>
    </p:spTree>
    <p:extLst>
      <p:ext uri="{BB962C8B-B14F-4D97-AF65-F5344CB8AC3E}">
        <p14:creationId xmlns:p14="http://schemas.microsoft.com/office/powerpoint/2010/main" val="195609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7D6588E-9690-4816-A562-031A67E62EC2}" type="slidenum">
              <a:rPr kumimoji="1" lang="ja-JP" altLang="en-US" smtClean="0"/>
              <a:t>‹#›</a:t>
            </a:fld>
            <a:endParaRPr kumimoji="1" lang="ja-JP"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87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459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404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96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851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1915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658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362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9827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18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2023/8/24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244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ja-JP" altLang="en-US"/>
              <a:t>マスター タイトルの書式設定</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ja-JP" altLang="en-US"/>
              <a:t>マスター タイトルの書式設定</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2023/8/24</a:t>
            </a:fld>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1" lang="ja-JP"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72EEA92-150E-4A19-8B0B-BD70B99CF227}" type="datetimeFigureOut">
              <a:rPr kumimoji="1" lang="ja-JP" altLang="en-US" smtClean="0"/>
              <a:t>2023/8/24</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7D6588E-9690-4816-A562-031A67E62EC2}" type="slidenum">
              <a:rPr kumimoji="1" lang="ja-JP" altLang="en-US" smtClean="0"/>
              <a:t>‹#›</a:t>
            </a:fld>
            <a:endParaRPr kumimoji="1" lang="ja-JP"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13630-09DE-4809-B41B-C7FC1128A9D1}" type="datetimeFigureOut">
              <a:rPr lang="ja-JP" altLang="en-US" smtClean="0">
                <a:solidFill>
                  <a:prstClr val="black">
                    <a:tint val="75000"/>
                  </a:prstClr>
                </a:solidFill>
              </a:rPr>
              <a:pPr/>
              <a:t>2023/8/24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DFAAF-70E4-4536-83D6-6C8CC75FB8C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1842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72480"/>
            <a:ext cx="2664296" cy="2792317"/>
          </a:xfrm>
          <a:prstGeom prst="rect">
            <a:avLst/>
          </a:prstGeom>
        </p:spPr>
      </p:pic>
      <p:sp>
        <p:nvSpPr>
          <p:cNvPr id="3" name="タイトル 2"/>
          <p:cNvSpPr>
            <a:spLocks noGrp="1"/>
          </p:cNvSpPr>
          <p:nvPr>
            <p:ph type="ctrTitle"/>
          </p:nvPr>
        </p:nvSpPr>
        <p:spPr>
          <a:xfrm>
            <a:off x="210993" y="3851676"/>
            <a:ext cx="7416824" cy="687713"/>
          </a:xfrm>
        </p:spPr>
        <p:txBody>
          <a:bodyPr/>
          <a:lstStyle/>
          <a:p>
            <a:pPr algn="l"/>
            <a:r>
              <a:rPr lang="ja-JP" altLang="en-US" sz="2800" b="1"/>
              <a:t>　　　夫婦・親子で聞く</a:t>
            </a:r>
            <a:br>
              <a:rPr lang="en-US" altLang="ja-JP" sz="2800" b="1" dirty="0"/>
            </a:br>
            <a:r>
              <a:rPr lang="ja-JP" altLang="en-US" sz="2800" b="1"/>
              <a:t>　</a:t>
            </a:r>
            <a:r>
              <a:rPr lang="ja-JP" altLang="en-US" sz="4800" b="1">
                <a:solidFill>
                  <a:srgbClr val="FF0000"/>
                </a:solidFill>
              </a:rPr>
              <a:t>はじめての相続セミナー</a:t>
            </a:r>
            <a:endParaRPr kumimoji="1" lang="ja-JP" altLang="en-US" sz="2000" b="1" dirty="0"/>
          </a:p>
        </p:txBody>
      </p:sp>
      <p:sp>
        <p:nvSpPr>
          <p:cNvPr id="4" name="サブタイトル 3"/>
          <p:cNvSpPr>
            <a:spLocks noGrp="1"/>
          </p:cNvSpPr>
          <p:nvPr>
            <p:ph type="subTitle" idx="1"/>
          </p:nvPr>
        </p:nvSpPr>
        <p:spPr/>
        <p:txBody>
          <a:bodyPr/>
          <a:lstStyle/>
          <a:p>
            <a:r>
              <a:rPr kumimoji="1" lang="en-US" altLang="ja-JP" sz="2000" b="1" dirty="0"/>
              <a:t>20</a:t>
            </a:r>
            <a:r>
              <a:rPr lang="en-US" altLang="ja-JP" sz="2000" b="1" dirty="0"/>
              <a:t>23</a:t>
            </a:r>
            <a:r>
              <a:rPr kumimoji="1" lang="ja-JP" altLang="en-US" sz="2000" b="1"/>
              <a:t>年</a:t>
            </a:r>
            <a:r>
              <a:rPr lang="en-US" altLang="ja-JP" sz="2000" b="1" dirty="0"/>
              <a:t>8</a:t>
            </a:r>
            <a:r>
              <a:rPr kumimoji="1" lang="ja-JP" altLang="en-US" sz="2000" b="1"/>
              <a:t>月</a:t>
            </a:r>
            <a:r>
              <a:rPr lang="en-US" altLang="ja-JP" sz="2000" b="1" dirty="0"/>
              <a:t>26</a:t>
            </a:r>
            <a:r>
              <a:rPr kumimoji="1" lang="ja-JP" altLang="en-US" sz="2000" b="1"/>
              <a:t>日（土）</a:t>
            </a:r>
            <a:r>
              <a:rPr kumimoji="1" lang="ja-JP" altLang="en-US" sz="1200"/>
              <a:t>　</a:t>
            </a:r>
            <a:endParaRPr kumimoji="1" lang="ja-JP" altLang="en-US" sz="2000" b="1" dirty="0"/>
          </a:p>
        </p:txBody>
      </p:sp>
      <p:sp>
        <p:nvSpPr>
          <p:cNvPr id="5" name="テキスト ボックス 4"/>
          <p:cNvSpPr txBox="1"/>
          <p:nvPr/>
        </p:nvSpPr>
        <p:spPr>
          <a:xfrm>
            <a:off x="2928174" y="5949280"/>
            <a:ext cx="5134739" cy="461665"/>
          </a:xfrm>
          <a:prstGeom prst="rect">
            <a:avLst/>
          </a:prstGeom>
          <a:noFill/>
        </p:spPr>
        <p:txBody>
          <a:bodyPr wrap="none" rtlCol="0">
            <a:spAutoFit/>
          </a:bodyPr>
          <a:lstStyle/>
          <a:p>
            <a:r>
              <a:rPr lang="ja-JP" altLang="en-US" sz="2400" b="1"/>
              <a:t>　相続コンサルタント　川口宗治　</a:t>
            </a:r>
            <a:endParaRPr kumimoji="1" lang="ja-JP" altLang="en-US" sz="2400" b="1" dirty="0"/>
          </a:p>
        </p:txBody>
      </p:sp>
    </p:spTree>
    <p:extLst>
      <p:ext uri="{BB962C8B-B14F-4D97-AF65-F5344CB8AC3E}">
        <p14:creationId xmlns:p14="http://schemas.microsoft.com/office/powerpoint/2010/main" val="216856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白いユニフォームを着た男性&#10;&#10;自動的に生成された説明">
            <a:extLst>
              <a:ext uri="{FF2B5EF4-FFF2-40B4-BE49-F238E27FC236}">
                <a16:creationId xmlns:a16="http://schemas.microsoft.com/office/drawing/2014/main" id="{DAB06340-FC5E-2340-9C10-AEA741A2D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431" y="2263776"/>
            <a:ext cx="981868" cy="1069984"/>
          </a:xfrm>
          <a:prstGeom prst="rect">
            <a:avLst/>
          </a:prstGeom>
        </p:spPr>
      </p:pic>
      <p:pic>
        <p:nvPicPr>
          <p:cNvPr id="33" name="図 32" descr="人, 持つ, 男, ラケット が含まれている画像&#10;&#10;自動的に生成された説明">
            <a:extLst>
              <a:ext uri="{FF2B5EF4-FFF2-40B4-BE49-F238E27FC236}">
                <a16:creationId xmlns:a16="http://schemas.microsoft.com/office/drawing/2014/main" id="{48F34523-39E1-A74A-9A82-FBD3B734C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459" y="4778325"/>
            <a:ext cx="1132526" cy="902657"/>
          </a:xfrm>
          <a:prstGeom prst="rect">
            <a:avLst/>
          </a:prstGeom>
        </p:spPr>
      </p:pic>
      <p:pic>
        <p:nvPicPr>
          <p:cNvPr id="14" name="図 13" descr="白いシャツを着ている人はスーツを着ている人&#10;&#10;中程度の精度で自動的に生成された説明">
            <a:extLst>
              <a:ext uri="{FF2B5EF4-FFF2-40B4-BE49-F238E27FC236}">
                <a16:creationId xmlns:a16="http://schemas.microsoft.com/office/drawing/2014/main" id="{970F45DE-7A7D-F747-9330-7672DF5A5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5484" y="4797152"/>
            <a:ext cx="953579" cy="896463"/>
          </a:xfrm>
          <a:prstGeom prst="rect">
            <a:avLst/>
          </a:prstGeom>
        </p:spPr>
      </p:pic>
      <p:sp>
        <p:nvSpPr>
          <p:cNvPr id="2" name="タイトル 1"/>
          <p:cNvSpPr>
            <a:spLocks noGrp="1"/>
          </p:cNvSpPr>
          <p:nvPr>
            <p:ph type="title"/>
          </p:nvPr>
        </p:nvSpPr>
        <p:spPr>
          <a:xfrm>
            <a:off x="600375" y="275500"/>
            <a:ext cx="8229600" cy="1143000"/>
          </a:xfrm>
        </p:spPr>
        <p:txBody>
          <a:bodyPr>
            <a:normAutofit fontScale="90000"/>
          </a:bodyPr>
          <a:lstStyle/>
          <a:p>
            <a:r>
              <a:rPr kumimoji="1" lang="ja-JP" altLang="en-US" dirty="0">
                <a:solidFill>
                  <a:schemeClr val="accent2">
                    <a:lumMod val="75000"/>
                  </a:schemeClr>
                </a:solidFill>
              </a:rPr>
              <a:t>ちょっと想像してみてください。</a:t>
            </a:r>
            <a:br>
              <a:rPr kumimoji="1" lang="en-US" altLang="ja-JP" dirty="0">
                <a:solidFill>
                  <a:schemeClr val="accent2">
                    <a:lumMod val="75000"/>
                  </a:schemeClr>
                </a:solidFill>
              </a:rPr>
            </a:br>
            <a:r>
              <a:rPr kumimoji="1" lang="ja-JP" altLang="en-US">
                <a:solidFill>
                  <a:schemeClr val="accent2">
                    <a:lumMod val="75000"/>
                  </a:schemeClr>
                </a:solidFill>
              </a:rPr>
              <a:t>どこにでもある幸せな家庭</a:t>
            </a:r>
            <a:r>
              <a:rPr kumimoji="1" lang="ja-JP" altLang="en-US" dirty="0">
                <a:solidFill>
                  <a:schemeClr val="accent2">
                    <a:lumMod val="75000"/>
                  </a:schemeClr>
                </a:solidFill>
              </a:rPr>
              <a:t>を</a:t>
            </a:r>
            <a:r>
              <a:rPr kumimoji="1" lang="ja-JP" altLang="en-US" dirty="0"/>
              <a:t>。</a:t>
            </a:r>
          </a:p>
        </p:txBody>
      </p:sp>
      <p:grpSp>
        <p:nvGrpSpPr>
          <p:cNvPr id="10" name="グループ化 9"/>
          <p:cNvGrpSpPr/>
          <p:nvPr/>
        </p:nvGrpSpPr>
        <p:grpSpPr>
          <a:xfrm>
            <a:off x="2353182" y="1628800"/>
            <a:ext cx="3344705" cy="3252865"/>
            <a:chOff x="2353182" y="1628800"/>
            <a:chExt cx="3344705" cy="3252865"/>
          </a:xfrm>
        </p:grpSpPr>
        <p:sp>
          <p:nvSpPr>
            <p:cNvPr id="3" name="円/楕円 2"/>
            <p:cNvSpPr/>
            <p:nvPr/>
          </p:nvSpPr>
          <p:spPr>
            <a:xfrm>
              <a:off x="2392234" y="162880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392234" y="1660049"/>
              <a:ext cx="720080" cy="646331"/>
            </a:xfrm>
            <a:prstGeom prst="rect">
              <a:avLst/>
            </a:prstGeom>
            <a:noFill/>
          </p:spPr>
          <p:txBody>
            <a:bodyPr wrap="square" rtlCol="0">
              <a:spAutoFit/>
            </a:bodyPr>
            <a:lstStyle/>
            <a:p>
              <a:pPr algn="ctr"/>
              <a:r>
                <a:rPr kumimoji="1" lang="ja-JP" altLang="en-US" b="1" dirty="0"/>
                <a:t>父</a:t>
              </a:r>
              <a:endParaRPr kumimoji="1" lang="en-US" altLang="ja-JP" b="1" dirty="0"/>
            </a:p>
            <a:p>
              <a:pPr algn="ctr"/>
              <a:r>
                <a:rPr lang="en-US" altLang="ja-JP" b="1" dirty="0"/>
                <a:t>68</a:t>
              </a:r>
              <a:r>
                <a:rPr lang="ja-JP" altLang="en-US" b="1" dirty="0"/>
                <a:t>歳</a:t>
              </a:r>
              <a:endParaRPr kumimoji="1" lang="ja-JP" altLang="en-US" b="1" dirty="0"/>
            </a:p>
          </p:txBody>
        </p:sp>
        <p:sp>
          <p:nvSpPr>
            <p:cNvPr id="45" name="テキスト ボックス 44"/>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60</a:t>
              </a:r>
              <a:r>
                <a:rPr lang="ja-JP" altLang="en-US" b="1"/>
                <a:t>歳</a:t>
              </a:r>
              <a:endParaRPr kumimoji="1" lang="ja-JP" altLang="en-US" b="1" dirty="0"/>
            </a:p>
          </p:txBody>
        </p:sp>
        <p:sp>
          <p:nvSpPr>
            <p:cNvPr id="46" name="テキスト ボックス 45"/>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33</a:t>
              </a:r>
              <a:r>
                <a:rPr lang="ja-JP" altLang="en-US" b="1" dirty="0"/>
                <a:t>歳</a:t>
              </a:r>
              <a:endParaRPr kumimoji="1" lang="ja-JP" altLang="en-US" b="1" dirty="0"/>
            </a:p>
          </p:txBody>
        </p:sp>
        <p:sp>
          <p:nvSpPr>
            <p:cNvPr id="47" name="テキスト ボックス 46"/>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30</a:t>
              </a:r>
              <a:r>
                <a:rPr lang="ja-JP" altLang="en-US" b="1"/>
                <a:t>歳</a:t>
              </a:r>
              <a:endParaRPr kumimoji="1" lang="ja-JP" altLang="en-US" b="1" dirty="0"/>
            </a:p>
          </p:txBody>
        </p:sp>
      </p:grpSp>
      <p:grpSp>
        <p:nvGrpSpPr>
          <p:cNvPr id="5" name="グループ化 4"/>
          <p:cNvGrpSpPr/>
          <p:nvPr/>
        </p:nvGrpSpPr>
        <p:grpSpPr>
          <a:xfrm>
            <a:off x="539552" y="4149080"/>
            <a:ext cx="1760528" cy="686689"/>
            <a:chOff x="539552" y="4149080"/>
            <a:chExt cx="1760528" cy="686689"/>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31</a:t>
              </a:r>
              <a:r>
                <a:rPr lang="ja-JP" altLang="en-US" b="1"/>
                <a:t>歳</a:t>
              </a:r>
              <a:endParaRPr kumimoji="1" lang="ja-JP" altLang="en-US" b="1" dirty="0"/>
            </a:p>
          </p:txBody>
        </p:sp>
      </p:grpSp>
      <p:grpSp>
        <p:nvGrpSpPr>
          <p:cNvPr id="7" name="グループ化 6"/>
          <p:cNvGrpSpPr/>
          <p:nvPr/>
        </p:nvGrpSpPr>
        <p:grpSpPr>
          <a:xfrm>
            <a:off x="5697887" y="4214537"/>
            <a:ext cx="1754433" cy="720080"/>
            <a:chOff x="5697887" y="4214537"/>
            <a:chExt cx="1754433" cy="720080"/>
          </a:xfrm>
        </p:grpSpPr>
        <p:sp>
          <p:nvSpPr>
            <p:cNvPr id="26" name="円/楕円 25"/>
            <p:cNvSpPr/>
            <p:nvPr/>
          </p:nvSpPr>
          <p:spPr>
            <a:xfrm>
              <a:off x="6732240" y="4214537"/>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5697887" y="4574577"/>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697887" y="4394829"/>
              <a:ext cx="968441" cy="0"/>
            </a:xfrm>
            <a:prstGeom prst="line">
              <a:avLst/>
            </a:prstGeom>
            <a:ln w="76200"/>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a:off x="6732240" y="4222829"/>
              <a:ext cx="720080" cy="646331"/>
            </a:xfrm>
            <a:prstGeom prst="rect">
              <a:avLst/>
            </a:prstGeom>
            <a:noFill/>
          </p:spPr>
          <p:txBody>
            <a:bodyPr wrap="square" rtlCol="0">
              <a:spAutoFit/>
            </a:bodyPr>
            <a:lstStyle/>
            <a:p>
              <a:pPr algn="ctr"/>
              <a:r>
                <a:rPr lang="ja-JP" altLang="en-US" b="1" dirty="0"/>
                <a:t>夫</a:t>
              </a:r>
              <a:endParaRPr kumimoji="1" lang="en-US" altLang="ja-JP" b="1" dirty="0"/>
            </a:p>
            <a:p>
              <a:pPr algn="ctr"/>
              <a:r>
                <a:rPr lang="en-US" altLang="ja-JP" b="1" dirty="0"/>
                <a:t>32</a:t>
              </a:r>
              <a:r>
                <a:rPr lang="ja-JP" altLang="en-US" b="1"/>
                <a:t>歳</a:t>
              </a:r>
              <a:endParaRPr kumimoji="1" lang="ja-JP" altLang="en-US" b="1" dirty="0"/>
            </a:p>
          </p:txBody>
        </p:sp>
      </p:grpSp>
      <p:grpSp>
        <p:nvGrpSpPr>
          <p:cNvPr id="6" name="グループ化 5"/>
          <p:cNvGrpSpPr/>
          <p:nvPr/>
        </p:nvGrpSpPr>
        <p:grpSpPr>
          <a:xfrm>
            <a:off x="564688" y="4619364"/>
            <a:ext cx="2551656" cy="2234955"/>
            <a:chOff x="535744" y="4407184"/>
            <a:chExt cx="2551656" cy="2234955"/>
          </a:xfrm>
        </p:grpSpPr>
        <p:cxnSp>
          <p:nvCxnSpPr>
            <p:cNvPr id="32" name="直線コネクタ 31"/>
            <p:cNvCxnSpPr>
              <a:cxnSpLocks/>
            </p:cNvCxnSpPr>
            <p:nvPr/>
          </p:nvCxnSpPr>
          <p:spPr>
            <a:xfrm>
              <a:off x="1815859" y="4407184"/>
              <a:ext cx="0" cy="9660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3</a:t>
              </a:r>
              <a:r>
                <a:rPr lang="ja-JP" altLang="en-US" b="1" dirty="0"/>
                <a:t>歳</a:t>
              </a:r>
              <a:endParaRPr kumimoji="1" lang="ja-JP" altLang="en-US" b="1" dirty="0"/>
            </a:p>
          </p:txBody>
        </p:sp>
      </p:grpSp>
      <p:grpSp>
        <p:nvGrpSpPr>
          <p:cNvPr id="8" name="グループ化 7"/>
          <p:cNvGrpSpPr/>
          <p:nvPr/>
        </p:nvGrpSpPr>
        <p:grpSpPr>
          <a:xfrm>
            <a:off x="5793175" y="4619364"/>
            <a:ext cx="792088" cy="1491154"/>
            <a:chOff x="5793175" y="4619364"/>
            <a:chExt cx="792088" cy="1491154"/>
          </a:xfrm>
        </p:grpSpPr>
        <p:cxnSp>
          <p:nvCxnSpPr>
            <p:cNvPr id="42" name="直線コネクタ 41"/>
            <p:cNvCxnSpPr/>
            <p:nvPr/>
          </p:nvCxnSpPr>
          <p:spPr>
            <a:xfrm>
              <a:off x="6189219" y="4619364"/>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a:off x="5793175" y="5418003"/>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829179" y="546418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0</a:t>
              </a:r>
              <a:r>
                <a:rPr lang="ja-JP" altLang="en-US" b="1" dirty="0"/>
                <a:t>歳</a:t>
              </a:r>
              <a:endParaRPr kumimoji="1" lang="ja-JP" altLang="en-US" b="1" dirty="0"/>
            </a:p>
          </p:txBody>
        </p:sp>
      </p:grpSp>
      <p:sp>
        <p:nvSpPr>
          <p:cNvPr id="56" name="テキスト ボックス 55"/>
          <p:cNvSpPr txBox="1"/>
          <p:nvPr/>
        </p:nvSpPr>
        <p:spPr>
          <a:xfrm>
            <a:off x="7374686" y="6341895"/>
            <a:ext cx="1656184" cy="461665"/>
          </a:xfrm>
          <a:prstGeom prst="rect">
            <a:avLst/>
          </a:prstGeom>
          <a:noFill/>
        </p:spPr>
        <p:txBody>
          <a:bodyPr wrap="square" rtlCol="0">
            <a:spAutoFit/>
          </a:bodyPr>
          <a:lstStyle/>
          <a:p>
            <a:r>
              <a:rPr lang="ja-JP" altLang="en-US" sz="2400" b="1">
                <a:solidFill>
                  <a:schemeClr val="tx1">
                    <a:lumMod val="65000"/>
                    <a:lumOff val="35000"/>
                  </a:schemeClr>
                </a:solidFill>
              </a:rPr>
              <a:t>東京</a:t>
            </a:r>
            <a:r>
              <a:rPr kumimoji="1" lang="ja-JP" altLang="en-US" sz="2400" b="1">
                <a:solidFill>
                  <a:schemeClr val="tx1">
                    <a:lumMod val="65000"/>
                    <a:lumOff val="35000"/>
                  </a:schemeClr>
                </a:solidFill>
              </a:rPr>
              <a:t>在住</a:t>
            </a:r>
            <a:endParaRPr kumimoji="1" lang="ja-JP" altLang="en-US" sz="2400" b="1" dirty="0">
              <a:solidFill>
                <a:schemeClr val="tx1">
                  <a:lumMod val="65000"/>
                  <a:lumOff val="35000"/>
                </a:schemeClr>
              </a:solidFill>
            </a:endParaRPr>
          </a:p>
        </p:txBody>
      </p:sp>
      <p:sp>
        <p:nvSpPr>
          <p:cNvPr id="64" name="円弧 63"/>
          <p:cNvSpPr/>
          <p:nvPr/>
        </p:nvSpPr>
        <p:spPr>
          <a:xfrm>
            <a:off x="4716016" y="3069867"/>
            <a:ext cx="4298776" cy="3960440"/>
          </a:xfrm>
          <a:prstGeom prst="arc">
            <a:avLst>
              <a:gd name="adj1" fmla="val 7209815"/>
              <a:gd name="adj2" fmla="val 2236681"/>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B0F0"/>
              </a:solidFill>
            </a:endParaRPr>
          </a:p>
        </p:txBody>
      </p:sp>
      <p:sp>
        <p:nvSpPr>
          <p:cNvPr id="59" name="テキスト ボックス 58">
            <a:extLst>
              <a:ext uri="{FF2B5EF4-FFF2-40B4-BE49-F238E27FC236}">
                <a16:creationId xmlns:a16="http://schemas.microsoft.com/office/drawing/2014/main" id="{78817BE8-754D-F34D-B68F-4A492AECC7EB}"/>
              </a:ext>
            </a:extLst>
          </p:cNvPr>
          <p:cNvSpPr txBox="1"/>
          <p:nvPr/>
        </p:nvSpPr>
        <p:spPr>
          <a:xfrm>
            <a:off x="4963485" y="5533963"/>
            <a:ext cx="646331" cy="369332"/>
          </a:xfrm>
          <a:prstGeom prst="rect">
            <a:avLst/>
          </a:prstGeom>
          <a:noFill/>
        </p:spPr>
        <p:txBody>
          <a:bodyPr wrap="none" rtlCol="0">
            <a:spAutoFit/>
          </a:bodyPr>
          <a:lstStyle/>
          <a:p>
            <a:r>
              <a:rPr lang="ja-JP" altLang="en-US"/>
              <a:t>主婦</a:t>
            </a:r>
            <a:endParaRPr lang="en-US" altLang="ja-JP" dirty="0"/>
          </a:p>
        </p:txBody>
      </p:sp>
      <p:sp>
        <p:nvSpPr>
          <p:cNvPr id="60" name="テキスト ボックス 59">
            <a:extLst>
              <a:ext uri="{FF2B5EF4-FFF2-40B4-BE49-F238E27FC236}">
                <a16:creationId xmlns:a16="http://schemas.microsoft.com/office/drawing/2014/main" id="{4DDF1EB6-F88D-7142-9632-EF24A1DE7A11}"/>
              </a:ext>
            </a:extLst>
          </p:cNvPr>
          <p:cNvSpPr txBox="1"/>
          <p:nvPr/>
        </p:nvSpPr>
        <p:spPr>
          <a:xfrm>
            <a:off x="7415625" y="4394829"/>
            <a:ext cx="877163" cy="369332"/>
          </a:xfrm>
          <a:prstGeom prst="rect">
            <a:avLst/>
          </a:prstGeom>
          <a:noFill/>
        </p:spPr>
        <p:txBody>
          <a:bodyPr wrap="none" rtlCol="0">
            <a:spAutoFit/>
          </a:bodyPr>
          <a:lstStyle/>
          <a:p>
            <a:r>
              <a:rPr lang="ja-JP" altLang="en-US"/>
              <a:t>会社員</a:t>
            </a:r>
            <a:endParaRPr kumimoji="1" lang="ja-JP" altLang="en-US"/>
          </a:p>
        </p:txBody>
      </p:sp>
      <p:pic>
        <p:nvPicPr>
          <p:cNvPr id="53" name="図 52" descr="花が生けられている女性&#10;&#10;自動的に生成された説明">
            <a:extLst>
              <a:ext uri="{FF2B5EF4-FFF2-40B4-BE49-F238E27FC236}">
                <a16:creationId xmlns:a16="http://schemas.microsoft.com/office/drawing/2014/main" id="{4D3BCAE6-E3D3-1247-B15D-E25B69E7E0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0014" y="2318236"/>
            <a:ext cx="787870" cy="879070"/>
          </a:xfrm>
          <a:prstGeom prst="rect">
            <a:avLst/>
          </a:prstGeom>
        </p:spPr>
      </p:pic>
      <p:sp>
        <p:nvSpPr>
          <p:cNvPr id="9" name="テキスト ボックス 8">
            <a:extLst>
              <a:ext uri="{FF2B5EF4-FFF2-40B4-BE49-F238E27FC236}">
                <a16:creationId xmlns:a16="http://schemas.microsoft.com/office/drawing/2014/main" id="{ADE5872B-3914-1A4C-9E61-B28DC3F78D1A}"/>
              </a:ext>
            </a:extLst>
          </p:cNvPr>
          <p:cNvSpPr txBox="1"/>
          <p:nvPr/>
        </p:nvSpPr>
        <p:spPr>
          <a:xfrm>
            <a:off x="8084745" y="1756372"/>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8616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1000"/>
                                        <p:tgtEl>
                                          <p:spTgt spid="18"/>
                                        </p:tgtEl>
                                      </p:cBhvr>
                                    </p:animEffect>
                                  </p:childTnLst>
                                </p:cTn>
                              </p:par>
                              <p:par>
                                <p:cTn id="13" presetID="9"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ssolve">
                                      <p:cBhvr>
                                        <p:cTn id="15" dur="500"/>
                                        <p:tgtEl>
                                          <p:spTgt spid="53"/>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dissolve">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dissolve">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animBg="1"/>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人, 持つ, 男, ラケット が含まれている画像&#10;&#10;自動的に生成された説明">
            <a:extLst>
              <a:ext uri="{FF2B5EF4-FFF2-40B4-BE49-F238E27FC236}">
                <a16:creationId xmlns:a16="http://schemas.microsoft.com/office/drawing/2014/main" id="{25ACF800-BFC4-894A-AB5D-46202D593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091" y="4653135"/>
            <a:ext cx="1852806" cy="1584055"/>
          </a:xfrm>
          <a:prstGeom prst="rect">
            <a:avLst/>
          </a:prstGeom>
        </p:spPr>
      </p:pic>
      <p:sp>
        <p:nvSpPr>
          <p:cNvPr id="5" name="テキスト ボックス 4"/>
          <p:cNvSpPr txBox="1"/>
          <p:nvPr/>
        </p:nvSpPr>
        <p:spPr>
          <a:xfrm>
            <a:off x="5039544" y="2564904"/>
            <a:ext cx="4104456" cy="2123658"/>
          </a:xfrm>
          <a:prstGeom prst="rect">
            <a:avLst/>
          </a:prstGeom>
          <a:solidFill>
            <a:schemeClr val="accent2">
              <a:lumMod val="20000"/>
              <a:lumOff val="80000"/>
            </a:schemeClr>
          </a:solidFill>
        </p:spPr>
        <p:txBody>
          <a:bodyPr wrap="square" rtlCol="0">
            <a:spAutoFit/>
          </a:bodyPr>
          <a:lstStyle/>
          <a:p>
            <a:pPr algn="ctr"/>
            <a:r>
              <a:rPr kumimoji="1" lang="ja-JP" altLang="en-US" sz="2400" dirty="0"/>
              <a:t>＜兄・妹＞</a:t>
            </a:r>
            <a:endParaRPr kumimoji="1" lang="en-US" altLang="ja-JP" sz="2400" dirty="0"/>
          </a:p>
          <a:p>
            <a:r>
              <a:rPr kumimoji="1" lang="ja-JP" altLang="en-US"/>
              <a:t>自分たち</a:t>
            </a:r>
            <a:r>
              <a:rPr lang="ja-JP" altLang="en-US"/>
              <a:t>は兄妹仲も良く、</a:t>
            </a:r>
            <a:br>
              <a:rPr lang="en-US" altLang="ja-JP" dirty="0"/>
            </a:br>
            <a:r>
              <a:rPr lang="ja-JP" altLang="en-US"/>
              <a:t>相続で揉めるなんて想像もつかない。</a:t>
            </a:r>
            <a:endParaRPr kumimoji="1" lang="en-US" altLang="ja-JP" dirty="0"/>
          </a:p>
          <a:p>
            <a:r>
              <a:rPr kumimoji="1" lang="ja-JP" altLang="en-US" dirty="0"/>
              <a:t>親の意向を大切</a:t>
            </a:r>
            <a:r>
              <a:rPr kumimoji="1" lang="ja-JP" altLang="en-US"/>
              <a:t>に考えたいから、</a:t>
            </a:r>
            <a:endParaRPr kumimoji="1" lang="en-US" altLang="ja-JP" dirty="0"/>
          </a:p>
          <a:p>
            <a:r>
              <a:rPr kumimoji="1" lang="ja-JP" altLang="en-US" dirty="0"/>
              <a:t>いずれ相続が起きた</a:t>
            </a:r>
            <a:r>
              <a:rPr kumimoji="1" lang="ja-JP" altLang="en-US"/>
              <a:t>時には</a:t>
            </a:r>
            <a:br>
              <a:rPr kumimoji="1" lang="en-US" altLang="ja-JP" dirty="0"/>
            </a:br>
            <a:r>
              <a:rPr kumimoji="1" lang="ja-JP" altLang="en-US"/>
              <a:t>ちゃんと</a:t>
            </a:r>
            <a:r>
              <a:rPr kumimoji="1" lang="ja-JP" altLang="en-US" dirty="0"/>
              <a:t>話し合えば</a:t>
            </a:r>
            <a:endParaRPr kumimoji="1" lang="en-US" altLang="ja-JP" dirty="0"/>
          </a:p>
          <a:p>
            <a:r>
              <a:rPr kumimoji="1" lang="ja-JP" altLang="en-US"/>
              <a:t>きっと我が家に問題</a:t>
            </a:r>
            <a:r>
              <a:rPr kumimoji="1" lang="ja-JP" altLang="en-US" dirty="0"/>
              <a:t>なんて起きないよね。</a:t>
            </a:r>
          </a:p>
        </p:txBody>
      </p:sp>
      <p:pic>
        <p:nvPicPr>
          <p:cNvPr id="6" name="図 5" descr="白いユニフォームを着た男性&#10;&#10;自動的に生成された説明">
            <a:extLst>
              <a:ext uri="{FF2B5EF4-FFF2-40B4-BE49-F238E27FC236}">
                <a16:creationId xmlns:a16="http://schemas.microsoft.com/office/drawing/2014/main" id="{F438E04D-D020-0249-B1EF-3AA5CB9EE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1" y="4926291"/>
            <a:ext cx="1453604" cy="1584055"/>
          </a:xfrm>
          <a:prstGeom prst="rect">
            <a:avLst/>
          </a:prstGeom>
        </p:spPr>
      </p:pic>
      <p:sp>
        <p:nvSpPr>
          <p:cNvPr id="2" name="タイトル 1"/>
          <p:cNvSpPr>
            <a:spLocks noGrp="1"/>
          </p:cNvSpPr>
          <p:nvPr>
            <p:ph type="title"/>
          </p:nvPr>
        </p:nvSpPr>
        <p:spPr/>
        <p:txBody>
          <a:bodyPr/>
          <a:lstStyle/>
          <a:p>
            <a:r>
              <a:rPr lang="ja-JP" altLang="en-US" dirty="0"/>
              <a:t>家族それぞれ</a:t>
            </a:r>
            <a:r>
              <a:rPr kumimoji="1" lang="ja-JP" altLang="en-US" dirty="0"/>
              <a:t>の気持ち</a:t>
            </a:r>
          </a:p>
        </p:txBody>
      </p:sp>
      <p:sp>
        <p:nvSpPr>
          <p:cNvPr id="3" name="テキスト ボックス 2"/>
          <p:cNvSpPr txBox="1"/>
          <p:nvPr/>
        </p:nvSpPr>
        <p:spPr>
          <a:xfrm>
            <a:off x="0" y="1694637"/>
            <a:ext cx="4536504" cy="3231654"/>
          </a:xfrm>
          <a:prstGeom prst="rect">
            <a:avLst/>
          </a:prstGeom>
          <a:solidFill>
            <a:schemeClr val="accent6">
              <a:lumMod val="20000"/>
              <a:lumOff val="80000"/>
            </a:schemeClr>
          </a:solidFill>
        </p:spPr>
        <p:txBody>
          <a:bodyPr wrap="square" rtlCol="0">
            <a:spAutoFit/>
          </a:bodyPr>
          <a:lstStyle/>
          <a:p>
            <a:pPr algn="ctr"/>
            <a:r>
              <a:rPr kumimoji="1" lang="ja-JP" altLang="en-US" sz="2400" dirty="0"/>
              <a:t>＜父・母</a:t>
            </a:r>
            <a:r>
              <a:rPr lang="ja-JP" altLang="en-US" sz="2400" dirty="0"/>
              <a:t>＞</a:t>
            </a:r>
            <a:endParaRPr kumimoji="1" lang="en-US" altLang="ja-JP" sz="2400" dirty="0"/>
          </a:p>
          <a:p>
            <a:r>
              <a:rPr kumimoji="1" lang="ja-JP" altLang="en-US" dirty="0"/>
              <a:t>「うちの兄妹は仲</a:t>
            </a:r>
            <a:r>
              <a:rPr kumimoji="1" lang="ja-JP" altLang="en-US"/>
              <a:t>がいいし、</a:t>
            </a:r>
            <a:endParaRPr kumimoji="1" lang="en-US" altLang="ja-JP" dirty="0"/>
          </a:p>
          <a:p>
            <a:r>
              <a:rPr lang="ja-JP" altLang="en-US"/>
              <a:t>分けるほど大した財産もないから</a:t>
            </a:r>
            <a:br>
              <a:rPr lang="en-US" altLang="ja-JP" dirty="0"/>
            </a:br>
            <a:r>
              <a:rPr kumimoji="1" lang="ja-JP" altLang="en-US"/>
              <a:t>相続</a:t>
            </a:r>
            <a:r>
              <a:rPr lang="ja-JP" altLang="en-US"/>
              <a:t>トラブル</a:t>
            </a:r>
            <a:r>
              <a:rPr kumimoji="1" lang="ja-JP" altLang="en-US"/>
              <a:t>は</a:t>
            </a:r>
            <a:r>
              <a:rPr kumimoji="1" lang="ja-JP" altLang="en-US" dirty="0"/>
              <a:t>無関係だ</a:t>
            </a:r>
            <a:r>
              <a:rPr kumimoji="1" lang="ja-JP" altLang="en-US"/>
              <a:t>な。</a:t>
            </a:r>
            <a:br>
              <a:rPr kumimoji="1" lang="en-US" altLang="ja-JP" dirty="0"/>
            </a:br>
            <a:br>
              <a:rPr kumimoji="1" lang="en-US" altLang="ja-JP" dirty="0"/>
            </a:br>
            <a:r>
              <a:rPr lang="ja-JP" altLang="en-US"/>
              <a:t>妹は県外に嫁いだし、</a:t>
            </a:r>
            <a:endParaRPr lang="en-US" altLang="ja-JP" dirty="0"/>
          </a:p>
          <a:p>
            <a:r>
              <a:rPr lang="ja-JP" altLang="en-US"/>
              <a:t>今後の法事一切を取り仕切るのは兄なんだから、</a:t>
            </a:r>
            <a:endParaRPr lang="en-US" altLang="ja-JP" dirty="0"/>
          </a:p>
          <a:p>
            <a:r>
              <a:rPr lang="ja-JP" altLang="en-US"/>
              <a:t>将来の相続では兄に多くを相続させて、</a:t>
            </a:r>
            <a:endParaRPr lang="en-US" altLang="ja-JP" dirty="0"/>
          </a:p>
          <a:p>
            <a:r>
              <a:rPr lang="ja-JP" altLang="en-US"/>
              <a:t>妹には現金を少し渡すくらいで</a:t>
            </a:r>
            <a:endParaRPr lang="en-US" altLang="ja-JP" dirty="0"/>
          </a:p>
          <a:p>
            <a:r>
              <a:rPr lang="ja-JP" altLang="en-US"/>
              <a:t>納得してくれるだろう。 」</a:t>
            </a:r>
          </a:p>
        </p:txBody>
      </p:sp>
      <p:pic>
        <p:nvPicPr>
          <p:cNvPr id="7" name="図 6" descr="白いシャツを着ている人はスーツを着ている人&#10;&#10;中程度の精度で自動的に生成された説明">
            <a:extLst>
              <a:ext uri="{FF2B5EF4-FFF2-40B4-BE49-F238E27FC236}">
                <a16:creationId xmlns:a16="http://schemas.microsoft.com/office/drawing/2014/main" id="{B9381677-C46D-B047-972B-6F234E310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4688562"/>
            <a:ext cx="1684979" cy="1584055"/>
          </a:xfrm>
          <a:prstGeom prst="rect">
            <a:avLst/>
          </a:prstGeom>
        </p:spPr>
      </p:pic>
      <p:pic>
        <p:nvPicPr>
          <p:cNvPr id="9" name="図 8" descr="花が生けられている女性&#10;&#10;自動的に生成された説明">
            <a:extLst>
              <a:ext uri="{FF2B5EF4-FFF2-40B4-BE49-F238E27FC236}">
                <a16:creationId xmlns:a16="http://schemas.microsoft.com/office/drawing/2014/main" id="{09C6C1A4-BBE9-F84E-878B-59B9BDF03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3879" y="4926291"/>
            <a:ext cx="1323427" cy="1476621"/>
          </a:xfrm>
          <a:prstGeom prst="rect">
            <a:avLst/>
          </a:prstGeom>
        </p:spPr>
      </p:pic>
    </p:spTree>
    <p:extLst>
      <p:ext uri="{BB962C8B-B14F-4D97-AF65-F5344CB8AC3E}">
        <p14:creationId xmlns:p14="http://schemas.microsoft.com/office/powerpoint/2010/main" val="41134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dirty="0">
                <a:solidFill>
                  <a:srgbClr val="0070C0"/>
                </a:solidFill>
              </a:rPr>
              <a:t>20</a:t>
            </a:r>
            <a:r>
              <a:rPr lang="ja-JP" altLang="en-US" sz="4800" dirty="0">
                <a:solidFill>
                  <a:srgbClr val="0070C0"/>
                </a:solidFill>
              </a:rPr>
              <a:t>年後・・・</a:t>
            </a:r>
            <a:endParaRPr kumimoji="1" lang="ja-JP" altLang="en-US" sz="4800" dirty="0">
              <a:solidFill>
                <a:srgbClr val="0070C0"/>
              </a:solidFill>
            </a:endParaRPr>
          </a:p>
        </p:txBody>
      </p:sp>
      <p:grpSp>
        <p:nvGrpSpPr>
          <p:cNvPr id="11" name="グループ化 10"/>
          <p:cNvGrpSpPr/>
          <p:nvPr/>
        </p:nvGrpSpPr>
        <p:grpSpPr>
          <a:xfrm>
            <a:off x="535744" y="4149080"/>
            <a:ext cx="2551656" cy="2493059"/>
            <a:chOff x="535744" y="4149080"/>
            <a:chExt cx="2551656" cy="2493059"/>
          </a:xfrm>
        </p:grpSpPr>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35744" y="4149080"/>
              <a:ext cx="2537518" cy="2456184"/>
              <a:chOff x="535744" y="4149080"/>
              <a:chExt cx="2537518" cy="2456184"/>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1815859" y="4574577"/>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50</a:t>
                </a:r>
                <a:r>
                  <a:rPr lang="ja-JP" altLang="en-US" b="1" dirty="0"/>
                  <a:t>歳</a:t>
                </a:r>
                <a:endParaRPr kumimoji="1" lang="ja-JP" altLang="en-US" b="1" dirty="0"/>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23</a:t>
                </a:r>
                <a:r>
                  <a:rPr lang="ja-JP" altLang="en-US" b="1" dirty="0"/>
                  <a:t>歳</a:t>
                </a:r>
                <a:endParaRPr kumimoji="1" lang="ja-JP" altLang="en-US" b="1" dirty="0"/>
              </a:p>
            </p:txBody>
          </p:sp>
        </p:grpSp>
      </p:grpSp>
      <p:sp>
        <p:nvSpPr>
          <p:cNvPr id="55" name="円弧 54"/>
          <p:cNvSpPr/>
          <p:nvPr/>
        </p:nvSpPr>
        <p:spPr>
          <a:xfrm>
            <a:off x="4716016" y="3069867"/>
            <a:ext cx="4298776" cy="3960440"/>
          </a:xfrm>
          <a:prstGeom prst="arc">
            <a:avLst>
              <a:gd name="adj1" fmla="val 9244877"/>
              <a:gd name="adj2" fmla="val 2236681"/>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B0F0"/>
              </a:solidFill>
            </a:endParaRPr>
          </a:p>
        </p:txBody>
      </p:sp>
      <p:sp>
        <p:nvSpPr>
          <p:cNvPr id="56" name="テキスト ボックス 55"/>
          <p:cNvSpPr txBox="1"/>
          <p:nvPr/>
        </p:nvSpPr>
        <p:spPr>
          <a:xfrm>
            <a:off x="7390455" y="6341895"/>
            <a:ext cx="1656184" cy="461665"/>
          </a:xfrm>
          <a:prstGeom prst="rect">
            <a:avLst/>
          </a:prstGeom>
          <a:noFill/>
        </p:spPr>
        <p:txBody>
          <a:bodyPr wrap="square" rtlCol="0">
            <a:spAutoFit/>
          </a:bodyPr>
          <a:lstStyle/>
          <a:p>
            <a:r>
              <a:rPr kumimoji="1" lang="ja-JP" altLang="en-US" sz="2400" b="1" dirty="0">
                <a:solidFill>
                  <a:schemeClr val="tx1">
                    <a:lumMod val="65000"/>
                    <a:lumOff val="35000"/>
                  </a:schemeClr>
                </a:solidFill>
              </a:rPr>
              <a:t>東京在住</a:t>
            </a:r>
          </a:p>
        </p:txBody>
      </p:sp>
      <p:grpSp>
        <p:nvGrpSpPr>
          <p:cNvPr id="9" name="グループ化 8"/>
          <p:cNvGrpSpPr/>
          <p:nvPr/>
        </p:nvGrpSpPr>
        <p:grpSpPr>
          <a:xfrm>
            <a:off x="4867436" y="4214537"/>
            <a:ext cx="2584884" cy="2427601"/>
            <a:chOff x="4867436" y="4214537"/>
            <a:chExt cx="2584884" cy="2427601"/>
          </a:xfrm>
        </p:grpSpPr>
        <p:sp>
          <p:nvSpPr>
            <p:cNvPr id="26" name="円/楕円 25"/>
            <p:cNvSpPr/>
            <p:nvPr/>
          </p:nvSpPr>
          <p:spPr>
            <a:xfrm>
              <a:off x="6732240" y="4214537"/>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5697887" y="4574577"/>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697887" y="4394829"/>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6199819" y="4619364"/>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a:off x="4867436" y="5972345"/>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222829"/>
              <a:ext cx="720080" cy="646331"/>
            </a:xfrm>
            <a:prstGeom prst="rect">
              <a:avLst/>
            </a:prstGeom>
            <a:noFill/>
          </p:spPr>
          <p:txBody>
            <a:bodyPr wrap="square" rtlCol="0">
              <a:spAutoFit/>
            </a:bodyPr>
            <a:lstStyle/>
            <a:p>
              <a:pPr algn="ctr"/>
              <a:r>
                <a:rPr lang="ja-JP" altLang="en-US" b="1" dirty="0"/>
                <a:t>夫</a:t>
              </a:r>
              <a:endParaRPr kumimoji="1" lang="en-US" altLang="ja-JP" b="1" dirty="0"/>
            </a:p>
            <a:p>
              <a:pPr algn="ctr"/>
              <a:r>
                <a:rPr lang="en-US" altLang="ja-JP" b="1" dirty="0"/>
                <a:t>50</a:t>
              </a:r>
              <a:r>
                <a:rPr lang="ja-JP" altLang="en-US" b="1" dirty="0"/>
                <a:t>歳</a:t>
              </a:r>
              <a:endParaRPr kumimoji="1" lang="ja-JP" altLang="en-US" b="1" dirty="0"/>
            </a:p>
          </p:txBody>
        </p:sp>
        <p:sp>
          <p:nvSpPr>
            <p:cNvPr id="52" name="テキスト ボックス 51"/>
            <p:cNvSpPr txBox="1"/>
            <p:nvPr/>
          </p:nvSpPr>
          <p:spPr>
            <a:xfrm>
              <a:off x="4889811" y="5976608"/>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20</a:t>
              </a:r>
              <a:r>
                <a:rPr lang="ja-JP" altLang="en-US" b="1" dirty="0"/>
                <a:t>歳</a:t>
              </a:r>
              <a:endParaRPr kumimoji="1" lang="ja-JP" altLang="en-US" b="1" dirty="0"/>
            </a:p>
          </p:txBody>
        </p:sp>
        <p:cxnSp>
          <p:nvCxnSpPr>
            <p:cNvPr id="53" name="直線コネクタ 52"/>
            <p:cNvCxnSpPr/>
            <p:nvPr/>
          </p:nvCxnSpPr>
          <p:spPr>
            <a:xfrm>
              <a:off x="5203629" y="54082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7020307"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49851" y="5422341"/>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666328" y="5939724"/>
              <a:ext cx="720080" cy="646331"/>
            </a:xfrm>
            <a:prstGeom prst="rect">
              <a:avLst/>
            </a:prstGeom>
            <a:noFill/>
          </p:spPr>
          <p:txBody>
            <a:bodyPr wrap="square" rtlCol="0">
              <a:spAutoFit/>
            </a:bodyPr>
            <a:lstStyle/>
            <a:p>
              <a:pPr algn="ctr"/>
              <a:r>
                <a:rPr kumimoji="1" lang="ja-JP" altLang="en-US" b="1" dirty="0"/>
                <a:t>子</a:t>
              </a:r>
              <a:endParaRPr kumimoji="1" lang="en-US" altLang="ja-JP" b="1" dirty="0"/>
            </a:p>
            <a:p>
              <a:pPr algn="ctr"/>
              <a:r>
                <a:rPr lang="en-US" altLang="ja-JP" b="1" dirty="0"/>
                <a:t>18</a:t>
              </a:r>
              <a:r>
                <a:rPr lang="ja-JP" altLang="en-US" b="1" dirty="0"/>
                <a:t>歳</a:t>
              </a:r>
              <a:endParaRPr kumimoji="1" lang="ja-JP" altLang="en-US" b="1" dirty="0"/>
            </a:p>
          </p:txBody>
        </p:sp>
        <p:sp>
          <p:nvSpPr>
            <p:cNvPr id="60" name="円/楕円 59"/>
            <p:cNvSpPr/>
            <p:nvPr/>
          </p:nvSpPr>
          <p:spPr>
            <a:xfrm>
              <a:off x="6660267" y="592205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220427" y="1259468"/>
            <a:ext cx="1561263" cy="2661012"/>
            <a:chOff x="220427" y="1259468"/>
            <a:chExt cx="1561263" cy="2661012"/>
          </a:xfrm>
        </p:grpSpPr>
        <p:pic>
          <p:nvPicPr>
            <p:cNvPr id="5124" name="Picture 4" descr="C:\Users\kawaguchimuneharu\AppData\Local\Microsoft\Windows\Temporary Internet Files\Content.IE5\91FW9EWI\MP9001489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24" y="2795008"/>
              <a:ext cx="958174" cy="633992"/>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220427" y="1259468"/>
              <a:ext cx="1512168" cy="369332"/>
            </a:xfrm>
            <a:prstGeom prst="rect">
              <a:avLst/>
            </a:prstGeom>
            <a:noFill/>
          </p:spPr>
          <p:txBody>
            <a:bodyPr wrap="square" rtlCol="0">
              <a:spAutoFit/>
            </a:bodyPr>
            <a:lstStyle/>
            <a:p>
              <a:r>
                <a:rPr lang="en-US" altLang="ja-JP" b="1" i="1" dirty="0">
                  <a:solidFill>
                    <a:srgbClr val="FF0000"/>
                  </a:solidFill>
                </a:rPr>
                <a:t>1,500</a:t>
              </a:r>
              <a:r>
                <a:rPr kumimoji="1" lang="ja-JP" altLang="en-US" b="1" i="1" dirty="0">
                  <a:solidFill>
                    <a:srgbClr val="FF0000"/>
                  </a:solidFill>
                </a:rPr>
                <a:t>万円</a:t>
              </a:r>
            </a:p>
          </p:txBody>
        </p:sp>
        <p:sp>
          <p:nvSpPr>
            <p:cNvPr id="63" name="テキスト ボックス 62"/>
            <p:cNvSpPr txBox="1"/>
            <p:nvPr/>
          </p:nvSpPr>
          <p:spPr>
            <a:xfrm>
              <a:off x="269522" y="3551148"/>
              <a:ext cx="1512168" cy="369332"/>
            </a:xfrm>
            <a:prstGeom prst="rect">
              <a:avLst/>
            </a:prstGeom>
            <a:noFill/>
          </p:spPr>
          <p:txBody>
            <a:bodyPr wrap="square" rtlCol="0">
              <a:spAutoFit/>
            </a:bodyPr>
            <a:lstStyle/>
            <a:p>
              <a:r>
                <a:rPr lang="en-US" altLang="ja-JP" b="1" i="1" dirty="0">
                  <a:solidFill>
                    <a:srgbClr val="FF0000"/>
                  </a:solidFill>
                </a:rPr>
                <a:t>50</a:t>
              </a:r>
              <a:r>
                <a:rPr kumimoji="1" lang="en-US" altLang="ja-JP" b="1" i="1" dirty="0">
                  <a:solidFill>
                    <a:srgbClr val="FF0000"/>
                  </a:solidFill>
                </a:rPr>
                <a:t>0</a:t>
              </a:r>
              <a:r>
                <a:rPr kumimoji="1" lang="ja-JP" altLang="en-US" b="1" i="1" dirty="0">
                  <a:solidFill>
                    <a:srgbClr val="FF0000"/>
                  </a:solidFill>
                </a:rPr>
                <a:t>万円</a:t>
              </a:r>
            </a:p>
          </p:txBody>
        </p:sp>
        <p:pic>
          <p:nvPicPr>
            <p:cNvPr id="6146" name="Picture 2" descr="C:\Users\kawaguchimuneharu\AppData\Local\Microsoft\Windows\Temporary Internet Files\Content.IE5\3YYCJ0NY\MC900391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24" y="1628800"/>
              <a:ext cx="891950" cy="930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1883796" y="1599289"/>
            <a:ext cx="3814091" cy="3282376"/>
            <a:chOff x="1883796" y="1599289"/>
            <a:chExt cx="3814091" cy="3282376"/>
          </a:xfrm>
        </p:grpSpPr>
        <p:sp>
          <p:nvSpPr>
            <p:cNvPr id="3" name="円/楕円 2"/>
            <p:cNvSpPr/>
            <p:nvPr/>
          </p:nvSpPr>
          <p:spPr>
            <a:xfrm>
              <a:off x="2392234" y="1628800"/>
              <a:ext cx="720080" cy="72008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883796" y="2310386"/>
              <a:ext cx="1736955" cy="584775"/>
            </a:xfrm>
            <a:prstGeom prst="rect">
              <a:avLst/>
            </a:prstGeom>
            <a:noFill/>
          </p:spPr>
          <p:txBody>
            <a:bodyPr wrap="square" rtlCol="0">
              <a:spAutoFit/>
            </a:bodyPr>
            <a:lstStyle/>
            <a:p>
              <a:pPr algn="ctr"/>
              <a:r>
                <a:rPr kumimoji="1" lang="en-US" altLang="ja-JP" sz="1400" b="1" dirty="0"/>
                <a:t>3</a:t>
              </a:r>
              <a:r>
                <a:rPr kumimoji="1" lang="ja-JP" altLang="en-US" sz="1400" b="1" dirty="0"/>
                <a:t>年前に死亡</a:t>
              </a:r>
              <a:endParaRPr kumimoji="1" lang="en-US" altLang="ja-JP" sz="1400" b="1" dirty="0"/>
            </a:p>
            <a:p>
              <a:pPr algn="ctr"/>
              <a:endParaRPr kumimoji="1" lang="ja-JP" altLang="en-US" b="1" dirty="0"/>
            </a:p>
          </p:txBody>
        </p:sp>
        <p:sp>
          <p:nvSpPr>
            <p:cNvPr id="45" name="テキスト ボックス 44"/>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75</a:t>
              </a:r>
              <a:r>
                <a:rPr lang="ja-JP" altLang="en-US" b="1" dirty="0"/>
                <a:t>歳</a:t>
              </a:r>
              <a:endParaRPr kumimoji="1" lang="ja-JP" altLang="en-US" b="1" dirty="0"/>
            </a:p>
          </p:txBody>
        </p:sp>
        <p:sp>
          <p:nvSpPr>
            <p:cNvPr id="46" name="テキスト ボックス 45"/>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53</a:t>
              </a:r>
              <a:r>
                <a:rPr lang="ja-JP" altLang="en-US" b="1" dirty="0"/>
                <a:t>歳</a:t>
              </a:r>
              <a:endParaRPr kumimoji="1" lang="ja-JP" altLang="en-US" b="1" dirty="0"/>
            </a:p>
          </p:txBody>
        </p:sp>
        <p:sp>
          <p:nvSpPr>
            <p:cNvPr id="47" name="テキスト ボックス 46"/>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48</a:t>
              </a:r>
              <a:r>
                <a:rPr lang="ja-JP" altLang="en-US" b="1" dirty="0"/>
                <a:t>歳</a:t>
              </a:r>
              <a:endParaRPr kumimoji="1" lang="ja-JP" altLang="en-US" b="1" dirty="0"/>
            </a:p>
          </p:txBody>
        </p:sp>
        <p:sp>
          <p:nvSpPr>
            <p:cNvPr id="64" name="円/楕円 63"/>
            <p:cNvSpPr/>
            <p:nvPr/>
          </p:nvSpPr>
          <p:spPr>
            <a:xfrm>
              <a:off x="2358354" y="4161585"/>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4903440" y="4149080"/>
              <a:ext cx="792088" cy="64807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4900392" y="1599289"/>
              <a:ext cx="797495" cy="785595"/>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964149" y="1599289"/>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4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残された兄・妹。</a:t>
            </a:r>
            <a:br>
              <a:rPr kumimoji="1" lang="en-US" altLang="ja-JP"/>
            </a:br>
            <a:r>
              <a:rPr kumimoji="1" lang="ja-JP" altLang="en-US"/>
              <a:t>ぞれぞれ</a:t>
            </a:r>
            <a:r>
              <a:rPr kumimoji="1" lang="ja-JP" altLang="en-US" dirty="0"/>
              <a:t>の事情は・・・</a:t>
            </a:r>
          </a:p>
        </p:txBody>
      </p:sp>
      <p:sp>
        <p:nvSpPr>
          <p:cNvPr id="3" name="テキスト ボックス 2"/>
          <p:cNvSpPr txBox="1"/>
          <p:nvPr/>
        </p:nvSpPr>
        <p:spPr>
          <a:xfrm>
            <a:off x="395536" y="1772816"/>
            <a:ext cx="2952328" cy="2677656"/>
          </a:xfrm>
          <a:prstGeom prst="rect">
            <a:avLst/>
          </a:prstGeom>
          <a:noFill/>
        </p:spPr>
        <p:txBody>
          <a:bodyPr wrap="square" rtlCol="0">
            <a:spAutoFit/>
          </a:bodyPr>
          <a:lstStyle/>
          <a:p>
            <a:r>
              <a:rPr kumimoji="1" lang="ja-JP" altLang="en-US" sz="2400" dirty="0">
                <a:solidFill>
                  <a:srgbClr val="0070C0"/>
                </a:solidFill>
              </a:rPr>
              <a:t>＜兄＞</a:t>
            </a:r>
            <a:endParaRPr kumimoji="1" lang="en-US" altLang="ja-JP" sz="2400" dirty="0">
              <a:solidFill>
                <a:srgbClr val="0070C0"/>
              </a:solidFill>
            </a:endParaRPr>
          </a:p>
          <a:p>
            <a:r>
              <a:rPr lang="ja-JP" altLang="en-US" dirty="0">
                <a:solidFill>
                  <a:srgbClr val="0070C0"/>
                </a:solidFill>
              </a:rPr>
              <a:t>「お袋の葬儀その他で現金が結構かかったから、</a:t>
            </a:r>
            <a:endParaRPr lang="en-US" altLang="ja-JP" dirty="0">
              <a:solidFill>
                <a:srgbClr val="0070C0"/>
              </a:solidFill>
            </a:endParaRPr>
          </a:p>
          <a:p>
            <a:r>
              <a:rPr kumimoji="1" lang="ja-JP" altLang="en-US" dirty="0">
                <a:solidFill>
                  <a:srgbClr val="0070C0"/>
                </a:solidFill>
              </a:rPr>
              <a:t>妹には</a:t>
            </a:r>
            <a:r>
              <a:rPr kumimoji="1" lang="en-US" altLang="ja-JP" dirty="0">
                <a:solidFill>
                  <a:srgbClr val="0070C0"/>
                </a:solidFill>
              </a:rPr>
              <a:t>100</a:t>
            </a:r>
            <a:r>
              <a:rPr kumimoji="1" lang="ja-JP" altLang="en-US" dirty="0">
                <a:solidFill>
                  <a:srgbClr val="0070C0"/>
                </a:solidFill>
              </a:rPr>
              <a:t>～</a:t>
            </a:r>
            <a:r>
              <a:rPr kumimoji="1" lang="en-US" altLang="ja-JP" dirty="0">
                <a:solidFill>
                  <a:srgbClr val="0070C0"/>
                </a:solidFill>
              </a:rPr>
              <a:t>200</a:t>
            </a:r>
            <a:r>
              <a:rPr kumimoji="1" lang="ja-JP" altLang="en-US" dirty="0">
                <a:solidFill>
                  <a:srgbClr val="0070C0"/>
                </a:solidFill>
              </a:rPr>
              <a:t>万円くらいしかやれないなぁ。</a:t>
            </a:r>
            <a:endParaRPr kumimoji="1" lang="en-US" altLang="ja-JP" dirty="0">
              <a:solidFill>
                <a:srgbClr val="0070C0"/>
              </a:solidFill>
            </a:endParaRPr>
          </a:p>
          <a:p>
            <a:r>
              <a:rPr lang="ja-JP" altLang="en-US" dirty="0">
                <a:solidFill>
                  <a:srgbClr val="0070C0"/>
                </a:solidFill>
              </a:rPr>
              <a:t>でも親父が元気な時にそんな話になってたはずだから、</a:t>
            </a:r>
            <a:endParaRPr lang="en-US" altLang="ja-JP" dirty="0">
              <a:solidFill>
                <a:srgbClr val="0070C0"/>
              </a:solidFill>
            </a:endParaRPr>
          </a:p>
          <a:p>
            <a:r>
              <a:rPr kumimoji="1" lang="ja-JP" altLang="en-US" dirty="0">
                <a:solidFill>
                  <a:srgbClr val="0070C0"/>
                </a:solidFill>
              </a:rPr>
              <a:t>妹もきっとわかってくれるよ。」</a:t>
            </a:r>
          </a:p>
        </p:txBody>
      </p:sp>
      <p:sp>
        <p:nvSpPr>
          <p:cNvPr id="4" name="テキスト ボックス 3"/>
          <p:cNvSpPr txBox="1"/>
          <p:nvPr/>
        </p:nvSpPr>
        <p:spPr>
          <a:xfrm>
            <a:off x="3563888" y="1772816"/>
            <a:ext cx="4801314" cy="2400657"/>
          </a:xfrm>
          <a:prstGeom prst="rect">
            <a:avLst/>
          </a:prstGeom>
          <a:noFill/>
        </p:spPr>
        <p:txBody>
          <a:bodyPr wrap="none" rtlCol="0">
            <a:spAutoFit/>
          </a:bodyPr>
          <a:lstStyle/>
          <a:p>
            <a:r>
              <a:rPr kumimoji="1" lang="ja-JP" altLang="en-US" sz="2400" dirty="0">
                <a:solidFill>
                  <a:srgbClr val="FF0000"/>
                </a:solidFill>
              </a:rPr>
              <a:t>＜妹＞</a:t>
            </a:r>
            <a:endParaRPr kumimoji="1" lang="en-US" altLang="ja-JP" sz="2400" dirty="0">
              <a:solidFill>
                <a:srgbClr val="FF0000"/>
              </a:solidFill>
            </a:endParaRPr>
          </a:p>
          <a:p>
            <a:r>
              <a:rPr lang="ja-JP" altLang="en-US" dirty="0">
                <a:solidFill>
                  <a:srgbClr val="FF0000"/>
                </a:solidFill>
              </a:rPr>
              <a:t>実は兄には言えなかったんだけど、</a:t>
            </a:r>
            <a:endParaRPr lang="en-US" altLang="ja-JP" dirty="0">
              <a:solidFill>
                <a:srgbClr val="FF0000"/>
              </a:solidFill>
            </a:endParaRPr>
          </a:p>
          <a:p>
            <a:r>
              <a:rPr kumimoji="1" lang="ja-JP" altLang="en-US" dirty="0">
                <a:solidFill>
                  <a:srgbClr val="FF0000"/>
                </a:solidFill>
              </a:rPr>
              <a:t>うちの人、会社クビになっちゃって・・・</a:t>
            </a:r>
            <a:endParaRPr kumimoji="1" lang="en-US" altLang="ja-JP" dirty="0">
              <a:solidFill>
                <a:srgbClr val="FF0000"/>
              </a:solidFill>
            </a:endParaRPr>
          </a:p>
          <a:p>
            <a:r>
              <a:rPr kumimoji="1" lang="ja-JP" altLang="en-US" dirty="0">
                <a:solidFill>
                  <a:srgbClr val="FF0000"/>
                </a:solidFill>
              </a:rPr>
              <a:t>子供たちはこれから大学に進学するし、</a:t>
            </a:r>
            <a:endParaRPr kumimoji="1" lang="en-US" altLang="ja-JP" dirty="0">
              <a:solidFill>
                <a:srgbClr val="FF0000"/>
              </a:solidFill>
            </a:endParaRPr>
          </a:p>
          <a:p>
            <a:r>
              <a:rPr lang="ja-JP" altLang="en-US" dirty="0">
                <a:solidFill>
                  <a:srgbClr val="FF0000"/>
                </a:solidFill>
              </a:rPr>
              <a:t>こんなことは言いたくなかったんだけど</a:t>
            </a:r>
            <a:endParaRPr lang="en-US" altLang="ja-JP" dirty="0">
              <a:solidFill>
                <a:srgbClr val="FF0000"/>
              </a:solidFill>
            </a:endParaRPr>
          </a:p>
          <a:p>
            <a:r>
              <a:rPr kumimoji="1" lang="ja-JP" altLang="en-US" dirty="0">
                <a:solidFill>
                  <a:srgbClr val="FF0000"/>
                </a:solidFill>
              </a:rPr>
              <a:t>私にも</a:t>
            </a:r>
            <a:r>
              <a:rPr kumimoji="1" lang="en-US" altLang="ja-JP" dirty="0">
                <a:solidFill>
                  <a:srgbClr val="FF0000"/>
                </a:solidFill>
              </a:rPr>
              <a:t>1</a:t>
            </a:r>
            <a:r>
              <a:rPr lang="en-US" altLang="ja-JP" dirty="0">
                <a:solidFill>
                  <a:srgbClr val="FF0000"/>
                </a:solidFill>
              </a:rPr>
              <a:t>/</a:t>
            </a:r>
            <a:r>
              <a:rPr kumimoji="1" lang="en-US" altLang="ja-JP" dirty="0">
                <a:solidFill>
                  <a:srgbClr val="FF0000"/>
                </a:solidFill>
              </a:rPr>
              <a:t>2</a:t>
            </a:r>
            <a:r>
              <a:rPr kumimoji="1" lang="ja-JP" altLang="en-US" dirty="0">
                <a:solidFill>
                  <a:srgbClr val="FF0000"/>
                </a:solidFill>
              </a:rPr>
              <a:t>の権利があるって聞くし、</a:t>
            </a:r>
            <a:endParaRPr kumimoji="1" lang="en-US" altLang="ja-JP" dirty="0">
              <a:solidFill>
                <a:srgbClr val="FF0000"/>
              </a:solidFill>
            </a:endParaRPr>
          </a:p>
          <a:p>
            <a:r>
              <a:rPr lang="ja-JP" altLang="en-US" dirty="0">
                <a:solidFill>
                  <a:srgbClr val="FF0000"/>
                </a:solidFill>
              </a:rPr>
              <a:t>できれば</a:t>
            </a:r>
            <a:r>
              <a:rPr lang="en-US" altLang="ja-JP" dirty="0">
                <a:solidFill>
                  <a:srgbClr val="FF0000"/>
                </a:solidFill>
              </a:rPr>
              <a:t>1,000</a:t>
            </a:r>
            <a:r>
              <a:rPr lang="ja-JP" altLang="en-US" dirty="0">
                <a:solidFill>
                  <a:srgbClr val="FF0000"/>
                </a:solidFill>
              </a:rPr>
              <a:t>万円、現金でもらえるように</a:t>
            </a:r>
            <a:endParaRPr lang="en-US" altLang="ja-JP" dirty="0">
              <a:solidFill>
                <a:srgbClr val="FF0000"/>
              </a:solidFill>
            </a:endParaRPr>
          </a:p>
          <a:p>
            <a:r>
              <a:rPr kumimoji="1" lang="ja-JP" altLang="en-US" dirty="0">
                <a:solidFill>
                  <a:srgbClr val="FF0000"/>
                </a:solidFill>
              </a:rPr>
              <a:t>主張してみよう！</a:t>
            </a:r>
          </a:p>
        </p:txBody>
      </p:sp>
      <p:grpSp>
        <p:nvGrpSpPr>
          <p:cNvPr id="8" name="グループ化 7"/>
          <p:cNvGrpSpPr/>
          <p:nvPr/>
        </p:nvGrpSpPr>
        <p:grpSpPr>
          <a:xfrm>
            <a:off x="593558" y="4831066"/>
            <a:ext cx="8136515" cy="1046440"/>
            <a:chOff x="593558" y="4831066"/>
            <a:chExt cx="8136515" cy="1046440"/>
          </a:xfrm>
        </p:grpSpPr>
        <p:sp>
          <p:nvSpPr>
            <p:cNvPr id="5" name="テキスト ボックス 4"/>
            <p:cNvSpPr txBox="1"/>
            <p:nvPr/>
          </p:nvSpPr>
          <p:spPr>
            <a:xfrm>
              <a:off x="593558" y="4831066"/>
              <a:ext cx="2556284" cy="523220"/>
            </a:xfrm>
            <a:prstGeom prst="rect">
              <a:avLst/>
            </a:prstGeom>
            <a:noFill/>
          </p:spPr>
          <p:txBody>
            <a:bodyPr wrap="square" rtlCol="0">
              <a:spAutoFit/>
            </a:bodyPr>
            <a:lstStyle/>
            <a:p>
              <a:r>
                <a:rPr kumimoji="1" lang="ja-JP" altLang="en-US" sz="2800" dirty="0">
                  <a:solidFill>
                    <a:srgbClr val="00B050"/>
                  </a:solidFill>
                </a:rPr>
                <a:t>兄　→　妹へ</a:t>
              </a:r>
            </a:p>
          </p:txBody>
        </p:sp>
        <p:sp>
          <p:nvSpPr>
            <p:cNvPr id="6" name="テキスト ボックス 5"/>
            <p:cNvSpPr txBox="1"/>
            <p:nvPr/>
          </p:nvSpPr>
          <p:spPr>
            <a:xfrm>
              <a:off x="1187624" y="5354286"/>
              <a:ext cx="7542449" cy="523220"/>
            </a:xfrm>
            <a:prstGeom prst="rect">
              <a:avLst/>
            </a:prstGeom>
            <a:noFill/>
          </p:spPr>
          <p:txBody>
            <a:bodyPr wrap="none" rtlCol="0">
              <a:spAutoFit/>
            </a:bodyPr>
            <a:lstStyle/>
            <a:p>
              <a:r>
                <a:rPr kumimoji="1" lang="ja-JP" altLang="en-US" sz="2800" dirty="0">
                  <a:solidFill>
                    <a:srgbClr val="00B050"/>
                  </a:solidFill>
                </a:rPr>
                <a:t>現金</a:t>
              </a:r>
              <a:r>
                <a:rPr kumimoji="1" lang="en-US" altLang="ja-JP" sz="2800" dirty="0">
                  <a:solidFill>
                    <a:srgbClr val="00B050"/>
                  </a:solidFill>
                </a:rPr>
                <a:t>1,000</a:t>
              </a:r>
              <a:r>
                <a:rPr kumimoji="1" lang="ja-JP" altLang="en-US" sz="2800" dirty="0">
                  <a:solidFill>
                    <a:srgbClr val="00B050"/>
                  </a:solidFill>
                </a:rPr>
                <a:t>万円渡さなければならないの？？？</a:t>
              </a:r>
            </a:p>
          </p:txBody>
        </p:sp>
      </p:grpSp>
    </p:spTree>
    <p:extLst>
      <p:ext uri="{BB962C8B-B14F-4D97-AF65-F5344CB8AC3E}">
        <p14:creationId xmlns:p14="http://schemas.microsoft.com/office/powerpoint/2010/main" val="13421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5211683" cy="523220"/>
          </a:xfrm>
          <a:prstGeom prst="rect">
            <a:avLst/>
          </a:prstGeom>
          <a:noFill/>
        </p:spPr>
        <p:txBody>
          <a:bodyPr wrap="none" rtlCol="0">
            <a:spAutoFit/>
          </a:bodyPr>
          <a:lstStyle/>
          <a:p>
            <a:r>
              <a:rPr lang="ja-JP" altLang="en-US" sz="2800" dirty="0">
                <a:solidFill>
                  <a:prstClr val="black"/>
                </a:solidFill>
              </a:rPr>
              <a:t>シンプルに見えても実は・・・</a:t>
            </a:r>
          </a:p>
        </p:txBody>
      </p:sp>
      <p:grpSp>
        <p:nvGrpSpPr>
          <p:cNvPr id="7" name="グループ化 6"/>
          <p:cNvGrpSpPr/>
          <p:nvPr/>
        </p:nvGrpSpPr>
        <p:grpSpPr>
          <a:xfrm>
            <a:off x="494473" y="2007810"/>
            <a:ext cx="3344705" cy="3252865"/>
            <a:chOff x="2353182" y="1628800"/>
            <a:chExt cx="3344705" cy="3252865"/>
          </a:xfrm>
        </p:grpSpPr>
        <p:sp>
          <p:nvSpPr>
            <p:cNvPr id="9" name="円/楕円 8"/>
            <p:cNvSpPr/>
            <p:nvPr/>
          </p:nvSpPr>
          <p:spPr>
            <a:xfrm>
              <a:off x="2392234" y="162880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392234" y="1660049"/>
              <a:ext cx="720080" cy="646331"/>
            </a:xfrm>
            <a:prstGeom prst="rect">
              <a:avLst/>
            </a:prstGeom>
            <a:noFill/>
          </p:spPr>
          <p:txBody>
            <a:bodyPr wrap="square" rtlCol="0">
              <a:spAutoFit/>
            </a:bodyPr>
            <a:lstStyle/>
            <a:p>
              <a:pPr algn="ctr"/>
              <a:r>
                <a:rPr kumimoji="1" lang="ja-JP" altLang="en-US" b="1" dirty="0"/>
                <a:t>父</a:t>
              </a:r>
              <a:endParaRPr kumimoji="1" lang="en-US" altLang="ja-JP" b="1" dirty="0"/>
            </a:p>
            <a:p>
              <a:pPr algn="ctr"/>
              <a:r>
                <a:rPr lang="en-US" altLang="ja-JP" b="1" dirty="0"/>
                <a:t>58</a:t>
              </a:r>
              <a:r>
                <a:rPr lang="ja-JP" altLang="en-US" b="1" dirty="0"/>
                <a:t>歳</a:t>
              </a:r>
              <a:endParaRPr kumimoji="1" lang="ja-JP" altLang="en-US" b="1" dirty="0"/>
            </a:p>
          </p:txBody>
        </p:sp>
        <p:sp>
          <p:nvSpPr>
            <p:cNvPr id="22" name="テキスト ボックス 21"/>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55</a:t>
              </a:r>
              <a:r>
                <a:rPr lang="ja-JP" altLang="en-US" b="1" dirty="0"/>
                <a:t>歳</a:t>
              </a:r>
              <a:endParaRPr kumimoji="1" lang="ja-JP" altLang="en-US" b="1" dirty="0"/>
            </a:p>
          </p:txBody>
        </p:sp>
        <p:sp>
          <p:nvSpPr>
            <p:cNvPr id="23" name="テキスト ボックス 22"/>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33</a:t>
              </a:r>
              <a:r>
                <a:rPr lang="ja-JP" altLang="en-US" b="1" dirty="0"/>
                <a:t>歳</a:t>
              </a:r>
              <a:endParaRPr kumimoji="1" lang="ja-JP" altLang="en-US" b="1" dirty="0"/>
            </a:p>
          </p:txBody>
        </p:sp>
        <p:sp>
          <p:nvSpPr>
            <p:cNvPr id="24" name="テキスト ボックス 23"/>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28</a:t>
              </a:r>
              <a:r>
                <a:rPr lang="ja-JP" altLang="en-US" b="1" dirty="0"/>
                <a:t>歳</a:t>
              </a:r>
              <a:endParaRPr kumimoji="1" lang="ja-JP" altLang="en-US" b="1" dirty="0"/>
            </a:p>
          </p:txBody>
        </p:sp>
      </p:grpSp>
      <p:sp>
        <p:nvSpPr>
          <p:cNvPr id="25" name="テキスト ボックス 24"/>
          <p:cNvSpPr txBox="1"/>
          <p:nvPr/>
        </p:nvSpPr>
        <p:spPr>
          <a:xfrm>
            <a:off x="4572000" y="2015866"/>
            <a:ext cx="3483646" cy="369332"/>
          </a:xfrm>
          <a:prstGeom prst="rect">
            <a:avLst/>
          </a:prstGeom>
          <a:noFill/>
        </p:spPr>
        <p:txBody>
          <a:bodyPr wrap="none" rtlCol="0">
            <a:spAutoFit/>
          </a:bodyPr>
          <a:lstStyle/>
          <a:p>
            <a:r>
              <a:rPr kumimoji="1" lang="ja-JP" altLang="en-US" b="1" dirty="0"/>
              <a:t>兄弟の人数が更に多かったら</a:t>
            </a:r>
            <a:r>
              <a:rPr kumimoji="1" lang="en-US" altLang="ja-JP" b="1" dirty="0"/>
              <a:t>!</a:t>
            </a:r>
            <a:r>
              <a:rPr kumimoji="1" lang="ja-JP" altLang="en-US" b="1" dirty="0"/>
              <a:t>？</a:t>
            </a:r>
          </a:p>
        </p:txBody>
      </p:sp>
      <p:sp>
        <p:nvSpPr>
          <p:cNvPr id="26" name="テキスト ボックス 25"/>
          <p:cNvSpPr txBox="1"/>
          <p:nvPr/>
        </p:nvSpPr>
        <p:spPr>
          <a:xfrm>
            <a:off x="4606099" y="2704921"/>
            <a:ext cx="4070357" cy="646331"/>
          </a:xfrm>
          <a:prstGeom prst="rect">
            <a:avLst/>
          </a:prstGeom>
          <a:noFill/>
        </p:spPr>
        <p:txBody>
          <a:bodyPr wrap="square" rtlCol="0">
            <a:spAutoFit/>
          </a:bodyPr>
          <a:lstStyle/>
          <a:p>
            <a:r>
              <a:rPr lang="ja-JP" altLang="en-US" b="1" dirty="0"/>
              <a:t>父母のどちらかが再婚で</a:t>
            </a:r>
            <a:endParaRPr lang="en-US" altLang="ja-JP" b="1" dirty="0"/>
          </a:p>
          <a:p>
            <a:r>
              <a:rPr lang="en-US" altLang="ja-JP" b="1" dirty="0"/>
              <a:t>	</a:t>
            </a:r>
            <a:r>
              <a:rPr lang="ja-JP" altLang="en-US" b="1" dirty="0"/>
              <a:t>他にも兄弟姉妹がいたら</a:t>
            </a:r>
            <a:r>
              <a:rPr lang="en-US" altLang="ja-JP" b="1" dirty="0"/>
              <a:t>!</a:t>
            </a:r>
            <a:r>
              <a:rPr lang="ja-JP" altLang="en-US" b="1" dirty="0"/>
              <a:t>？</a:t>
            </a:r>
            <a:endParaRPr kumimoji="1" lang="ja-JP" altLang="en-US" b="1" dirty="0"/>
          </a:p>
        </p:txBody>
      </p:sp>
      <p:sp>
        <p:nvSpPr>
          <p:cNvPr id="27" name="テキスト ボックス 26"/>
          <p:cNvSpPr txBox="1"/>
          <p:nvPr/>
        </p:nvSpPr>
        <p:spPr>
          <a:xfrm>
            <a:off x="4606099" y="3623344"/>
            <a:ext cx="3185487" cy="369332"/>
          </a:xfrm>
          <a:prstGeom prst="rect">
            <a:avLst/>
          </a:prstGeom>
          <a:noFill/>
        </p:spPr>
        <p:txBody>
          <a:bodyPr wrap="none" rtlCol="0">
            <a:spAutoFit/>
          </a:bodyPr>
          <a:lstStyle/>
          <a:p>
            <a:r>
              <a:rPr kumimoji="1" lang="ja-JP" altLang="en-US" b="1" dirty="0"/>
              <a:t>父</a:t>
            </a:r>
            <a:r>
              <a:rPr lang="ja-JP" altLang="en-US" b="1" dirty="0"/>
              <a:t>が会社経営をしていたら？</a:t>
            </a:r>
            <a:endParaRPr kumimoji="1" lang="ja-JP" altLang="en-US" b="1" dirty="0"/>
          </a:p>
        </p:txBody>
      </p:sp>
      <p:sp>
        <p:nvSpPr>
          <p:cNvPr id="28" name="テキスト ボックス 27"/>
          <p:cNvSpPr txBox="1"/>
          <p:nvPr/>
        </p:nvSpPr>
        <p:spPr>
          <a:xfrm>
            <a:off x="4572000" y="4291178"/>
            <a:ext cx="4176143" cy="646331"/>
          </a:xfrm>
          <a:prstGeom prst="rect">
            <a:avLst/>
          </a:prstGeom>
          <a:noFill/>
        </p:spPr>
        <p:txBody>
          <a:bodyPr wrap="none" rtlCol="0">
            <a:spAutoFit/>
          </a:bodyPr>
          <a:lstStyle/>
          <a:p>
            <a:r>
              <a:rPr lang="ja-JP" altLang="en-US" b="1" dirty="0"/>
              <a:t>その会社の株式の評価額が</a:t>
            </a:r>
            <a:endParaRPr lang="en-US" altLang="ja-JP" b="1" dirty="0"/>
          </a:p>
          <a:p>
            <a:r>
              <a:rPr kumimoji="1" lang="en-US" altLang="ja-JP" b="1" dirty="0"/>
              <a:t>	</a:t>
            </a:r>
            <a:r>
              <a:rPr kumimoji="1" lang="ja-JP" altLang="en-US" b="1" dirty="0"/>
              <a:t>思った以上に大きかったら</a:t>
            </a:r>
            <a:r>
              <a:rPr kumimoji="1" lang="en-US" altLang="ja-JP" b="1" dirty="0"/>
              <a:t>!</a:t>
            </a:r>
            <a:r>
              <a:rPr kumimoji="1" lang="ja-JP" altLang="en-US" b="1" dirty="0"/>
              <a:t>？</a:t>
            </a:r>
          </a:p>
        </p:txBody>
      </p:sp>
      <p:sp>
        <p:nvSpPr>
          <p:cNvPr id="29" name="テキスト ボックス 28"/>
          <p:cNvSpPr txBox="1"/>
          <p:nvPr/>
        </p:nvSpPr>
        <p:spPr>
          <a:xfrm>
            <a:off x="4606099" y="5225728"/>
            <a:ext cx="3563796" cy="646331"/>
          </a:xfrm>
          <a:prstGeom prst="rect">
            <a:avLst/>
          </a:prstGeom>
          <a:noFill/>
        </p:spPr>
        <p:txBody>
          <a:bodyPr wrap="none" rtlCol="0">
            <a:spAutoFit/>
          </a:bodyPr>
          <a:lstStyle/>
          <a:p>
            <a:r>
              <a:rPr kumimoji="1" lang="ja-JP" altLang="en-US" b="1" dirty="0"/>
              <a:t>資産よりも借金が多かったら</a:t>
            </a:r>
            <a:r>
              <a:rPr kumimoji="1" lang="en-US" altLang="ja-JP" b="1" dirty="0"/>
              <a:t>!</a:t>
            </a:r>
            <a:r>
              <a:rPr kumimoji="1" lang="ja-JP" altLang="en-US" b="1" dirty="0"/>
              <a:t>？</a:t>
            </a:r>
            <a:endParaRPr kumimoji="1" lang="en-US" altLang="ja-JP" b="1" dirty="0"/>
          </a:p>
          <a:p>
            <a:r>
              <a:rPr lang="en-US" altLang="ja-JP" b="1" dirty="0"/>
              <a:t>			etc…</a:t>
            </a:r>
            <a:endParaRPr kumimoji="1" lang="ja-JP" altLang="en-US" b="1" dirty="0"/>
          </a:p>
        </p:txBody>
      </p:sp>
    </p:spTree>
    <p:extLst>
      <p:ext uri="{BB962C8B-B14F-4D97-AF65-F5344CB8AC3E}">
        <p14:creationId xmlns:p14="http://schemas.microsoft.com/office/powerpoint/2010/main" val="29409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357727" y="605961"/>
            <a:ext cx="4410182" cy="523220"/>
          </a:xfrm>
          <a:prstGeom prst="rect">
            <a:avLst/>
          </a:prstGeom>
          <a:noFill/>
        </p:spPr>
        <p:txBody>
          <a:bodyPr wrap="none" rtlCol="0">
            <a:spAutoFit/>
          </a:bodyPr>
          <a:lstStyle/>
          <a:p>
            <a:r>
              <a:rPr lang="ja-JP" altLang="en-US" sz="2800" dirty="0">
                <a:solidFill>
                  <a:prstClr val="black"/>
                </a:solidFill>
              </a:rPr>
              <a:t>相続</a:t>
            </a:r>
            <a:r>
              <a:rPr lang="ja-JP" altLang="en-US" sz="2800" dirty="0">
                <a:solidFill>
                  <a:srgbClr val="FF0000"/>
                </a:solidFill>
              </a:rPr>
              <a:t>「税」</a:t>
            </a:r>
            <a:r>
              <a:rPr lang="ja-JP" altLang="en-US" sz="2800" dirty="0">
                <a:solidFill>
                  <a:prstClr val="black"/>
                </a:solidFill>
              </a:rPr>
              <a:t>問題と</a:t>
            </a:r>
            <a:r>
              <a:rPr lang="ja-JP" altLang="en-US" sz="2800" dirty="0">
                <a:solidFill>
                  <a:srgbClr val="FF0000"/>
                </a:solidFill>
              </a:rPr>
              <a:t>相続問題</a:t>
            </a:r>
            <a:r>
              <a:rPr lang="ja-JP" altLang="en-US" sz="2800" dirty="0">
                <a:solidFill>
                  <a:prstClr val="black"/>
                </a:solidFill>
              </a:rPr>
              <a:t>は</a:t>
            </a:r>
          </a:p>
        </p:txBody>
      </p:sp>
      <p:sp>
        <p:nvSpPr>
          <p:cNvPr id="10" name="テキスト ボックス 9"/>
          <p:cNvSpPr txBox="1"/>
          <p:nvPr/>
        </p:nvSpPr>
        <p:spPr>
          <a:xfrm>
            <a:off x="2357727" y="1790236"/>
            <a:ext cx="4801314" cy="1015663"/>
          </a:xfrm>
          <a:prstGeom prst="rect">
            <a:avLst/>
          </a:prstGeom>
          <a:noFill/>
        </p:spPr>
        <p:txBody>
          <a:bodyPr wrap="none" rtlCol="0">
            <a:spAutoFit/>
          </a:bodyPr>
          <a:lstStyle/>
          <a:p>
            <a:r>
              <a:rPr kumimoji="1" lang="ja-JP" altLang="en-US" sz="6000" u="sng" dirty="0">
                <a:solidFill>
                  <a:srgbClr val="FF0000"/>
                </a:solidFill>
              </a:rPr>
              <a:t>別物です！！</a:t>
            </a:r>
          </a:p>
        </p:txBody>
      </p:sp>
      <p:sp>
        <p:nvSpPr>
          <p:cNvPr id="11" name="テキスト ボックス 10"/>
          <p:cNvSpPr txBox="1"/>
          <p:nvPr/>
        </p:nvSpPr>
        <p:spPr>
          <a:xfrm>
            <a:off x="2150939" y="3301948"/>
            <a:ext cx="5214889" cy="2962734"/>
          </a:xfrm>
          <a:prstGeom prst="rect">
            <a:avLst/>
          </a:prstGeom>
          <a:noFill/>
        </p:spPr>
        <p:txBody>
          <a:bodyPr wrap="none" rtlCol="0">
            <a:spAutoFit/>
          </a:bodyPr>
          <a:lstStyle/>
          <a:p>
            <a:pPr algn="ctr">
              <a:lnSpc>
                <a:spcPct val="150000"/>
              </a:lnSpc>
            </a:pPr>
            <a:r>
              <a:rPr lang="ja-JP" altLang="en-US" sz="3200"/>
              <a:t>どんな家庭でも</a:t>
            </a:r>
            <a:endParaRPr kumimoji="1" lang="en-US" altLang="ja-JP" sz="3200" dirty="0"/>
          </a:p>
          <a:p>
            <a:pPr algn="ctr">
              <a:lnSpc>
                <a:spcPct val="150000"/>
              </a:lnSpc>
            </a:pPr>
            <a:r>
              <a:rPr lang="en-US" altLang="ja-JP" sz="3200" dirty="0"/>
              <a:t>①</a:t>
            </a:r>
            <a:r>
              <a:rPr lang="ja-JP" altLang="en-US" sz="3200"/>
              <a:t>相続税の問題</a:t>
            </a:r>
            <a:endParaRPr lang="en-US" altLang="ja-JP" sz="3200" dirty="0"/>
          </a:p>
          <a:p>
            <a:pPr algn="ctr">
              <a:lnSpc>
                <a:spcPct val="150000"/>
              </a:lnSpc>
            </a:pPr>
            <a:r>
              <a:rPr kumimoji="1" lang="en-US" altLang="ja-JP" sz="3200" dirty="0"/>
              <a:t>②</a:t>
            </a:r>
            <a:r>
              <a:rPr kumimoji="1" lang="ja-JP" altLang="en-US" sz="3200"/>
              <a:t>相続全体の問題</a:t>
            </a:r>
            <a:endParaRPr kumimoji="1" lang="en-US" altLang="ja-JP" sz="3200" dirty="0"/>
          </a:p>
          <a:p>
            <a:pPr algn="ctr">
              <a:lnSpc>
                <a:spcPct val="150000"/>
              </a:lnSpc>
            </a:pPr>
            <a:r>
              <a:rPr lang="ja-JP" altLang="en-US" sz="3200"/>
              <a:t>両方のケアが必要なのです。</a:t>
            </a:r>
            <a:endParaRPr kumimoji="1" lang="ja-JP" altLang="en-US" sz="3200" dirty="0"/>
          </a:p>
        </p:txBody>
      </p:sp>
    </p:spTree>
    <p:extLst>
      <p:ext uri="{BB962C8B-B14F-4D97-AF65-F5344CB8AC3E}">
        <p14:creationId xmlns:p14="http://schemas.microsoft.com/office/powerpoint/2010/main" val="11003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7504" y="2564904"/>
            <a:ext cx="8928992" cy="1107996"/>
          </a:xfrm>
          <a:prstGeom prst="rect">
            <a:avLst/>
          </a:prstGeom>
          <a:noFill/>
        </p:spPr>
        <p:txBody>
          <a:bodyPr wrap="square" rtlCol="0">
            <a:spAutoFit/>
          </a:bodyPr>
          <a:lstStyle/>
          <a:p>
            <a:pPr algn="ctr"/>
            <a:r>
              <a:rPr kumimoji="1" lang="ja-JP" altLang="en-US" sz="6600" dirty="0"/>
              <a:t>ケーススタディ</a:t>
            </a:r>
          </a:p>
        </p:txBody>
      </p:sp>
    </p:spTree>
    <p:extLst>
      <p:ext uri="{BB962C8B-B14F-4D97-AF65-F5344CB8AC3E}">
        <p14:creationId xmlns:p14="http://schemas.microsoft.com/office/powerpoint/2010/main" val="2590389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solidFill>
                  <a:srgbClr val="0070C0"/>
                </a:solidFill>
              </a:rPr>
              <a:t>ケースその①</a:t>
            </a:r>
          </a:p>
        </p:txBody>
      </p:sp>
      <p:grpSp>
        <p:nvGrpSpPr>
          <p:cNvPr id="11" name="グループ化 10"/>
          <p:cNvGrpSpPr/>
          <p:nvPr/>
        </p:nvGrpSpPr>
        <p:grpSpPr>
          <a:xfrm>
            <a:off x="535744" y="4149080"/>
            <a:ext cx="2551656" cy="2493059"/>
            <a:chOff x="535744" y="4149080"/>
            <a:chExt cx="2551656" cy="2493059"/>
          </a:xfrm>
        </p:grpSpPr>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35744" y="4149080"/>
              <a:ext cx="2537518" cy="2456184"/>
              <a:chOff x="535744" y="4149080"/>
              <a:chExt cx="2537518" cy="2456184"/>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1815859" y="4574577"/>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50</a:t>
                </a:r>
                <a:r>
                  <a:rPr lang="ja-JP" altLang="en-US" b="1" dirty="0"/>
                  <a:t>歳</a:t>
                </a:r>
                <a:endParaRPr kumimoji="1" lang="ja-JP" altLang="en-US" b="1" dirty="0"/>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23</a:t>
                </a:r>
                <a:r>
                  <a:rPr lang="ja-JP" altLang="en-US" b="1" dirty="0"/>
                  <a:t>歳</a:t>
                </a:r>
                <a:endParaRPr kumimoji="1" lang="ja-JP" altLang="en-US" b="1" dirty="0"/>
              </a:p>
            </p:txBody>
          </p:sp>
        </p:grpSp>
      </p:grpSp>
      <p:sp>
        <p:nvSpPr>
          <p:cNvPr id="55" name="円弧 54"/>
          <p:cNvSpPr/>
          <p:nvPr/>
        </p:nvSpPr>
        <p:spPr>
          <a:xfrm>
            <a:off x="4716016" y="3069867"/>
            <a:ext cx="4298776" cy="3960440"/>
          </a:xfrm>
          <a:prstGeom prst="arc">
            <a:avLst>
              <a:gd name="adj1" fmla="val 9244877"/>
              <a:gd name="adj2" fmla="val 2236681"/>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B0F0"/>
              </a:solidFill>
            </a:endParaRPr>
          </a:p>
        </p:txBody>
      </p:sp>
      <p:sp>
        <p:nvSpPr>
          <p:cNvPr id="56" name="テキスト ボックス 55"/>
          <p:cNvSpPr txBox="1"/>
          <p:nvPr/>
        </p:nvSpPr>
        <p:spPr>
          <a:xfrm>
            <a:off x="7390455" y="6341895"/>
            <a:ext cx="1656184" cy="461665"/>
          </a:xfrm>
          <a:prstGeom prst="rect">
            <a:avLst/>
          </a:prstGeom>
          <a:noFill/>
        </p:spPr>
        <p:txBody>
          <a:bodyPr wrap="square" rtlCol="0">
            <a:spAutoFit/>
          </a:bodyPr>
          <a:lstStyle/>
          <a:p>
            <a:r>
              <a:rPr kumimoji="1" lang="ja-JP" altLang="en-US" sz="2400" b="1" dirty="0">
                <a:solidFill>
                  <a:schemeClr val="tx1">
                    <a:lumMod val="65000"/>
                    <a:lumOff val="35000"/>
                  </a:schemeClr>
                </a:solidFill>
              </a:rPr>
              <a:t>東京在住</a:t>
            </a:r>
          </a:p>
        </p:txBody>
      </p:sp>
      <p:grpSp>
        <p:nvGrpSpPr>
          <p:cNvPr id="9" name="グループ化 8"/>
          <p:cNvGrpSpPr/>
          <p:nvPr/>
        </p:nvGrpSpPr>
        <p:grpSpPr>
          <a:xfrm>
            <a:off x="4867436" y="4214537"/>
            <a:ext cx="2584884" cy="2427601"/>
            <a:chOff x="4867436" y="4214537"/>
            <a:chExt cx="2584884" cy="2427601"/>
          </a:xfrm>
        </p:grpSpPr>
        <p:sp>
          <p:nvSpPr>
            <p:cNvPr id="26" name="円/楕円 25"/>
            <p:cNvSpPr/>
            <p:nvPr/>
          </p:nvSpPr>
          <p:spPr>
            <a:xfrm>
              <a:off x="6732240" y="4214537"/>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5697887" y="4574577"/>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697887" y="4394829"/>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6199819" y="4619364"/>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a:off x="4867436" y="5972345"/>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222829"/>
              <a:ext cx="720080" cy="646331"/>
            </a:xfrm>
            <a:prstGeom prst="rect">
              <a:avLst/>
            </a:prstGeom>
            <a:noFill/>
          </p:spPr>
          <p:txBody>
            <a:bodyPr wrap="square" rtlCol="0">
              <a:spAutoFit/>
            </a:bodyPr>
            <a:lstStyle/>
            <a:p>
              <a:pPr algn="ctr"/>
              <a:r>
                <a:rPr lang="ja-JP" altLang="en-US" b="1" dirty="0"/>
                <a:t>夫</a:t>
              </a:r>
              <a:endParaRPr kumimoji="1" lang="en-US" altLang="ja-JP" b="1" dirty="0"/>
            </a:p>
            <a:p>
              <a:pPr algn="ctr"/>
              <a:r>
                <a:rPr lang="en-US" altLang="ja-JP" b="1" dirty="0"/>
                <a:t>50</a:t>
              </a:r>
              <a:r>
                <a:rPr lang="ja-JP" altLang="en-US" b="1" dirty="0"/>
                <a:t>歳</a:t>
              </a:r>
              <a:endParaRPr kumimoji="1" lang="ja-JP" altLang="en-US" b="1" dirty="0"/>
            </a:p>
          </p:txBody>
        </p:sp>
        <p:sp>
          <p:nvSpPr>
            <p:cNvPr id="52" name="テキスト ボックス 51"/>
            <p:cNvSpPr txBox="1"/>
            <p:nvPr/>
          </p:nvSpPr>
          <p:spPr>
            <a:xfrm>
              <a:off x="4889811" y="5976608"/>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20</a:t>
              </a:r>
              <a:r>
                <a:rPr lang="ja-JP" altLang="en-US" b="1" dirty="0"/>
                <a:t>歳</a:t>
              </a:r>
              <a:endParaRPr kumimoji="1" lang="ja-JP" altLang="en-US" b="1" dirty="0"/>
            </a:p>
          </p:txBody>
        </p:sp>
        <p:cxnSp>
          <p:nvCxnSpPr>
            <p:cNvPr id="53" name="直線コネクタ 52"/>
            <p:cNvCxnSpPr/>
            <p:nvPr/>
          </p:nvCxnSpPr>
          <p:spPr>
            <a:xfrm>
              <a:off x="5203629" y="54082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7020307"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49851" y="5422341"/>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666328" y="5939724"/>
              <a:ext cx="720080" cy="646331"/>
            </a:xfrm>
            <a:prstGeom prst="rect">
              <a:avLst/>
            </a:prstGeom>
            <a:noFill/>
          </p:spPr>
          <p:txBody>
            <a:bodyPr wrap="square" rtlCol="0">
              <a:spAutoFit/>
            </a:bodyPr>
            <a:lstStyle/>
            <a:p>
              <a:pPr algn="ctr"/>
              <a:r>
                <a:rPr kumimoji="1" lang="ja-JP" altLang="en-US" b="1" dirty="0"/>
                <a:t>子</a:t>
              </a:r>
              <a:endParaRPr kumimoji="1" lang="en-US" altLang="ja-JP" b="1" dirty="0"/>
            </a:p>
            <a:p>
              <a:pPr algn="ctr"/>
              <a:r>
                <a:rPr lang="en-US" altLang="ja-JP" b="1" dirty="0"/>
                <a:t>18</a:t>
              </a:r>
              <a:r>
                <a:rPr lang="ja-JP" altLang="en-US" b="1" dirty="0"/>
                <a:t>歳</a:t>
              </a:r>
              <a:endParaRPr kumimoji="1" lang="ja-JP" altLang="en-US" b="1" dirty="0"/>
            </a:p>
          </p:txBody>
        </p:sp>
        <p:sp>
          <p:nvSpPr>
            <p:cNvPr id="60" name="円/楕円 59"/>
            <p:cNvSpPr/>
            <p:nvPr/>
          </p:nvSpPr>
          <p:spPr>
            <a:xfrm>
              <a:off x="6660267" y="592205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220427" y="1259468"/>
            <a:ext cx="1561263" cy="2661012"/>
            <a:chOff x="220427" y="1259468"/>
            <a:chExt cx="1561263" cy="2661012"/>
          </a:xfrm>
        </p:grpSpPr>
        <p:pic>
          <p:nvPicPr>
            <p:cNvPr id="5124" name="Picture 4" descr="C:\Users\kawaguchimuneharu\AppData\Local\Microsoft\Windows\Temporary Internet Files\Content.IE5\91FW9EWI\MP9001489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24" y="2795008"/>
              <a:ext cx="958174" cy="633992"/>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220427" y="1259468"/>
              <a:ext cx="1512168" cy="369332"/>
            </a:xfrm>
            <a:prstGeom prst="rect">
              <a:avLst/>
            </a:prstGeom>
            <a:noFill/>
          </p:spPr>
          <p:txBody>
            <a:bodyPr wrap="square" rtlCol="0">
              <a:spAutoFit/>
            </a:bodyPr>
            <a:lstStyle/>
            <a:p>
              <a:r>
                <a:rPr lang="en-US" altLang="ja-JP" b="1" i="1" dirty="0">
                  <a:solidFill>
                    <a:srgbClr val="FF0000"/>
                  </a:solidFill>
                </a:rPr>
                <a:t>1,500</a:t>
              </a:r>
              <a:r>
                <a:rPr kumimoji="1" lang="ja-JP" altLang="en-US" b="1" i="1" dirty="0">
                  <a:solidFill>
                    <a:srgbClr val="FF0000"/>
                  </a:solidFill>
                </a:rPr>
                <a:t>万円</a:t>
              </a:r>
            </a:p>
          </p:txBody>
        </p:sp>
        <p:sp>
          <p:nvSpPr>
            <p:cNvPr id="63" name="テキスト ボックス 62"/>
            <p:cNvSpPr txBox="1"/>
            <p:nvPr/>
          </p:nvSpPr>
          <p:spPr>
            <a:xfrm>
              <a:off x="269522" y="3551148"/>
              <a:ext cx="1512168" cy="369332"/>
            </a:xfrm>
            <a:prstGeom prst="rect">
              <a:avLst/>
            </a:prstGeom>
            <a:noFill/>
          </p:spPr>
          <p:txBody>
            <a:bodyPr wrap="square" rtlCol="0">
              <a:spAutoFit/>
            </a:bodyPr>
            <a:lstStyle/>
            <a:p>
              <a:r>
                <a:rPr lang="en-US" altLang="ja-JP" b="1" i="1" dirty="0">
                  <a:solidFill>
                    <a:srgbClr val="FF0000"/>
                  </a:solidFill>
                </a:rPr>
                <a:t>50</a:t>
              </a:r>
              <a:r>
                <a:rPr kumimoji="1" lang="en-US" altLang="ja-JP" b="1" i="1" dirty="0">
                  <a:solidFill>
                    <a:srgbClr val="FF0000"/>
                  </a:solidFill>
                </a:rPr>
                <a:t>0</a:t>
              </a:r>
              <a:r>
                <a:rPr kumimoji="1" lang="ja-JP" altLang="en-US" b="1" i="1" dirty="0">
                  <a:solidFill>
                    <a:srgbClr val="FF0000"/>
                  </a:solidFill>
                </a:rPr>
                <a:t>万円</a:t>
              </a:r>
            </a:p>
          </p:txBody>
        </p:sp>
        <p:pic>
          <p:nvPicPr>
            <p:cNvPr id="6146" name="Picture 2" descr="C:\Users\kawaguchimuneharu\AppData\Local\Microsoft\Windows\Temporary Internet Files\Content.IE5\3YYCJ0NY\MC900391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24" y="1628800"/>
              <a:ext cx="891950" cy="930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1883796" y="1599289"/>
            <a:ext cx="3814091" cy="3282376"/>
            <a:chOff x="1883796" y="1599289"/>
            <a:chExt cx="3814091" cy="3282376"/>
          </a:xfrm>
        </p:grpSpPr>
        <p:sp>
          <p:nvSpPr>
            <p:cNvPr id="3" name="円/楕円 2"/>
            <p:cNvSpPr/>
            <p:nvPr/>
          </p:nvSpPr>
          <p:spPr>
            <a:xfrm>
              <a:off x="2392234" y="1628800"/>
              <a:ext cx="720080" cy="72008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883796" y="2310386"/>
              <a:ext cx="1736955" cy="584775"/>
            </a:xfrm>
            <a:prstGeom prst="rect">
              <a:avLst/>
            </a:prstGeom>
            <a:noFill/>
          </p:spPr>
          <p:txBody>
            <a:bodyPr wrap="square" rtlCol="0">
              <a:spAutoFit/>
            </a:bodyPr>
            <a:lstStyle/>
            <a:p>
              <a:pPr algn="ctr"/>
              <a:r>
                <a:rPr kumimoji="1" lang="en-US" altLang="ja-JP" sz="1400" b="1" dirty="0"/>
                <a:t>3</a:t>
              </a:r>
              <a:r>
                <a:rPr kumimoji="1" lang="ja-JP" altLang="en-US" sz="1400" b="1" dirty="0"/>
                <a:t>年前に死亡</a:t>
              </a:r>
              <a:endParaRPr kumimoji="1" lang="en-US" altLang="ja-JP" sz="1400" b="1" dirty="0"/>
            </a:p>
            <a:p>
              <a:pPr algn="ctr"/>
              <a:endParaRPr kumimoji="1" lang="ja-JP" altLang="en-US" b="1" dirty="0"/>
            </a:p>
          </p:txBody>
        </p:sp>
        <p:sp>
          <p:nvSpPr>
            <p:cNvPr id="45" name="テキスト ボックス 44"/>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75</a:t>
              </a:r>
              <a:r>
                <a:rPr lang="ja-JP" altLang="en-US" b="1" dirty="0"/>
                <a:t>歳</a:t>
              </a:r>
              <a:endParaRPr kumimoji="1" lang="ja-JP" altLang="en-US" b="1" dirty="0"/>
            </a:p>
          </p:txBody>
        </p:sp>
        <p:sp>
          <p:nvSpPr>
            <p:cNvPr id="46" name="テキスト ボックス 45"/>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53</a:t>
              </a:r>
              <a:r>
                <a:rPr lang="ja-JP" altLang="en-US" b="1" dirty="0"/>
                <a:t>歳</a:t>
              </a:r>
              <a:endParaRPr kumimoji="1" lang="ja-JP" altLang="en-US" b="1" dirty="0"/>
            </a:p>
          </p:txBody>
        </p:sp>
        <p:sp>
          <p:nvSpPr>
            <p:cNvPr id="47" name="テキスト ボックス 46"/>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48</a:t>
              </a:r>
              <a:r>
                <a:rPr lang="ja-JP" altLang="en-US" b="1" dirty="0"/>
                <a:t>歳</a:t>
              </a:r>
              <a:endParaRPr kumimoji="1" lang="ja-JP" altLang="en-US" b="1" dirty="0"/>
            </a:p>
          </p:txBody>
        </p:sp>
        <p:sp>
          <p:nvSpPr>
            <p:cNvPr id="64" name="円/楕円 63"/>
            <p:cNvSpPr/>
            <p:nvPr/>
          </p:nvSpPr>
          <p:spPr>
            <a:xfrm>
              <a:off x="2358354" y="4161585"/>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4903440" y="4149080"/>
              <a:ext cx="792088" cy="64807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4900392" y="1599289"/>
              <a:ext cx="797495" cy="785595"/>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964149" y="1599289"/>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641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907704" y="509326"/>
            <a:ext cx="5609228" cy="523220"/>
          </a:xfrm>
          <a:prstGeom prst="rect">
            <a:avLst/>
          </a:prstGeom>
          <a:noFill/>
        </p:spPr>
        <p:txBody>
          <a:bodyPr wrap="none" rtlCol="0">
            <a:spAutoFit/>
          </a:bodyPr>
          <a:lstStyle/>
          <a:p>
            <a:r>
              <a:rPr lang="ja-JP" altLang="en-US" sz="2800" dirty="0">
                <a:solidFill>
                  <a:prstClr val="black"/>
                </a:solidFill>
              </a:rPr>
              <a:t>解決</a:t>
            </a:r>
            <a:r>
              <a:rPr lang="ja-JP" altLang="en-US" sz="2800">
                <a:solidFill>
                  <a:prstClr val="black"/>
                </a:solidFill>
              </a:rPr>
              <a:t>策は一つではない！例えば・・・</a:t>
            </a:r>
            <a:endParaRPr lang="ja-JP" altLang="en-US" sz="2800" dirty="0">
              <a:solidFill>
                <a:prstClr val="black"/>
              </a:solidFill>
            </a:endParaRPr>
          </a:p>
        </p:txBody>
      </p:sp>
      <p:sp>
        <p:nvSpPr>
          <p:cNvPr id="3" name="テキスト ボックス 2"/>
          <p:cNvSpPr txBox="1"/>
          <p:nvPr/>
        </p:nvSpPr>
        <p:spPr>
          <a:xfrm>
            <a:off x="370370" y="1556792"/>
            <a:ext cx="8403262" cy="1698991"/>
          </a:xfrm>
          <a:prstGeom prst="rect">
            <a:avLst/>
          </a:prstGeom>
          <a:noFill/>
        </p:spPr>
        <p:txBody>
          <a:bodyPr wrap="none" rtlCol="0">
            <a:spAutoFit/>
          </a:bodyPr>
          <a:lstStyle/>
          <a:p>
            <a:pPr algn="ctr">
              <a:lnSpc>
                <a:spcPct val="150000"/>
              </a:lnSpc>
            </a:pPr>
            <a:r>
              <a:rPr kumimoji="1" lang="ja-JP" altLang="en-US" sz="3200" b="1" dirty="0"/>
              <a:t>＜解決策①＞</a:t>
            </a:r>
            <a:endParaRPr kumimoji="1" lang="en-US" altLang="ja-JP" sz="3200" b="1" dirty="0"/>
          </a:p>
          <a:p>
            <a:pPr algn="ctr">
              <a:lnSpc>
                <a:spcPct val="150000"/>
              </a:lnSpc>
            </a:pPr>
            <a:r>
              <a:rPr kumimoji="1" lang="ja-JP" altLang="en-US" sz="3200" b="1"/>
              <a:t>父や母</a:t>
            </a:r>
            <a:r>
              <a:rPr kumimoji="1" lang="ja-JP" altLang="en-US" sz="3200" b="1" dirty="0"/>
              <a:t>が死亡する</a:t>
            </a:r>
            <a:r>
              <a:rPr kumimoji="1" lang="ja-JP" altLang="en-US" sz="3200" b="1"/>
              <a:t>前に</a:t>
            </a:r>
            <a:r>
              <a:rPr kumimoji="1" lang="ja-JP" altLang="en-US" sz="4400" b="1">
                <a:solidFill>
                  <a:srgbClr val="FF0000"/>
                </a:solidFill>
              </a:rPr>
              <a:t>遺言書</a:t>
            </a:r>
            <a:r>
              <a:rPr kumimoji="1" lang="ja-JP" altLang="en-US" sz="3200" b="1"/>
              <a:t>を作成しておく</a:t>
            </a:r>
            <a:endParaRPr kumimoji="1" lang="en-US" altLang="ja-JP" sz="3200" b="1" dirty="0"/>
          </a:p>
        </p:txBody>
      </p:sp>
      <p:sp>
        <p:nvSpPr>
          <p:cNvPr id="9" name="テキスト ボックス 8"/>
          <p:cNvSpPr txBox="1"/>
          <p:nvPr/>
        </p:nvSpPr>
        <p:spPr>
          <a:xfrm>
            <a:off x="845116" y="3727649"/>
            <a:ext cx="7738017" cy="2437655"/>
          </a:xfrm>
          <a:prstGeom prst="rect">
            <a:avLst/>
          </a:prstGeom>
          <a:noFill/>
        </p:spPr>
        <p:txBody>
          <a:bodyPr wrap="none" rtlCol="0">
            <a:spAutoFit/>
          </a:bodyPr>
          <a:lstStyle/>
          <a:p>
            <a:pPr algn="ctr">
              <a:lnSpc>
                <a:spcPct val="150000"/>
              </a:lnSpc>
            </a:pPr>
            <a:r>
              <a:rPr kumimoji="1" lang="ja-JP" altLang="en-US" sz="3200" b="1" dirty="0"/>
              <a:t>＜解決策②＞</a:t>
            </a:r>
            <a:endParaRPr lang="en-US" altLang="ja-JP" sz="3200" b="1" dirty="0"/>
          </a:p>
          <a:p>
            <a:pPr algn="ctr">
              <a:lnSpc>
                <a:spcPct val="150000"/>
              </a:lnSpc>
            </a:pPr>
            <a:r>
              <a:rPr kumimoji="1" lang="ja-JP" altLang="en-US" sz="3200" b="1"/>
              <a:t>父や母</a:t>
            </a:r>
            <a:r>
              <a:rPr kumimoji="1" lang="ja-JP" altLang="en-US" sz="3200" b="1" dirty="0"/>
              <a:t>が元気なうちに</a:t>
            </a:r>
            <a:endParaRPr kumimoji="1" lang="en-US" altLang="ja-JP" sz="3200" b="1" dirty="0"/>
          </a:p>
          <a:p>
            <a:pPr algn="ctr">
              <a:lnSpc>
                <a:spcPct val="150000"/>
              </a:lnSpc>
            </a:pPr>
            <a:r>
              <a:rPr lang="ja-JP" altLang="en-US" sz="3200" b="1" dirty="0"/>
              <a:t>長男受け取りの</a:t>
            </a:r>
            <a:r>
              <a:rPr lang="ja-JP" altLang="en-US" sz="4400" b="1" dirty="0">
                <a:solidFill>
                  <a:srgbClr val="FF0000"/>
                </a:solidFill>
              </a:rPr>
              <a:t>生命保険</a:t>
            </a:r>
            <a:r>
              <a:rPr lang="ja-JP" altLang="en-US" sz="3200" b="1" dirty="0"/>
              <a:t>に加入</a:t>
            </a:r>
            <a:r>
              <a:rPr lang="ja-JP" altLang="en-US" sz="3200" b="1"/>
              <a:t>しておく</a:t>
            </a:r>
            <a:endParaRPr lang="en-US" altLang="ja-JP" sz="3200" b="1" dirty="0"/>
          </a:p>
        </p:txBody>
      </p:sp>
    </p:spTree>
    <p:extLst>
      <p:ext uri="{BB962C8B-B14F-4D97-AF65-F5344CB8AC3E}">
        <p14:creationId xmlns:p14="http://schemas.microsoft.com/office/powerpoint/2010/main" val="42731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タイトル 13"/>
          <p:cNvSpPr>
            <a:spLocks noGrp="1"/>
          </p:cNvSpPr>
          <p:nvPr>
            <p:ph type="title"/>
          </p:nvPr>
        </p:nvSpPr>
        <p:spPr>
          <a:xfrm>
            <a:off x="426128" y="408372"/>
            <a:ext cx="8260672" cy="1039427"/>
          </a:xfrm>
        </p:spPr>
        <p:txBody>
          <a:bodyPr/>
          <a:lstStyle/>
          <a:p>
            <a:r>
              <a:rPr lang="ja-JP" altLang="en-US" dirty="0"/>
              <a:t>ケース　その②</a:t>
            </a:r>
            <a:endParaRPr kumimoji="1" lang="ja-JP" altLang="en-US" dirty="0"/>
          </a:p>
        </p:txBody>
      </p:sp>
      <p:grpSp>
        <p:nvGrpSpPr>
          <p:cNvPr id="3" name="グループ化 2"/>
          <p:cNvGrpSpPr/>
          <p:nvPr/>
        </p:nvGrpSpPr>
        <p:grpSpPr>
          <a:xfrm>
            <a:off x="3995936" y="1863138"/>
            <a:ext cx="3305653" cy="2508980"/>
            <a:chOff x="533525" y="2007810"/>
            <a:chExt cx="3305653" cy="2508980"/>
          </a:xfrm>
        </p:grpSpPr>
        <p:grpSp>
          <p:nvGrpSpPr>
            <p:cNvPr id="5" name="グループ化 4"/>
            <p:cNvGrpSpPr/>
            <p:nvPr/>
          </p:nvGrpSpPr>
          <p:grpSpPr>
            <a:xfrm>
              <a:off x="533525" y="2007810"/>
              <a:ext cx="3305653" cy="1800200"/>
              <a:chOff x="2392234" y="1628800"/>
              <a:chExt cx="3305653" cy="1800200"/>
            </a:xfrm>
          </p:grpSpPr>
          <p:sp>
            <p:nvSpPr>
              <p:cNvPr id="6" name="円/楕円 5"/>
              <p:cNvSpPr/>
              <p:nvPr/>
            </p:nvSpPr>
            <p:spPr>
              <a:xfrm>
                <a:off x="2392234" y="162880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392234" y="1660049"/>
                <a:ext cx="720080" cy="369332"/>
              </a:xfrm>
              <a:prstGeom prst="rect">
                <a:avLst/>
              </a:prstGeom>
              <a:noFill/>
            </p:spPr>
            <p:txBody>
              <a:bodyPr wrap="square" rtlCol="0">
                <a:spAutoFit/>
              </a:bodyPr>
              <a:lstStyle/>
              <a:p>
                <a:pPr algn="ctr"/>
                <a:endParaRPr kumimoji="1" lang="en-US" altLang="ja-JP" b="1" dirty="0"/>
              </a:p>
            </p:txBody>
          </p:sp>
          <p:sp>
            <p:nvSpPr>
              <p:cNvPr id="19" name="テキスト ボックス 18"/>
              <p:cNvSpPr txBox="1"/>
              <p:nvPr/>
            </p:nvSpPr>
            <p:spPr>
              <a:xfrm>
                <a:off x="4941803" y="1666545"/>
                <a:ext cx="720080" cy="369332"/>
              </a:xfrm>
              <a:prstGeom prst="rect">
                <a:avLst/>
              </a:prstGeom>
              <a:noFill/>
            </p:spPr>
            <p:txBody>
              <a:bodyPr wrap="square" rtlCol="0">
                <a:spAutoFit/>
              </a:bodyPr>
              <a:lstStyle/>
              <a:p>
                <a:pPr algn="ctr"/>
                <a:endParaRPr kumimoji="1" lang="en-US" altLang="ja-JP" b="1" dirty="0"/>
              </a:p>
            </p:txBody>
          </p:sp>
        </p:grpSp>
        <p:cxnSp>
          <p:nvCxnSpPr>
            <p:cNvPr id="22" name="直線コネクタ 21"/>
            <p:cNvCxnSpPr/>
            <p:nvPr/>
          </p:nvCxnSpPr>
          <p:spPr>
            <a:xfrm>
              <a:off x="3097316" y="2119764"/>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063568" y="2122135"/>
              <a:ext cx="759132" cy="72008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1872078" y="3815680"/>
              <a:ext cx="720080" cy="701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467544" y="1613722"/>
            <a:ext cx="3384376" cy="1938992"/>
            <a:chOff x="467544" y="1613722"/>
            <a:chExt cx="3384376" cy="1938992"/>
          </a:xfrm>
        </p:grpSpPr>
        <p:sp>
          <p:nvSpPr>
            <p:cNvPr id="26" name="テキスト ボックス 25"/>
            <p:cNvSpPr txBox="1"/>
            <p:nvPr/>
          </p:nvSpPr>
          <p:spPr>
            <a:xfrm>
              <a:off x="467544" y="1613722"/>
              <a:ext cx="2710999" cy="1938992"/>
            </a:xfrm>
            <a:prstGeom prst="rect">
              <a:avLst/>
            </a:prstGeom>
            <a:noFill/>
          </p:spPr>
          <p:txBody>
            <a:bodyPr wrap="none" rtlCol="0">
              <a:spAutoFit/>
            </a:bodyPr>
            <a:lstStyle/>
            <a:p>
              <a:r>
                <a:rPr kumimoji="1" lang="ja-JP" altLang="en-US" sz="2400" dirty="0"/>
                <a:t>父の資産は</a:t>
              </a:r>
              <a:endParaRPr kumimoji="1" lang="en-US" altLang="ja-JP" sz="2400" dirty="0"/>
            </a:p>
            <a:p>
              <a:endParaRPr lang="en-US" altLang="ja-JP" sz="2400" dirty="0"/>
            </a:p>
            <a:p>
              <a:r>
                <a:rPr kumimoji="1" lang="ja-JP" altLang="en-US" sz="2400" dirty="0"/>
                <a:t>現預金　</a:t>
              </a:r>
              <a:r>
                <a:rPr lang="en-US" altLang="ja-JP" sz="2400" dirty="0"/>
                <a:t>1000</a:t>
              </a:r>
              <a:r>
                <a:rPr kumimoji="1" lang="ja-JP" altLang="en-US" sz="2400" dirty="0"/>
                <a:t>万円</a:t>
              </a:r>
              <a:endParaRPr kumimoji="1" lang="en-US" altLang="ja-JP" sz="2400" dirty="0"/>
            </a:p>
            <a:p>
              <a:endParaRPr lang="en-US" altLang="ja-JP" sz="2400" dirty="0"/>
            </a:p>
            <a:p>
              <a:r>
                <a:rPr kumimoji="1" lang="ja-JP" altLang="en-US" sz="2400" dirty="0"/>
                <a:t>借入金　</a:t>
              </a:r>
              <a:r>
                <a:rPr kumimoji="1" lang="en-US" altLang="ja-JP" sz="2400" dirty="0"/>
                <a:t>3000</a:t>
              </a:r>
              <a:r>
                <a:rPr kumimoji="1" lang="ja-JP" altLang="en-US" sz="2400" dirty="0"/>
                <a:t>万円</a:t>
              </a:r>
            </a:p>
          </p:txBody>
        </p:sp>
        <p:sp>
          <p:nvSpPr>
            <p:cNvPr id="27" name="右矢印 26"/>
            <p:cNvSpPr/>
            <p:nvPr/>
          </p:nvSpPr>
          <p:spPr>
            <a:xfrm>
              <a:off x="3275856" y="1712625"/>
              <a:ext cx="576064" cy="1005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1403648" y="5245097"/>
            <a:ext cx="7200800" cy="523220"/>
          </a:xfrm>
          <a:prstGeom prst="rect">
            <a:avLst/>
          </a:prstGeom>
          <a:noFill/>
        </p:spPr>
        <p:txBody>
          <a:bodyPr wrap="square" rtlCol="0">
            <a:spAutoFit/>
          </a:bodyPr>
          <a:lstStyle/>
          <a:p>
            <a:r>
              <a:rPr kumimoji="1" lang="ja-JP" altLang="en-US" sz="2800" dirty="0"/>
              <a:t>この状態で父が死亡したら・・・相続放棄！？</a:t>
            </a:r>
          </a:p>
        </p:txBody>
      </p:sp>
    </p:spTree>
    <p:extLst>
      <p:ext uri="{BB962C8B-B14F-4D97-AF65-F5344CB8AC3E}">
        <p14:creationId xmlns:p14="http://schemas.microsoft.com/office/powerpoint/2010/main" val="39022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22429"/>
            <a:ext cx="4647426" cy="646331"/>
          </a:xfrm>
          <a:prstGeom prst="rect">
            <a:avLst/>
          </a:prstGeom>
          <a:noFill/>
        </p:spPr>
        <p:txBody>
          <a:bodyPr wrap="none" rtlCol="0">
            <a:spAutoFit/>
          </a:bodyPr>
          <a:lstStyle/>
          <a:p>
            <a:r>
              <a:rPr kumimoji="1" lang="ja-JP" altLang="en-US" sz="3600"/>
              <a:t>川口宗治</a:t>
            </a:r>
            <a:r>
              <a:rPr lang="ja-JP" altLang="en-US" sz="3600"/>
              <a:t>　</a:t>
            </a:r>
            <a:r>
              <a:rPr kumimoji="1" lang="ja-JP" altLang="en-US" sz="2800"/>
              <a:t>プロフィール</a:t>
            </a:r>
            <a:endParaRPr kumimoji="1" lang="ja-JP" altLang="en-US" sz="2800" dirty="0"/>
          </a:p>
        </p:txBody>
      </p:sp>
      <p:sp>
        <p:nvSpPr>
          <p:cNvPr id="6" name="テキスト ボックス 5"/>
          <p:cNvSpPr txBox="1"/>
          <p:nvPr/>
        </p:nvSpPr>
        <p:spPr>
          <a:xfrm>
            <a:off x="107504" y="1500777"/>
            <a:ext cx="9144001" cy="4898842"/>
          </a:xfrm>
          <a:prstGeom prst="rect">
            <a:avLst/>
          </a:prstGeom>
          <a:noFill/>
        </p:spPr>
        <p:txBody>
          <a:bodyPr wrap="square" rtlCol="0">
            <a:spAutoFit/>
          </a:bodyPr>
          <a:lstStyle/>
          <a:p>
            <a:pPr fontAlgn="ctr">
              <a:lnSpc>
                <a:spcPct val="120000"/>
              </a:lnSpc>
            </a:pPr>
            <a:r>
              <a:rPr lang="en-US" altLang="ja-JP" sz="2000" dirty="0"/>
              <a:t>1973</a:t>
            </a:r>
            <a:r>
              <a:rPr lang="ja-JP" altLang="en-US" sz="2000" dirty="0"/>
              <a:t>年</a:t>
            </a:r>
            <a:r>
              <a:rPr lang="en-US" altLang="ja-JP" sz="2000" dirty="0"/>
              <a:t>	</a:t>
            </a:r>
            <a:r>
              <a:rPr lang="ja-JP" altLang="en-US" sz="2000"/>
              <a:t>富山県生まれ</a:t>
            </a:r>
            <a:endParaRPr lang="en-US" altLang="ja-JP" sz="2000" dirty="0"/>
          </a:p>
          <a:p>
            <a:pPr fontAlgn="ctr">
              <a:lnSpc>
                <a:spcPct val="120000"/>
              </a:lnSpc>
            </a:pPr>
            <a:r>
              <a:rPr lang="en-US" altLang="ja-JP" sz="2000" dirty="0"/>
              <a:t>1992</a:t>
            </a:r>
            <a:r>
              <a:rPr lang="ja-JP" altLang="en-US" sz="2000" dirty="0"/>
              <a:t>年</a:t>
            </a:r>
            <a:r>
              <a:rPr lang="en-US" altLang="ja-JP" sz="2000" dirty="0"/>
              <a:t>	</a:t>
            </a:r>
            <a:r>
              <a:rPr lang="ja-JP" altLang="en-US" sz="2000" dirty="0"/>
              <a:t>富山大学入学（アメフト部）　</a:t>
            </a:r>
            <a:endParaRPr lang="en-US" altLang="ja-JP" sz="2000" dirty="0"/>
          </a:p>
          <a:p>
            <a:pPr fontAlgn="ctr">
              <a:lnSpc>
                <a:spcPct val="120000"/>
              </a:lnSpc>
            </a:pPr>
            <a:r>
              <a:rPr lang="en-US" altLang="ja-JP" sz="2000" dirty="0"/>
              <a:t>1996</a:t>
            </a:r>
            <a:r>
              <a:rPr lang="ja-JP" altLang="en-US" sz="2000" dirty="0"/>
              <a:t>年</a:t>
            </a:r>
            <a:r>
              <a:rPr lang="en-US" altLang="ja-JP" sz="2000" dirty="0"/>
              <a:t>	</a:t>
            </a:r>
            <a:r>
              <a:rPr lang="ja-JP" altLang="en-US" sz="2000" dirty="0"/>
              <a:t>富山大学教育学部小学校教員養成課程体育研究室卒業</a:t>
            </a:r>
            <a:endParaRPr lang="en-US" altLang="ja-JP" sz="2000" dirty="0"/>
          </a:p>
          <a:p>
            <a:pPr fontAlgn="ctr">
              <a:lnSpc>
                <a:spcPct val="120000"/>
              </a:lnSpc>
            </a:pPr>
            <a:r>
              <a:rPr lang="en-US" altLang="ja-JP" sz="2000" dirty="0"/>
              <a:t>	</a:t>
            </a:r>
            <a:r>
              <a:rPr lang="ja-JP" altLang="en-US" sz="2000" dirty="0"/>
              <a:t>富山市内の人材採関連企業（社員</a:t>
            </a:r>
            <a:r>
              <a:rPr lang="en-US" altLang="ja-JP" sz="2000" dirty="0"/>
              <a:t>15</a:t>
            </a:r>
            <a:r>
              <a:rPr lang="ja-JP" altLang="en-US" sz="2000" dirty="0"/>
              <a:t>名）にて営業企画・研修講師</a:t>
            </a:r>
            <a:br>
              <a:rPr lang="ja-JP" altLang="en-US" sz="2000" dirty="0"/>
            </a:br>
            <a:r>
              <a:rPr lang="en-US" altLang="ja-JP" sz="2000" dirty="0"/>
              <a:t>1999</a:t>
            </a:r>
            <a:r>
              <a:rPr lang="ja-JP" altLang="en-US" sz="2000" dirty="0"/>
              <a:t>年</a:t>
            </a:r>
            <a:r>
              <a:rPr lang="en-US" altLang="ja-JP" sz="2000" dirty="0"/>
              <a:t>	11</a:t>
            </a:r>
            <a:r>
              <a:rPr lang="ja-JP" altLang="en-US" sz="2000" dirty="0"/>
              <a:t>月、</a:t>
            </a:r>
            <a:r>
              <a:rPr lang="en-US" altLang="ja-JP" sz="2000" dirty="0"/>
              <a:t>25</a:t>
            </a:r>
            <a:r>
              <a:rPr lang="ja-JP" altLang="en-US" sz="2000" dirty="0"/>
              <a:t>歳のときにプルデンシャル生命保険会社に入社</a:t>
            </a:r>
            <a:br>
              <a:rPr lang="ja-JP" altLang="en-US" sz="2000" dirty="0"/>
            </a:br>
            <a:r>
              <a:rPr lang="en-US" altLang="ja-JP" sz="2000" dirty="0"/>
              <a:t>2005</a:t>
            </a:r>
            <a:r>
              <a:rPr lang="ja-JP" altLang="en-US" sz="2000" dirty="0"/>
              <a:t>年</a:t>
            </a:r>
            <a:r>
              <a:rPr lang="en-US" altLang="ja-JP" sz="2000" dirty="0"/>
              <a:t>	</a:t>
            </a:r>
            <a:r>
              <a:rPr lang="ja-JP" altLang="en-US" sz="2000" dirty="0"/>
              <a:t>富山支社営業所長就任（</a:t>
            </a:r>
            <a:r>
              <a:rPr lang="en-US" altLang="ja-JP" sz="2000" dirty="0"/>
              <a:t>7</a:t>
            </a:r>
            <a:r>
              <a:rPr lang="ja-JP" altLang="en-US" sz="2000" dirty="0"/>
              <a:t>年間営業所長を務める）</a:t>
            </a:r>
            <a:endParaRPr lang="en-US" altLang="ja-JP" sz="2000" dirty="0"/>
          </a:p>
          <a:p>
            <a:pPr fontAlgn="ctr">
              <a:lnSpc>
                <a:spcPct val="120000"/>
              </a:lnSpc>
            </a:pPr>
            <a:r>
              <a:rPr lang="en-US" altLang="ja-JP" sz="2000" dirty="0"/>
              <a:t>2013</a:t>
            </a:r>
            <a:r>
              <a:rPr lang="ja-JP" altLang="en-US" sz="2000" dirty="0"/>
              <a:t>年</a:t>
            </a:r>
            <a:r>
              <a:rPr lang="en-US" altLang="ja-JP" sz="2000" dirty="0"/>
              <a:t>	</a:t>
            </a:r>
            <a:r>
              <a:rPr lang="ja-JP" altLang="en-US" sz="2000" dirty="0"/>
              <a:t>８月末日で前職を退職。</a:t>
            </a:r>
            <a:r>
              <a:rPr lang="en-US" altLang="ja-JP" sz="2000" dirty="0"/>
              <a:t>11</a:t>
            </a:r>
            <a:r>
              <a:rPr lang="ja-JP" altLang="en-US" sz="2000" dirty="0"/>
              <a:t>月</a:t>
            </a:r>
            <a:r>
              <a:rPr lang="en-US" altLang="ja-JP" sz="2000" dirty="0"/>
              <a:t>10</a:t>
            </a:r>
            <a:r>
              <a:rPr lang="ja-JP" altLang="en-US" sz="2000" dirty="0"/>
              <a:t>日、</a:t>
            </a:r>
            <a:r>
              <a:rPr lang="en-US" altLang="ja-JP" sz="2000" dirty="0"/>
              <a:t>40</a:t>
            </a:r>
            <a:r>
              <a:rPr lang="ja-JP" altLang="en-US" sz="2000" dirty="0"/>
              <a:t>歳の誕生日に</a:t>
            </a:r>
            <a:endParaRPr lang="en-US" altLang="ja-JP" sz="2000" dirty="0"/>
          </a:p>
          <a:p>
            <a:pPr fontAlgn="ctr">
              <a:lnSpc>
                <a:spcPct val="120000"/>
              </a:lnSpc>
            </a:pPr>
            <a:r>
              <a:rPr lang="en-US" altLang="ja-JP" sz="2000" dirty="0"/>
              <a:t>	</a:t>
            </a:r>
            <a:r>
              <a:rPr lang="ja-JP" altLang="en-US" sz="2800" b="1" u="sng" dirty="0">
                <a:solidFill>
                  <a:srgbClr val="A47D00"/>
                </a:solidFill>
              </a:rPr>
              <a:t>「相続診断士事務所ライブリッジ」</a:t>
            </a:r>
            <a:r>
              <a:rPr lang="ja-JP" altLang="en-US" sz="2000" dirty="0"/>
              <a:t>を設立、代表に就任</a:t>
            </a:r>
            <a:endParaRPr lang="en-US" altLang="ja-JP" sz="2000" dirty="0"/>
          </a:p>
          <a:p>
            <a:pPr fontAlgn="ctr">
              <a:lnSpc>
                <a:spcPct val="120000"/>
              </a:lnSpc>
            </a:pPr>
            <a:r>
              <a:rPr lang="en-US" altLang="ja-JP" sz="2000" dirty="0"/>
              <a:t>2014</a:t>
            </a:r>
            <a:r>
              <a:rPr lang="ja-JP" altLang="en-US" sz="2000" dirty="0"/>
              <a:t>年</a:t>
            </a:r>
            <a:r>
              <a:rPr lang="en-US" altLang="ja-JP" sz="2000" dirty="0"/>
              <a:t>	</a:t>
            </a:r>
            <a:r>
              <a:rPr lang="ja-JP" altLang="en-US" sz="2000" dirty="0"/>
              <a:t>富山の相続の専門家とともに相続問題解決のための専門家集団</a:t>
            </a:r>
            <a:endParaRPr lang="en-US" altLang="ja-JP" sz="2000" dirty="0">
              <a:latin typeface="メイリオ"/>
            </a:endParaRPr>
          </a:p>
          <a:p>
            <a:pPr fontAlgn="ctr">
              <a:lnSpc>
                <a:spcPct val="120000"/>
              </a:lnSpc>
            </a:pPr>
            <a:r>
              <a:rPr lang="en-US" altLang="ja-JP" sz="2000" dirty="0">
                <a:latin typeface="メイリオ"/>
              </a:rPr>
              <a:t>	</a:t>
            </a:r>
            <a:r>
              <a:rPr lang="ja-JP" altLang="en-US" sz="2800" b="1" u="sng" dirty="0">
                <a:solidFill>
                  <a:srgbClr val="0070C0"/>
                </a:solidFill>
                <a:latin typeface="メイリオ"/>
              </a:rPr>
              <a:t>「相続トータルサポート富山」</a:t>
            </a:r>
            <a:r>
              <a:rPr lang="ja-JP" altLang="en-US" sz="2000" dirty="0">
                <a:latin typeface="メイリオ"/>
              </a:rPr>
              <a:t>を設立、代表に就任</a:t>
            </a:r>
          </a:p>
          <a:p>
            <a:pPr>
              <a:lnSpc>
                <a:spcPct val="120000"/>
              </a:lnSpc>
            </a:pPr>
            <a:r>
              <a:rPr kumimoji="1" lang="en-US" altLang="ja-JP" sz="2000" dirty="0"/>
              <a:t>2015</a:t>
            </a:r>
            <a:r>
              <a:rPr kumimoji="1" lang="ja-JP" altLang="en-US" sz="2000" dirty="0"/>
              <a:t>年</a:t>
            </a:r>
            <a:r>
              <a:rPr kumimoji="1" lang="en-US" altLang="ja-JP" sz="2000" dirty="0"/>
              <a:t>	</a:t>
            </a:r>
            <a:r>
              <a:rPr kumimoji="1" lang="ja-JP" altLang="en-US" sz="2000" dirty="0"/>
              <a:t>富山の終活の専門家の情報</a:t>
            </a:r>
            <a:r>
              <a:rPr lang="ja-JP" altLang="en-US" sz="2000" dirty="0"/>
              <a:t>交換のための</a:t>
            </a:r>
            <a:r>
              <a:rPr kumimoji="1" lang="ja-JP" altLang="en-US" sz="2000" dirty="0"/>
              <a:t>機関</a:t>
            </a:r>
            <a:endParaRPr lang="en-US" altLang="ja-JP" sz="2000" dirty="0"/>
          </a:p>
          <a:p>
            <a:pPr>
              <a:lnSpc>
                <a:spcPct val="120000"/>
              </a:lnSpc>
            </a:pPr>
            <a:r>
              <a:rPr lang="en-US" altLang="ja-JP" sz="2000" b="1" dirty="0">
                <a:solidFill>
                  <a:srgbClr val="00B050"/>
                </a:solidFill>
              </a:rPr>
              <a:t>	</a:t>
            </a:r>
            <a:r>
              <a:rPr lang="ja-JP" altLang="en-US" sz="2800" b="1" u="sng" dirty="0">
                <a:solidFill>
                  <a:srgbClr val="00B050"/>
                </a:solidFill>
              </a:rPr>
              <a:t>「とやま終活連絡協議会」</a:t>
            </a:r>
            <a:r>
              <a:rPr lang="ja-JP" altLang="en-US" sz="2000" dirty="0"/>
              <a:t>を設立、代表に就任</a:t>
            </a:r>
            <a:endParaRPr kumimoji="1" lang="ja-JP" altLang="en-US" sz="2000" dirty="0"/>
          </a:p>
        </p:txBody>
      </p:sp>
    </p:spTree>
    <p:extLst>
      <p:ext uri="{BB962C8B-B14F-4D97-AF65-F5344CB8AC3E}">
        <p14:creationId xmlns:p14="http://schemas.microsoft.com/office/powerpoint/2010/main" val="1249567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16005" y="212490"/>
            <a:ext cx="5408853" cy="954107"/>
          </a:xfrm>
          <a:prstGeom prst="rect">
            <a:avLst/>
          </a:prstGeom>
          <a:noFill/>
        </p:spPr>
        <p:txBody>
          <a:bodyPr wrap="none" rtlCol="0">
            <a:spAutoFit/>
          </a:bodyPr>
          <a:lstStyle/>
          <a:p>
            <a:pPr algn="ctr"/>
            <a:r>
              <a:rPr lang="ja-JP" altLang="en-US" sz="2800">
                <a:solidFill>
                  <a:prstClr val="black"/>
                </a:solidFill>
              </a:rPr>
              <a:t>早い対策ができれば</a:t>
            </a:r>
            <a:endParaRPr lang="en-US" altLang="ja-JP" sz="2800" dirty="0">
              <a:solidFill>
                <a:prstClr val="black"/>
              </a:solidFill>
            </a:endParaRPr>
          </a:p>
          <a:p>
            <a:pPr algn="ctr"/>
            <a:r>
              <a:rPr lang="ja-JP" altLang="en-US" sz="2800">
                <a:solidFill>
                  <a:prstClr val="black"/>
                </a:solidFill>
              </a:rPr>
              <a:t>相続放棄以外にも解決</a:t>
            </a:r>
            <a:r>
              <a:rPr lang="ja-JP" altLang="en-US" sz="2800" dirty="0">
                <a:solidFill>
                  <a:prstClr val="black"/>
                </a:solidFill>
              </a:rPr>
              <a:t>策はある！</a:t>
            </a:r>
          </a:p>
        </p:txBody>
      </p:sp>
      <p:sp>
        <p:nvSpPr>
          <p:cNvPr id="9" name="テキスト ボックス 8"/>
          <p:cNvSpPr txBox="1"/>
          <p:nvPr/>
        </p:nvSpPr>
        <p:spPr>
          <a:xfrm>
            <a:off x="611560" y="1556792"/>
            <a:ext cx="7920880" cy="3139321"/>
          </a:xfrm>
          <a:prstGeom prst="rect">
            <a:avLst/>
          </a:prstGeom>
          <a:solidFill>
            <a:srgbClr val="FFFF00"/>
          </a:solidFill>
        </p:spPr>
        <p:txBody>
          <a:bodyPr wrap="square" rtlCol="0">
            <a:spAutoFit/>
          </a:bodyPr>
          <a:lstStyle/>
          <a:p>
            <a:pPr algn="ctr"/>
            <a:r>
              <a:rPr kumimoji="1" lang="ja-JP" altLang="en-US" sz="3600" b="1" dirty="0"/>
              <a:t>＜</a:t>
            </a:r>
            <a:r>
              <a:rPr lang="ja-JP" altLang="en-US" sz="3600" b="1" dirty="0"/>
              <a:t>例えば・・・</a:t>
            </a:r>
            <a:r>
              <a:rPr kumimoji="1" lang="ja-JP" altLang="en-US" sz="3600" b="1" dirty="0"/>
              <a:t>＞</a:t>
            </a:r>
            <a:endParaRPr lang="en-US" altLang="ja-JP" sz="3600" b="1" dirty="0"/>
          </a:p>
          <a:p>
            <a:pPr algn="ctr">
              <a:lnSpc>
                <a:spcPct val="150000"/>
              </a:lnSpc>
            </a:pPr>
            <a:r>
              <a:rPr lang="ja-JP" altLang="en-US" sz="3600" b="1" dirty="0"/>
              <a:t>　現金を生命保険に変換しておき、</a:t>
            </a:r>
            <a:endParaRPr lang="en-US" altLang="ja-JP" sz="3600" b="1" dirty="0"/>
          </a:p>
          <a:p>
            <a:pPr algn="ctr">
              <a:lnSpc>
                <a:spcPct val="150000"/>
              </a:lnSpc>
            </a:pPr>
            <a:r>
              <a:rPr lang="ja-JP" altLang="en-US" sz="3600" b="1" dirty="0"/>
              <a:t>父が死亡したときには</a:t>
            </a:r>
            <a:endParaRPr lang="en-US" altLang="ja-JP" sz="3600" b="1" dirty="0"/>
          </a:p>
          <a:p>
            <a:pPr algn="ctr">
              <a:lnSpc>
                <a:spcPct val="150000"/>
              </a:lnSpc>
            </a:pPr>
            <a:r>
              <a:rPr kumimoji="1" lang="ja-JP" altLang="en-US" sz="3600" b="1" dirty="0"/>
              <a:t>相続放棄をする。</a:t>
            </a:r>
            <a:endParaRPr kumimoji="1" lang="en-US" altLang="ja-JP" sz="3600" b="1" dirty="0"/>
          </a:p>
        </p:txBody>
      </p:sp>
      <p:sp>
        <p:nvSpPr>
          <p:cNvPr id="5" name="テキスト ボックス 4"/>
          <p:cNvSpPr txBox="1"/>
          <p:nvPr/>
        </p:nvSpPr>
        <p:spPr>
          <a:xfrm>
            <a:off x="1119326" y="4800054"/>
            <a:ext cx="6719174" cy="1077218"/>
          </a:xfrm>
          <a:prstGeom prst="rect">
            <a:avLst/>
          </a:prstGeom>
          <a:noFill/>
        </p:spPr>
        <p:txBody>
          <a:bodyPr wrap="square" rtlCol="0">
            <a:spAutoFit/>
          </a:bodyPr>
          <a:lstStyle/>
          <a:p>
            <a:pPr algn="ctr"/>
            <a:r>
              <a:rPr kumimoji="1" lang="ja-JP" altLang="en-US" sz="3200" dirty="0"/>
              <a:t>生命保険の死亡保険金は</a:t>
            </a:r>
            <a:endParaRPr kumimoji="1" lang="en-US" altLang="ja-JP" sz="3200" dirty="0"/>
          </a:p>
          <a:p>
            <a:pPr algn="ctr"/>
            <a:endParaRPr lang="en-US" altLang="ja-JP" sz="3200" dirty="0"/>
          </a:p>
        </p:txBody>
      </p:sp>
      <p:sp>
        <p:nvSpPr>
          <p:cNvPr id="6" name="テキスト ボックス 5"/>
          <p:cNvSpPr txBox="1"/>
          <p:nvPr/>
        </p:nvSpPr>
        <p:spPr>
          <a:xfrm>
            <a:off x="2376527" y="5877272"/>
            <a:ext cx="4647426" cy="769441"/>
          </a:xfrm>
          <a:prstGeom prst="rect">
            <a:avLst/>
          </a:prstGeom>
          <a:noFill/>
        </p:spPr>
        <p:txBody>
          <a:bodyPr wrap="none" rtlCol="0">
            <a:spAutoFit/>
          </a:bodyPr>
          <a:lstStyle/>
          <a:p>
            <a:r>
              <a:rPr lang="ja-JP" altLang="en-US" sz="4400">
                <a:solidFill>
                  <a:srgbClr val="FF0000"/>
                </a:solidFill>
              </a:rPr>
              <a:t>〇〇〇〇〇</a:t>
            </a:r>
            <a:r>
              <a:rPr lang="en-US" altLang="ja-JP" sz="4400" dirty="0">
                <a:solidFill>
                  <a:srgbClr val="FF0000"/>
                </a:solidFill>
              </a:rPr>
              <a:t>  </a:t>
            </a:r>
            <a:r>
              <a:rPr kumimoji="1" lang="ja-JP" altLang="en-US" sz="3600"/>
              <a:t>の</a:t>
            </a:r>
            <a:r>
              <a:rPr kumimoji="1" lang="ja-JP" altLang="en-US" sz="3600" dirty="0"/>
              <a:t>財産</a:t>
            </a:r>
          </a:p>
        </p:txBody>
      </p:sp>
      <p:sp>
        <p:nvSpPr>
          <p:cNvPr id="3" name="テキスト ボックス 2">
            <a:extLst>
              <a:ext uri="{FF2B5EF4-FFF2-40B4-BE49-F238E27FC236}">
                <a16:creationId xmlns:a16="http://schemas.microsoft.com/office/drawing/2014/main" id="{3B30F32B-6005-C72F-9AD8-8EC6E4416205}"/>
              </a:ext>
            </a:extLst>
          </p:cNvPr>
          <p:cNvSpPr txBox="1"/>
          <p:nvPr/>
        </p:nvSpPr>
        <p:spPr>
          <a:xfrm rot="21260863">
            <a:off x="1371856" y="5684484"/>
            <a:ext cx="4031873" cy="1015663"/>
          </a:xfrm>
          <a:prstGeom prst="rect">
            <a:avLst/>
          </a:prstGeom>
          <a:solidFill>
            <a:srgbClr val="FF0000"/>
          </a:solidFill>
        </p:spPr>
        <p:txBody>
          <a:bodyPr wrap="none" rtlCol="0">
            <a:spAutoFit/>
          </a:bodyPr>
          <a:lstStyle/>
          <a:p>
            <a:r>
              <a:rPr kumimoji="1" lang="ja-JP" altLang="en-US" sz="6000">
                <a:solidFill>
                  <a:schemeClr val="bg1"/>
                </a:solidFill>
              </a:rPr>
              <a:t>受取人固有</a:t>
            </a:r>
          </a:p>
        </p:txBody>
      </p:sp>
    </p:spTree>
    <p:extLst>
      <p:ext uri="{BB962C8B-B14F-4D97-AF65-F5344CB8AC3E}">
        <p14:creationId xmlns:p14="http://schemas.microsoft.com/office/powerpoint/2010/main" val="1775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687318" y="1412776"/>
            <a:ext cx="5793574" cy="5054717"/>
          </a:xfrm>
          <a:prstGeom prst="rect">
            <a:avLst/>
          </a:prstGeom>
          <a:solidFill>
            <a:srgbClr val="00B050"/>
          </a:solidFill>
        </p:spPr>
        <p:txBody>
          <a:bodyPr wrap="none" rtlCol="0">
            <a:spAutoFit/>
          </a:bodyPr>
          <a:lstStyle/>
          <a:p>
            <a:pPr algn="ctr">
              <a:lnSpc>
                <a:spcPct val="150000"/>
              </a:lnSpc>
            </a:pPr>
            <a:r>
              <a:rPr lang="ja-JP" altLang="en-US" sz="4400">
                <a:solidFill>
                  <a:schemeClr val="bg1"/>
                </a:solidFill>
              </a:rPr>
              <a:t>生命保険は相続対策に</a:t>
            </a:r>
            <a:endParaRPr lang="en-US" altLang="ja-JP" sz="4400" dirty="0">
              <a:solidFill>
                <a:schemeClr val="bg1"/>
              </a:solidFill>
            </a:endParaRPr>
          </a:p>
          <a:p>
            <a:pPr algn="ctr">
              <a:lnSpc>
                <a:spcPct val="150000"/>
              </a:lnSpc>
            </a:pPr>
            <a:r>
              <a:rPr lang="ja-JP" altLang="en-US" sz="4400">
                <a:solidFill>
                  <a:schemeClr val="bg1"/>
                </a:solidFill>
              </a:rPr>
              <a:t>非常に有効です。</a:t>
            </a:r>
            <a:endParaRPr lang="en-US" altLang="ja-JP" sz="4400" dirty="0">
              <a:solidFill>
                <a:schemeClr val="bg1"/>
              </a:solidFill>
            </a:endParaRPr>
          </a:p>
          <a:p>
            <a:pPr algn="ctr">
              <a:lnSpc>
                <a:spcPct val="150000"/>
              </a:lnSpc>
            </a:pPr>
            <a:r>
              <a:rPr lang="ja-JP" altLang="en-US" sz="4400">
                <a:solidFill>
                  <a:schemeClr val="bg1"/>
                </a:solidFill>
              </a:rPr>
              <a:t>相続に精通した</a:t>
            </a:r>
            <a:endParaRPr lang="en-US" altLang="ja-JP" sz="4400" dirty="0">
              <a:solidFill>
                <a:schemeClr val="bg1"/>
              </a:solidFill>
            </a:endParaRPr>
          </a:p>
          <a:p>
            <a:pPr algn="ctr">
              <a:lnSpc>
                <a:spcPct val="150000"/>
              </a:lnSpc>
            </a:pPr>
            <a:r>
              <a:rPr kumimoji="1" lang="ja-JP" altLang="en-US" sz="4400">
                <a:solidFill>
                  <a:schemeClr val="bg1"/>
                </a:solidFill>
              </a:rPr>
              <a:t>保険担当者と税理士に</a:t>
            </a:r>
            <a:endParaRPr kumimoji="1" lang="en-US" altLang="ja-JP" sz="4400" dirty="0">
              <a:solidFill>
                <a:schemeClr val="bg1"/>
              </a:solidFill>
            </a:endParaRPr>
          </a:p>
          <a:p>
            <a:pPr algn="ctr">
              <a:lnSpc>
                <a:spcPct val="150000"/>
              </a:lnSpc>
            </a:pPr>
            <a:r>
              <a:rPr lang="ja-JP" altLang="en-US" sz="4400">
                <a:solidFill>
                  <a:schemeClr val="bg1"/>
                </a:solidFill>
              </a:rPr>
              <a:t>相談してください。</a:t>
            </a:r>
            <a:endParaRPr kumimoji="1" lang="ja-JP" altLang="en-US" sz="4400" dirty="0">
              <a:solidFill>
                <a:schemeClr val="bg1"/>
              </a:solidFill>
            </a:endParaRPr>
          </a:p>
        </p:txBody>
      </p:sp>
    </p:spTree>
    <p:extLst>
      <p:ext uri="{BB962C8B-B14F-4D97-AF65-F5344CB8AC3E}">
        <p14:creationId xmlns:p14="http://schemas.microsoft.com/office/powerpoint/2010/main" val="4310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404292" y="2367171"/>
            <a:ext cx="8335416" cy="2704266"/>
          </a:xfrm>
          <a:prstGeom prst="rect">
            <a:avLst/>
          </a:prstGeom>
        </p:spPr>
        <p:txBody>
          <a:bodyPr wrap="square">
            <a:spAutoFit/>
          </a:bodyPr>
          <a:lstStyle/>
          <a:p>
            <a:pPr algn="ctr">
              <a:lnSpc>
                <a:spcPct val="150000"/>
              </a:lnSpc>
            </a:pPr>
            <a:r>
              <a:rPr lang="ja-JP" altLang="en-US" sz="6000" dirty="0">
                <a:solidFill>
                  <a:srgbClr val="FF0000"/>
                </a:solidFill>
              </a:rPr>
              <a:t>実際にあった</a:t>
            </a:r>
            <a:endParaRPr lang="en-US" altLang="ja-JP" sz="6000" dirty="0">
              <a:solidFill>
                <a:srgbClr val="FF0000"/>
              </a:solidFill>
            </a:endParaRPr>
          </a:p>
          <a:p>
            <a:pPr algn="ctr">
              <a:lnSpc>
                <a:spcPct val="150000"/>
              </a:lnSpc>
            </a:pPr>
            <a:r>
              <a:rPr lang="ja-JP" altLang="en-US" sz="6000">
                <a:solidFill>
                  <a:srgbClr val="FF0000"/>
                </a:solidFill>
              </a:rPr>
              <a:t>相続</a:t>
            </a:r>
            <a:r>
              <a:rPr lang="ja-JP" altLang="en-US" sz="6000" dirty="0">
                <a:solidFill>
                  <a:srgbClr val="FF0000"/>
                </a:solidFill>
              </a:rPr>
              <a:t>事例</a:t>
            </a:r>
            <a:endParaRPr lang="en-US" altLang="ja-JP" sz="6000" dirty="0">
              <a:solidFill>
                <a:srgbClr val="FF0000"/>
              </a:solidFill>
            </a:endParaRPr>
          </a:p>
        </p:txBody>
      </p:sp>
    </p:spTree>
    <p:extLst>
      <p:ext uri="{BB962C8B-B14F-4D97-AF65-F5344CB8AC3E}">
        <p14:creationId xmlns:p14="http://schemas.microsoft.com/office/powerpoint/2010/main" val="290214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58166" y="356120"/>
            <a:ext cx="2262158" cy="3416320"/>
          </a:xfrm>
          <a:prstGeom prst="rect">
            <a:avLst/>
          </a:prstGeom>
          <a:noFill/>
        </p:spPr>
        <p:txBody>
          <a:bodyPr wrap="none" rtlCol="0">
            <a:spAutoFit/>
          </a:bodyPr>
          <a:lstStyle/>
          <a:p>
            <a:r>
              <a:rPr kumimoji="1" lang="ja-JP" altLang="en-US" dirty="0">
                <a:solidFill>
                  <a:srgbClr val="FF0000"/>
                </a:solidFill>
              </a:rPr>
              <a:t>＜母名義の不動産＞</a:t>
            </a:r>
            <a:endParaRPr kumimoji="1" lang="en-US" altLang="ja-JP" dirty="0">
              <a:solidFill>
                <a:srgbClr val="FF0000"/>
              </a:solidFill>
            </a:endParaRPr>
          </a:p>
          <a:p>
            <a:r>
              <a:rPr kumimoji="1" lang="ja-JP" altLang="en-US" dirty="0"/>
              <a:t>・事業用事務所</a:t>
            </a:r>
            <a:br>
              <a:rPr kumimoji="1" lang="en-US" altLang="ja-JP" dirty="0"/>
            </a:br>
            <a:r>
              <a:rPr kumimoji="1" lang="ja-JP" altLang="en-US" dirty="0"/>
              <a:t>・事業用資材置き場</a:t>
            </a:r>
            <a:endParaRPr kumimoji="1" lang="en-US" altLang="ja-JP" dirty="0"/>
          </a:p>
          <a:p>
            <a:r>
              <a:rPr lang="ja-JP" altLang="en-US" dirty="0"/>
              <a:t>・貸し駐車場駐車場</a:t>
            </a:r>
            <a:endParaRPr lang="en-US" altLang="ja-JP" dirty="0"/>
          </a:p>
          <a:p>
            <a:r>
              <a:rPr lang="ja-JP" altLang="en-US" dirty="0"/>
              <a:t>・アパート１棟</a:t>
            </a:r>
            <a:endParaRPr lang="en-US" altLang="ja-JP" dirty="0"/>
          </a:p>
          <a:p>
            <a:r>
              <a:rPr kumimoji="1" lang="ja-JP" altLang="en-US" dirty="0"/>
              <a:t>・自宅土地</a:t>
            </a:r>
            <a:endParaRPr kumimoji="1" lang="en-US" altLang="ja-JP" dirty="0"/>
          </a:p>
          <a:p>
            <a:r>
              <a:rPr lang="ja-JP" altLang="en-US" dirty="0"/>
              <a:t>・自宅建物</a:t>
            </a:r>
            <a:endParaRPr lang="en-US" altLang="ja-JP" dirty="0"/>
          </a:p>
          <a:p>
            <a:r>
              <a:rPr lang="ja-JP" altLang="en-US" dirty="0">
                <a:solidFill>
                  <a:srgbClr val="FF0000"/>
                </a:solidFill>
              </a:rPr>
              <a:t>→約</a:t>
            </a:r>
            <a:r>
              <a:rPr lang="en-US" altLang="ja-JP" dirty="0">
                <a:solidFill>
                  <a:srgbClr val="FF0000"/>
                </a:solidFill>
              </a:rPr>
              <a:t>7,000</a:t>
            </a:r>
            <a:r>
              <a:rPr lang="ja-JP" altLang="en-US" dirty="0">
                <a:solidFill>
                  <a:srgbClr val="FF0000"/>
                </a:solidFill>
              </a:rPr>
              <a:t>万円</a:t>
            </a:r>
            <a:endParaRPr lang="en-US" altLang="ja-JP" dirty="0">
              <a:solidFill>
                <a:srgbClr val="FF0000"/>
              </a:solidFill>
            </a:endParaRPr>
          </a:p>
          <a:p>
            <a:endParaRPr lang="en-US" altLang="ja-JP" dirty="0"/>
          </a:p>
          <a:p>
            <a:r>
              <a:rPr lang="ja-JP" altLang="en-US" dirty="0">
                <a:solidFill>
                  <a:srgbClr val="FF0000"/>
                </a:solidFill>
              </a:rPr>
              <a:t>＜母名義の現預金＞</a:t>
            </a:r>
            <a:endParaRPr lang="en-US" altLang="ja-JP" dirty="0">
              <a:solidFill>
                <a:srgbClr val="FF0000"/>
              </a:solidFill>
            </a:endParaRPr>
          </a:p>
          <a:p>
            <a:r>
              <a:rPr lang="ja-JP" altLang="en-US" dirty="0">
                <a:solidFill>
                  <a:srgbClr val="FF0000"/>
                </a:solidFill>
              </a:rPr>
              <a:t>→約</a:t>
            </a:r>
            <a:r>
              <a:rPr lang="en-US" altLang="ja-JP" dirty="0">
                <a:solidFill>
                  <a:srgbClr val="FF0000"/>
                </a:solidFill>
              </a:rPr>
              <a:t>1,000</a:t>
            </a:r>
            <a:r>
              <a:rPr lang="ja-JP" altLang="en-US" dirty="0">
                <a:solidFill>
                  <a:srgbClr val="FF0000"/>
                </a:solidFill>
              </a:rPr>
              <a:t>万円</a:t>
            </a:r>
            <a:endParaRPr lang="en-US" altLang="ja-JP" dirty="0">
              <a:solidFill>
                <a:srgbClr val="FF0000"/>
              </a:solidFill>
            </a:endParaRPr>
          </a:p>
          <a:p>
            <a:endParaRPr kumimoji="1" lang="ja-JP" altLang="en-US" dirty="0"/>
          </a:p>
        </p:txBody>
      </p:sp>
      <p:grpSp>
        <p:nvGrpSpPr>
          <p:cNvPr id="19" name="図形グループ 18"/>
          <p:cNvGrpSpPr/>
          <p:nvPr/>
        </p:nvGrpSpPr>
        <p:grpSpPr>
          <a:xfrm>
            <a:off x="2411760" y="980728"/>
            <a:ext cx="3814091" cy="4670833"/>
            <a:chOff x="1939020" y="1326068"/>
            <a:chExt cx="3814091" cy="4670833"/>
          </a:xfrm>
        </p:grpSpPr>
        <p:grpSp>
          <p:nvGrpSpPr>
            <p:cNvPr id="11" name="グループ化 10"/>
            <p:cNvGrpSpPr/>
            <p:nvPr/>
          </p:nvGrpSpPr>
          <p:grpSpPr>
            <a:xfrm>
              <a:off x="1939020" y="3503842"/>
              <a:ext cx="2551656" cy="2493059"/>
              <a:chOff x="535744" y="4149080"/>
              <a:chExt cx="2551656" cy="2493059"/>
            </a:xfrm>
          </p:grpSpPr>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35744" y="4149080"/>
                <a:ext cx="2537518" cy="2456184"/>
                <a:chOff x="535744" y="4149080"/>
                <a:chExt cx="2537518" cy="2456184"/>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1815859" y="4574577"/>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50</a:t>
                  </a:r>
                  <a:r>
                    <a:rPr lang="ja-JP" altLang="en-US" b="1" dirty="0"/>
                    <a:t>歳</a:t>
                  </a:r>
                  <a:endParaRPr kumimoji="1" lang="ja-JP" altLang="en-US" b="1" dirty="0"/>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23</a:t>
                  </a:r>
                  <a:r>
                    <a:rPr lang="ja-JP" altLang="en-US" b="1" dirty="0"/>
                    <a:t>歳</a:t>
                  </a:r>
                  <a:endParaRPr kumimoji="1" lang="ja-JP" altLang="en-US" b="1" dirty="0"/>
                </a:p>
              </p:txBody>
            </p:sp>
          </p:grpSp>
        </p:grpSp>
        <p:sp>
          <p:nvSpPr>
            <p:cNvPr id="3" name="円/楕円 2"/>
            <p:cNvSpPr/>
            <p:nvPr/>
          </p:nvSpPr>
          <p:spPr>
            <a:xfrm>
              <a:off x="2447458" y="1689540"/>
              <a:ext cx="720080" cy="72008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61023" y="172554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331080" y="193362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331077" y="210897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146051" y="210897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947584" y="2412352"/>
              <a:ext cx="1736955" cy="584775"/>
            </a:xfrm>
            <a:prstGeom prst="rect">
              <a:avLst/>
            </a:prstGeom>
            <a:noFill/>
          </p:spPr>
          <p:txBody>
            <a:bodyPr wrap="square" rtlCol="0">
              <a:spAutoFit/>
            </a:bodyPr>
            <a:lstStyle/>
            <a:p>
              <a:pPr algn="ctr"/>
              <a:r>
                <a:rPr lang="ja-JP" altLang="en-US" sz="1400" b="1" dirty="0"/>
                <a:t>（</a:t>
              </a:r>
              <a:r>
                <a:rPr lang="en-US" altLang="ja-JP" sz="1400" b="1" dirty="0"/>
                <a:t>9</a:t>
              </a:r>
              <a:r>
                <a:rPr kumimoji="1" lang="ja-JP" altLang="en-US" sz="1400" b="1" dirty="0"/>
                <a:t>年前に死亡）</a:t>
              </a:r>
              <a:endParaRPr kumimoji="1" lang="en-US" altLang="ja-JP" sz="1400" b="1" dirty="0"/>
            </a:p>
            <a:p>
              <a:pPr algn="ctr"/>
              <a:endParaRPr kumimoji="1" lang="ja-JP" altLang="en-US" b="1" dirty="0"/>
            </a:p>
          </p:txBody>
        </p:sp>
        <p:sp>
          <p:nvSpPr>
            <p:cNvPr id="45" name="テキスト ボックス 44"/>
            <p:cNvSpPr txBox="1"/>
            <p:nvPr/>
          </p:nvSpPr>
          <p:spPr>
            <a:xfrm>
              <a:off x="4997027" y="172728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75</a:t>
              </a:r>
              <a:r>
                <a:rPr lang="ja-JP" altLang="en-US" b="1" dirty="0"/>
                <a:t>歳</a:t>
              </a:r>
              <a:endParaRPr kumimoji="1" lang="ja-JP" altLang="en-US" b="1" dirty="0"/>
            </a:p>
          </p:txBody>
        </p:sp>
        <p:sp>
          <p:nvSpPr>
            <p:cNvPr id="46" name="テキスト ボックス 45"/>
            <p:cNvSpPr txBox="1"/>
            <p:nvPr/>
          </p:nvSpPr>
          <p:spPr>
            <a:xfrm>
              <a:off x="3805134" y="3511302"/>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53</a:t>
              </a:r>
              <a:r>
                <a:rPr lang="ja-JP" altLang="en-US" b="1" dirty="0"/>
                <a:t>歳</a:t>
              </a:r>
              <a:endParaRPr kumimoji="1" lang="ja-JP" altLang="en-US" b="1" dirty="0"/>
            </a:p>
          </p:txBody>
        </p:sp>
        <p:sp>
          <p:nvSpPr>
            <p:cNvPr id="64" name="円/楕円 63"/>
            <p:cNvSpPr/>
            <p:nvPr/>
          </p:nvSpPr>
          <p:spPr>
            <a:xfrm>
              <a:off x="3786008" y="3522985"/>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4955616" y="1660029"/>
              <a:ext cx="797495" cy="785595"/>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019373" y="1660029"/>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145537" y="1326068"/>
              <a:ext cx="1338828" cy="369332"/>
            </a:xfrm>
            <a:prstGeom prst="rect">
              <a:avLst/>
            </a:prstGeom>
            <a:noFill/>
          </p:spPr>
          <p:txBody>
            <a:bodyPr wrap="none" rtlCol="0">
              <a:spAutoFit/>
            </a:bodyPr>
            <a:lstStyle/>
            <a:p>
              <a:r>
                <a:rPr lang="ja-JP" altLang="en-US"/>
                <a:t>建設業創業</a:t>
              </a:r>
              <a:endParaRPr kumimoji="1" lang="ja-JP" altLang="en-US"/>
            </a:p>
          </p:txBody>
        </p:sp>
      </p:grpSp>
      <p:sp>
        <p:nvSpPr>
          <p:cNvPr id="23" name="下矢印 22"/>
          <p:cNvSpPr/>
          <p:nvPr/>
        </p:nvSpPr>
        <p:spPr>
          <a:xfrm>
            <a:off x="811038" y="3489127"/>
            <a:ext cx="864096" cy="493073"/>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2321" y="4030758"/>
            <a:ext cx="2630598" cy="461665"/>
          </a:xfrm>
          <a:prstGeom prst="rect">
            <a:avLst/>
          </a:prstGeom>
          <a:solidFill>
            <a:srgbClr val="FF0000"/>
          </a:solidFill>
        </p:spPr>
        <p:txBody>
          <a:bodyPr wrap="square" rtlCol="0">
            <a:spAutoFit/>
          </a:bodyPr>
          <a:lstStyle/>
          <a:p>
            <a:r>
              <a:rPr kumimoji="1" lang="ja-JP" altLang="en-US" sz="2400" dirty="0">
                <a:solidFill>
                  <a:schemeClr val="bg1"/>
                </a:solidFill>
              </a:rPr>
              <a:t>合計約</a:t>
            </a:r>
            <a:r>
              <a:rPr kumimoji="1" lang="en-US" altLang="ja-JP" sz="2400" dirty="0">
                <a:solidFill>
                  <a:schemeClr val="bg1"/>
                </a:solidFill>
              </a:rPr>
              <a:t>8,000</a:t>
            </a:r>
            <a:r>
              <a:rPr kumimoji="1" lang="ja-JP" altLang="en-US" sz="2400" dirty="0">
                <a:solidFill>
                  <a:schemeClr val="bg1"/>
                </a:solidFill>
              </a:rPr>
              <a:t>万円</a:t>
            </a:r>
          </a:p>
        </p:txBody>
      </p:sp>
      <p:sp>
        <p:nvSpPr>
          <p:cNvPr id="33" name="テキスト ボックス 32"/>
          <p:cNvSpPr txBox="1"/>
          <p:nvPr/>
        </p:nvSpPr>
        <p:spPr>
          <a:xfrm>
            <a:off x="75562" y="4472394"/>
            <a:ext cx="2723823" cy="369332"/>
          </a:xfrm>
          <a:prstGeom prst="rect">
            <a:avLst/>
          </a:prstGeom>
          <a:noFill/>
        </p:spPr>
        <p:txBody>
          <a:bodyPr wrap="none" rtlCol="0">
            <a:spAutoFit/>
          </a:bodyPr>
          <a:lstStyle/>
          <a:p>
            <a:r>
              <a:rPr kumimoji="1" lang="ja-JP" altLang="en-US" dirty="0"/>
              <a:t>（全て配偶者から相続）</a:t>
            </a:r>
          </a:p>
        </p:txBody>
      </p:sp>
      <p:sp>
        <p:nvSpPr>
          <p:cNvPr id="65" name="テキスト ボックス 64"/>
          <p:cNvSpPr txBox="1"/>
          <p:nvPr/>
        </p:nvSpPr>
        <p:spPr>
          <a:xfrm>
            <a:off x="3920065" y="3846092"/>
            <a:ext cx="1569660" cy="369332"/>
          </a:xfrm>
          <a:prstGeom prst="rect">
            <a:avLst/>
          </a:prstGeom>
          <a:noFill/>
        </p:spPr>
        <p:txBody>
          <a:bodyPr wrap="none" rtlCol="0">
            <a:spAutoFit/>
          </a:bodyPr>
          <a:lstStyle/>
          <a:p>
            <a:r>
              <a:rPr lang="ja-JP" altLang="en-US" dirty="0"/>
              <a:t>建設業２代目</a:t>
            </a:r>
            <a:endParaRPr kumimoji="1" lang="ja-JP" altLang="en-US" dirty="0"/>
          </a:p>
        </p:txBody>
      </p:sp>
      <p:sp>
        <p:nvSpPr>
          <p:cNvPr id="67" name="テキスト ボックス 66"/>
          <p:cNvSpPr txBox="1"/>
          <p:nvPr/>
        </p:nvSpPr>
        <p:spPr>
          <a:xfrm>
            <a:off x="3968500" y="5651560"/>
            <a:ext cx="1569660" cy="369332"/>
          </a:xfrm>
          <a:prstGeom prst="rect">
            <a:avLst/>
          </a:prstGeom>
          <a:noFill/>
        </p:spPr>
        <p:txBody>
          <a:bodyPr wrap="none" rtlCol="0">
            <a:spAutoFit/>
          </a:bodyPr>
          <a:lstStyle/>
          <a:p>
            <a:r>
              <a:rPr lang="ja-JP" altLang="en-US" dirty="0"/>
              <a:t>建設業３代目</a:t>
            </a:r>
            <a:endParaRPr kumimoji="1" lang="ja-JP" altLang="en-US" dirty="0"/>
          </a:p>
        </p:txBody>
      </p:sp>
      <p:grpSp>
        <p:nvGrpSpPr>
          <p:cNvPr id="71" name="図形グループ 70"/>
          <p:cNvGrpSpPr/>
          <p:nvPr/>
        </p:nvGrpSpPr>
        <p:grpSpPr>
          <a:xfrm>
            <a:off x="6319730" y="1304005"/>
            <a:ext cx="1926701" cy="2488685"/>
            <a:chOff x="6319730" y="1304005"/>
            <a:chExt cx="1926701" cy="2488685"/>
          </a:xfrm>
        </p:grpSpPr>
        <p:cxnSp>
          <p:nvCxnSpPr>
            <p:cNvPr id="68" name="直線コネクタ 67"/>
            <p:cNvCxnSpPr/>
            <p:nvPr/>
          </p:nvCxnSpPr>
          <p:spPr>
            <a:xfrm flipV="1">
              <a:off x="6372200" y="1678800"/>
              <a:ext cx="864096" cy="1"/>
            </a:xfrm>
            <a:prstGeom prst="line">
              <a:avLst/>
            </a:prstGeom>
            <a:ln w="76200"/>
          </p:spPr>
          <p:style>
            <a:lnRef idx="1">
              <a:schemeClr val="dk1"/>
            </a:lnRef>
            <a:fillRef idx="0">
              <a:schemeClr val="dk1"/>
            </a:fillRef>
            <a:effectRef idx="0">
              <a:schemeClr val="dk1"/>
            </a:effectRef>
            <a:fontRef idx="minor">
              <a:schemeClr val="tx1"/>
            </a:fontRef>
          </p:style>
        </p:cxnSp>
        <p:sp>
          <p:nvSpPr>
            <p:cNvPr id="36" name="円/楕円 35"/>
            <p:cNvSpPr/>
            <p:nvPr/>
          </p:nvSpPr>
          <p:spPr>
            <a:xfrm>
              <a:off x="7454343" y="1304005"/>
              <a:ext cx="792088" cy="749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6804248" y="1704240"/>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三角形 60"/>
            <p:cNvSpPr/>
            <p:nvPr/>
          </p:nvSpPr>
          <p:spPr>
            <a:xfrm>
              <a:off x="6319730" y="3085004"/>
              <a:ext cx="969035" cy="687436"/>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6457219" y="3146359"/>
              <a:ext cx="720080" cy="646331"/>
            </a:xfrm>
            <a:prstGeom prst="rect">
              <a:avLst/>
            </a:prstGeom>
            <a:noFill/>
          </p:spPr>
          <p:txBody>
            <a:bodyPr wrap="square" rtlCol="0">
              <a:spAutoFit/>
            </a:bodyPr>
            <a:lstStyle/>
            <a:p>
              <a:pPr algn="ctr"/>
              <a:r>
                <a:rPr lang="ja-JP" altLang="en-US" b="1" dirty="0"/>
                <a:t>姉</a:t>
              </a:r>
              <a:endParaRPr kumimoji="1" lang="en-US" altLang="ja-JP" b="1" dirty="0"/>
            </a:p>
            <a:p>
              <a:pPr algn="ctr"/>
              <a:r>
                <a:rPr lang="en-US" altLang="ja-JP" b="1" dirty="0"/>
                <a:t>57</a:t>
              </a:r>
              <a:r>
                <a:rPr lang="ja-JP" altLang="en-US" b="1" dirty="0"/>
                <a:t>歳</a:t>
              </a:r>
              <a:endParaRPr kumimoji="1" lang="ja-JP" altLang="en-US" b="1" dirty="0"/>
            </a:p>
          </p:txBody>
        </p:sp>
      </p:grpSp>
    </p:spTree>
    <p:extLst>
      <p:ext uri="{BB962C8B-B14F-4D97-AF65-F5344CB8AC3E}">
        <p14:creationId xmlns:p14="http://schemas.microsoft.com/office/powerpoint/2010/main" val="230257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1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1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1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1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1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1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1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1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 calcmode="lin" valueType="num">
                                      <p:cBhvr additive="base">
                                        <p:cTn id="23" dur="1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16">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 calcmode="lin" valueType="num">
                                      <p:cBhvr additive="base">
                                        <p:cTn id="27" dur="1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16">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 calcmode="lin" valueType="num">
                                      <p:cBhvr additive="base">
                                        <p:cTn id="31" dur="1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1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 calcmode="lin" valueType="num">
                                      <p:cBhvr additive="base">
                                        <p:cTn id="37" dur="1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16">
                                            <p:txEl>
                                              <p:pRg st="8" end="8"/>
                                            </p:txEl>
                                          </p:spTgt>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6">
                                            <p:txEl>
                                              <p:pRg st="9" end="9"/>
                                            </p:txEl>
                                          </p:spTgt>
                                        </p:tgtEl>
                                        <p:attrNameLst>
                                          <p:attrName>style.visibility</p:attrName>
                                        </p:attrNameLst>
                                      </p:cBhvr>
                                      <p:to>
                                        <p:strVal val="visible"/>
                                      </p:to>
                                    </p:set>
                                    <p:anim calcmode="lin" valueType="num">
                                      <p:cBhvr additive="base">
                                        <p:cTn id="41" dur="1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42" dur="1500" fill="hold"/>
                                        <p:tgtEl>
                                          <p:spTgt spid="16">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500" fill="hold"/>
                                        <p:tgtEl>
                                          <p:spTgt spid="23"/>
                                        </p:tgtEl>
                                        <p:attrNameLst>
                                          <p:attrName>ppt_x</p:attrName>
                                        </p:attrNameLst>
                                      </p:cBhvr>
                                      <p:tavLst>
                                        <p:tav tm="0">
                                          <p:val>
                                            <p:strVal val="#ppt_x"/>
                                          </p:val>
                                        </p:tav>
                                        <p:tav tm="100000">
                                          <p:val>
                                            <p:strVal val="#ppt_x"/>
                                          </p:val>
                                        </p:tav>
                                      </p:tavLst>
                                    </p:anim>
                                    <p:anim calcmode="lin" valueType="num">
                                      <p:cBhvr additive="base">
                                        <p:cTn id="48" dur="1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2000"/>
                                        <p:tgtEl>
                                          <p:spTgt spid="71"/>
                                        </p:tgtEl>
                                      </p:cBhvr>
                                    </p:animEffect>
                                    <p:anim calcmode="lin" valueType="num">
                                      <p:cBhvr>
                                        <p:cTn id="62" dur="2000" fill="hold"/>
                                        <p:tgtEl>
                                          <p:spTgt spid="71"/>
                                        </p:tgtEl>
                                        <p:attrNameLst>
                                          <p:attrName>ppt_x</p:attrName>
                                        </p:attrNameLst>
                                      </p:cBhvr>
                                      <p:tavLst>
                                        <p:tav tm="0">
                                          <p:val>
                                            <p:strVal val="#ppt_x"/>
                                          </p:val>
                                        </p:tav>
                                        <p:tav tm="100000">
                                          <p:val>
                                            <p:strVal val="#ppt_x"/>
                                          </p:val>
                                        </p:tav>
                                      </p:tavLst>
                                    </p:anim>
                                    <p:anim calcmode="lin" valueType="num">
                                      <p:cBhvr>
                                        <p:cTn id="63" dur="2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09678" y="2276872"/>
            <a:ext cx="5724644" cy="2585323"/>
          </a:xfrm>
          <a:prstGeom prst="rect">
            <a:avLst/>
          </a:prstGeom>
          <a:solidFill>
            <a:srgbClr val="FFFF00"/>
          </a:solidFill>
        </p:spPr>
        <p:txBody>
          <a:bodyPr wrap="none" rtlCol="0">
            <a:spAutoFit/>
          </a:bodyPr>
          <a:lstStyle/>
          <a:p>
            <a:pPr algn="ctr"/>
            <a:endParaRPr lang="en-US" altLang="ja-JP" sz="5400" dirty="0">
              <a:latin typeface="Helvetica" charset="0"/>
            </a:endParaRPr>
          </a:p>
          <a:p>
            <a:pPr algn="ctr"/>
            <a:r>
              <a:rPr lang="en-US" altLang="ja-JP" sz="5400" dirty="0">
                <a:latin typeface="Helvetica" charset="0"/>
              </a:rPr>
              <a:t>②</a:t>
            </a:r>
            <a:r>
              <a:rPr lang="ja-JP" altLang="en-US" sz="5400">
                <a:latin typeface="Helvetica" charset="0"/>
              </a:rPr>
              <a:t>認知症のリアル</a:t>
            </a:r>
            <a:endParaRPr lang="en-US" altLang="ja-JP" sz="5400" dirty="0">
              <a:latin typeface="Helvetica" charset="0"/>
            </a:endParaRPr>
          </a:p>
          <a:p>
            <a:pPr algn="ctr"/>
            <a:endParaRPr lang="en-US" altLang="ja-JP" sz="5400" dirty="0">
              <a:latin typeface="Helvetica" charset="0"/>
            </a:endParaRPr>
          </a:p>
        </p:txBody>
      </p:sp>
    </p:spTree>
    <p:extLst>
      <p:ext uri="{BB962C8B-B14F-4D97-AF65-F5344CB8AC3E}">
        <p14:creationId xmlns:p14="http://schemas.microsoft.com/office/powerpoint/2010/main" val="2899521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A9BB7-6B44-4AAF-9A20-BE2996E9E55F}"/>
              </a:ext>
            </a:extLst>
          </p:cNvPr>
          <p:cNvSpPr>
            <a:spLocks noGrp="1"/>
          </p:cNvSpPr>
          <p:nvPr>
            <p:ph type="title"/>
          </p:nvPr>
        </p:nvSpPr>
        <p:spPr/>
        <p:txBody>
          <a:bodyPr>
            <a:normAutofit fontScale="90000"/>
          </a:bodyPr>
          <a:lstStyle/>
          <a:p>
            <a:r>
              <a:rPr kumimoji="1" lang="ja-JP" altLang="en-US"/>
              <a:t>認知症をお持ちの方の主な困りごと</a:t>
            </a:r>
            <a:endParaRPr kumimoji="1" lang="ja-JP" altLang="en-US" dirty="0"/>
          </a:p>
        </p:txBody>
      </p:sp>
      <p:pic>
        <p:nvPicPr>
          <p:cNvPr id="5" name="図 4">
            <a:extLst>
              <a:ext uri="{FF2B5EF4-FFF2-40B4-BE49-F238E27FC236}">
                <a16:creationId xmlns:a16="http://schemas.microsoft.com/office/drawing/2014/main" id="{A981FD63-78A9-4F51-A220-3B2FDBF3ED68}"/>
              </a:ext>
            </a:extLst>
          </p:cNvPr>
          <p:cNvPicPr>
            <a:picLocks noChangeAspect="1"/>
          </p:cNvPicPr>
          <p:nvPr/>
        </p:nvPicPr>
        <p:blipFill>
          <a:blip r:embed="rId3"/>
          <a:stretch>
            <a:fillRect/>
          </a:stretch>
        </p:blipFill>
        <p:spPr>
          <a:xfrm>
            <a:off x="2984639" y="1541606"/>
            <a:ext cx="3174721" cy="2813957"/>
          </a:xfrm>
          <a:prstGeom prst="rect">
            <a:avLst/>
          </a:prstGeom>
        </p:spPr>
      </p:pic>
      <p:cxnSp>
        <p:nvCxnSpPr>
          <p:cNvPr id="3" name="直線コネクタ 2">
            <a:extLst>
              <a:ext uri="{FF2B5EF4-FFF2-40B4-BE49-F238E27FC236}">
                <a16:creationId xmlns:a16="http://schemas.microsoft.com/office/drawing/2014/main" id="{295E0DE0-23C9-F2FC-FFA5-88E94E59D68C}"/>
              </a:ext>
            </a:extLst>
          </p:cNvPr>
          <p:cNvCxnSpPr>
            <a:cxnSpLocks/>
          </p:cNvCxnSpPr>
          <p:nvPr/>
        </p:nvCxnSpPr>
        <p:spPr>
          <a:xfrm>
            <a:off x="251520" y="1484784"/>
            <a:ext cx="8435280"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B6B62BE2-3063-D38F-27A7-A6303503888C}"/>
              </a:ext>
            </a:extLst>
          </p:cNvPr>
          <p:cNvSpPr txBox="1"/>
          <p:nvPr/>
        </p:nvSpPr>
        <p:spPr>
          <a:xfrm>
            <a:off x="222090" y="4077072"/>
            <a:ext cx="8699818" cy="2646878"/>
          </a:xfrm>
          <a:prstGeom prst="rect">
            <a:avLst/>
          </a:prstGeom>
          <a:solidFill>
            <a:schemeClr val="tx2"/>
          </a:solidFill>
        </p:spPr>
        <p:txBody>
          <a:bodyPr wrap="none" rtlCol="0">
            <a:spAutoFit/>
          </a:bodyPr>
          <a:lstStyle/>
          <a:p>
            <a:r>
              <a:rPr kumimoji="1" lang="ja-JP" altLang="en-US" sz="16600">
                <a:solidFill>
                  <a:schemeClr val="bg1"/>
                </a:solidFill>
              </a:rPr>
              <a:t>口座凍結</a:t>
            </a:r>
          </a:p>
        </p:txBody>
      </p:sp>
    </p:spTree>
    <p:extLst>
      <p:ext uri="{BB962C8B-B14F-4D97-AF65-F5344CB8AC3E}">
        <p14:creationId xmlns:p14="http://schemas.microsoft.com/office/powerpoint/2010/main" val="125490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1ABFCE8-7786-7730-C62F-BDDBF9403127}"/>
              </a:ext>
            </a:extLst>
          </p:cNvPr>
          <p:cNvSpPr txBox="1"/>
          <p:nvPr/>
        </p:nvSpPr>
        <p:spPr>
          <a:xfrm>
            <a:off x="2286000" y="1556792"/>
            <a:ext cx="4572000" cy="1291379"/>
          </a:xfrm>
          <a:prstGeom prst="rect">
            <a:avLst/>
          </a:prstGeom>
          <a:noFill/>
        </p:spPr>
        <p:txBody>
          <a:bodyPr wrap="square">
            <a:spAutoFit/>
          </a:bodyPr>
          <a:lstStyle/>
          <a:p>
            <a:pPr algn="ctr">
              <a:lnSpc>
                <a:spcPct val="150000"/>
              </a:lnSpc>
            </a:pPr>
            <a:r>
              <a:rPr lang="ja-JP" altLang="en-US" b="1" i="0">
                <a:solidFill>
                  <a:srgbClr val="333333"/>
                </a:solidFill>
                <a:effectLst/>
                <a:latin typeface="Noto Sans JP"/>
              </a:rPr>
              <a:t>認知症で判断能力が低下した口座名義人が、詐欺や横領などの犯罪に巻き込まれ、財産を失うことから守るための口座凍結</a:t>
            </a:r>
            <a:endParaRPr lang="ja-JP" altLang="en-US"/>
          </a:p>
        </p:txBody>
      </p:sp>
      <p:sp>
        <p:nvSpPr>
          <p:cNvPr id="6" name="テキスト ボックス 5">
            <a:extLst>
              <a:ext uri="{FF2B5EF4-FFF2-40B4-BE49-F238E27FC236}">
                <a16:creationId xmlns:a16="http://schemas.microsoft.com/office/drawing/2014/main" id="{09F804E2-3536-1A03-52C8-57FF51D35D60}"/>
              </a:ext>
            </a:extLst>
          </p:cNvPr>
          <p:cNvSpPr txBox="1"/>
          <p:nvPr/>
        </p:nvSpPr>
        <p:spPr>
          <a:xfrm>
            <a:off x="2286000" y="3501008"/>
            <a:ext cx="4572000" cy="1291379"/>
          </a:xfrm>
          <a:prstGeom prst="rect">
            <a:avLst/>
          </a:prstGeom>
          <a:noFill/>
        </p:spPr>
        <p:txBody>
          <a:bodyPr wrap="square">
            <a:spAutoFit/>
          </a:bodyPr>
          <a:lstStyle/>
          <a:p>
            <a:pPr algn="ctr">
              <a:lnSpc>
                <a:spcPct val="150000"/>
              </a:lnSpc>
            </a:pPr>
            <a:r>
              <a:rPr lang="ja-JP" altLang="en-US" b="1" i="0">
                <a:solidFill>
                  <a:srgbClr val="333333"/>
                </a:solidFill>
                <a:effectLst/>
                <a:latin typeface="Noto Sans JP"/>
              </a:rPr>
              <a:t>家族が介護資金などの費用を捻出するために、認知症の親名義の定期預金を解約したり、不動産を売却したりすることも</a:t>
            </a:r>
            <a:r>
              <a:rPr lang="en-US" altLang="ja-JP" b="1" i="0" dirty="0">
                <a:solidFill>
                  <a:srgbClr val="333333"/>
                </a:solidFill>
                <a:effectLst/>
                <a:latin typeface="Noto Sans JP"/>
              </a:rPr>
              <a:t>NG</a:t>
            </a:r>
            <a:r>
              <a:rPr lang="ja-JP" altLang="en-US" b="1">
                <a:solidFill>
                  <a:srgbClr val="333333"/>
                </a:solidFill>
                <a:latin typeface="Noto Sans JP"/>
              </a:rPr>
              <a:t>に。</a:t>
            </a:r>
            <a:endParaRPr lang="ja-JP" altLang="en-US"/>
          </a:p>
        </p:txBody>
      </p:sp>
      <p:sp>
        <p:nvSpPr>
          <p:cNvPr id="9" name="テキスト ボックス 8">
            <a:extLst>
              <a:ext uri="{FF2B5EF4-FFF2-40B4-BE49-F238E27FC236}">
                <a16:creationId xmlns:a16="http://schemas.microsoft.com/office/drawing/2014/main" id="{EDDC9446-50B3-EFF9-810D-18299B577FA4}"/>
              </a:ext>
            </a:extLst>
          </p:cNvPr>
          <p:cNvSpPr txBox="1"/>
          <p:nvPr/>
        </p:nvSpPr>
        <p:spPr>
          <a:xfrm>
            <a:off x="323528" y="5589240"/>
            <a:ext cx="8568952" cy="746743"/>
          </a:xfrm>
          <a:prstGeom prst="rect">
            <a:avLst/>
          </a:prstGeom>
          <a:noFill/>
        </p:spPr>
        <p:txBody>
          <a:bodyPr wrap="square">
            <a:spAutoFit/>
          </a:bodyPr>
          <a:lstStyle/>
          <a:p>
            <a:pPr algn="ctr">
              <a:lnSpc>
                <a:spcPct val="150000"/>
              </a:lnSpc>
            </a:pPr>
            <a:r>
              <a:rPr lang="ja-JP" altLang="en-US" sz="3200" b="0" i="0">
                <a:solidFill>
                  <a:srgbClr val="FF0000"/>
                </a:solidFill>
                <a:effectLst/>
                <a:latin typeface="Noto Sans JP"/>
              </a:rPr>
              <a:t>介護資金などの費用は家族の誰が負担？？？</a:t>
            </a:r>
            <a:endParaRPr lang="ja-JP" altLang="en-US" sz="3200">
              <a:solidFill>
                <a:srgbClr val="FF0000"/>
              </a:solidFill>
            </a:endParaRPr>
          </a:p>
        </p:txBody>
      </p:sp>
      <p:sp>
        <p:nvSpPr>
          <p:cNvPr id="10" name="テキスト ボックス 9">
            <a:extLst>
              <a:ext uri="{FF2B5EF4-FFF2-40B4-BE49-F238E27FC236}">
                <a16:creationId xmlns:a16="http://schemas.microsoft.com/office/drawing/2014/main" id="{FD14B5BB-2D83-66A9-F285-558DC8E507B1}"/>
              </a:ext>
            </a:extLst>
          </p:cNvPr>
          <p:cNvSpPr txBox="1"/>
          <p:nvPr/>
        </p:nvSpPr>
        <p:spPr>
          <a:xfrm>
            <a:off x="3098680" y="540098"/>
            <a:ext cx="2946640" cy="461665"/>
          </a:xfrm>
          <a:prstGeom prst="rect">
            <a:avLst/>
          </a:prstGeom>
          <a:noFill/>
        </p:spPr>
        <p:txBody>
          <a:bodyPr wrap="none" rtlCol="0">
            <a:spAutoFit/>
          </a:bodyPr>
          <a:lstStyle/>
          <a:p>
            <a:r>
              <a:rPr kumimoji="1" lang="ja-JP" altLang="en-US" sz="2400"/>
              <a:t>口座凍結になると・・・</a:t>
            </a:r>
          </a:p>
        </p:txBody>
      </p:sp>
      <p:sp>
        <p:nvSpPr>
          <p:cNvPr id="11" name="下矢印 10">
            <a:extLst>
              <a:ext uri="{FF2B5EF4-FFF2-40B4-BE49-F238E27FC236}">
                <a16:creationId xmlns:a16="http://schemas.microsoft.com/office/drawing/2014/main" id="{41185940-8297-CBC1-45BF-8D0458C6C520}"/>
              </a:ext>
            </a:extLst>
          </p:cNvPr>
          <p:cNvSpPr/>
          <p:nvPr/>
        </p:nvSpPr>
        <p:spPr>
          <a:xfrm>
            <a:off x="4247964" y="2983906"/>
            <a:ext cx="756084" cy="445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a:extLst>
              <a:ext uri="{FF2B5EF4-FFF2-40B4-BE49-F238E27FC236}">
                <a16:creationId xmlns:a16="http://schemas.microsoft.com/office/drawing/2014/main" id="{2DACBE51-9B5B-8FEF-6DC8-9EE45A25B726}"/>
              </a:ext>
            </a:extLst>
          </p:cNvPr>
          <p:cNvSpPr/>
          <p:nvPr/>
        </p:nvSpPr>
        <p:spPr>
          <a:xfrm>
            <a:off x="4247964" y="4976531"/>
            <a:ext cx="756084" cy="445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51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FF29F26-4D50-4551-9BB5-109D6422B5CD}"/>
              </a:ext>
            </a:extLst>
          </p:cNvPr>
          <p:cNvSpPr>
            <a:spLocks noGrp="1"/>
          </p:cNvSpPr>
          <p:nvPr>
            <p:ph type="title"/>
          </p:nvPr>
        </p:nvSpPr>
        <p:spPr/>
        <p:txBody>
          <a:bodyPr/>
          <a:lstStyle/>
          <a:p>
            <a:r>
              <a:rPr lang="ja-JP" altLang="en-US" dirty="0"/>
              <a:t>当時の困りごとと対策</a:t>
            </a:r>
          </a:p>
        </p:txBody>
      </p:sp>
      <p:sp>
        <p:nvSpPr>
          <p:cNvPr id="7" name="テキスト プレースホルダー 6">
            <a:extLst>
              <a:ext uri="{FF2B5EF4-FFF2-40B4-BE49-F238E27FC236}">
                <a16:creationId xmlns:a16="http://schemas.microsoft.com/office/drawing/2014/main" id="{BC92B7DE-0685-49FD-8AB0-D3731AC1897C}"/>
              </a:ext>
            </a:extLst>
          </p:cNvPr>
          <p:cNvSpPr>
            <a:spLocks noGrp="1"/>
          </p:cNvSpPr>
          <p:nvPr>
            <p:ph type="body" idx="1"/>
          </p:nvPr>
        </p:nvSpPr>
        <p:spPr>
          <a:xfrm>
            <a:off x="1108893" y="1715228"/>
            <a:ext cx="4040188" cy="639762"/>
          </a:xfrm>
        </p:spPr>
        <p:txBody>
          <a:bodyPr/>
          <a:lstStyle/>
          <a:p>
            <a:r>
              <a:rPr lang="ja-JP" altLang="en-US" dirty="0"/>
              <a:t>困りごと</a:t>
            </a:r>
          </a:p>
        </p:txBody>
      </p:sp>
      <p:sp>
        <p:nvSpPr>
          <p:cNvPr id="4" name="コンテンツ プレースホルダー 3">
            <a:extLst>
              <a:ext uri="{FF2B5EF4-FFF2-40B4-BE49-F238E27FC236}">
                <a16:creationId xmlns:a16="http://schemas.microsoft.com/office/drawing/2014/main" id="{4AAEB12D-CE48-4BE0-943C-11530D6E9FC8}"/>
              </a:ext>
            </a:extLst>
          </p:cNvPr>
          <p:cNvSpPr>
            <a:spLocks noGrp="1"/>
          </p:cNvSpPr>
          <p:nvPr>
            <p:ph sz="half" idx="2"/>
          </p:nvPr>
        </p:nvSpPr>
        <p:spPr>
          <a:xfrm>
            <a:off x="531812" y="2780928"/>
            <a:ext cx="4040188" cy="3951288"/>
          </a:xfrm>
        </p:spPr>
        <p:txBody>
          <a:bodyPr>
            <a:normAutofit/>
          </a:bodyPr>
          <a:lstStyle/>
          <a:p>
            <a:r>
              <a:rPr lang="ja-JP" altLang="en-US" dirty="0"/>
              <a:t>お金の管理</a:t>
            </a:r>
            <a:endParaRPr lang="en-US" altLang="ja-JP" dirty="0"/>
          </a:p>
          <a:p>
            <a:r>
              <a:rPr lang="ja-JP" altLang="en-US" dirty="0"/>
              <a:t>薬の管理</a:t>
            </a:r>
            <a:endParaRPr lang="en-US" altLang="ja-JP" dirty="0"/>
          </a:p>
          <a:p>
            <a:r>
              <a:rPr lang="ja-JP" altLang="en-US" dirty="0"/>
              <a:t>火の管理</a:t>
            </a:r>
            <a:endParaRPr lang="en-US" altLang="ja-JP" dirty="0"/>
          </a:p>
          <a:p>
            <a:r>
              <a:rPr lang="ja-JP" altLang="en-US" dirty="0"/>
              <a:t>リモコンの管理</a:t>
            </a:r>
            <a:endParaRPr lang="en-US" altLang="ja-JP" dirty="0"/>
          </a:p>
          <a:p>
            <a:r>
              <a:rPr lang="ja-JP" altLang="en-US" dirty="0"/>
              <a:t>洗濯機の操作</a:t>
            </a:r>
          </a:p>
          <a:p>
            <a:pPr marL="0" indent="0">
              <a:buNone/>
            </a:pPr>
            <a:endParaRPr lang="en-US" altLang="ja-JP" dirty="0"/>
          </a:p>
          <a:p>
            <a:endParaRPr lang="ja-JP" altLang="en-US" dirty="0"/>
          </a:p>
        </p:txBody>
      </p:sp>
      <p:sp>
        <p:nvSpPr>
          <p:cNvPr id="8" name="テキスト プレースホルダー 7">
            <a:extLst>
              <a:ext uri="{FF2B5EF4-FFF2-40B4-BE49-F238E27FC236}">
                <a16:creationId xmlns:a16="http://schemas.microsoft.com/office/drawing/2014/main" id="{E1F5BBE4-5489-40C4-A6DC-D7260149C74D}"/>
              </a:ext>
            </a:extLst>
          </p:cNvPr>
          <p:cNvSpPr>
            <a:spLocks noGrp="1"/>
          </p:cNvSpPr>
          <p:nvPr>
            <p:ph type="body" sz="quarter" idx="3"/>
          </p:nvPr>
        </p:nvSpPr>
        <p:spPr>
          <a:xfrm>
            <a:off x="5128783" y="1715228"/>
            <a:ext cx="4041775" cy="639762"/>
          </a:xfrm>
        </p:spPr>
        <p:txBody>
          <a:bodyPr/>
          <a:lstStyle/>
          <a:p>
            <a:r>
              <a:rPr lang="ja-JP" altLang="en-US" dirty="0"/>
              <a:t>今後</a:t>
            </a:r>
            <a:r>
              <a:rPr lang="ja-JP" altLang="en-US"/>
              <a:t>の対策は？</a:t>
            </a:r>
            <a:endParaRPr lang="ja-JP" altLang="en-US" dirty="0"/>
          </a:p>
        </p:txBody>
      </p:sp>
      <p:sp>
        <p:nvSpPr>
          <p:cNvPr id="9" name="コンテンツ プレースホルダー 8">
            <a:extLst>
              <a:ext uri="{FF2B5EF4-FFF2-40B4-BE49-F238E27FC236}">
                <a16:creationId xmlns:a16="http://schemas.microsoft.com/office/drawing/2014/main" id="{727CC355-0CD5-4602-B21A-D1A4446F2D55}"/>
              </a:ext>
            </a:extLst>
          </p:cNvPr>
          <p:cNvSpPr>
            <a:spLocks noGrp="1"/>
          </p:cNvSpPr>
          <p:nvPr>
            <p:ph sz="quarter" idx="4"/>
          </p:nvPr>
        </p:nvSpPr>
        <p:spPr>
          <a:xfrm>
            <a:off x="4719637" y="2780928"/>
            <a:ext cx="4041775" cy="3951288"/>
          </a:xfrm>
        </p:spPr>
        <p:txBody>
          <a:bodyPr>
            <a:normAutofit/>
          </a:bodyPr>
          <a:lstStyle/>
          <a:p>
            <a:r>
              <a:rPr lang="ja-JP" altLang="en-US" dirty="0"/>
              <a:t>金融機関と顔の見える関係</a:t>
            </a:r>
            <a:br>
              <a:rPr lang="en-US" altLang="ja-JP" dirty="0"/>
            </a:br>
            <a:r>
              <a:rPr lang="ja-JP" altLang="en-US" dirty="0"/>
              <a:t>成年後見制度</a:t>
            </a:r>
            <a:endParaRPr lang="en-US" altLang="ja-JP" dirty="0"/>
          </a:p>
          <a:p>
            <a:r>
              <a:rPr lang="ja-JP" altLang="en-US" dirty="0"/>
              <a:t>精神科の訪問診療</a:t>
            </a:r>
            <a:endParaRPr lang="en-US" altLang="ja-JP" dirty="0"/>
          </a:p>
          <a:p>
            <a:r>
              <a:rPr lang="ja-JP" altLang="en-US" dirty="0"/>
              <a:t>ガスから</a:t>
            </a:r>
            <a:r>
              <a:rPr lang="en-US" altLang="ja-JP" dirty="0"/>
              <a:t>IH</a:t>
            </a:r>
          </a:p>
          <a:p>
            <a:r>
              <a:rPr lang="ja-JP" altLang="en-US" dirty="0"/>
              <a:t>リモコンが複雑すぎる</a:t>
            </a:r>
            <a:endParaRPr lang="en-US" altLang="ja-JP" dirty="0"/>
          </a:p>
          <a:p>
            <a:r>
              <a:rPr lang="ja-JP" altLang="en-US" dirty="0"/>
              <a:t>二槽式洗濯機</a:t>
            </a:r>
            <a:endParaRPr lang="en-US" altLang="ja-JP" dirty="0"/>
          </a:p>
          <a:p>
            <a:endParaRPr lang="ja-JP" altLang="en-US" dirty="0"/>
          </a:p>
        </p:txBody>
      </p:sp>
      <p:cxnSp>
        <p:nvCxnSpPr>
          <p:cNvPr id="5" name="直線コネクタ 4">
            <a:extLst>
              <a:ext uri="{FF2B5EF4-FFF2-40B4-BE49-F238E27FC236}">
                <a16:creationId xmlns:a16="http://schemas.microsoft.com/office/drawing/2014/main" id="{77DF59DE-6F44-BCDE-4C05-3C86811C7FFA}"/>
              </a:ext>
            </a:extLst>
          </p:cNvPr>
          <p:cNvCxnSpPr>
            <a:cxnSpLocks/>
          </p:cNvCxnSpPr>
          <p:nvPr/>
        </p:nvCxnSpPr>
        <p:spPr>
          <a:xfrm>
            <a:off x="251520" y="1484784"/>
            <a:ext cx="8435280"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5664180-D1DF-99EE-499C-A6977858979A}"/>
              </a:ext>
            </a:extLst>
          </p:cNvPr>
          <p:cNvSpPr txBox="1"/>
          <p:nvPr/>
        </p:nvSpPr>
        <p:spPr>
          <a:xfrm>
            <a:off x="323528" y="5589240"/>
            <a:ext cx="8568952" cy="992066"/>
          </a:xfrm>
          <a:prstGeom prst="rect">
            <a:avLst/>
          </a:prstGeom>
          <a:noFill/>
        </p:spPr>
        <p:txBody>
          <a:bodyPr wrap="square">
            <a:spAutoFit/>
          </a:bodyPr>
          <a:lstStyle/>
          <a:p>
            <a:pPr algn="ctr">
              <a:lnSpc>
                <a:spcPct val="150000"/>
              </a:lnSpc>
            </a:pPr>
            <a:r>
              <a:rPr lang="ja-JP" altLang="en-US" sz="4400" b="0" i="0">
                <a:solidFill>
                  <a:srgbClr val="FF0000"/>
                </a:solidFill>
                <a:effectLst/>
                <a:latin typeface="Noto Sans JP"/>
              </a:rPr>
              <a:t>誰が、いつ、対策を検討する？？？</a:t>
            </a:r>
            <a:endParaRPr lang="ja-JP" altLang="en-US" sz="4400">
              <a:solidFill>
                <a:srgbClr val="FF0000"/>
              </a:solidFill>
            </a:endParaRPr>
          </a:p>
        </p:txBody>
      </p:sp>
    </p:spTree>
    <p:extLst>
      <p:ext uri="{BB962C8B-B14F-4D97-AF65-F5344CB8AC3E}">
        <p14:creationId xmlns:p14="http://schemas.microsoft.com/office/powerpoint/2010/main" val="27063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1000"/>
                                        <p:tgtEl>
                                          <p:spTgt spid="9">
                                            <p:txEl>
                                              <p:pRg st="1" end="1"/>
                                            </p:txEl>
                                          </p:spTgt>
                                        </p:tgtEl>
                                      </p:cBhvr>
                                    </p:animEffect>
                                    <p:anim calcmode="lin" valueType="num">
                                      <p:cBhvr>
                                        <p:cTn id="5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xEl>
                                              <p:pRg st="2" end="2"/>
                                            </p:txEl>
                                          </p:spTgt>
                                        </p:tgtEl>
                                        <p:attrNameLst>
                                          <p:attrName>style.visibility</p:attrName>
                                        </p:attrNameLst>
                                      </p:cBhvr>
                                      <p:to>
                                        <p:strVal val="visible"/>
                                      </p:to>
                                    </p:set>
                                    <p:animEffect transition="in" filter="fade">
                                      <p:cBhvr>
                                        <p:cTn id="56" dur="1000"/>
                                        <p:tgtEl>
                                          <p:spTgt spid="9">
                                            <p:txEl>
                                              <p:pRg st="2" end="2"/>
                                            </p:txEl>
                                          </p:spTgt>
                                        </p:tgtEl>
                                      </p:cBhvr>
                                    </p:animEffect>
                                    <p:anim calcmode="lin" valueType="num">
                                      <p:cBhvr>
                                        <p:cTn id="5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fade">
                                      <p:cBhvr>
                                        <p:cTn id="63" dur="1000"/>
                                        <p:tgtEl>
                                          <p:spTgt spid="9">
                                            <p:txEl>
                                              <p:pRg st="3" end="3"/>
                                            </p:txEl>
                                          </p:spTgt>
                                        </p:tgtEl>
                                      </p:cBhvr>
                                    </p:animEffect>
                                    <p:anim calcmode="lin" valueType="num">
                                      <p:cBhvr>
                                        <p:cTn id="6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xEl>
                                              <p:pRg st="4" end="4"/>
                                            </p:txEl>
                                          </p:spTgt>
                                        </p:tgtEl>
                                        <p:attrNameLst>
                                          <p:attrName>style.visibility</p:attrName>
                                        </p:attrNameLst>
                                      </p:cBhvr>
                                      <p:to>
                                        <p:strVal val="visible"/>
                                      </p:to>
                                    </p:set>
                                    <p:animEffect transition="in" filter="fade">
                                      <p:cBhvr>
                                        <p:cTn id="70" dur="1000"/>
                                        <p:tgtEl>
                                          <p:spTgt spid="9">
                                            <p:txEl>
                                              <p:pRg st="4" end="4"/>
                                            </p:txEl>
                                          </p:spTgt>
                                        </p:tgtEl>
                                      </p:cBhvr>
                                    </p:animEffect>
                                    <p:anim calcmode="lin" valueType="num">
                                      <p:cBhvr>
                                        <p:cTn id="7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dissolve">
                                      <p:cBhvr>
                                        <p:cTn id="7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24E8EBE-FFA5-136C-25F2-42F7960B32A9}"/>
              </a:ext>
            </a:extLst>
          </p:cNvPr>
          <p:cNvSpPr txBox="1"/>
          <p:nvPr/>
        </p:nvSpPr>
        <p:spPr>
          <a:xfrm>
            <a:off x="323528" y="1669950"/>
            <a:ext cx="8568952" cy="4039054"/>
          </a:xfrm>
          <a:prstGeom prst="rect">
            <a:avLst/>
          </a:prstGeom>
          <a:noFill/>
        </p:spPr>
        <p:txBody>
          <a:bodyPr wrap="square">
            <a:spAutoFit/>
          </a:bodyPr>
          <a:lstStyle/>
          <a:p>
            <a:pPr algn="ctr">
              <a:lnSpc>
                <a:spcPct val="150000"/>
              </a:lnSpc>
            </a:pPr>
            <a:r>
              <a:rPr lang="ja-JP" altLang="en-US" sz="4400" b="0" i="0">
                <a:solidFill>
                  <a:srgbClr val="333333"/>
                </a:solidFill>
                <a:effectLst/>
                <a:latin typeface="Noto Sans JP"/>
              </a:rPr>
              <a:t>相続対策と</a:t>
            </a:r>
            <a:endParaRPr lang="en-US" altLang="ja-JP" sz="4400" b="0" i="0" dirty="0">
              <a:solidFill>
                <a:srgbClr val="333333"/>
              </a:solidFill>
              <a:effectLst/>
              <a:latin typeface="Noto Sans JP"/>
            </a:endParaRPr>
          </a:p>
          <a:p>
            <a:pPr algn="ctr">
              <a:lnSpc>
                <a:spcPct val="150000"/>
              </a:lnSpc>
            </a:pPr>
            <a:r>
              <a:rPr lang="ja-JP" altLang="en-US" sz="4400">
                <a:solidFill>
                  <a:srgbClr val="333333"/>
                </a:solidFill>
                <a:latin typeface="Noto Sans JP"/>
              </a:rPr>
              <a:t>認知症の備えは</a:t>
            </a:r>
            <a:endParaRPr lang="en-US" altLang="ja-JP" sz="4400" dirty="0">
              <a:solidFill>
                <a:srgbClr val="333333"/>
              </a:solidFill>
              <a:latin typeface="Noto Sans JP"/>
            </a:endParaRPr>
          </a:p>
          <a:p>
            <a:pPr algn="ctr">
              <a:lnSpc>
                <a:spcPct val="150000"/>
              </a:lnSpc>
            </a:pPr>
            <a:r>
              <a:rPr lang="ja-JP" altLang="en-US" sz="4400"/>
              <a:t>セットで開始することが</a:t>
            </a:r>
            <a:endParaRPr lang="en-US" altLang="ja-JP" sz="4400" dirty="0"/>
          </a:p>
          <a:p>
            <a:pPr algn="ctr">
              <a:lnSpc>
                <a:spcPct val="150000"/>
              </a:lnSpc>
            </a:pPr>
            <a:r>
              <a:rPr lang="ja-JP" altLang="en-US" sz="4400"/>
              <a:t>必要な時代なのです。</a:t>
            </a:r>
            <a:endParaRPr lang="en-US" altLang="ja-JP" sz="4400" dirty="0">
              <a:solidFill>
                <a:srgbClr val="333333"/>
              </a:solidFill>
              <a:latin typeface="Noto Sans JP"/>
            </a:endParaRPr>
          </a:p>
        </p:txBody>
      </p:sp>
    </p:spTree>
    <p:extLst>
      <p:ext uri="{BB962C8B-B14F-4D97-AF65-F5344CB8AC3E}">
        <p14:creationId xmlns:p14="http://schemas.microsoft.com/office/powerpoint/2010/main" val="33457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550980" y="1669950"/>
            <a:ext cx="6042039" cy="4247317"/>
          </a:xfrm>
          <a:prstGeom prst="rect">
            <a:avLst/>
          </a:prstGeom>
          <a:solidFill>
            <a:srgbClr val="FFFF00"/>
          </a:solidFill>
        </p:spPr>
        <p:txBody>
          <a:bodyPr wrap="none" rtlCol="0">
            <a:spAutoFit/>
          </a:bodyPr>
          <a:lstStyle/>
          <a:p>
            <a:pPr algn="ctr"/>
            <a:endParaRPr lang="en-US" altLang="ja-JP" sz="5400" dirty="0">
              <a:latin typeface="Helvetica" charset="0"/>
            </a:endParaRPr>
          </a:p>
          <a:p>
            <a:pPr algn="ctr"/>
            <a:r>
              <a:rPr lang="en-US" altLang="ja-JP" sz="5400" dirty="0">
                <a:latin typeface="Helvetica" charset="0"/>
              </a:rPr>
              <a:t>③</a:t>
            </a:r>
            <a:r>
              <a:rPr lang="ja-JP" altLang="en-US" sz="5400">
                <a:latin typeface="Helvetica" charset="0"/>
              </a:rPr>
              <a:t>後悔しないために</a:t>
            </a:r>
            <a:endParaRPr lang="en-US" altLang="ja-JP" sz="5400" dirty="0">
              <a:latin typeface="Helvetica" charset="0"/>
            </a:endParaRPr>
          </a:p>
          <a:p>
            <a:pPr algn="ctr"/>
            <a:endParaRPr lang="en-US" altLang="ja-JP" sz="5400" dirty="0">
              <a:latin typeface="Helvetica" charset="0"/>
            </a:endParaRPr>
          </a:p>
          <a:p>
            <a:pPr algn="ctr"/>
            <a:r>
              <a:rPr lang="ja-JP" altLang="en-US" sz="5400">
                <a:latin typeface="Helvetica" charset="0"/>
              </a:rPr>
              <a:t>知っておきたいこと</a:t>
            </a:r>
            <a:endParaRPr lang="en-US" altLang="ja-JP" sz="5400" dirty="0">
              <a:latin typeface="Helvetica" charset="0"/>
            </a:endParaRPr>
          </a:p>
          <a:p>
            <a:pPr algn="ctr"/>
            <a:endParaRPr lang="en-US" altLang="ja-JP" sz="5400" dirty="0">
              <a:latin typeface="Helvetica" charset="0"/>
            </a:endParaRPr>
          </a:p>
        </p:txBody>
      </p:sp>
    </p:spTree>
    <p:extLst>
      <p:ext uri="{BB962C8B-B14F-4D97-AF65-F5344CB8AC3E}">
        <p14:creationId xmlns:p14="http://schemas.microsoft.com/office/powerpoint/2010/main" val="34212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25231" y="573833"/>
            <a:ext cx="4493538" cy="523220"/>
          </a:xfrm>
          <a:prstGeom prst="rect">
            <a:avLst/>
          </a:prstGeom>
          <a:noFill/>
        </p:spPr>
        <p:txBody>
          <a:bodyPr wrap="none" rtlCol="0">
            <a:spAutoFit/>
          </a:bodyPr>
          <a:lstStyle/>
          <a:p>
            <a:r>
              <a:rPr lang="ja-JP" altLang="en-US" sz="2800" dirty="0"/>
              <a:t>相続トータルサポート富山</a:t>
            </a:r>
            <a:endParaRPr kumimoji="1" lang="ja-JP" altLang="en-US" sz="2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59099"/>
            <a:ext cx="3775360" cy="537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7236" y="1332495"/>
            <a:ext cx="3761188" cy="534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727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3373" y="1916832"/>
            <a:ext cx="9142481" cy="3843873"/>
          </a:xfrm>
          <a:prstGeom prst="rect">
            <a:avLst/>
          </a:prstGeom>
          <a:noFill/>
        </p:spPr>
        <p:txBody>
          <a:bodyPr wrap="square" rtlCol="0">
            <a:spAutoFit/>
          </a:bodyPr>
          <a:lstStyle/>
          <a:p>
            <a:pPr algn="ctr">
              <a:lnSpc>
                <a:spcPct val="150000"/>
              </a:lnSpc>
            </a:pPr>
            <a:r>
              <a:rPr kumimoji="1" lang="ja-JP" altLang="en-US" sz="4800"/>
              <a:t>相続対策・認知症対策が失敗する</a:t>
            </a:r>
            <a:endParaRPr kumimoji="1" lang="en-US" altLang="ja-JP" sz="4800" dirty="0"/>
          </a:p>
          <a:p>
            <a:pPr algn="ctr">
              <a:lnSpc>
                <a:spcPct val="150000"/>
              </a:lnSpc>
            </a:pPr>
            <a:r>
              <a:rPr lang="ja-JP" altLang="en-US" sz="7200">
                <a:solidFill>
                  <a:srgbClr val="FF0000"/>
                </a:solidFill>
              </a:rPr>
              <a:t>一番の原因</a:t>
            </a:r>
            <a:endParaRPr lang="en-US" altLang="ja-JP" sz="7200" dirty="0">
              <a:solidFill>
                <a:srgbClr val="FF0000"/>
              </a:solidFill>
            </a:endParaRPr>
          </a:p>
          <a:p>
            <a:pPr algn="ctr">
              <a:lnSpc>
                <a:spcPct val="150000"/>
              </a:lnSpc>
            </a:pPr>
            <a:r>
              <a:rPr lang="ja-JP" altLang="en-US" sz="4800"/>
              <a:t>を知っていますか？</a:t>
            </a:r>
            <a:endParaRPr kumimoji="1" lang="ja-JP" altLang="en-US" sz="4800" dirty="0"/>
          </a:p>
        </p:txBody>
      </p:sp>
    </p:spTree>
    <p:extLst>
      <p:ext uri="{BB962C8B-B14F-4D97-AF65-F5344CB8AC3E}">
        <p14:creationId xmlns:p14="http://schemas.microsoft.com/office/powerpoint/2010/main" val="101428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79732" y="2230723"/>
            <a:ext cx="9142481" cy="2396554"/>
          </a:xfrm>
          <a:prstGeom prst="rect">
            <a:avLst/>
          </a:prstGeom>
          <a:noFill/>
        </p:spPr>
        <p:txBody>
          <a:bodyPr wrap="square" rtlCol="0">
            <a:spAutoFit/>
          </a:bodyPr>
          <a:lstStyle/>
          <a:p>
            <a:pPr algn="ctr">
              <a:lnSpc>
                <a:spcPct val="150000"/>
              </a:lnSpc>
            </a:pPr>
            <a:r>
              <a:rPr kumimoji="1" lang="ja-JP" altLang="en-US" sz="11500"/>
              <a:t>それは</a:t>
            </a:r>
            <a:r>
              <a:rPr kumimoji="1" lang="en-US" altLang="ja-JP" sz="11500" dirty="0"/>
              <a:t>…</a:t>
            </a:r>
            <a:endParaRPr kumimoji="1" lang="ja-JP" altLang="en-US" sz="11500" dirty="0"/>
          </a:p>
        </p:txBody>
      </p:sp>
    </p:spTree>
    <p:extLst>
      <p:ext uri="{BB962C8B-B14F-4D97-AF65-F5344CB8AC3E}">
        <p14:creationId xmlns:p14="http://schemas.microsoft.com/office/powerpoint/2010/main" val="3792721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1700808"/>
            <a:ext cx="9142481" cy="4397871"/>
          </a:xfrm>
          <a:prstGeom prst="rect">
            <a:avLst/>
          </a:prstGeom>
          <a:noFill/>
        </p:spPr>
        <p:txBody>
          <a:bodyPr wrap="square" rtlCol="0">
            <a:spAutoFit/>
          </a:bodyPr>
          <a:lstStyle/>
          <a:p>
            <a:pPr algn="ctr">
              <a:lnSpc>
                <a:spcPct val="150000"/>
              </a:lnSpc>
            </a:pPr>
            <a:r>
              <a:rPr lang="en-US" altLang="ja-JP" sz="4800" dirty="0">
                <a:solidFill>
                  <a:srgbClr val="FF0000"/>
                </a:solidFill>
              </a:rPr>
              <a:t>1</a:t>
            </a:r>
            <a:r>
              <a:rPr lang="ja-JP" altLang="en-US" sz="4800">
                <a:solidFill>
                  <a:srgbClr val="FF0000"/>
                </a:solidFill>
              </a:rPr>
              <a:t>人で、もしくは</a:t>
            </a:r>
            <a:endParaRPr lang="en-US" altLang="ja-JP" sz="4800" dirty="0">
              <a:solidFill>
                <a:srgbClr val="FF0000"/>
              </a:solidFill>
            </a:endParaRPr>
          </a:p>
          <a:p>
            <a:pPr algn="ctr">
              <a:lnSpc>
                <a:spcPct val="150000"/>
              </a:lnSpc>
            </a:pPr>
            <a:r>
              <a:rPr lang="ja-JP" altLang="en-US" sz="4800">
                <a:solidFill>
                  <a:srgbClr val="FF0000"/>
                </a:solidFill>
              </a:rPr>
              <a:t>家族の一部だけで、</a:t>
            </a:r>
            <a:endParaRPr lang="en-US" altLang="ja-JP" sz="4800" dirty="0">
              <a:solidFill>
                <a:srgbClr val="FF0000"/>
              </a:solidFill>
            </a:endParaRPr>
          </a:p>
          <a:p>
            <a:pPr algn="ctr">
              <a:lnSpc>
                <a:spcPct val="150000"/>
              </a:lnSpc>
            </a:pPr>
            <a:r>
              <a:rPr lang="ja-JP" altLang="en-US" sz="4800">
                <a:solidFill>
                  <a:srgbClr val="FF0000"/>
                </a:solidFill>
              </a:rPr>
              <a:t>専門家などの言いなりの</a:t>
            </a:r>
            <a:endParaRPr lang="en-US" altLang="ja-JP" sz="4800" dirty="0">
              <a:solidFill>
                <a:srgbClr val="FF0000"/>
              </a:solidFill>
            </a:endParaRPr>
          </a:p>
          <a:p>
            <a:pPr algn="ctr">
              <a:lnSpc>
                <a:spcPct val="150000"/>
              </a:lnSpc>
            </a:pPr>
            <a:r>
              <a:rPr lang="ja-JP" altLang="en-US" sz="4800">
                <a:solidFill>
                  <a:srgbClr val="FF0000"/>
                </a:solidFill>
              </a:rPr>
              <a:t>対策を進めるのは</a:t>
            </a:r>
            <a:r>
              <a:rPr lang="en-US" altLang="ja-JP" sz="4800" dirty="0">
                <a:solidFill>
                  <a:srgbClr val="FF0000"/>
                </a:solidFill>
              </a:rPr>
              <a:t>NG</a:t>
            </a:r>
          </a:p>
        </p:txBody>
      </p:sp>
    </p:spTree>
    <p:extLst>
      <p:ext uri="{BB962C8B-B14F-4D97-AF65-F5344CB8AC3E}">
        <p14:creationId xmlns:p14="http://schemas.microsoft.com/office/powerpoint/2010/main" val="480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1926377"/>
            <a:ext cx="9142481" cy="3005246"/>
          </a:xfrm>
          <a:prstGeom prst="rect">
            <a:avLst/>
          </a:prstGeom>
          <a:noFill/>
        </p:spPr>
        <p:txBody>
          <a:bodyPr wrap="square" rtlCol="0">
            <a:spAutoFit/>
          </a:bodyPr>
          <a:lstStyle/>
          <a:p>
            <a:pPr algn="ctr">
              <a:lnSpc>
                <a:spcPct val="150000"/>
              </a:lnSpc>
            </a:pPr>
            <a:r>
              <a:rPr lang="ja-JP" altLang="en-US" sz="4400"/>
              <a:t>例えば</a:t>
            </a:r>
            <a:r>
              <a:rPr lang="en-US" altLang="ja-JP" sz="4400" dirty="0"/>
              <a:t>…</a:t>
            </a:r>
          </a:p>
          <a:p>
            <a:pPr algn="ctr">
              <a:lnSpc>
                <a:spcPct val="150000"/>
              </a:lnSpc>
            </a:pPr>
            <a:r>
              <a:rPr lang="ja-JP" altLang="en-US" sz="4400"/>
              <a:t>相続対策がとても上手く行った</a:t>
            </a:r>
            <a:endParaRPr lang="en-US" altLang="ja-JP" sz="4400" dirty="0"/>
          </a:p>
          <a:p>
            <a:pPr algn="ctr">
              <a:lnSpc>
                <a:spcPct val="150000"/>
              </a:lnSpc>
            </a:pPr>
            <a:r>
              <a:rPr lang="ja-JP" altLang="en-US" sz="4400"/>
              <a:t>あるご家族はこういいます。</a:t>
            </a:r>
            <a:endParaRPr lang="en-US" altLang="ja-JP" sz="4400" dirty="0"/>
          </a:p>
        </p:txBody>
      </p:sp>
    </p:spTree>
    <p:extLst>
      <p:ext uri="{BB962C8B-B14F-4D97-AF65-F5344CB8AC3E}">
        <p14:creationId xmlns:p14="http://schemas.microsoft.com/office/powerpoint/2010/main" val="2591087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7504" y="1484784"/>
            <a:ext cx="9142481" cy="5078313"/>
          </a:xfrm>
          <a:prstGeom prst="rect">
            <a:avLst/>
          </a:prstGeom>
          <a:noFill/>
        </p:spPr>
        <p:txBody>
          <a:bodyPr wrap="square" rtlCol="0">
            <a:spAutoFit/>
          </a:bodyPr>
          <a:lstStyle/>
          <a:p>
            <a:pPr algn="ctr"/>
            <a:r>
              <a:rPr lang="ja-JP" altLang="en-US" sz="3600"/>
              <a:t>「相続対策がこんなにも上手く行った</a:t>
            </a:r>
            <a:endParaRPr lang="en-US" altLang="ja-JP" sz="3600" dirty="0"/>
          </a:p>
          <a:p>
            <a:pPr algn="ctr"/>
            <a:r>
              <a:rPr lang="en-US" altLang="ja-JP" sz="3600" dirty="0"/>
              <a:t>1</a:t>
            </a:r>
            <a:r>
              <a:rPr lang="ja-JP" altLang="en-US" sz="3600"/>
              <a:t>番のポイントは、</a:t>
            </a:r>
            <a:endParaRPr lang="en-US" altLang="ja-JP" sz="3600" dirty="0"/>
          </a:p>
          <a:p>
            <a:pPr algn="ctr"/>
            <a:r>
              <a:rPr lang="ja-JP" altLang="en-US" sz="3600"/>
              <a:t>家を継がない兄弟姉妹も交えて、</a:t>
            </a:r>
            <a:br>
              <a:rPr lang="en-US" altLang="ja-JP" sz="3600" dirty="0"/>
            </a:br>
            <a:r>
              <a:rPr lang="ja-JP" altLang="en-US" sz="3600"/>
              <a:t>時間をかけて話し合いをしたこと。</a:t>
            </a:r>
            <a:endParaRPr lang="en-US" altLang="ja-JP" sz="3600" dirty="0"/>
          </a:p>
          <a:p>
            <a:pPr algn="ctr"/>
            <a:endParaRPr lang="en-US" altLang="ja-JP" sz="3600" dirty="0"/>
          </a:p>
          <a:p>
            <a:pPr algn="ctr"/>
            <a:r>
              <a:rPr lang="ja-JP" altLang="en-US" sz="3600"/>
              <a:t>そのために早めにプロに相談して、</a:t>
            </a:r>
            <a:br>
              <a:rPr lang="en-US" altLang="ja-JP" sz="3600" dirty="0"/>
            </a:br>
            <a:r>
              <a:rPr lang="ja-JP" altLang="en-US" sz="3600"/>
              <a:t>何度も家族会議を繰り返し、</a:t>
            </a:r>
            <a:endParaRPr lang="en-US" altLang="ja-JP" sz="3600" dirty="0"/>
          </a:p>
          <a:p>
            <a:pPr algn="ctr"/>
            <a:r>
              <a:rPr lang="ja-JP" altLang="en-US" sz="3600"/>
              <a:t>みんなが理解・納得のうえ相続対策ができて本当によかった」</a:t>
            </a:r>
            <a:endParaRPr lang="en-US" altLang="ja-JP" sz="3600" dirty="0"/>
          </a:p>
        </p:txBody>
      </p:sp>
    </p:spTree>
    <p:extLst>
      <p:ext uri="{BB962C8B-B14F-4D97-AF65-F5344CB8AC3E}">
        <p14:creationId xmlns:p14="http://schemas.microsoft.com/office/powerpoint/2010/main" val="4561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25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125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125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1500"/>
                                        <p:tgtEl>
                                          <p:spTgt spid="5">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dissolve">
                                      <p:cBhvr>
                                        <p:cTn id="21" dur="1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a:extLst>
              <a:ext uri="{FF2B5EF4-FFF2-40B4-BE49-F238E27FC236}">
                <a16:creationId xmlns:a16="http://schemas.microsoft.com/office/drawing/2014/main" id="{90711547-48EE-B04E-A046-B3C065DA9F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650588"/>
            <a:ext cx="9144000" cy="4278094"/>
          </a:xfrm>
          <a:prstGeom prst="rect">
            <a:avLst/>
          </a:prstGeom>
        </p:spPr>
        <p:txBody>
          <a:bodyPr wrap="square">
            <a:spAutoFit/>
          </a:bodyPr>
          <a:lstStyle/>
          <a:p>
            <a:pPr algn="ctr"/>
            <a:r>
              <a:rPr lang="ja-JP" altLang="en-US" sz="3200">
                <a:solidFill>
                  <a:srgbClr val="000000"/>
                </a:solidFill>
                <a:latin typeface="Helvetica" charset="0"/>
              </a:rPr>
              <a:t>①</a:t>
            </a:r>
            <a:r>
              <a:rPr lang="ja-JP" altLang="en-US" sz="4800">
                <a:solidFill>
                  <a:srgbClr val="000000"/>
                </a:solidFill>
                <a:latin typeface="Helvetica" charset="0"/>
              </a:rPr>
              <a:t>普通の家庭の本当の相続の話</a:t>
            </a:r>
            <a:endParaRPr lang="en-US" altLang="ja-JP" sz="4800" dirty="0">
              <a:solidFill>
                <a:srgbClr val="000000"/>
              </a:solidFill>
              <a:latin typeface="Helvetica" charset="0"/>
            </a:endParaRPr>
          </a:p>
          <a:p>
            <a:pPr algn="ctr"/>
            <a:endParaRPr lang="en-US" altLang="ja-JP" sz="3200" dirty="0">
              <a:latin typeface="Helvetica" charset="0"/>
            </a:endParaRPr>
          </a:p>
          <a:p>
            <a:pPr algn="ctr"/>
            <a:r>
              <a:rPr lang="en-US" altLang="ja-JP" sz="3200" dirty="0">
                <a:latin typeface="Helvetica" charset="0"/>
              </a:rPr>
              <a:t>②</a:t>
            </a:r>
            <a:r>
              <a:rPr lang="ja-JP" altLang="en-US" sz="4800">
                <a:latin typeface="Helvetica" charset="0"/>
              </a:rPr>
              <a:t>認知症のリアル</a:t>
            </a:r>
            <a:endParaRPr lang="en-US" altLang="ja-JP" sz="4800" dirty="0">
              <a:latin typeface="Helvetica" charset="0"/>
            </a:endParaRPr>
          </a:p>
          <a:p>
            <a:pPr algn="ctr"/>
            <a:endParaRPr lang="en-US" altLang="ja-JP" sz="4800" dirty="0">
              <a:latin typeface="Helvetica" charset="0"/>
            </a:endParaRPr>
          </a:p>
          <a:p>
            <a:pPr algn="ctr"/>
            <a:r>
              <a:rPr lang="ja-JP" altLang="en-US" sz="3200">
                <a:latin typeface="Helvetica" charset="0"/>
              </a:rPr>
              <a:t>③</a:t>
            </a:r>
            <a:r>
              <a:rPr lang="ja-JP" altLang="en-US" sz="4800">
                <a:latin typeface="Helvetica" charset="0"/>
              </a:rPr>
              <a:t>後悔しないために</a:t>
            </a:r>
            <a:br>
              <a:rPr lang="en-US" altLang="ja-JP" sz="4800" dirty="0">
                <a:latin typeface="Helvetica" charset="0"/>
              </a:rPr>
            </a:br>
            <a:r>
              <a:rPr lang="ja-JP" altLang="en-US" sz="4800">
                <a:latin typeface="Helvetica" charset="0"/>
              </a:rPr>
              <a:t>知っておきたいこと</a:t>
            </a:r>
            <a:endParaRPr lang="en-US" altLang="ja-JP" sz="3200" dirty="0">
              <a:solidFill>
                <a:srgbClr val="FF0000"/>
              </a:solidFill>
              <a:latin typeface="Helvetica" charset="0"/>
            </a:endParaRPr>
          </a:p>
        </p:txBody>
      </p:sp>
      <p:sp>
        <p:nvSpPr>
          <p:cNvPr id="3" name="テキスト ボックス 2"/>
          <p:cNvSpPr txBox="1"/>
          <p:nvPr/>
        </p:nvSpPr>
        <p:spPr>
          <a:xfrm>
            <a:off x="2806132" y="630309"/>
            <a:ext cx="3488455" cy="461665"/>
          </a:xfrm>
          <a:prstGeom prst="rect">
            <a:avLst/>
          </a:prstGeom>
          <a:noFill/>
        </p:spPr>
        <p:txBody>
          <a:bodyPr wrap="none" rtlCol="0">
            <a:spAutoFit/>
          </a:bodyPr>
          <a:lstStyle/>
          <a:p>
            <a:r>
              <a:rPr kumimoji="1" lang="ja-JP" altLang="en-US" sz="2400"/>
              <a:t>本日</a:t>
            </a:r>
            <a:r>
              <a:rPr lang="ja-JP" altLang="en-US" sz="2400"/>
              <a:t>お伝えした３つのこと</a:t>
            </a:r>
            <a:endParaRPr kumimoji="1" lang="ja-JP" altLang="en-US" sz="2400" dirty="0"/>
          </a:p>
        </p:txBody>
      </p:sp>
    </p:spTree>
    <p:extLst>
      <p:ext uri="{BB962C8B-B14F-4D97-AF65-F5344CB8AC3E}">
        <p14:creationId xmlns:p14="http://schemas.microsoft.com/office/powerpoint/2010/main" val="4147331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a:extLst>
              <a:ext uri="{FF2B5EF4-FFF2-40B4-BE49-F238E27FC236}">
                <a16:creationId xmlns:a16="http://schemas.microsoft.com/office/drawing/2014/main" id="{90711547-48EE-B04E-A046-B3C065DA9F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650588"/>
            <a:ext cx="9144000" cy="4278094"/>
          </a:xfrm>
          <a:prstGeom prst="rect">
            <a:avLst/>
          </a:prstGeom>
        </p:spPr>
        <p:txBody>
          <a:bodyPr wrap="square">
            <a:spAutoFit/>
          </a:bodyPr>
          <a:lstStyle/>
          <a:p>
            <a:pPr algn="ctr"/>
            <a:r>
              <a:rPr lang="ja-JP" altLang="en-US" sz="3200">
                <a:solidFill>
                  <a:srgbClr val="FF0000"/>
                </a:solidFill>
                <a:latin typeface="Helvetica" charset="0"/>
              </a:rPr>
              <a:t>①</a:t>
            </a:r>
            <a:r>
              <a:rPr lang="ja-JP" altLang="en-US" sz="4800">
                <a:solidFill>
                  <a:srgbClr val="FF0000"/>
                </a:solidFill>
                <a:latin typeface="Helvetica" charset="0"/>
              </a:rPr>
              <a:t>普通の家庭の本当の相続の話</a:t>
            </a:r>
            <a:endParaRPr lang="en-US" altLang="ja-JP" sz="4800" dirty="0">
              <a:solidFill>
                <a:srgbClr val="FF0000"/>
              </a:solidFill>
              <a:latin typeface="Helvetica" charset="0"/>
            </a:endParaRPr>
          </a:p>
          <a:p>
            <a:pPr algn="ctr"/>
            <a:endParaRPr lang="en-US" altLang="ja-JP" sz="3200" dirty="0">
              <a:latin typeface="Helvetica" charset="0"/>
            </a:endParaRPr>
          </a:p>
          <a:p>
            <a:pPr algn="ctr"/>
            <a:r>
              <a:rPr lang="en-US" altLang="ja-JP" sz="3200" dirty="0">
                <a:latin typeface="Helvetica" charset="0"/>
              </a:rPr>
              <a:t>②</a:t>
            </a:r>
            <a:r>
              <a:rPr lang="ja-JP" altLang="en-US" sz="4800">
                <a:latin typeface="Helvetica" charset="0"/>
              </a:rPr>
              <a:t>認知症のリアル</a:t>
            </a:r>
            <a:endParaRPr lang="en-US" altLang="ja-JP" sz="4800" dirty="0">
              <a:latin typeface="Helvetica" charset="0"/>
            </a:endParaRPr>
          </a:p>
          <a:p>
            <a:pPr algn="ctr"/>
            <a:endParaRPr lang="en-US" altLang="ja-JP" sz="4800" dirty="0">
              <a:latin typeface="Helvetica" charset="0"/>
            </a:endParaRPr>
          </a:p>
          <a:p>
            <a:pPr algn="ctr"/>
            <a:r>
              <a:rPr lang="ja-JP" altLang="en-US" sz="3200">
                <a:latin typeface="Helvetica" charset="0"/>
              </a:rPr>
              <a:t>③</a:t>
            </a:r>
            <a:r>
              <a:rPr lang="ja-JP" altLang="en-US" sz="4800">
                <a:latin typeface="Helvetica" charset="0"/>
              </a:rPr>
              <a:t>後悔しないために</a:t>
            </a:r>
            <a:br>
              <a:rPr lang="en-US" altLang="ja-JP" sz="4800" dirty="0">
                <a:latin typeface="Helvetica" charset="0"/>
              </a:rPr>
            </a:br>
            <a:r>
              <a:rPr lang="ja-JP" altLang="en-US" sz="4800">
                <a:latin typeface="Helvetica" charset="0"/>
              </a:rPr>
              <a:t>知っておきたいこと</a:t>
            </a:r>
            <a:endParaRPr lang="en-US" altLang="ja-JP" sz="3200" dirty="0">
              <a:solidFill>
                <a:srgbClr val="FF0000"/>
              </a:solidFill>
              <a:latin typeface="Helvetica" charset="0"/>
            </a:endParaRPr>
          </a:p>
        </p:txBody>
      </p:sp>
      <p:sp>
        <p:nvSpPr>
          <p:cNvPr id="3" name="テキスト ボックス 2"/>
          <p:cNvSpPr txBox="1"/>
          <p:nvPr/>
        </p:nvSpPr>
        <p:spPr>
          <a:xfrm>
            <a:off x="2806132" y="630309"/>
            <a:ext cx="3488455" cy="461665"/>
          </a:xfrm>
          <a:prstGeom prst="rect">
            <a:avLst/>
          </a:prstGeom>
          <a:noFill/>
        </p:spPr>
        <p:txBody>
          <a:bodyPr wrap="none" rtlCol="0">
            <a:spAutoFit/>
          </a:bodyPr>
          <a:lstStyle/>
          <a:p>
            <a:r>
              <a:rPr kumimoji="1" lang="ja-JP" altLang="en-US" sz="2400"/>
              <a:t>本日</a:t>
            </a:r>
            <a:r>
              <a:rPr lang="ja-JP" altLang="en-US" sz="2400"/>
              <a:t>お伝えした３つのこと</a:t>
            </a:r>
            <a:endParaRPr kumimoji="1" lang="ja-JP" altLang="en-US" sz="2400" dirty="0"/>
          </a:p>
        </p:txBody>
      </p:sp>
    </p:spTree>
    <p:extLst>
      <p:ext uri="{BB962C8B-B14F-4D97-AF65-F5344CB8AC3E}">
        <p14:creationId xmlns:p14="http://schemas.microsoft.com/office/powerpoint/2010/main" val="44661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a:extLst>
              <a:ext uri="{FF2B5EF4-FFF2-40B4-BE49-F238E27FC236}">
                <a16:creationId xmlns:a16="http://schemas.microsoft.com/office/drawing/2014/main" id="{90711547-48EE-B04E-A046-B3C065DA9F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650588"/>
            <a:ext cx="9144000" cy="4278094"/>
          </a:xfrm>
          <a:prstGeom prst="rect">
            <a:avLst/>
          </a:prstGeom>
        </p:spPr>
        <p:txBody>
          <a:bodyPr wrap="square">
            <a:spAutoFit/>
          </a:bodyPr>
          <a:lstStyle/>
          <a:p>
            <a:pPr algn="ctr"/>
            <a:r>
              <a:rPr lang="ja-JP" altLang="en-US" sz="3200">
                <a:solidFill>
                  <a:srgbClr val="000000"/>
                </a:solidFill>
                <a:latin typeface="Helvetica" charset="0"/>
              </a:rPr>
              <a:t>①</a:t>
            </a:r>
            <a:r>
              <a:rPr lang="ja-JP" altLang="en-US" sz="4800">
                <a:solidFill>
                  <a:srgbClr val="000000"/>
                </a:solidFill>
                <a:latin typeface="Helvetica" charset="0"/>
              </a:rPr>
              <a:t>普通の家庭の本当の相続の話</a:t>
            </a:r>
            <a:endParaRPr lang="en-US" altLang="ja-JP" sz="4800" dirty="0">
              <a:solidFill>
                <a:srgbClr val="000000"/>
              </a:solidFill>
              <a:latin typeface="Helvetica" charset="0"/>
            </a:endParaRPr>
          </a:p>
          <a:p>
            <a:pPr algn="ctr"/>
            <a:endParaRPr lang="en-US" altLang="ja-JP" sz="3200" dirty="0">
              <a:latin typeface="Helvetica" charset="0"/>
            </a:endParaRPr>
          </a:p>
          <a:p>
            <a:pPr algn="ctr"/>
            <a:r>
              <a:rPr lang="en-US" altLang="ja-JP" sz="3200" dirty="0">
                <a:solidFill>
                  <a:srgbClr val="FF0000"/>
                </a:solidFill>
                <a:latin typeface="Helvetica" charset="0"/>
              </a:rPr>
              <a:t>②</a:t>
            </a:r>
            <a:r>
              <a:rPr lang="ja-JP" altLang="en-US" sz="4800">
                <a:solidFill>
                  <a:srgbClr val="FF0000"/>
                </a:solidFill>
                <a:latin typeface="Helvetica" charset="0"/>
              </a:rPr>
              <a:t>認知症のリアル</a:t>
            </a:r>
            <a:endParaRPr lang="en-US" altLang="ja-JP" sz="4800" dirty="0">
              <a:solidFill>
                <a:srgbClr val="FF0000"/>
              </a:solidFill>
              <a:latin typeface="Helvetica" charset="0"/>
            </a:endParaRPr>
          </a:p>
          <a:p>
            <a:pPr algn="ctr"/>
            <a:endParaRPr lang="en-US" altLang="ja-JP" sz="4800" dirty="0">
              <a:latin typeface="Helvetica" charset="0"/>
            </a:endParaRPr>
          </a:p>
          <a:p>
            <a:pPr algn="ctr"/>
            <a:r>
              <a:rPr lang="ja-JP" altLang="en-US" sz="3200">
                <a:latin typeface="Helvetica" charset="0"/>
              </a:rPr>
              <a:t>③</a:t>
            </a:r>
            <a:r>
              <a:rPr lang="ja-JP" altLang="en-US" sz="4800">
                <a:latin typeface="Helvetica" charset="0"/>
              </a:rPr>
              <a:t>後悔しないために</a:t>
            </a:r>
            <a:br>
              <a:rPr lang="en-US" altLang="ja-JP" sz="4800" dirty="0">
                <a:latin typeface="Helvetica" charset="0"/>
              </a:rPr>
            </a:br>
            <a:r>
              <a:rPr lang="ja-JP" altLang="en-US" sz="4800">
                <a:latin typeface="Helvetica" charset="0"/>
              </a:rPr>
              <a:t>知っておきたいこと</a:t>
            </a:r>
            <a:endParaRPr lang="en-US" altLang="ja-JP" sz="3200" dirty="0">
              <a:solidFill>
                <a:srgbClr val="FF0000"/>
              </a:solidFill>
              <a:latin typeface="Helvetica" charset="0"/>
            </a:endParaRPr>
          </a:p>
        </p:txBody>
      </p:sp>
      <p:sp>
        <p:nvSpPr>
          <p:cNvPr id="3" name="テキスト ボックス 2"/>
          <p:cNvSpPr txBox="1"/>
          <p:nvPr/>
        </p:nvSpPr>
        <p:spPr>
          <a:xfrm>
            <a:off x="2806132" y="630309"/>
            <a:ext cx="3488455" cy="461665"/>
          </a:xfrm>
          <a:prstGeom prst="rect">
            <a:avLst/>
          </a:prstGeom>
          <a:noFill/>
        </p:spPr>
        <p:txBody>
          <a:bodyPr wrap="none" rtlCol="0">
            <a:spAutoFit/>
          </a:bodyPr>
          <a:lstStyle/>
          <a:p>
            <a:r>
              <a:rPr kumimoji="1" lang="ja-JP" altLang="en-US" sz="2400"/>
              <a:t>本日</a:t>
            </a:r>
            <a:r>
              <a:rPr lang="ja-JP" altLang="en-US" sz="2400"/>
              <a:t>お伝えした３つのこと</a:t>
            </a:r>
            <a:endParaRPr kumimoji="1" lang="ja-JP" altLang="en-US" sz="2400" dirty="0"/>
          </a:p>
        </p:txBody>
      </p:sp>
    </p:spTree>
    <p:extLst>
      <p:ext uri="{BB962C8B-B14F-4D97-AF65-F5344CB8AC3E}">
        <p14:creationId xmlns:p14="http://schemas.microsoft.com/office/powerpoint/2010/main" val="3991123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a:extLst>
              <a:ext uri="{FF2B5EF4-FFF2-40B4-BE49-F238E27FC236}">
                <a16:creationId xmlns:a16="http://schemas.microsoft.com/office/drawing/2014/main" id="{90711547-48EE-B04E-A046-B3C065DA9F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650588"/>
            <a:ext cx="9144000" cy="4278094"/>
          </a:xfrm>
          <a:prstGeom prst="rect">
            <a:avLst/>
          </a:prstGeom>
        </p:spPr>
        <p:txBody>
          <a:bodyPr wrap="square">
            <a:spAutoFit/>
          </a:bodyPr>
          <a:lstStyle/>
          <a:p>
            <a:pPr algn="ctr"/>
            <a:r>
              <a:rPr lang="ja-JP" altLang="en-US" sz="3200">
                <a:solidFill>
                  <a:srgbClr val="000000"/>
                </a:solidFill>
                <a:latin typeface="Helvetica" charset="0"/>
              </a:rPr>
              <a:t>①</a:t>
            </a:r>
            <a:r>
              <a:rPr lang="ja-JP" altLang="en-US" sz="4800">
                <a:solidFill>
                  <a:srgbClr val="000000"/>
                </a:solidFill>
                <a:latin typeface="Helvetica" charset="0"/>
              </a:rPr>
              <a:t>普通の家庭の本当の相続の話</a:t>
            </a:r>
            <a:endParaRPr lang="en-US" altLang="ja-JP" sz="4800" dirty="0">
              <a:solidFill>
                <a:srgbClr val="000000"/>
              </a:solidFill>
              <a:latin typeface="Helvetica" charset="0"/>
            </a:endParaRPr>
          </a:p>
          <a:p>
            <a:pPr algn="ctr"/>
            <a:endParaRPr lang="en-US" altLang="ja-JP" sz="3200" dirty="0">
              <a:latin typeface="Helvetica" charset="0"/>
            </a:endParaRPr>
          </a:p>
          <a:p>
            <a:pPr algn="ctr"/>
            <a:r>
              <a:rPr lang="en-US" altLang="ja-JP" sz="3200" dirty="0">
                <a:latin typeface="Helvetica" charset="0"/>
              </a:rPr>
              <a:t>②</a:t>
            </a:r>
            <a:r>
              <a:rPr lang="ja-JP" altLang="en-US" sz="4800">
                <a:latin typeface="Helvetica" charset="0"/>
              </a:rPr>
              <a:t>認知症のリアル</a:t>
            </a:r>
            <a:endParaRPr lang="en-US" altLang="ja-JP" sz="4800" dirty="0">
              <a:latin typeface="Helvetica" charset="0"/>
            </a:endParaRPr>
          </a:p>
          <a:p>
            <a:pPr algn="ctr"/>
            <a:endParaRPr lang="en-US" altLang="ja-JP" sz="4800" dirty="0">
              <a:latin typeface="Helvetica" charset="0"/>
            </a:endParaRPr>
          </a:p>
          <a:p>
            <a:pPr algn="ctr"/>
            <a:r>
              <a:rPr lang="ja-JP" altLang="en-US" sz="3200">
                <a:solidFill>
                  <a:srgbClr val="FF0000"/>
                </a:solidFill>
                <a:latin typeface="Helvetica" charset="0"/>
              </a:rPr>
              <a:t>③</a:t>
            </a:r>
            <a:r>
              <a:rPr lang="ja-JP" altLang="en-US" sz="4800">
                <a:solidFill>
                  <a:srgbClr val="FF0000"/>
                </a:solidFill>
                <a:latin typeface="Helvetica" charset="0"/>
              </a:rPr>
              <a:t>後悔しないために</a:t>
            </a:r>
            <a:br>
              <a:rPr lang="en-US" altLang="ja-JP" sz="4800" dirty="0">
                <a:solidFill>
                  <a:srgbClr val="FF0000"/>
                </a:solidFill>
                <a:latin typeface="Helvetica" charset="0"/>
              </a:rPr>
            </a:br>
            <a:r>
              <a:rPr lang="ja-JP" altLang="en-US" sz="4800">
                <a:solidFill>
                  <a:srgbClr val="FF0000"/>
                </a:solidFill>
                <a:latin typeface="Helvetica" charset="0"/>
              </a:rPr>
              <a:t>知っておきたいこと</a:t>
            </a:r>
            <a:endParaRPr lang="en-US" altLang="ja-JP" sz="3200" dirty="0">
              <a:solidFill>
                <a:srgbClr val="FF0000"/>
              </a:solidFill>
              <a:latin typeface="Helvetica" charset="0"/>
            </a:endParaRPr>
          </a:p>
        </p:txBody>
      </p:sp>
      <p:sp>
        <p:nvSpPr>
          <p:cNvPr id="3" name="テキスト ボックス 2"/>
          <p:cNvSpPr txBox="1"/>
          <p:nvPr/>
        </p:nvSpPr>
        <p:spPr>
          <a:xfrm>
            <a:off x="2806132" y="630309"/>
            <a:ext cx="3488455" cy="461665"/>
          </a:xfrm>
          <a:prstGeom prst="rect">
            <a:avLst/>
          </a:prstGeom>
          <a:noFill/>
        </p:spPr>
        <p:txBody>
          <a:bodyPr wrap="none" rtlCol="0">
            <a:spAutoFit/>
          </a:bodyPr>
          <a:lstStyle/>
          <a:p>
            <a:r>
              <a:rPr kumimoji="1" lang="ja-JP" altLang="en-US" sz="2400"/>
              <a:t>本日</a:t>
            </a:r>
            <a:r>
              <a:rPr lang="ja-JP" altLang="en-US" sz="2400"/>
              <a:t>お伝えした３つのこと</a:t>
            </a:r>
            <a:endParaRPr kumimoji="1" lang="ja-JP" altLang="en-US" sz="2400" dirty="0"/>
          </a:p>
        </p:txBody>
      </p:sp>
    </p:spTree>
    <p:extLst>
      <p:ext uri="{BB962C8B-B14F-4D97-AF65-F5344CB8AC3E}">
        <p14:creationId xmlns:p14="http://schemas.microsoft.com/office/powerpoint/2010/main" val="1308904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519" y="2125226"/>
            <a:ext cx="9142481" cy="3321487"/>
          </a:xfrm>
          <a:prstGeom prst="rect">
            <a:avLst/>
          </a:prstGeom>
          <a:noFill/>
        </p:spPr>
        <p:txBody>
          <a:bodyPr wrap="square" rtlCol="0">
            <a:spAutoFit/>
          </a:bodyPr>
          <a:lstStyle/>
          <a:p>
            <a:pPr algn="ctr">
              <a:lnSpc>
                <a:spcPct val="150000"/>
              </a:lnSpc>
            </a:pPr>
            <a:r>
              <a:rPr lang="ja-JP" altLang="en-US" sz="3600"/>
              <a:t>相続対策に</a:t>
            </a:r>
            <a:endParaRPr lang="en-US" altLang="ja-JP" sz="3600" dirty="0"/>
          </a:p>
          <a:p>
            <a:pPr algn="ctr">
              <a:lnSpc>
                <a:spcPct val="150000"/>
              </a:lnSpc>
            </a:pPr>
            <a:r>
              <a:rPr lang="ja-JP" altLang="en-US" sz="3600"/>
              <a:t>本当に必要なのは、</a:t>
            </a:r>
            <a:endParaRPr lang="en-US" altLang="ja-JP" sz="3600" dirty="0"/>
          </a:p>
          <a:p>
            <a:pPr algn="ctr">
              <a:lnSpc>
                <a:spcPct val="150000"/>
              </a:lnSpc>
            </a:pPr>
            <a:r>
              <a:rPr lang="ja-JP" altLang="en-US" sz="3600"/>
              <a:t>法律の理解でもなく、</a:t>
            </a:r>
            <a:endParaRPr lang="en-US" altLang="ja-JP" sz="3600" dirty="0"/>
          </a:p>
          <a:p>
            <a:pPr algn="ctr">
              <a:lnSpc>
                <a:spcPct val="150000"/>
              </a:lnSpc>
            </a:pPr>
            <a:r>
              <a:rPr lang="ja-JP" altLang="en-US" sz="3600"/>
              <a:t>相続税の節税でもありません。</a:t>
            </a:r>
            <a:endParaRPr lang="en-US" altLang="ja-JP" sz="3600" dirty="0"/>
          </a:p>
        </p:txBody>
      </p:sp>
      <p:sp>
        <p:nvSpPr>
          <p:cNvPr id="6" name="タイトル 1">
            <a:extLst>
              <a:ext uri="{FF2B5EF4-FFF2-40B4-BE49-F238E27FC236}">
                <a16:creationId xmlns:a16="http://schemas.microsoft.com/office/drawing/2014/main" id="{24154E56-529B-AF47-85F8-C65ABAEB05D6}"/>
              </a:ext>
            </a:extLst>
          </p:cNvPr>
          <p:cNvSpPr>
            <a:spLocks noGrp="1"/>
          </p:cNvSpPr>
          <p:nvPr>
            <p:ph type="title"/>
          </p:nvPr>
        </p:nvSpPr>
        <p:spPr>
          <a:xfrm>
            <a:off x="426128" y="332656"/>
            <a:ext cx="8260672" cy="1039427"/>
          </a:xfrm>
        </p:spPr>
        <p:txBody>
          <a:bodyPr>
            <a:normAutofit/>
          </a:bodyPr>
          <a:lstStyle/>
          <a:p>
            <a:r>
              <a:rPr lang="ja-JP" altLang="en-US" sz="3600"/>
              <a:t>相続対策のポイント</a:t>
            </a:r>
            <a:endParaRPr kumimoji="1" lang="ja-JP" altLang="en-US" sz="3600" dirty="0"/>
          </a:p>
        </p:txBody>
      </p:sp>
    </p:spTree>
    <p:extLst>
      <p:ext uri="{BB962C8B-B14F-4D97-AF65-F5344CB8AC3E}">
        <p14:creationId xmlns:p14="http://schemas.microsoft.com/office/powerpoint/2010/main" val="13097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3">
            <a:extLst>
              <a:ext uri="{FF2B5EF4-FFF2-40B4-BE49-F238E27FC236}">
                <a16:creationId xmlns:a16="http://schemas.microsoft.com/office/drawing/2014/main" id="{90711547-48EE-B04E-A046-B3C065DA9F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650588"/>
            <a:ext cx="9144000" cy="4278094"/>
          </a:xfrm>
          <a:prstGeom prst="rect">
            <a:avLst/>
          </a:prstGeom>
        </p:spPr>
        <p:txBody>
          <a:bodyPr wrap="square">
            <a:spAutoFit/>
          </a:bodyPr>
          <a:lstStyle/>
          <a:p>
            <a:pPr algn="ctr"/>
            <a:r>
              <a:rPr lang="ja-JP" altLang="en-US" sz="3200">
                <a:solidFill>
                  <a:srgbClr val="000000"/>
                </a:solidFill>
                <a:latin typeface="Helvetica" charset="0"/>
              </a:rPr>
              <a:t>①</a:t>
            </a:r>
            <a:r>
              <a:rPr lang="ja-JP" altLang="en-US" sz="4800">
                <a:solidFill>
                  <a:srgbClr val="000000"/>
                </a:solidFill>
                <a:latin typeface="Helvetica" charset="0"/>
              </a:rPr>
              <a:t>普通の家庭の本当の相続の話</a:t>
            </a:r>
            <a:endParaRPr lang="en-US" altLang="ja-JP" sz="4800" dirty="0">
              <a:solidFill>
                <a:srgbClr val="000000"/>
              </a:solidFill>
              <a:latin typeface="Helvetica" charset="0"/>
            </a:endParaRPr>
          </a:p>
          <a:p>
            <a:pPr algn="ctr"/>
            <a:endParaRPr lang="en-US" altLang="ja-JP" sz="3200" dirty="0">
              <a:latin typeface="Helvetica" charset="0"/>
            </a:endParaRPr>
          </a:p>
          <a:p>
            <a:pPr algn="ctr"/>
            <a:r>
              <a:rPr lang="en-US" altLang="ja-JP" sz="3200" dirty="0">
                <a:latin typeface="Helvetica" charset="0"/>
              </a:rPr>
              <a:t>②</a:t>
            </a:r>
            <a:r>
              <a:rPr lang="ja-JP" altLang="en-US" sz="4800">
                <a:latin typeface="Helvetica" charset="0"/>
              </a:rPr>
              <a:t>認知症のリアル</a:t>
            </a:r>
            <a:endParaRPr lang="en-US" altLang="ja-JP" sz="4800" dirty="0">
              <a:latin typeface="Helvetica" charset="0"/>
            </a:endParaRPr>
          </a:p>
          <a:p>
            <a:pPr algn="ctr"/>
            <a:endParaRPr lang="en-US" altLang="ja-JP" sz="4800" dirty="0">
              <a:latin typeface="Helvetica" charset="0"/>
            </a:endParaRPr>
          </a:p>
          <a:p>
            <a:pPr algn="ctr"/>
            <a:r>
              <a:rPr lang="ja-JP" altLang="en-US" sz="3200">
                <a:latin typeface="Helvetica" charset="0"/>
              </a:rPr>
              <a:t>③</a:t>
            </a:r>
            <a:r>
              <a:rPr lang="ja-JP" altLang="en-US" sz="4800">
                <a:latin typeface="Helvetica" charset="0"/>
              </a:rPr>
              <a:t>後悔しないために</a:t>
            </a:r>
            <a:br>
              <a:rPr lang="en-US" altLang="ja-JP" sz="4800" dirty="0">
                <a:latin typeface="Helvetica" charset="0"/>
              </a:rPr>
            </a:br>
            <a:r>
              <a:rPr lang="ja-JP" altLang="en-US" sz="4800">
                <a:latin typeface="Helvetica" charset="0"/>
              </a:rPr>
              <a:t>知っておきたいこと</a:t>
            </a:r>
            <a:endParaRPr lang="en-US" altLang="ja-JP" sz="3200" dirty="0">
              <a:solidFill>
                <a:srgbClr val="FF0000"/>
              </a:solidFill>
              <a:latin typeface="Helvetica" charset="0"/>
            </a:endParaRPr>
          </a:p>
        </p:txBody>
      </p:sp>
      <p:sp>
        <p:nvSpPr>
          <p:cNvPr id="3" name="テキスト ボックス 2"/>
          <p:cNvSpPr txBox="1"/>
          <p:nvPr/>
        </p:nvSpPr>
        <p:spPr>
          <a:xfrm>
            <a:off x="2806132" y="630309"/>
            <a:ext cx="3531736" cy="461665"/>
          </a:xfrm>
          <a:prstGeom prst="rect">
            <a:avLst/>
          </a:prstGeom>
          <a:noFill/>
        </p:spPr>
        <p:txBody>
          <a:bodyPr wrap="none" rtlCol="0">
            <a:spAutoFit/>
          </a:bodyPr>
          <a:lstStyle/>
          <a:p>
            <a:r>
              <a:rPr kumimoji="1" lang="ja-JP" altLang="en-US" sz="2400"/>
              <a:t>本日</a:t>
            </a:r>
            <a:r>
              <a:rPr lang="ja-JP" altLang="en-US" sz="2400"/>
              <a:t>お伝えする３つのこと</a:t>
            </a:r>
            <a:endParaRPr kumimoji="1" lang="ja-JP" altLang="en-US" sz="2400" dirty="0"/>
          </a:p>
        </p:txBody>
      </p:sp>
    </p:spTree>
    <p:extLst>
      <p:ext uri="{BB962C8B-B14F-4D97-AF65-F5344CB8AC3E}">
        <p14:creationId xmlns:p14="http://schemas.microsoft.com/office/powerpoint/2010/main" val="569314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519" y="2125226"/>
            <a:ext cx="9142481" cy="2490490"/>
          </a:xfrm>
          <a:prstGeom prst="rect">
            <a:avLst/>
          </a:prstGeom>
          <a:noFill/>
        </p:spPr>
        <p:txBody>
          <a:bodyPr wrap="square" rtlCol="0">
            <a:spAutoFit/>
          </a:bodyPr>
          <a:lstStyle/>
          <a:p>
            <a:pPr algn="ctr">
              <a:lnSpc>
                <a:spcPct val="150000"/>
              </a:lnSpc>
            </a:pPr>
            <a:r>
              <a:rPr lang="ja-JP" altLang="en-US" sz="3600"/>
              <a:t>また、あなたの家族の相続対策の正解は</a:t>
            </a:r>
            <a:endParaRPr lang="en-US" altLang="ja-JP" sz="3600" dirty="0"/>
          </a:p>
          <a:p>
            <a:pPr algn="ctr">
              <a:lnSpc>
                <a:spcPct val="150000"/>
              </a:lnSpc>
            </a:pPr>
            <a:r>
              <a:rPr lang="ja-JP" altLang="en-US" sz="3600"/>
              <a:t>専門家が決めるのではありません。</a:t>
            </a:r>
            <a:endParaRPr lang="en-US" altLang="ja-JP" sz="3600" dirty="0"/>
          </a:p>
          <a:p>
            <a:pPr algn="ctr">
              <a:lnSpc>
                <a:spcPct val="150000"/>
              </a:lnSpc>
            </a:pPr>
            <a:r>
              <a:rPr lang="ja-JP" altLang="en-US" sz="3600"/>
              <a:t>家族の数だけ正解があります。</a:t>
            </a:r>
            <a:endParaRPr lang="en-US" altLang="ja-JP" sz="3600" dirty="0"/>
          </a:p>
        </p:txBody>
      </p:sp>
      <p:sp>
        <p:nvSpPr>
          <p:cNvPr id="6" name="タイトル 1">
            <a:extLst>
              <a:ext uri="{FF2B5EF4-FFF2-40B4-BE49-F238E27FC236}">
                <a16:creationId xmlns:a16="http://schemas.microsoft.com/office/drawing/2014/main" id="{24154E56-529B-AF47-85F8-C65ABAEB05D6}"/>
              </a:ext>
            </a:extLst>
          </p:cNvPr>
          <p:cNvSpPr>
            <a:spLocks noGrp="1"/>
          </p:cNvSpPr>
          <p:nvPr>
            <p:ph type="title"/>
          </p:nvPr>
        </p:nvSpPr>
        <p:spPr>
          <a:xfrm>
            <a:off x="426128" y="332656"/>
            <a:ext cx="8260672" cy="1039427"/>
          </a:xfrm>
        </p:spPr>
        <p:txBody>
          <a:bodyPr>
            <a:normAutofit/>
          </a:bodyPr>
          <a:lstStyle/>
          <a:p>
            <a:r>
              <a:rPr lang="ja-JP" altLang="en-US" sz="3600"/>
              <a:t>相続対策のポイント</a:t>
            </a:r>
            <a:endParaRPr kumimoji="1" lang="ja-JP" altLang="en-US" sz="3600" dirty="0"/>
          </a:p>
        </p:txBody>
      </p:sp>
    </p:spTree>
    <p:extLst>
      <p:ext uri="{BB962C8B-B14F-4D97-AF65-F5344CB8AC3E}">
        <p14:creationId xmlns:p14="http://schemas.microsoft.com/office/powerpoint/2010/main" val="73683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1844824"/>
            <a:ext cx="8964488" cy="1323439"/>
          </a:xfrm>
          <a:prstGeom prst="rect">
            <a:avLst/>
          </a:prstGeom>
          <a:noFill/>
        </p:spPr>
        <p:txBody>
          <a:bodyPr wrap="square" rtlCol="0">
            <a:spAutoFit/>
          </a:bodyPr>
          <a:lstStyle/>
          <a:p>
            <a:pPr algn="ctr"/>
            <a:r>
              <a:rPr kumimoji="1" lang="ja-JP" altLang="en-US" sz="4000"/>
              <a:t>一番ハードルが低く</a:t>
            </a:r>
            <a:r>
              <a:rPr lang="ja-JP" altLang="en-US" sz="4000"/>
              <a:t>、</a:t>
            </a:r>
            <a:br>
              <a:rPr lang="en-US" altLang="ja-JP" sz="4000" dirty="0"/>
            </a:br>
            <a:r>
              <a:rPr lang="ja-JP" altLang="en-US" sz="4000"/>
              <a:t>一番確実なのは・・・</a:t>
            </a:r>
            <a:endParaRPr lang="en-US" altLang="ja-JP" sz="4000" dirty="0"/>
          </a:p>
        </p:txBody>
      </p:sp>
      <p:sp>
        <p:nvSpPr>
          <p:cNvPr id="2" name="テキスト ボックス 1">
            <a:extLst>
              <a:ext uri="{FF2B5EF4-FFF2-40B4-BE49-F238E27FC236}">
                <a16:creationId xmlns:a16="http://schemas.microsoft.com/office/drawing/2014/main" id="{78E714E8-D952-2904-6D9B-F29CA835BD92}"/>
              </a:ext>
            </a:extLst>
          </p:cNvPr>
          <p:cNvSpPr txBox="1"/>
          <p:nvPr/>
        </p:nvSpPr>
        <p:spPr>
          <a:xfrm>
            <a:off x="-22198" y="3645024"/>
            <a:ext cx="8964488" cy="2554545"/>
          </a:xfrm>
          <a:prstGeom prst="rect">
            <a:avLst/>
          </a:prstGeom>
          <a:noFill/>
        </p:spPr>
        <p:txBody>
          <a:bodyPr wrap="square" rtlCol="0">
            <a:spAutoFit/>
          </a:bodyPr>
          <a:lstStyle/>
          <a:p>
            <a:pPr algn="ctr"/>
            <a:r>
              <a:rPr lang="ja-JP" altLang="en-US" sz="4000">
                <a:solidFill>
                  <a:srgbClr val="FF0000"/>
                </a:solidFill>
              </a:rPr>
              <a:t>「我が家に今できることは</a:t>
            </a:r>
            <a:endParaRPr lang="en-US" altLang="ja-JP" sz="4000" dirty="0">
              <a:solidFill>
                <a:srgbClr val="FF0000"/>
              </a:solidFill>
            </a:endParaRPr>
          </a:p>
          <a:p>
            <a:pPr algn="ctr"/>
            <a:r>
              <a:rPr lang="ja-JP" altLang="en-US" sz="4000">
                <a:solidFill>
                  <a:srgbClr val="FF0000"/>
                </a:solidFill>
              </a:rPr>
              <a:t>なんですか？」</a:t>
            </a:r>
            <a:endParaRPr lang="en-US" altLang="ja-JP" sz="4000" dirty="0">
              <a:solidFill>
                <a:srgbClr val="FF0000"/>
              </a:solidFill>
            </a:endParaRPr>
          </a:p>
          <a:p>
            <a:pPr algn="ctr"/>
            <a:endParaRPr lang="en-US" altLang="ja-JP" sz="4000" dirty="0"/>
          </a:p>
          <a:p>
            <a:pPr algn="ctr"/>
            <a:r>
              <a:rPr lang="ja-JP" altLang="en-US" sz="4000"/>
              <a:t>と相談すること</a:t>
            </a:r>
            <a:endParaRPr lang="en-US" altLang="ja-JP" sz="4000" dirty="0"/>
          </a:p>
        </p:txBody>
      </p:sp>
      <p:sp>
        <p:nvSpPr>
          <p:cNvPr id="3" name="テキスト ボックス 2">
            <a:extLst>
              <a:ext uri="{FF2B5EF4-FFF2-40B4-BE49-F238E27FC236}">
                <a16:creationId xmlns:a16="http://schemas.microsoft.com/office/drawing/2014/main" id="{B9EEBA83-175E-6F21-CE06-73BE7D4E515B}"/>
              </a:ext>
            </a:extLst>
          </p:cNvPr>
          <p:cNvSpPr txBox="1"/>
          <p:nvPr/>
        </p:nvSpPr>
        <p:spPr>
          <a:xfrm>
            <a:off x="1907704" y="658431"/>
            <a:ext cx="6213560" cy="461665"/>
          </a:xfrm>
          <a:prstGeom prst="rect">
            <a:avLst/>
          </a:prstGeom>
          <a:noFill/>
        </p:spPr>
        <p:txBody>
          <a:bodyPr wrap="none" rtlCol="0">
            <a:spAutoFit/>
          </a:bodyPr>
          <a:lstStyle/>
          <a:p>
            <a:r>
              <a:rPr lang="ja-JP" altLang="en-US" sz="2400"/>
              <a:t>将来、家族のみんなが困ってしまわないために</a:t>
            </a:r>
            <a:endParaRPr kumimoji="1" lang="ja-JP" altLang="en-US" sz="2400"/>
          </a:p>
        </p:txBody>
      </p:sp>
    </p:spTree>
    <p:extLst>
      <p:ext uri="{BB962C8B-B14F-4D97-AF65-F5344CB8AC3E}">
        <p14:creationId xmlns:p14="http://schemas.microsoft.com/office/powerpoint/2010/main" val="862081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777" y="1420647"/>
            <a:ext cx="9142481" cy="4440062"/>
          </a:xfrm>
          <a:prstGeom prst="rect">
            <a:avLst/>
          </a:prstGeom>
          <a:noFill/>
        </p:spPr>
        <p:txBody>
          <a:bodyPr wrap="square" rtlCol="0">
            <a:spAutoFit/>
          </a:bodyPr>
          <a:lstStyle/>
          <a:p>
            <a:pPr algn="ctr">
              <a:lnSpc>
                <a:spcPct val="150000"/>
              </a:lnSpc>
            </a:pPr>
            <a:r>
              <a:rPr lang="ja-JP" altLang="en-US" sz="3200"/>
              <a:t>ご自身の相続・認知症対策に</a:t>
            </a:r>
            <a:endParaRPr lang="en-US" altLang="ja-JP" sz="3200" dirty="0"/>
          </a:p>
          <a:p>
            <a:pPr algn="ctr">
              <a:lnSpc>
                <a:spcPct val="150000"/>
              </a:lnSpc>
            </a:pPr>
            <a:r>
              <a:rPr lang="ja-JP" altLang="en-US" sz="3200"/>
              <a:t>いち早く取り組みたい。</a:t>
            </a:r>
            <a:endParaRPr lang="en-US" altLang="ja-JP" sz="3200" dirty="0"/>
          </a:p>
          <a:p>
            <a:pPr algn="ctr">
              <a:lnSpc>
                <a:spcPct val="150000"/>
              </a:lnSpc>
            </a:pPr>
            <a:r>
              <a:rPr lang="ja-JP" altLang="en-US" sz="3200"/>
              <a:t>でも何から考えていいかわからない、</a:t>
            </a:r>
            <a:endParaRPr lang="en-US" altLang="ja-JP" sz="3200" dirty="0"/>
          </a:p>
          <a:p>
            <a:pPr algn="ctr">
              <a:lnSpc>
                <a:spcPct val="150000"/>
              </a:lnSpc>
            </a:pPr>
            <a:r>
              <a:rPr lang="ja-JP" altLang="en-US" sz="3200"/>
              <a:t>そんな方は今すぐに</a:t>
            </a:r>
            <a:endParaRPr lang="en-US" altLang="ja-JP" sz="3200" dirty="0"/>
          </a:p>
          <a:p>
            <a:pPr algn="ctr">
              <a:lnSpc>
                <a:spcPct val="150000"/>
              </a:lnSpc>
            </a:pPr>
            <a:r>
              <a:rPr lang="ja-JP" altLang="en-US" sz="3200"/>
              <a:t>私たち相談してください。</a:t>
            </a:r>
            <a:endParaRPr lang="en-US" altLang="ja-JP" sz="3200" dirty="0"/>
          </a:p>
          <a:p>
            <a:pPr algn="ctr">
              <a:lnSpc>
                <a:spcPct val="150000"/>
              </a:lnSpc>
            </a:pPr>
            <a:r>
              <a:rPr lang="ja-JP" altLang="en-US" sz="3200"/>
              <a:t>あなたの大切なご家族のためにも。</a:t>
            </a:r>
            <a:endParaRPr lang="en-US" altLang="ja-JP" sz="3600" dirty="0"/>
          </a:p>
        </p:txBody>
      </p:sp>
      <p:sp>
        <p:nvSpPr>
          <p:cNvPr id="9" name="タイトル 1">
            <a:extLst>
              <a:ext uri="{FF2B5EF4-FFF2-40B4-BE49-F238E27FC236}">
                <a16:creationId xmlns:a16="http://schemas.microsoft.com/office/drawing/2014/main" id="{AD64BD2D-27D0-1B0B-FE7E-FF5D50570AAD}"/>
              </a:ext>
            </a:extLst>
          </p:cNvPr>
          <p:cNvSpPr txBox="1">
            <a:spLocks/>
          </p:cNvSpPr>
          <p:nvPr/>
        </p:nvSpPr>
        <p:spPr>
          <a:xfrm>
            <a:off x="578528" y="332656"/>
            <a:ext cx="8260672"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a:t>相続対策のポイント</a:t>
            </a:r>
            <a:endParaRPr lang="ja-JP" altLang="en-US" sz="3600" dirty="0"/>
          </a:p>
        </p:txBody>
      </p:sp>
    </p:spTree>
    <p:extLst>
      <p:ext uri="{BB962C8B-B14F-4D97-AF65-F5344CB8AC3E}">
        <p14:creationId xmlns:p14="http://schemas.microsoft.com/office/powerpoint/2010/main" val="243587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4273" y="1288336"/>
            <a:ext cx="8964488" cy="4834465"/>
          </a:xfrm>
          <a:prstGeom prst="rect">
            <a:avLst/>
          </a:prstGeom>
          <a:noFill/>
        </p:spPr>
        <p:txBody>
          <a:bodyPr wrap="square" rtlCol="0">
            <a:spAutoFit/>
          </a:bodyPr>
          <a:lstStyle/>
          <a:p>
            <a:pPr algn="ctr">
              <a:lnSpc>
                <a:spcPct val="200000"/>
              </a:lnSpc>
            </a:pPr>
            <a:r>
              <a:rPr lang="ja-JP" altLang="en-US" sz="4000"/>
              <a:t>お気軽に、</a:t>
            </a:r>
            <a:endParaRPr lang="en-US" altLang="ja-JP" sz="4000" dirty="0"/>
          </a:p>
          <a:p>
            <a:pPr algn="ctr">
              <a:lnSpc>
                <a:spcPct val="200000"/>
              </a:lnSpc>
            </a:pPr>
            <a:r>
              <a:rPr kumimoji="1" lang="ja-JP" altLang="en-US" sz="4000"/>
              <a:t>そして</a:t>
            </a:r>
            <a:endParaRPr kumimoji="1" lang="en-US" altLang="ja-JP" sz="4000" dirty="0"/>
          </a:p>
          <a:p>
            <a:pPr algn="ctr">
              <a:lnSpc>
                <a:spcPct val="200000"/>
              </a:lnSpc>
            </a:pPr>
            <a:r>
              <a:rPr kumimoji="1" lang="ja-JP" altLang="en-US" sz="4000"/>
              <a:t>少しでも早く、</a:t>
            </a:r>
            <a:endParaRPr kumimoji="1" lang="en-US" altLang="ja-JP" sz="4000" dirty="0"/>
          </a:p>
          <a:p>
            <a:pPr algn="ctr">
              <a:lnSpc>
                <a:spcPct val="200000"/>
              </a:lnSpc>
            </a:pPr>
            <a:r>
              <a:rPr lang="ja-JP" altLang="en-US" sz="4000"/>
              <a:t>私たちにご相談ください。</a:t>
            </a:r>
            <a:endParaRPr kumimoji="1" lang="ja-JP" altLang="en-US" sz="4000" dirty="0"/>
          </a:p>
        </p:txBody>
      </p:sp>
    </p:spTree>
    <p:extLst>
      <p:ext uri="{BB962C8B-B14F-4D97-AF65-F5344CB8AC3E}">
        <p14:creationId xmlns:p14="http://schemas.microsoft.com/office/powerpoint/2010/main" val="2964195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2996952"/>
            <a:ext cx="8964488" cy="707886"/>
          </a:xfrm>
          <a:prstGeom prst="rect">
            <a:avLst/>
          </a:prstGeom>
          <a:noFill/>
        </p:spPr>
        <p:txBody>
          <a:bodyPr wrap="square" rtlCol="0">
            <a:spAutoFit/>
          </a:bodyPr>
          <a:lstStyle/>
          <a:p>
            <a:pPr algn="ctr"/>
            <a:r>
              <a:rPr lang="ja-JP" altLang="en-US" sz="4000" dirty="0"/>
              <a:t>ご清聴ありがとうございました。</a:t>
            </a:r>
            <a:endParaRPr kumimoji="1" lang="ja-JP" altLang="en-US" sz="4000" dirty="0"/>
          </a:p>
        </p:txBody>
      </p:sp>
    </p:spTree>
    <p:extLst>
      <p:ext uri="{BB962C8B-B14F-4D97-AF65-F5344CB8AC3E}">
        <p14:creationId xmlns:p14="http://schemas.microsoft.com/office/powerpoint/2010/main" val="302740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130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875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55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30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55932" y="1700808"/>
            <a:ext cx="5032147" cy="4247317"/>
          </a:xfrm>
          <a:prstGeom prst="rect">
            <a:avLst/>
          </a:prstGeom>
          <a:solidFill>
            <a:srgbClr val="FFFF00"/>
          </a:solidFill>
        </p:spPr>
        <p:txBody>
          <a:bodyPr wrap="none" rtlCol="0">
            <a:spAutoFit/>
          </a:bodyPr>
          <a:lstStyle/>
          <a:p>
            <a:pPr algn="ctr"/>
            <a:endParaRPr lang="en-US" altLang="ja-JP" sz="5400" dirty="0">
              <a:latin typeface="Helvetica" charset="0"/>
            </a:endParaRPr>
          </a:p>
          <a:p>
            <a:pPr algn="ctr"/>
            <a:r>
              <a:rPr lang="en-US" altLang="ja-JP" sz="5400" dirty="0">
                <a:latin typeface="Helvetica" charset="0"/>
              </a:rPr>
              <a:t>①</a:t>
            </a:r>
            <a:r>
              <a:rPr lang="ja-JP" altLang="en-US" sz="5400">
                <a:latin typeface="Helvetica" charset="0"/>
              </a:rPr>
              <a:t>普通の家庭の</a:t>
            </a:r>
            <a:endParaRPr lang="en-US" altLang="ja-JP" sz="5400" dirty="0">
              <a:latin typeface="Helvetica" charset="0"/>
            </a:endParaRPr>
          </a:p>
          <a:p>
            <a:pPr algn="ctr"/>
            <a:endParaRPr lang="en-US" altLang="ja-JP" sz="5400" dirty="0">
              <a:latin typeface="Helvetica" charset="0"/>
            </a:endParaRPr>
          </a:p>
          <a:p>
            <a:pPr algn="ctr"/>
            <a:r>
              <a:rPr lang="ja-JP" altLang="en-US" sz="5400">
                <a:latin typeface="Helvetica" charset="0"/>
              </a:rPr>
              <a:t>本当の相続の話</a:t>
            </a:r>
            <a:endParaRPr lang="en-US" altLang="ja-JP" sz="5400" dirty="0">
              <a:latin typeface="Helvetica" charset="0"/>
            </a:endParaRPr>
          </a:p>
          <a:p>
            <a:pPr algn="ctr"/>
            <a:endParaRPr lang="en-US" altLang="ja-JP" sz="5400" dirty="0">
              <a:latin typeface="Helvetica" charset="0"/>
            </a:endParaRPr>
          </a:p>
        </p:txBody>
      </p:sp>
    </p:spTree>
    <p:extLst>
      <p:ext uri="{BB962C8B-B14F-4D97-AF65-F5344CB8AC3E}">
        <p14:creationId xmlns:p14="http://schemas.microsoft.com/office/powerpoint/2010/main" val="366439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11267" name="テキスト ボックス 1"/>
          <p:cNvSpPr txBox="1">
            <a:spLocks noChangeArrowheads="1"/>
          </p:cNvSpPr>
          <p:nvPr/>
        </p:nvSpPr>
        <p:spPr bwMode="auto">
          <a:xfrm>
            <a:off x="811996" y="1772816"/>
            <a:ext cx="7520008" cy="402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entury Gothic" charset="0"/>
                <a:ea typeface="ＭＳ ゴシック" charset="-128"/>
                <a:cs typeface="ＭＳ ゴシック" charset="-128"/>
              </a:defRPr>
            </a:lvl1pPr>
            <a:lvl2pPr marL="742950" indent="-285750">
              <a:defRPr kumimoji="1">
                <a:solidFill>
                  <a:schemeClr val="tx1"/>
                </a:solidFill>
                <a:latin typeface="Century Gothic" charset="0"/>
                <a:ea typeface="ＭＳ ゴシック" charset="-128"/>
                <a:cs typeface="ＭＳ ゴシック" charset="-128"/>
              </a:defRPr>
            </a:lvl2pPr>
            <a:lvl3pPr marL="1143000" indent="-228600">
              <a:defRPr kumimoji="1">
                <a:solidFill>
                  <a:schemeClr val="tx1"/>
                </a:solidFill>
                <a:latin typeface="Century Gothic" charset="0"/>
                <a:ea typeface="ＭＳ ゴシック" charset="-128"/>
                <a:cs typeface="ＭＳ ゴシック" charset="-128"/>
              </a:defRPr>
            </a:lvl3pPr>
            <a:lvl4pPr marL="1600200" indent="-228600">
              <a:defRPr kumimoji="1">
                <a:solidFill>
                  <a:schemeClr val="tx1"/>
                </a:solidFill>
                <a:latin typeface="Century Gothic" charset="0"/>
                <a:ea typeface="ＭＳ ゴシック" charset="-128"/>
                <a:cs typeface="ＭＳ ゴシック" charset="-128"/>
              </a:defRPr>
            </a:lvl4pPr>
            <a:lvl5pPr marL="2057400" indent="-228600">
              <a:defRPr kumimoji="1">
                <a:solidFill>
                  <a:schemeClr val="tx1"/>
                </a:solidFill>
                <a:latin typeface="Century Gothic" charset="0"/>
                <a:ea typeface="ＭＳ ゴシック" charset="-128"/>
                <a:cs typeface="ＭＳ ゴシック" charset="-128"/>
              </a:defRPr>
            </a:lvl5pPr>
            <a:lvl6pPr marL="2514600" indent="-228600" fontAlgn="base">
              <a:spcBef>
                <a:spcPct val="0"/>
              </a:spcBef>
              <a:spcAft>
                <a:spcPct val="0"/>
              </a:spcAft>
              <a:defRPr kumimoji="1">
                <a:solidFill>
                  <a:schemeClr val="tx1"/>
                </a:solidFill>
                <a:latin typeface="Century Gothic" charset="0"/>
                <a:ea typeface="ＭＳ ゴシック" charset="-128"/>
                <a:cs typeface="ＭＳ ゴシック" charset="-128"/>
              </a:defRPr>
            </a:lvl6pPr>
            <a:lvl7pPr marL="2971800" indent="-228600" fontAlgn="base">
              <a:spcBef>
                <a:spcPct val="0"/>
              </a:spcBef>
              <a:spcAft>
                <a:spcPct val="0"/>
              </a:spcAft>
              <a:defRPr kumimoji="1">
                <a:solidFill>
                  <a:schemeClr val="tx1"/>
                </a:solidFill>
                <a:latin typeface="Century Gothic" charset="0"/>
                <a:ea typeface="ＭＳ ゴシック" charset="-128"/>
                <a:cs typeface="ＭＳ ゴシック" charset="-128"/>
              </a:defRPr>
            </a:lvl7pPr>
            <a:lvl8pPr marL="3429000" indent="-228600" fontAlgn="base">
              <a:spcBef>
                <a:spcPct val="0"/>
              </a:spcBef>
              <a:spcAft>
                <a:spcPct val="0"/>
              </a:spcAft>
              <a:defRPr kumimoji="1">
                <a:solidFill>
                  <a:schemeClr val="tx1"/>
                </a:solidFill>
                <a:latin typeface="Century Gothic" charset="0"/>
                <a:ea typeface="ＭＳ ゴシック" charset="-128"/>
                <a:cs typeface="ＭＳ ゴシック" charset="-128"/>
              </a:defRPr>
            </a:lvl8pPr>
            <a:lvl9pPr marL="3886200" indent="-228600" fontAlgn="base">
              <a:spcBef>
                <a:spcPct val="0"/>
              </a:spcBef>
              <a:spcAft>
                <a:spcPct val="0"/>
              </a:spcAft>
              <a:defRPr kumimoji="1">
                <a:solidFill>
                  <a:schemeClr val="tx1"/>
                </a:solidFill>
                <a:latin typeface="Century Gothic" charset="0"/>
                <a:ea typeface="ＭＳ ゴシック" charset="-128"/>
                <a:cs typeface="ＭＳ ゴシック" charset="-128"/>
              </a:defRPr>
            </a:lvl9pPr>
          </a:lstStyle>
          <a:p>
            <a:pPr algn="ctr" eaLnBrk="1" hangingPunct="1">
              <a:lnSpc>
                <a:spcPct val="150000"/>
              </a:lnSpc>
            </a:pPr>
            <a:r>
              <a:rPr lang="ja-JP" altLang="en-US" sz="4400"/>
              <a:t>現在、日本では</a:t>
            </a:r>
            <a:endParaRPr lang="en-US" altLang="ja-JP" sz="4400" dirty="0"/>
          </a:p>
          <a:p>
            <a:pPr algn="ctr" eaLnBrk="1" hangingPunct="1">
              <a:lnSpc>
                <a:spcPct val="150000"/>
              </a:lnSpc>
            </a:pPr>
            <a:r>
              <a:rPr lang="ja-JP" altLang="en-US" sz="4400"/>
              <a:t>１年間で</a:t>
            </a:r>
            <a:endParaRPr lang="en-US" altLang="ja-JP" sz="4400" dirty="0"/>
          </a:p>
          <a:p>
            <a:pPr algn="ctr" eaLnBrk="1" hangingPunct="1">
              <a:lnSpc>
                <a:spcPct val="150000"/>
              </a:lnSpc>
            </a:pPr>
            <a:r>
              <a:rPr lang="ja-JP" altLang="en-US" sz="4400"/>
              <a:t>何件の相続が発生しているか</a:t>
            </a:r>
            <a:endParaRPr lang="en-US" altLang="ja-JP" sz="4400" dirty="0"/>
          </a:p>
          <a:p>
            <a:pPr algn="ctr" eaLnBrk="1" hangingPunct="1">
              <a:lnSpc>
                <a:spcPct val="150000"/>
              </a:lnSpc>
            </a:pPr>
            <a:r>
              <a:rPr lang="ja-JP" altLang="en-US" sz="4400"/>
              <a:t>知っていますか？</a:t>
            </a:r>
            <a:endParaRPr lang="ja-JP" altLang="en-US" sz="4400" dirty="0"/>
          </a:p>
        </p:txBody>
      </p:sp>
    </p:spTree>
    <p:extLst>
      <p:ext uri="{BB962C8B-B14F-4D97-AF65-F5344CB8AC3E}">
        <p14:creationId xmlns:p14="http://schemas.microsoft.com/office/powerpoint/2010/main" val="143916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504767" y="550812"/>
            <a:ext cx="3788217" cy="523220"/>
          </a:xfrm>
          <a:prstGeom prst="rect">
            <a:avLst/>
          </a:prstGeom>
          <a:noFill/>
        </p:spPr>
        <p:txBody>
          <a:bodyPr wrap="none" rtlCol="0">
            <a:spAutoFit/>
          </a:bodyPr>
          <a:lstStyle/>
          <a:p>
            <a:r>
              <a:rPr lang="ja-JP" altLang="en-US" sz="2800">
                <a:solidFill>
                  <a:prstClr val="black"/>
                </a:solidFill>
              </a:rPr>
              <a:t>年間死亡者数（</a:t>
            </a:r>
            <a:r>
              <a:rPr lang="en-US" altLang="ja-JP" sz="2800" dirty="0">
                <a:solidFill>
                  <a:prstClr val="black"/>
                </a:solidFill>
              </a:rPr>
              <a:t>2022</a:t>
            </a:r>
            <a:r>
              <a:rPr lang="ja-JP" altLang="en-US" sz="2800">
                <a:solidFill>
                  <a:prstClr val="black"/>
                </a:solidFill>
              </a:rPr>
              <a:t>年</a:t>
            </a:r>
            <a:r>
              <a:rPr lang="ja-JP" altLang="en-US" sz="2800" dirty="0">
                <a:solidFill>
                  <a:prstClr val="black"/>
                </a:solidFill>
              </a:rPr>
              <a:t>）</a:t>
            </a:r>
          </a:p>
        </p:txBody>
      </p:sp>
      <p:sp>
        <p:nvSpPr>
          <p:cNvPr id="9" name="テキスト ボックス 8"/>
          <p:cNvSpPr txBox="1"/>
          <p:nvPr/>
        </p:nvSpPr>
        <p:spPr>
          <a:xfrm>
            <a:off x="989602" y="2636912"/>
            <a:ext cx="7758862" cy="1200329"/>
          </a:xfrm>
          <a:prstGeom prst="rect">
            <a:avLst/>
          </a:prstGeom>
          <a:noFill/>
        </p:spPr>
        <p:txBody>
          <a:bodyPr wrap="square" rtlCol="0">
            <a:spAutoFit/>
          </a:bodyPr>
          <a:lstStyle/>
          <a:p>
            <a:r>
              <a:rPr lang="ja-JP" altLang="en-US" sz="7200" dirty="0"/>
              <a:t>日本全国</a:t>
            </a:r>
            <a:r>
              <a:rPr lang="ja-JP" altLang="en-US" sz="7200"/>
              <a:t>で</a:t>
            </a:r>
            <a:r>
              <a:rPr kumimoji="1" lang="en-US" altLang="ja-JP" sz="7200" dirty="0"/>
              <a:t>158</a:t>
            </a:r>
            <a:r>
              <a:rPr kumimoji="1" lang="ja-JP" altLang="en-US" sz="7200"/>
              <a:t>万</a:t>
            </a:r>
            <a:endParaRPr kumimoji="1" lang="ja-JP" altLang="en-US" sz="7200" dirty="0"/>
          </a:p>
        </p:txBody>
      </p:sp>
      <p:sp>
        <p:nvSpPr>
          <p:cNvPr id="3" name="テキスト ボックス 2">
            <a:extLst>
              <a:ext uri="{FF2B5EF4-FFF2-40B4-BE49-F238E27FC236}">
                <a16:creationId xmlns:a16="http://schemas.microsoft.com/office/drawing/2014/main" id="{5557C662-E500-B041-8A1F-A627CF023451}"/>
              </a:ext>
            </a:extLst>
          </p:cNvPr>
          <p:cNvSpPr txBox="1"/>
          <p:nvPr/>
        </p:nvSpPr>
        <p:spPr>
          <a:xfrm>
            <a:off x="2908495" y="4665910"/>
            <a:ext cx="2678938" cy="923330"/>
          </a:xfrm>
          <a:prstGeom prst="rect">
            <a:avLst/>
          </a:prstGeom>
          <a:noFill/>
        </p:spPr>
        <p:txBody>
          <a:bodyPr wrap="none" rtlCol="0">
            <a:spAutoFit/>
          </a:bodyPr>
          <a:lstStyle/>
          <a:p>
            <a:r>
              <a:rPr lang="en-US" altLang="ja-JP" dirty="0"/>
              <a:t>※</a:t>
            </a:r>
            <a:r>
              <a:rPr lang="ja-JP" altLang="en-US"/>
              <a:t>戦後最多を更新。</a:t>
            </a:r>
            <a:endParaRPr lang="en-US" altLang="ja-JP" dirty="0"/>
          </a:p>
          <a:p>
            <a:br>
              <a:rPr lang="en-US" altLang="ja-JP" dirty="0"/>
            </a:br>
            <a:r>
              <a:rPr lang="en-US" altLang="ja-JP" dirty="0"/>
              <a:t>※</a:t>
            </a:r>
            <a:r>
              <a:rPr kumimoji="1" lang="ja-JP" altLang="en-US"/>
              <a:t>今後も年々増加</a:t>
            </a:r>
            <a:r>
              <a:rPr lang="ja-JP" altLang="en-US"/>
              <a:t>が確実</a:t>
            </a:r>
            <a:endParaRPr kumimoji="1" lang="ja-JP" altLang="en-US"/>
          </a:p>
        </p:txBody>
      </p:sp>
    </p:spTree>
    <p:extLst>
      <p:ext uri="{BB962C8B-B14F-4D97-AF65-F5344CB8AC3E}">
        <p14:creationId xmlns:p14="http://schemas.microsoft.com/office/powerpoint/2010/main" val="21304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1484784"/>
            <a:ext cx="8964488" cy="4678204"/>
          </a:xfrm>
          <a:prstGeom prst="rect">
            <a:avLst/>
          </a:prstGeom>
          <a:noFill/>
        </p:spPr>
        <p:txBody>
          <a:bodyPr wrap="square" rtlCol="0">
            <a:spAutoFit/>
          </a:bodyPr>
          <a:lstStyle/>
          <a:p>
            <a:pPr algn="ctr"/>
            <a:r>
              <a:rPr lang="ja-JP" altLang="en-US" sz="4000" dirty="0">
                <a:solidFill>
                  <a:prstClr val="black"/>
                </a:solidFill>
              </a:rPr>
              <a:t>いま</a:t>
            </a:r>
            <a:endParaRPr lang="en-US" altLang="ja-JP" sz="4000" dirty="0">
              <a:solidFill>
                <a:prstClr val="black"/>
              </a:solidFill>
            </a:endParaRPr>
          </a:p>
          <a:p>
            <a:pPr algn="ctr"/>
            <a:endParaRPr lang="en-US" altLang="ja-JP" sz="4000" dirty="0">
              <a:solidFill>
                <a:prstClr val="black"/>
              </a:solidFill>
            </a:endParaRPr>
          </a:p>
          <a:p>
            <a:pPr algn="ctr"/>
            <a:r>
              <a:rPr lang="ja-JP" altLang="en-US" sz="13800" dirty="0">
                <a:solidFill>
                  <a:srgbClr val="FF0000"/>
                </a:solidFill>
              </a:rPr>
              <a:t>「相続」</a:t>
            </a:r>
            <a:endParaRPr lang="en-US" altLang="ja-JP" sz="13800" dirty="0">
              <a:solidFill>
                <a:srgbClr val="FF0000"/>
              </a:solidFill>
            </a:endParaRPr>
          </a:p>
          <a:p>
            <a:pPr algn="ctr"/>
            <a:endParaRPr lang="en-US" altLang="ja-JP" sz="4000" dirty="0">
              <a:solidFill>
                <a:prstClr val="black"/>
              </a:solidFill>
            </a:endParaRPr>
          </a:p>
          <a:p>
            <a:pPr algn="ctr"/>
            <a:r>
              <a:rPr lang="ja-JP" altLang="en-US" sz="4000" dirty="0">
                <a:solidFill>
                  <a:prstClr val="black"/>
                </a:solidFill>
              </a:rPr>
              <a:t>が注目されています</a:t>
            </a:r>
          </a:p>
        </p:txBody>
      </p:sp>
    </p:spTree>
    <p:extLst>
      <p:ext uri="{BB962C8B-B14F-4D97-AF65-F5344CB8AC3E}">
        <p14:creationId xmlns:p14="http://schemas.microsoft.com/office/powerpoint/2010/main" val="59234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844899" y="624741"/>
            <a:ext cx="6399509" cy="523220"/>
          </a:xfrm>
          <a:prstGeom prst="rect">
            <a:avLst/>
          </a:prstGeom>
          <a:noFill/>
        </p:spPr>
        <p:txBody>
          <a:bodyPr wrap="none" rtlCol="0">
            <a:spAutoFit/>
          </a:bodyPr>
          <a:lstStyle/>
          <a:p>
            <a:r>
              <a:rPr lang="ja-JP" altLang="en-US" sz="2800">
                <a:solidFill>
                  <a:prstClr val="black"/>
                </a:solidFill>
              </a:rPr>
              <a:t>いまは「大相続時代」といわれています！</a:t>
            </a:r>
            <a:endParaRPr lang="ja-JP" altLang="en-US" sz="2800" dirty="0">
              <a:solidFill>
                <a:prstClr val="black"/>
              </a:solidFill>
            </a:endParaRPr>
          </a:p>
        </p:txBody>
      </p:sp>
      <p:sp>
        <p:nvSpPr>
          <p:cNvPr id="6" name="テキスト ボックス 5"/>
          <p:cNvSpPr txBox="1"/>
          <p:nvPr/>
        </p:nvSpPr>
        <p:spPr>
          <a:xfrm>
            <a:off x="959992" y="1484784"/>
            <a:ext cx="7560840" cy="1015663"/>
          </a:xfrm>
          <a:prstGeom prst="rect">
            <a:avLst/>
          </a:prstGeom>
          <a:noFill/>
        </p:spPr>
        <p:txBody>
          <a:bodyPr wrap="square" rtlCol="0">
            <a:spAutoFit/>
          </a:bodyPr>
          <a:lstStyle/>
          <a:p>
            <a:r>
              <a:rPr kumimoji="1" lang="ja-JP" altLang="en-US" sz="2800"/>
              <a:t>相続税の増税</a:t>
            </a:r>
            <a:r>
              <a:rPr lang="ja-JP" altLang="en-US" sz="2800"/>
              <a:t>→最高</a:t>
            </a:r>
            <a:r>
              <a:rPr lang="ja-JP" altLang="en-US" sz="2800" dirty="0"/>
              <a:t>税率が</a:t>
            </a:r>
            <a:r>
              <a:rPr lang="en-US" altLang="ja-JP" sz="2800" dirty="0"/>
              <a:t>50</a:t>
            </a:r>
            <a:r>
              <a:rPr lang="ja-JP" altLang="en-US" sz="2800" dirty="0"/>
              <a:t>％→</a:t>
            </a:r>
            <a:r>
              <a:rPr lang="en-US" altLang="ja-JP" sz="6000" dirty="0">
                <a:solidFill>
                  <a:srgbClr val="FF0000"/>
                </a:solidFill>
              </a:rPr>
              <a:t>55</a:t>
            </a:r>
            <a:r>
              <a:rPr lang="ja-JP" altLang="en-US" sz="2800" dirty="0">
                <a:solidFill>
                  <a:srgbClr val="FF0000"/>
                </a:solidFill>
              </a:rPr>
              <a:t>％</a:t>
            </a:r>
            <a:r>
              <a:rPr lang="ja-JP" altLang="en-US" sz="2800" dirty="0"/>
              <a:t>に！</a:t>
            </a:r>
            <a:endParaRPr kumimoji="1" lang="ja-JP" altLang="en-US" sz="2800" dirty="0"/>
          </a:p>
        </p:txBody>
      </p:sp>
      <p:sp>
        <p:nvSpPr>
          <p:cNvPr id="7" name="テキスト ボックス 6"/>
          <p:cNvSpPr txBox="1"/>
          <p:nvPr/>
        </p:nvSpPr>
        <p:spPr>
          <a:xfrm>
            <a:off x="1044337" y="3068960"/>
            <a:ext cx="8029762" cy="1446550"/>
          </a:xfrm>
          <a:prstGeom prst="rect">
            <a:avLst/>
          </a:prstGeom>
          <a:noFill/>
        </p:spPr>
        <p:txBody>
          <a:bodyPr wrap="none" rtlCol="0">
            <a:spAutoFit/>
          </a:bodyPr>
          <a:lstStyle/>
          <a:p>
            <a:r>
              <a:rPr kumimoji="1" lang="ja-JP" altLang="en-US" sz="2800" dirty="0"/>
              <a:t>基礎控除（非課税枠）の圧縮</a:t>
            </a:r>
            <a:endParaRPr kumimoji="1" lang="en-US" altLang="ja-JP" sz="2800" dirty="0"/>
          </a:p>
          <a:p>
            <a:r>
              <a:rPr lang="ja-JP" altLang="en-US" sz="2800"/>
              <a:t>相続税対象者が</a:t>
            </a:r>
            <a:r>
              <a:rPr lang="en-US" altLang="ja-JP" sz="2800" dirty="0"/>
              <a:t>4</a:t>
            </a:r>
            <a:r>
              <a:rPr lang="ja-JP" altLang="en-US" sz="2800"/>
              <a:t>％→</a:t>
            </a:r>
            <a:r>
              <a:rPr lang="en-US" altLang="ja-JP" sz="6000" dirty="0">
                <a:solidFill>
                  <a:srgbClr val="FF0000"/>
                </a:solidFill>
              </a:rPr>
              <a:t>8.5</a:t>
            </a:r>
            <a:r>
              <a:rPr lang="ja-JP" altLang="en-US" sz="2800">
                <a:solidFill>
                  <a:srgbClr val="FF0000"/>
                </a:solidFill>
              </a:rPr>
              <a:t>％（</a:t>
            </a:r>
            <a:r>
              <a:rPr lang="en-US" altLang="ja-JP" sz="2800" dirty="0">
                <a:solidFill>
                  <a:srgbClr val="FF0000"/>
                </a:solidFill>
              </a:rPr>
              <a:t>11.6</a:t>
            </a:r>
            <a:r>
              <a:rPr lang="ja-JP" altLang="en-US" sz="2800">
                <a:solidFill>
                  <a:srgbClr val="FF0000"/>
                </a:solidFill>
              </a:rPr>
              <a:t>万人）</a:t>
            </a:r>
            <a:r>
              <a:rPr lang="ja-JP" altLang="en-US" sz="2800"/>
              <a:t>に</a:t>
            </a:r>
            <a:r>
              <a:rPr lang="ja-JP" altLang="en-US" sz="2800" dirty="0"/>
              <a:t>増加！</a:t>
            </a:r>
            <a:endParaRPr kumimoji="1" lang="ja-JP" altLang="en-US" sz="2800" dirty="0"/>
          </a:p>
        </p:txBody>
      </p:sp>
      <p:sp>
        <p:nvSpPr>
          <p:cNvPr id="9" name="テキスト ボックス 8"/>
          <p:cNvSpPr txBox="1"/>
          <p:nvPr/>
        </p:nvSpPr>
        <p:spPr>
          <a:xfrm>
            <a:off x="1048804" y="5229200"/>
            <a:ext cx="6583854" cy="523220"/>
          </a:xfrm>
          <a:prstGeom prst="rect">
            <a:avLst/>
          </a:prstGeom>
          <a:noFill/>
        </p:spPr>
        <p:txBody>
          <a:bodyPr wrap="none" rtlCol="0">
            <a:spAutoFit/>
          </a:bodyPr>
          <a:lstStyle/>
          <a:p>
            <a:r>
              <a:rPr lang="ja-JP" altLang="en-US" sz="2800" dirty="0"/>
              <a:t>９割以上の人には無関係に見えますが・・・</a:t>
            </a:r>
            <a:endParaRPr lang="en-US" altLang="ja-JP" sz="2800" dirty="0"/>
          </a:p>
        </p:txBody>
      </p:sp>
      <p:pic>
        <p:nvPicPr>
          <p:cNvPr id="10" name="図 9" descr="アイコン&#10;&#10;自動的に生成された説明">
            <a:extLst>
              <a:ext uri="{FF2B5EF4-FFF2-40B4-BE49-F238E27FC236}">
                <a16:creationId xmlns:a16="http://schemas.microsoft.com/office/drawing/2014/main" id="{C543D46B-51F7-F841-979D-B4BDCDA8B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34041"/>
            <a:ext cx="576064" cy="554489"/>
          </a:xfrm>
          <a:prstGeom prst="rect">
            <a:avLst/>
          </a:prstGeom>
        </p:spPr>
      </p:pic>
      <p:pic>
        <p:nvPicPr>
          <p:cNvPr id="11" name="図 10" descr="アイコン&#10;&#10;自動的に生成された説明">
            <a:extLst>
              <a:ext uri="{FF2B5EF4-FFF2-40B4-BE49-F238E27FC236}">
                <a16:creationId xmlns:a16="http://schemas.microsoft.com/office/drawing/2014/main" id="{C102B37C-99B5-CA4B-9A36-88F267B7B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514990"/>
            <a:ext cx="576064" cy="554489"/>
          </a:xfrm>
          <a:prstGeom prst="rect">
            <a:avLst/>
          </a:prstGeom>
        </p:spPr>
      </p:pic>
      <p:pic>
        <p:nvPicPr>
          <p:cNvPr id="12" name="図 11" descr="アイコン&#10;&#10;自動的に生成された説明">
            <a:extLst>
              <a:ext uri="{FF2B5EF4-FFF2-40B4-BE49-F238E27FC236}">
                <a16:creationId xmlns:a16="http://schemas.microsoft.com/office/drawing/2014/main" id="{12623DBA-3FF8-6646-A9C8-DC8343E23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232405"/>
            <a:ext cx="576064" cy="554489"/>
          </a:xfrm>
          <a:prstGeom prst="rect">
            <a:avLst/>
          </a:prstGeom>
        </p:spPr>
      </p:pic>
    </p:spTree>
    <p:extLst>
      <p:ext uri="{BB962C8B-B14F-4D97-AF65-F5344CB8AC3E}">
        <p14:creationId xmlns:p14="http://schemas.microsoft.com/office/powerpoint/2010/main" val="32849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1000"/>
                                        <p:tgtEl>
                                          <p:spTgt spid="11"/>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1000"/>
                                        <p:tgtEl>
                                          <p:spTgt spid="12"/>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タム">
  <a:themeElements>
    <a:clrScheme name="オータム">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オータム">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タム">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31862</TotalTime>
  <Words>2247</Words>
  <Application>Microsoft Macintosh PowerPoint</Application>
  <PresentationFormat>画面に合わせる (4:3)</PresentationFormat>
  <Paragraphs>334</Paragraphs>
  <Slides>48</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48</vt:i4>
      </vt:variant>
    </vt:vector>
  </HeadingPairs>
  <TitlesOfParts>
    <vt:vector size="57" baseType="lpstr">
      <vt:lpstr>Noto Sans JP</vt:lpstr>
      <vt:lpstr>メイリオ</vt:lpstr>
      <vt:lpstr>Arial</vt:lpstr>
      <vt:lpstr>Book Antiqua</vt:lpstr>
      <vt:lpstr>Calibri</vt:lpstr>
      <vt:lpstr>Century Gothic</vt:lpstr>
      <vt:lpstr>Helvetica</vt:lpstr>
      <vt:lpstr>オータム</vt:lpstr>
      <vt:lpstr>Office ​​テーマ</vt:lpstr>
      <vt:lpstr>　　　夫婦・親子で聞く 　はじめての相続セミナー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ちょっと想像してみてください。 どこにでもある幸せな家庭を。</vt:lpstr>
      <vt:lpstr>家族それぞれの気持ち</vt:lpstr>
      <vt:lpstr>20年後・・・</vt:lpstr>
      <vt:lpstr>残された兄・妹。 ぞれぞれの事情は・・・</vt:lpstr>
      <vt:lpstr>PowerPoint プレゼンテーション</vt:lpstr>
      <vt:lpstr>PowerPoint プレゼンテーション</vt:lpstr>
      <vt:lpstr>PowerPoint プレゼンテーション</vt:lpstr>
      <vt:lpstr>ケースその①</vt:lpstr>
      <vt:lpstr>PowerPoint プレゼンテーション</vt:lpstr>
      <vt:lpstr>ケース　その②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認知症をお持ちの方の主な困りごと</vt:lpstr>
      <vt:lpstr>PowerPoint プレゼンテーション</vt:lpstr>
      <vt:lpstr>当時の困りごとと対策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相続対策のポイント</vt:lpstr>
      <vt:lpstr>相続対策のポイント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宗治 川口</cp:lastModifiedBy>
  <cp:revision>279</cp:revision>
  <cp:lastPrinted>2018-03-06T23:04:20Z</cp:lastPrinted>
  <dcterms:created xsi:type="dcterms:W3CDTF">2014-01-09T07:06:07Z</dcterms:created>
  <dcterms:modified xsi:type="dcterms:W3CDTF">2023-08-24T07:20:45Z</dcterms:modified>
</cp:coreProperties>
</file>