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9" r:id="rId2"/>
    <p:sldId id="1092" r:id="rId3"/>
    <p:sldId id="1091" r:id="rId4"/>
    <p:sldId id="1093" r:id="rId5"/>
    <p:sldId id="1094" r:id="rId6"/>
    <p:sldId id="1095" r:id="rId7"/>
    <p:sldId id="1097" r:id="rId8"/>
    <p:sldId id="1098" r:id="rId9"/>
    <p:sldId id="1099" r:id="rId10"/>
    <p:sldId id="1100" r:id="rId11"/>
    <p:sldId id="1101" r:id="rId12"/>
    <p:sldId id="470" r:id="rId13"/>
    <p:sldId id="1105" r:id="rId14"/>
    <p:sldId id="371" r:id="rId15"/>
    <p:sldId id="1096" r:id="rId16"/>
    <p:sldId id="1117" r:id="rId17"/>
    <p:sldId id="1106" r:id="rId18"/>
    <p:sldId id="1102" r:id="rId19"/>
    <p:sldId id="1103" r:id="rId20"/>
    <p:sldId id="1104" r:id="rId21"/>
    <p:sldId id="1116" r:id="rId22"/>
  </p:sldIdLst>
  <p:sldSz cx="9144000" cy="6858000" type="screen4x3"/>
  <p:notesSz cx="6794500" cy="9918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5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3" autoAdjust="0"/>
    <p:restoredTop sz="94830" autoAdjust="0"/>
  </p:normalViewPr>
  <p:slideViewPr>
    <p:cSldViewPr>
      <p:cViewPr varScale="1">
        <p:scale>
          <a:sx n="121" d="100"/>
          <a:sy n="121" d="100"/>
        </p:scale>
        <p:origin x="99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B11BD-2925-4BE0-82BF-5BF96A062039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7FAB5-7192-4764-81B4-F843B658A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071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A4700-FFB0-4863-B04A-2D94AA5AB3E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7438C-632C-4C5C-AC2D-7377C8780C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7438C-632C-4C5C-AC2D-7377C8780C7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7438C-632C-4C5C-AC2D-7377C8780C7B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98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2EEA92-150E-4A19-8B0B-BD70B99CF227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D6588E-9690-4816-A562-031A67E62E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72480"/>
            <a:ext cx="2664296" cy="2792317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180528" y="3286082"/>
            <a:ext cx="8376737" cy="1372315"/>
          </a:xfrm>
        </p:spPr>
        <p:txBody>
          <a:bodyPr/>
          <a:lstStyle/>
          <a:p>
            <a:br>
              <a:rPr lang="en-US" altLang="ja-JP" sz="2800" b="1" dirty="0"/>
            </a:br>
            <a:br>
              <a:rPr lang="en-US" altLang="ja-JP" sz="2800" b="1" dirty="0"/>
            </a:br>
            <a:r>
              <a:rPr lang="ja-JP" altLang="en-US" sz="3200" b="1"/>
              <a:t>医療法人　</a:t>
            </a:r>
            <a:r>
              <a:rPr lang="en-US" altLang="ja-JP" sz="3200" b="1" dirty="0"/>
              <a:t>A</a:t>
            </a:r>
            <a:r>
              <a:rPr lang="ja-JP" altLang="en-US" sz="3200" b="1"/>
              <a:t>医院　御中</a:t>
            </a:r>
            <a:r>
              <a:rPr lang="ja-JP" altLang="en-US" sz="4400" b="1"/>
              <a:t>　</a:t>
            </a:r>
            <a:br>
              <a:rPr lang="en-US" altLang="ja-JP" sz="2800" b="1" dirty="0"/>
            </a:br>
            <a:r>
              <a:rPr lang="ja-JP" altLang="en-US" sz="2800" b="1" dirty="0"/>
              <a:t>相続対策資料</a:t>
            </a:r>
            <a:br>
              <a:rPr lang="en-US" altLang="ja-JP" sz="2800" b="1" dirty="0"/>
            </a:br>
            <a:endParaRPr kumimoji="1" lang="ja-JP" altLang="en-US" sz="1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4679627"/>
            <a:ext cx="6624736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/>
              <a:t>株式会社ライブリッジ</a:t>
            </a:r>
            <a:r>
              <a:rPr lang="en-US" altLang="ja-JP" sz="2000" b="1" dirty="0"/>
              <a:t> </a:t>
            </a:r>
            <a:r>
              <a:rPr lang="ja-JP" altLang="en-US" sz="2000" b="1"/>
              <a:t>相続コンサルタント</a:t>
            </a:r>
            <a:r>
              <a:rPr lang="en-US" altLang="ja-JP" sz="2000" b="1" dirty="0"/>
              <a:t> </a:t>
            </a:r>
            <a:r>
              <a:rPr lang="ja-JP" altLang="en-US" sz="2000" b="1"/>
              <a:t>川口宗</a:t>
            </a:r>
            <a:r>
              <a:rPr lang="ja-JP" altLang="en-US" sz="2000" b="1" dirty="0"/>
              <a:t>治</a:t>
            </a:r>
            <a:endParaRPr kumimoji="1" lang="ja-JP" altLang="en-US" sz="20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20272" y="5840785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2022/03/12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856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/>
              <a:t>①</a:t>
            </a:r>
            <a:r>
              <a:rPr lang="ja-JP" altLang="en-US" sz="2400"/>
              <a:t>現状の分析・把握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/>
              <a:t>②</a:t>
            </a:r>
            <a:r>
              <a:rPr lang="ja-JP" altLang="en-US" sz="2400"/>
              <a:t>解決すべき本当の問題の「明確化」</a:t>
            </a:r>
            <a:br>
              <a:rPr lang="en-US" altLang="ja-JP" sz="2400" dirty="0"/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③</a:t>
            </a:r>
            <a:r>
              <a:rPr lang="ja-JP" altLang="en-US" sz="2400"/>
              <a:t>当事者である家族と問題を共有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>
                <a:solidFill>
                  <a:srgbClr val="FF0000"/>
                </a:solidFill>
              </a:rPr>
              <a:t>④</a:t>
            </a:r>
            <a:r>
              <a:rPr lang="ja-JP" altLang="en-US" sz="2400">
                <a:solidFill>
                  <a:srgbClr val="FF0000"/>
                </a:solidFill>
              </a:rPr>
              <a:t>家族それぞれの気持ち・考え方を共有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⑤</a:t>
            </a:r>
            <a:r>
              <a:rPr lang="ja-JP" altLang="en-US" sz="2400"/>
              <a:t>専門家チームと最適な解決策の模索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3227B35-2468-B74F-9174-3F425DA71CD0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3028021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/>
              <a:t>①</a:t>
            </a:r>
            <a:r>
              <a:rPr lang="ja-JP" altLang="en-US" sz="2400"/>
              <a:t>現状の分析・把握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/>
              <a:t>②</a:t>
            </a:r>
            <a:r>
              <a:rPr lang="ja-JP" altLang="en-US" sz="2400"/>
              <a:t>解決すべき本当の問題の「明確化」</a:t>
            </a:r>
            <a:br>
              <a:rPr lang="en-US" altLang="ja-JP" sz="2400" dirty="0"/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③</a:t>
            </a:r>
            <a:r>
              <a:rPr lang="ja-JP" altLang="en-US" sz="2400"/>
              <a:t>当事者である家族と問題を共有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/>
              <a:t>④</a:t>
            </a:r>
            <a:r>
              <a:rPr lang="ja-JP" altLang="en-US" sz="2400"/>
              <a:t>家族それぞれの気持ち・考え方を共有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⑤</a:t>
            </a:r>
            <a:r>
              <a:rPr lang="ja-JP" altLang="en-US" sz="2400">
                <a:solidFill>
                  <a:srgbClr val="FF0000"/>
                </a:solidFill>
              </a:rPr>
              <a:t>専門家チームと最適な解決策の模索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12EA46-1FD0-3548-BF51-1BA5037B4884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90818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483712" y="1377465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043358" y="570664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相続対策の理想の姿</a:t>
            </a:r>
            <a:endParaRPr kumimoji="1" lang="ja-JP" altLang="en-US" sz="2800" dirty="0"/>
          </a:p>
        </p:txBody>
      </p:sp>
      <p:sp>
        <p:nvSpPr>
          <p:cNvPr id="3" name="角丸四角形 2"/>
          <p:cNvSpPr/>
          <p:nvPr/>
        </p:nvSpPr>
        <p:spPr>
          <a:xfrm>
            <a:off x="120598" y="2096188"/>
            <a:ext cx="4248472" cy="40930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3200" dirty="0"/>
              <a:t>法的に有効な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/>
              <a:t>書類の作成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</a:rPr>
              <a:t>↓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u="sng" dirty="0">
                <a:solidFill>
                  <a:schemeClr val="bg1"/>
                </a:solidFill>
              </a:rPr>
              <a:t>遺言書の作成</a:t>
            </a:r>
            <a:endParaRPr lang="en-US" altLang="ja-JP" sz="4800" u="sng" dirty="0">
              <a:solidFill>
                <a:schemeClr val="bg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88024" y="2066685"/>
            <a:ext cx="4248472" cy="409302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/>
              <a:t>家族間（関係者間）の合意形成</a:t>
            </a:r>
            <a:endParaRPr lang="en-US" altLang="ja-JP" sz="3200" dirty="0"/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</a:rPr>
              <a:t>↓</a:t>
            </a:r>
            <a:endParaRPr lang="en-US" altLang="ja-JP" sz="3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5400" u="sng" dirty="0">
                <a:solidFill>
                  <a:schemeClr val="bg1"/>
                </a:solidFill>
              </a:rPr>
              <a:t>家族会議</a:t>
            </a:r>
            <a:endParaRPr lang="en-US" altLang="ja-JP" sz="5400" u="sng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ja-JP" sz="3200" dirty="0">
              <a:solidFill>
                <a:schemeClr val="bg1"/>
              </a:solidFill>
            </a:endParaRPr>
          </a:p>
        </p:txBody>
      </p:sp>
      <p:sp>
        <p:nvSpPr>
          <p:cNvPr id="10" name="十字形 9"/>
          <p:cNvSpPr/>
          <p:nvPr/>
        </p:nvSpPr>
        <p:spPr>
          <a:xfrm>
            <a:off x="3815898" y="3495416"/>
            <a:ext cx="1512168" cy="1440160"/>
          </a:xfrm>
          <a:prstGeom prst="plus">
            <a:avLst>
              <a:gd name="adj" fmla="val 298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7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sp>
        <p:nvSpPr>
          <p:cNvPr id="9" name="角丸四角形 8">
            <a:extLst>
              <a:ext uri="{FF2B5EF4-FFF2-40B4-BE49-F238E27FC236}">
                <a16:creationId xmlns:a16="http://schemas.microsoft.com/office/drawing/2014/main" id="{BD178B2C-527C-724C-A63A-C9D6EB87F243}"/>
              </a:ext>
            </a:extLst>
          </p:cNvPr>
          <p:cNvSpPr/>
          <p:nvPr/>
        </p:nvSpPr>
        <p:spPr>
          <a:xfrm>
            <a:off x="353915" y="1327884"/>
            <a:ext cx="8496944" cy="51254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BFC881-5400-4749-8D5A-765819500312}"/>
              </a:ext>
            </a:extLst>
          </p:cNvPr>
          <p:cNvSpPr txBox="1"/>
          <p:nvPr/>
        </p:nvSpPr>
        <p:spPr>
          <a:xfrm>
            <a:off x="1653503" y="694062"/>
            <a:ext cx="589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/>
              <a:t>相続対策のための家族会議のポイントと家族会議支援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413636-2003-4042-BC8A-30FAE3E8F8E5}"/>
              </a:ext>
            </a:extLst>
          </p:cNvPr>
          <p:cNvSpPr txBox="1"/>
          <p:nvPr/>
        </p:nvSpPr>
        <p:spPr>
          <a:xfrm>
            <a:off x="1134769" y="1471199"/>
            <a:ext cx="7109639" cy="3361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/>
              <a:t>・参加メンバーは法定相続人のみ</a:t>
            </a:r>
            <a:br>
              <a:rPr kumimoji="1" lang="en-US" altLang="ja-JP" dirty="0"/>
            </a:br>
            <a:r>
              <a:rPr kumimoji="1" lang="ja-JP" altLang="en-US"/>
              <a:t>・開催場所は親の住んでいる家が望ましい</a:t>
            </a:r>
            <a:br>
              <a:rPr kumimoji="1" lang="en-US" altLang="ja-JP" dirty="0"/>
            </a:br>
            <a:r>
              <a:rPr kumimoji="1" lang="ja-JP" altLang="en-US"/>
              <a:t>・話し合うべき議題を事前に明らかにしておく</a:t>
            </a:r>
            <a:br>
              <a:rPr kumimoji="1" lang="en-US" altLang="ja-JP" dirty="0"/>
            </a:br>
            <a:r>
              <a:rPr kumimoji="1" lang="ja-JP" altLang="en-US"/>
              <a:t>・介護が必要になっ</a:t>
            </a:r>
            <a:r>
              <a:rPr lang="ja-JP" altLang="en-US"/>
              <a:t>た場合の親の希望と家族の役割分担を検討開始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・お墓などの祭祀財産の継承や葬儀について検討開始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/>
              <a:t>・議事録やメモなどを残しておく</a:t>
            </a:r>
            <a:br>
              <a:rPr lang="en-US" altLang="ja-JP" dirty="0"/>
            </a:br>
            <a:r>
              <a:rPr lang="ja-JP" altLang="en-US"/>
              <a:t>・親の気持ちを家族の気持ちを互いに聴き合う</a:t>
            </a:r>
            <a:br>
              <a:rPr lang="en-US" altLang="ja-JP" dirty="0"/>
            </a:br>
            <a:r>
              <a:rPr lang="ja-JP" altLang="en-US"/>
              <a:t>　　　　　　　　　　　　　　　　　などなど・・・</a:t>
            </a:r>
            <a:endParaRPr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C13432-89FC-9642-B3FF-3D4B4A09E2A0}"/>
              </a:ext>
            </a:extLst>
          </p:cNvPr>
          <p:cNvSpPr txBox="1"/>
          <p:nvPr/>
        </p:nvSpPr>
        <p:spPr>
          <a:xfrm>
            <a:off x="521151" y="4831931"/>
            <a:ext cx="8443337" cy="1299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>
                <a:solidFill>
                  <a:srgbClr val="FF0000"/>
                </a:solidFill>
              </a:rPr>
              <a:t>資料の準備や司会進行・ファシリテーションなど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 sz="2800">
                <a:solidFill>
                  <a:srgbClr val="FF0000"/>
                </a:solidFill>
              </a:rPr>
              <a:t>相続コンサルタントが家族会議を支援いたします。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4C0E962-601F-0E4D-9050-B21B64FDBEE5}"/>
              </a:ext>
            </a:extLst>
          </p:cNvPr>
          <p:cNvSpPr txBox="1"/>
          <p:nvPr/>
        </p:nvSpPr>
        <p:spPr>
          <a:xfrm>
            <a:off x="4817199" y="6512459"/>
            <a:ext cx="414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/>
              <a:t>家族会議支援</a:t>
            </a:r>
            <a:r>
              <a:rPr kumimoji="1" lang="en-US" altLang="ja-JP" sz="1200" dirty="0"/>
              <a:t>®︎</a:t>
            </a:r>
            <a:r>
              <a:rPr kumimoji="1" lang="ja-JP" altLang="en-US" sz="1200"/>
              <a:t>は株式会社</a:t>
            </a:r>
            <a:r>
              <a:rPr lang="ja-JP" altLang="en-US" sz="1200"/>
              <a:t>ライブリッジの登録商標です</a:t>
            </a:r>
            <a:endParaRPr kumimoji="1" lang="en-US" altLang="ja-JP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5B12C17-70CB-154A-AA76-FE3CB848686E}"/>
              </a:ext>
            </a:extLst>
          </p:cNvPr>
          <p:cNvSpPr txBox="1"/>
          <p:nvPr/>
        </p:nvSpPr>
        <p:spPr>
          <a:xfrm rot="20595848">
            <a:off x="4561787" y="925824"/>
            <a:ext cx="480131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/>
              <a:t>家族だけでやってはいけません！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98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10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oogle Shape;96;p18">
            <a:extLst>
              <a:ext uri="{FF2B5EF4-FFF2-40B4-BE49-F238E27FC236}">
                <a16:creationId xmlns:a16="http://schemas.microsoft.com/office/drawing/2014/main" id="{0A6DAE82-301D-154A-86DC-E76A1479729A}"/>
              </a:ext>
            </a:extLst>
          </p:cNvPr>
          <p:cNvSpPr/>
          <p:nvPr/>
        </p:nvSpPr>
        <p:spPr>
          <a:xfrm>
            <a:off x="365341" y="3143246"/>
            <a:ext cx="1913853" cy="947000"/>
          </a:xfrm>
          <a:prstGeom prst="homePlate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38" name="Google Shape;97;p18">
            <a:extLst>
              <a:ext uri="{FF2B5EF4-FFF2-40B4-BE49-F238E27FC236}">
                <a16:creationId xmlns:a16="http://schemas.microsoft.com/office/drawing/2014/main" id="{871ACBD9-3FCB-AB43-A810-2903CE62A43B}"/>
              </a:ext>
            </a:extLst>
          </p:cNvPr>
          <p:cNvSpPr txBox="1">
            <a:spLocks/>
          </p:cNvSpPr>
          <p:nvPr/>
        </p:nvSpPr>
        <p:spPr>
          <a:xfrm>
            <a:off x="496810" y="3317973"/>
            <a:ext cx="1487905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>
                <a:solidFill>
                  <a:schemeClr val="lt1"/>
                </a:solidFill>
              </a:rPr>
              <a:t>現状の確認</a:t>
            </a:r>
            <a:endParaRPr lang="ja-JP" altLang="en-US" sz="1800" dirty="0">
              <a:solidFill>
                <a:schemeClr val="lt1"/>
              </a:solidFill>
            </a:endParaRPr>
          </a:p>
        </p:txBody>
      </p:sp>
      <p:grpSp>
        <p:nvGrpSpPr>
          <p:cNvPr id="39" name="Google Shape;98;p18">
            <a:extLst>
              <a:ext uri="{FF2B5EF4-FFF2-40B4-BE49-F238E27FC236}">
                <a16:creationId xmlns:a16="http://schemas.microsoft.com/office/drawing/2014/main" id="{F2F702E9-480E-5C44-8FB7-EE836BE0516E}"/>
              </a:ext>
            </a:extLst>
          </p:cNvPr>
          <p:cNvGrpSpPr/>
          <p:nvPr/>
        </p:nvGrpSpPr>
        <p:grpSpPr>
          <a:xfrm>
            <a:off x="949919" y="2395320"/>
            <a:ext cx="203314" cy="754114"/>
            <a:chOff x="777447" y="1610215"/>
            <a:chExt cx="198900" cy="593656"/>
          </a:xfrm>
        </p:grpSpPr>
        <p:cxnSp>
          <p:nvCxnSpPr>
            <p:cNvPr id="40" name="Google Shape;99;p18">
              <a:extLst>
                <a:ext uri="{FF2B5EF4-FFF2-40B4-BE49-F238E27FC236}">
                  <a16:creationId xmlns:a16="http://schemas.microsoft.com/office/drawing/2014/main" id="{5C63A034-6FB8-DA45-B320-8EB7B1240590}"/>
                </a:ext>
              </a:extLst>
            </p:cNvPr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1" name="Google Shape;100;p18">
              <a:extLst>
                <a:ext uri="{FF2B5EF4-FFF2-40B4-BE49-F238E27FC236}">
                  <a16:creationId xmlns:a16="http://schemas.microsoft.com/office/drawing/2014/main" id="{D3AD91E8-83DD-1244-B6A5-4D2CD6D4439C}"/>
                </a:ext>
              </a:extLst>
            </p:cNvPr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2" name="Google Shape;101;p18">
            <a:extLst>
              <a:ext uri="{FF2B5EF4-FFF2-40B4-BE49-F238E27FC236}">
                <a16:creationId xmlns:a16="http://schemas.microsoft.com/office/drawing/2014/main" id="{0860E2D9-BB05-CC49-B114-ABF81B2A4CB3}"/>
              </a:ext>
            </a:extLst>
          </p:cNvPr>
          <p:cNvSpPr txBox="1">
            <a:spLocks/>
          </p:cNvSpPr>
          <p:nvPr/>
        </p:nvSpPr>
        <p:spPr>
          <a:xfrm>
            <a:off x="-85838" y="1484349"/>
            <a:ext cx="2879254" cy="8250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医療法人</a:t>
            </a:r>
            <a:r>
              <a:rPr lang="en-US" altLang="ja-JP" sz="1800" dirty="0"/>
              <a:t>A</a:t>
            </a:r>
            <a:r>
              <a:rPr lang="ja-JP" altLang="en-US" sz="1800"/>
              <a:t>さまの現状の</a:t>
            </a:r>
            <a:br>
              <a:rPr lang="en-US" altLang="ja-JP" sz="1800" dirty="0"/>
            </a:br>
            <a:r>
              <a:rPr lang="ja-JP" altLang="en-US" sz="1800"/>
              <a:t>確認・把握からスタート</a:t>
            </a:r>
            <a:endParaRPr lang="ja-JP" altLang="en-US" sz="1800" dirty="0"/>
          </a:p>
        </p:txBody>
      </p:sp>
      <p:sp>
        <p:nvSpPr>
          <p:cNvPr id="43" name="Google Shape;102;p18">
            <a:extLst>
              <a:ext uri="{FF2B5EF4-FFF2-40B4-BE49-F238E27FC236}">
                <a16:creationId xmlns:a16="http://schemas.microsoft.com/office/drawing/2014/main" id="{87FFBC35-550E-C048-90AD-76FE36662C15}"/>
              </a:ext>
            </a:extLst>
          </p:cNvPr>
          <p:cNvSpPr/>
          <p:nvPr/>
        </p:nvSpPr>
        <p:spPr>
          <a:xfrm>
            <a:off x="1874221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44" name="Google Shape;103;p18">
            <a:extLst>
              <a:ext uri="{FF2B5EF4-FFF2-40B4-BE49-F238E27FC236}">
                <a16:creationId xmlns:a16="http://schemas.microsoft.com/office/drawing/2014/main" id="{ECD6F4B9-112D-EF48-B938-4AD129FF4BEC}"/>
              </a:ext>
            </a:extLst>
          </p:cNvPr>
          <p:cNvSpPr txBox="1">
            <a:spLocks/>
          </p:cNvSpPr>
          <p:nvPr/>
        </p:nvSpPr>
        <p:spPr>
          <a:xfrm>
            <a:off x="2275781" y="3303105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問題点の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明確化</a:t>
            </a:r>
            <a:endParaRPr lang="en-US" altLang="ja-JP" sz="2000" dirty="0">
              <a:solidFill>
                <a:schemeClr val="lt1"/>
              </a:solidFill>
            </a:endParaRPr>
          </a:p>
        </p:txBody>
      </p:sp>
      <p:grpSp>
        <p:nvGrpSpPr>
          <p:cNvPr id="45" name="Google Shape;104;p18">
            <a:extLst>
              <a:ext uri="{FF2B5EF4-FFF2-40B4-BE49-F238E27FC236}">
                <a16:creationId xmlns:a16="http://schemas.microsoft.com/office/drawing/2014/main" id="{06B6928D-F6F6-764F-81D1-912B08CAFE26}"/>
              </a:ext>
            </a:extLst>
          </p:cNvPr>
          <p:cNvGrpSpPr/>
          <p:nvPr/>
        </p:nvGrpSpPr>
        <p:grpSpPr>
          <a:xfrm>
            <a:off x="2777585" y="4083206"/>
            <a:ext cx="203314" cy="754114"/>
            <a:chOff x="2223534" y="2938958"/>
            <a:chExt cx="198900" cy="593656"/>
          </a:xfrm>
        </p:grpSpPr>
        <p:cxnSp>
          <p:nvCxnSpPr>
            <p:cNvPr id="46" name="Google Shape;105;p18">
              <a:extLst>
                <a:ext uri="{FF2B5EF4-FFF2-40B4-BE49-F238E27FC236}">
                  <a16:creationId xmlns:a16="http://schemas.microsoft.com/office/drawing/2014/main" id="{794E5209-1873-724F-A5FB-4810B8E25803}"/>
                </a:ext>
              </a:extLst>
            </p:cNvPr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47" name="Google Shape;106;p18">
              <a:extLst>
                <a:ext uri="{FF2B5EF4-FFF2-40B4-BE49-F238E27FC236}">
                  <a16:creationId xmlns:a16="http://schemas.microsoft.com/office/drawing/2014/main" id="{A358E848-1F72-B542-BA41-1775F6A54B5B}"/>
                </a:ext>
              </a:extLst>
            </p:cNvPr>
            <p:cNvSpPr/>
            <p:nvPr/>
          </p:nvSpPr>
          <p:spPr>
            <a:xfrm rot="10800000" flipH="1">
              <a:off x="2223534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8" name="Google Shape;107;p18">
            <a:extLst>
              <a:ext uri="{FF2B5EF4-FFF2-40B4-BE49-F238E27FC236}">
                <a16:creationId xmlns:a16="http://schemas.microsoft.com/office/drawing/2014/main" id="{0289ED2E-BCF4-0B45-9E76-56E54BC701DC}"/>
              </a:ext>
            </a:extLst>
          </p:cNvPr>
          <p:cNvSpPr txBox="1">
            <a:spLocks/>
          </p:cNvSpPr>
          <p:nvPr/>
        </p:nvSpPr>
        <p:spPr>
          <a:xfrm>
            <a:off x="1678267" y="4975950"/>
            <a:ext cx="2292576" cy="11512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2133" dirty="0"/>
          </a:p>
        </p:txBody>
      </p:sp>
      <p:sp>
        <p:nvSpPr>
          <p:cNvPr id="49" name="Google Shape;108;p18">
            <a:extLst>
              <a:ext uri="{FF2B5EF4-FFF2-40B4-BE49-F238E27FC236}">
                <a16:creationId xmlns:a16="http://schemas.microsoft.com/office/drawing/2014/main" id="{EC5558ED-36A1-0543-A351-9E907AFEC384}"/>
              </a:ext>
            </a:extLst>
          </p:cNvPr>
          <p:cNvSpPr/>
          <p:nvPr/>
        </p:nvSpPr>
        <p:spPr>
          <a:xfrm>
            <a:off x="3565869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50" name="Google Shape;109;p18">
            <a:extLst>
              <a:ext uri="{FF2B5EF4-FFF2-40B4-BE49-F238E27FC236}">
                <a16:creationId xmlns:a16="http://schemas.microsoft.com/office/drawing/2014/main" id="{35318FB4-4ED3-FF45-B1F4-B6AE587E9135}"/>
              </a:ext>
            </a:extLst>
          </p:cNvPr>
          <p:cNvSpPr txBox="1">
            <a:spLocks/>
          </p:cNvSpPr>
          <p:nvPr/>
        </p:nvSpPr>
        <p:spPr>
          <a:xfrm>
            <a:off x="3990600" y="3288114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家族会議</a:t>
            </a:r>
            <a:endParaRPr lang="ja-JP" altLang="en-US" sz="2000" dirty="0">
              <a:solidFill>
                <a:schemeClr val="lt1"/>
              </a:solidFill>
            </a:endParaRPr>
          </a:p>
        </p:txBody>
      </p:sp>
      <p:grpSp>
        <p:nvGrpSpPr>
          <p:cNvPr id="51" name="Google Shape;110;p18">
            <a:extLst>
              <a:ext uri="{FF2B5EF4-FFF2-40B4-BE49-F238E27FC236}">
                <a16:creationId xmlns:a16="http://schemas.microsoft.com/office/drawing/2014/main" id="{1C930781-0FA5-5F44-8C6B-FE4F482571A1}"/>
              </a:ext>
            </a:extLst>
          </p:cNvPr>
          <p:cNvGrpSpPr/>
          <p:nvPr/>
        </p:nvGrpSpPr>
        <p:grpSpPr>
          <a:xfrm>
            <a:off x="4439511" y="2395320"/>
            <a:ext cx="203314" cy="754114"/>
            <a:chOff x="3918084" y="1610215"/>
            <a:chExt cx="198900" cy="593656"/>
          </a:xfrm>
        </p:grpSpPr>
        <p:cxnSp>
          <p:nvCxnSpPr>
            <p:cNvPr id="52" name="Google Shape;111;p18">
              <a:extLst>
                <a:ext uri="{FF2B5EF4-FFF2-40B4-BE49-F238E27FC236}">
                  <a16:creationId xmlns:a16="http://schemas.microsoft.com/office/drawing/2014/main" id="{B28077EE-529B-6140-9A95-9464F4999E18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3" name="Google Shape;112;p18">
              <a:extLst>
                <a:ext uri="{FF2B5EF4-FFF2-40B4-BE49-F238E27FC236}">
                  <a16:creationId xmlns:a16="http://schemas.microsoft.com/office/drawing/2014/main" id="{D2D8799E-17C9-0047-800D-2BA0D0C6773B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4" name="Google Shape;113;p18">
            <a:extLst>
              <a:ext uri="{FF2B5EF4-FFF2-40B4-BE49-F238E27FC236}">
                <a16:creationId xmlns:a16="http://schemas.microsoft.com/office/drawing/2014/main" id="{F9096437-F11B-354E-A042-37BCA80F40D3}"/>
              </a:ext>
            </a:extLst>
          </p:cNvPr>
          <p:cNvSpPr txBox="1">
            <a:spLocks/>
          </p:cNvSpPr>
          <p:nvPr/>
        </p:nvSpPr>
        <p:spPr>
          <a:xfrm>
            <a:off x="2954267" y="1511549"/>
            <a:ext cx="3319823" cy="5583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関係者の皆さまで問題意識と</a:t>
            </a:r>
            <a:br>
              <a:rPr lang="en-US" altLang="ja-JP" sz="1800" dirty="0"/>
            </a:br>
            <a:r>
              <a:rPr lang="ja-JP" altLang="en-US" sz="1800"/>
              <a:t>当事者意識を共有</a:t>
            </a:r>
            <a:endParaRPr lang="en-US" altLang="ja-JP" sz="1800" dirty="0"/>
          </a:p>
        </p:txBody>
      </p:sp>
      <p:sp>
        <p:nvSpPr>
          <p:cNvPr id="55" name="Google Shape;114;p18">
            <a:extLst>
              <a:ext uri="{FF2B5EF4-FFF2-40B4-BE49-F238E27FC236}">
                <a16:creationId xmlns:a16="http://schemas.microsoft.com/office/drawing/2014/main" id="{A4B26FC8-F8C1-794F-A3F0-BCEDA1A3D8C9}"/>
              </a:ext>
            </a:extLst>
          </p:cNvPr>
          <p:cNvSpPr/>
          <p:nvPr/>
        </p:nvSpPr>
        <p:spPr>
          <a:xfrm>
            <a:off x="5257517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56" name="Google Shape;115;p18">
            <a:extLst>
              <a:ext uri="{FF2B5EF4-FFF2-40B4-BE49-F238E27FC236}">
                <a16:creationId xmlns:a16="http://schemas.microsoft.com/office/drawing/2014/main" id="{45F274C8-41F7-2048-B60B-C69A4A2A5328}"/>
              </a:ext>
            </a:extLst>
          </p:cNvPr>
          <p:cNvSpPr txBox="1">
            <a:spLocks/>
          </p:cNvSpPr>
          <p:nvPr/>
        </p:nvSpPr>
        <p:spPr>
          <a:xfrm>
            <a:off x="5650419" y="3333076"/>
            <a:ext cx="1344696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対策の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スタート</a:t>
            </a:r>
            <a:endParaRPr lang="ja-JP" altLang="en-US" sz="2000" dirty="0">
              <a:solidFill>
                <a:schemeClr val="lt1"/>
              </a:solidFill>
            </a:endParaRPr>
          </a:p>
        </p:txBody>
      </p:sp>
      <p:grpSp>
        <p:nvGrpSpPr>
          <p:cNvPr id="57" name="Google Shape;116;p18">
            <a:extLst>
              <a:ext uri="{FF2B5EF4-FFF2-40B4-BE49-F238E27FC236}">
                <a16:creationId xmlns:a16="http://schemas.microsoft.com/office/drawing/2014/main" id="{D147EFA8-A0DA-7343-B462-C496FF01A407}"/>
              </a:ext>
            </a:extLst>
          </p:cNvPr>
          <p:cNvGrpSpPr/>
          <p:nvPr/>
        </p:nvGrpSpPr>
        <p:grpSpPr>
          <a:xfrm>
            <a:off x="6122474" y="4083206"/>
            <a:ext cx="203314" cy="754114"/>
            <a:chOff x="5958946" y="2938958"/>
            <a:chExt cx="198900" cy="593656"/>
          </a:xfrm>
        </p:grpSpPr>
        <p:cxnSp>
          <p:nvCxnSpPr>
            <p:cNvPr id="58" name="Google Shape;117;p18">
              <a:extLst>
                <a:ext uri="{FF2B5EF4-FFF2-40B4-BE49-F238E27FC236}">
                  <a16:creationId xmlns:a16="http://schemas.microsoft.com/office/drawing/2014/main" id="{F09B0BA4-B884-B143-96A6-A8C500024E0C}"/>
                </a:ext>
              </a:extLst>
            </p:cNvPr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9" name="Google Shape;118;p18">
              <a:extLst>
                <a:ext uri="{FF2B5EF4-FFF2-40B4-BE49-F238E27FC236}">
                  <a16:creationId xmlns:a16="http://schemas.microsoft.com/office/drawing/2014/main" id="{ED7B411C-1AFC-4B4E-A060-91DF298131F0}"/>
                </a:ext>
              </a:extLst>
            </p:cNvPr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60" name="Google Shape;119;p18">
            <a:extLst>
              <a:ext uri="{FF2B5EF4-FFF2-40B4-BE49-F238E27FC236}">
                <a16:creationId xmlns:a16="http://schemas.microsoft.com/office/drawing/2014/main" id="{3D9C74C0-FD12-634D-80A5-C05CFAD07402}"/>
              </a:ext>
            </a:extLst>
          </p:cNvPr>
          <p:cNvSpPr txBox="1">
            <a:spLocks/>
          </p:cNvSpPr>
          <p:nvPr/>
        </p:nvSpPr>
        <p:spPr>
          <a:xfrm>
            <a:off x="6156176" y="1484349"/>
            <a:ext cx="3319823" cy="5048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家族の納得感が高く</a:t>
            </a:r>
            <a:br>
              <a:rPr lang="en-US" altLang="ja-JP" sz="1800" dirty="0"/>
            </a:br>
            <a:r>
              <a:rPr lang="ja-JP" altLang="en-US" sz="1800"/>
              <a:t>問題点を網羅した遺言書</a:t>
            </a:r>
            <a:br>
              <a:rPr lang="en-US" altLang="ja-JP" sz="1800" dirty="0"/>
            </a:br>
            <a:endParaRPr lang="ja-JP" altLang="en-US" sz="1800" dirty="0"/>
          </a:p>
        </p:txBody>
      </p:sp>
      <p:sp>
        <p:nvSpPr>
          <p:cNvPr id="61" name="Google Shape;120;p18">
            <a:extLst>
              <a:ext uri="{FF2B5EF4-FFF2-40B4-BE49-F238E27FC236}">
                <a16:creationId xmlns:a16="http://schemas.microsoft.com/office/drawing/2014/main" id="{F2B6DA57-4854-8642-BAA8-1465A14C56B8}"/>
              </a:ext>
            </a:extLst>
          </p:cNvPr>
          <p:cNvSpPr/>
          <p:nvPr/>
        </p:nvSpPr>
        <p:spPr>
          <a:xfrm>
            <a:off x="6949166" y="3143246"/>
            <a:ext cx="2096621" cy="947000"/>
          </a:xfrm>
          <a:prstGeom prst="chevron">
            <a:avLst>
              <a:gd name="adj" fmla="val 50000"/>
            </a:avLst>
          </a:prstGeom>
          <a:solidFill>
            <a:srgbClr val="0070C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62500" tIns="162500" rIns="162500" bIns="162500" anchor="ctr" anchorCtr="0">
            <a:noAutofit/>
          </a:bodyPr>
          <a:lstStyle/>
          <a:p>
            <a:endParaRPr sz="2400"/>
          </a:p>
        </p:txBody>
      </p:sp>
      <p:sp>
        <p:nvSpPr>
          <p:cNvPr id="62" name="Google Shape;121;p18">
            <a:extLst>
              <a:ext uri="{FF2B5EF4-FFF2-40B4-BE49-F238E27FC236}">
                <a16:creationId xmlns:a16="http://schemas.microsoft.com/office/drawing/2014/main" id="{493BFBAE-6EA6-0049-9718-37E3472EBFA6}"/>
              </a:ext>
            </a:extLst>
          </p:cNvPr>
          <p:cNvSpPr txBox="1">
            <a:spLocks/>
          </p:cNvSpPr>
          <p:nvPr/>
        </p:nvSpPr>
        <p:spPr>
          <a:xfrm>
            <a:off x="7286182" y="3317974"/>
            <a:ext cx="1452169" cy="5975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遺言書の</a:t>
            </a:r>
            <a:endParaRPr lang="en-US" altLang="ja-JP" sz="2000" dirty="0">
              <a:solidFill>
                <a:schemeClr val="lt1"/>
              </a:solidFill>
            </a:endParaRPr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2000">
                <a:solidFill>
                  <a:schemeClr val="lt1"/>
                </a:solidFill>
              </a:rPr>
              <a:t>作成</a:t>
            </a:r>
            <a:endParaRPr lang="en-US" altLang="ja-JP" sz="2000" dirty="0">
              <a:solidFill>
                <a:schemeClr val="lt1"/>
              </a:solidFill>
            </a:endParaRPr>
          </a:p>
        </p:txBody>
      </p:sp>
      <p:grpSp>
        <p:nvGrpSpPr>
          <p:cNvPr id="63" name="Google Shape;122;p18">
            <a:extLst>
              <a:ext uri="{FF2B5EF4-FFF2-40B4-BE49-F238E27FC236}">
                <a16:creationId xmlns:a16="http://schemas.microsoft.com/office/drawing/2014/main" id="{98DDE88F-FCCA-F849-9E8F-BBEB5944EAE7}"/>
              </a:ext>
            </a:extLst>
          </p:cNvPr>
          <p:cNvGrpSpPr/>
          <p:nvPr/>
        </p:nvGrpSpPr>
        <p:grpSpPr>
          <a:xfrm>
            <a:off x="7856868" y="2395320"/>
            <a:ext cx="203314" cy="754114"/>
            <a:chOff x="3918084" y="1610215"/>
            <a:chExt cx="198900" cy="593656"/>
          </a:xfrm>
        </p:grpSpPr>
        <p:cxnSp>
          <p:nvCxnSpPr>
            <p:cNvPr id="64" name="Google Shape;123;p18">
              <a:extLst>
                <a:ext uri="{FF2B5EF4-FFF2-40B4-BE49-F238E27FC236}">
                  <a16:creationId xmlns:a16="http://schemas.microsoft.com/office/drawing/2014/main" id="{37EF688A-054E-7743-A74E-A7721FE90AA9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5" name="Google Shape;124;p18">
              <a:extLst>
                <a:ext uri="{FF2B5EF4-FFF2-40B4-BE49-F238E27FC236}">
                  <a16:creationId xmlns:a16="http://schemas.microsoft.com/office/drawing/2014/main" id="{DCAA4EC7-315C-8E40-82D1-998584BBB618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97" name="Google Shape;101;p18">
            <a:extLst>
              <a:ext uri="{FF2B5EF4-FFF2-40B4-BE49-F238E27FC236}">
                <a16:creationId xmlns:a16="http://schemas.microsoft.com/office/drawing/2014/main" id="{6C8EF9B3-00C5-4047-AD80-00C4681C4195}"/>
              </a:ext>
            </a:extLst>
          </p:cNvPr>
          <p:cNvSpPr txBox="1">
            <a:spLocks/>
          </p:cNvSpPr>
          <p:nvPr/>
        </p:nvSpPr>
        <p:spPr>
          <a:xfrm>
            <a:off x="1353789" y="4868098"/>
            <a:ext cx="2786164" cy="10966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今見えている問題と</a:t>
            </a:r>
            <a:endParaRPr lang="en-US" altLang="ja-JP" sz="1800" dirty="0"/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まだ見えていない問題を</a:t>
            </a:r>
            <a:endParaRPr lang="en-US" altLang="ja-JP" sz="1800" dirty="0"/>
          </a:p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全て洗い出します。</a:t>
            </a:r>
            <a:endParaRPr lang="ja-JP" altLang="en-US" sz="1800" dirty="0"/>
          </a:p>
        </p:txBody>
      </p:sp>
      <p:sp>
        <p:nvSpPr>
          <p:cNvPr id="98" name="Google Shape;113;p18">
            <a:extLst>
              <a:ext uri="{FF2B5EF4-FFF2-40B4-BE49-F238E27FC236}">
                <a16:creationId xmlns:a16="http://schemas.microsoft.com/office/drawing/2014/main" id="{D3B01011-CDC4-7D47-A3E1-688BF63FF7B9}"/>
              </a:ext>
            </a:extLst>
          </p:cNvPr>
          <p:cNvSpPr txBox="1">
            <a:spLocks/>
          </p:cNvSpPr>
          <p:nvPr/>
        </p:nvSpPr>
        <p:spPr>
          <a:xfrm>
            <a:off x="4740359" y="4864521"/>
            <a:ext cx="3319823" cy="55832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・財産管理委任契約の検討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・任意後見契約の検討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ja-JP" altLang="en-US" sz="1800"/>
              <a:t>・介護施設などの検討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1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8668E4-830A-E642-B343-B761A4920C5E}"/>
              </a:ext>
            </a:extLst>
          </p:cNvPr>
          <p:cNvSpPr txBox="1"/>
          <p:nvPr/>
        </p:nvSpPr>
        <p:spPr>
          <a:xfrm>
            <a:off x="3077599" y="600176"/>
            <a:ext cx="2723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/>
              <a:t>問題解決のロードマップ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73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/>
      <p:bldP spid="43" grpId="0" animBg="1"/>
      <p:bldP spid="49" grpId="0" animBg="1"/>
      <p:bldP spid="54" grpId="0"/>
      <p:bldP spid="55" grpId="0" animBg="1"/>
      <p:bldP spid="60" grpId="0"/>
      <p:bldP spid="61" grpId="0" animBg="1"/>
      <p:bldP spid="97" grpId="0"/>
      <p:bldP spid="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Google Shape;107;p18">
            <a:extLst>
              <a:ext uri="{FF2B5EF4-FFF2-40B4-BE49-F238E27FC236}">
                <a16:creationId xmlns:a16="http://schemas.microsoft.com/office/drawing/2014/main" id="{0289ED2E-BCF4-0B45-9E76-56E54BC701DC}"/>
              </a:ext>
            </a:extLst>
          </p:cNvPr>
          <p:cNvSpPr txBox="1">
            <a:spLocks/>
          </p:cNvSpPr>
          <p:nvPr/>
        </p:nvSpPr>
        <p:spPr>
          <a:xfrm>
            <a:off x="1678267" y="4975950"/>
            <a:ext cx="2292576" cy="11512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ja-JP" sz="2133" dirty="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BE9A7DE-7437-6C44-BFC3-44F95AACB59F}"/>
              </a:ext>
            </a:extLst>
          </p:cNvPr>
          <p:cNvGrpSpPr/>
          <p:nvPr/>
        </p:nvGrpSpPr>
        <p:grpSpPr>
          <a:xfrm>
            <a:off x="395536" y="2420888"/>
            <a:ext cx="8680446" cy="947000"/>
            <a:chOff x="365341" y="3143246"/>
            <a:chExt cx="8680446" cy="947000"/>
          </a:xfrm>
        </p:grpSpPr>
        <p:sp>
          <p:nvSpPr>
            <p:cNvPr id="37" name="Google Shape;96;p18">
              <a:extLst>
                <a:ext uri="{FF2B5EF4-FFF2-40B4-BE49-F238E27FC236}">
                  <a16:creationId xmlns:a16="http://schemas.microsoft.com/office/drawing/2014/main" id="{0A6DAE82-301D-154A-86DC-E76A1479729A}"/>
                </a:ext>
              </a:extLst>
            </p:cNvPr>
            <p:cNvSpPr/>
            <p:nvPr/>
          </p:nvSpPr>
          <p:spPr>
            <a:xfrm>
              <a:off x="365341" y="3143246"/>
              <a:ext cx="1913853" cy="947000"/>
            </a:xfrm>
            <a:prstGeom prst="homePlate">
              <a:avLst>
                <a:gd name="adj" fmla="val 50000"/>
              </a:avLst>
            </a:prstGeom>
            <a:solidFill>
              <a:srgbClr val="0070C0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62500" tIns="162500" rIns="162500" bIns="1625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Google Shape;97;p18">
              <a:extLst>
                <a:ext uri="{FF2B5EF4-FFF2-40B4-BE49-F238E27FC236}">
                  <a16:creationId xmlns:a16="http://schemas.microsoft.com/office/drawing/2014/main" id="{871ACBD9-3FCB-AB43-A810-2903CE62A43B}"/>
                </a:ext>
              </a:extLst>
            </p:cNvPr>
            <p:cNvSpPr txBox="1">
              <a:spLocks/>
            </p:cNvSpPr>
            <p:nvPr/>
          </p:nvSpPr>
          <p:spPr>
            <a:xfrm>
              <a:off x="496810" y="3317973"/>
              <a:ext cx="1487905" cy="597543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kumimoji="1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1800">
                  <a:solidFill>
                    <a:schemeClr val="lt1"/>
                  </a:solidFill>
                </a:rPr>
                <a:t>現状の確認</a:t>
              </a:r>
              <a:endParaRPr lang="ja-JP" altLang="en-US" sz="1800" dirty="0">
                <a:solidFill>
                  <a:schemeClr val="lt1"/>
                </a:solidFill>
              </a:endParaRPr>
            </a:p>
          </p:txBody>
        </p:sp>
        <p:sp>
          <p:nvSpPr>
            <p:cNvPr id="43" name="Google Shape;102;p18">
              <a:extLst>
                <a:ext uri="{FF2B5EF4-FFF2-40B4-BE49-F238E27FC236}">
                  <a16:creationId xmlns:a16="http://schemas.microsoft.com/office/drawing/2014/main" id="{87FFBC35-550E-C048-90AD-76FE36662C15}"/>
                </a:ext>
              </a:extLst>
            </p:cNvPr>
            <p:cNvSpPr/>
            <p:nvPr/>
          </p:nvSpPr>
          <p:spPr>
            <a:xfrm>
              <a:off x="1874221" y="3143246"/>
              <a:ext cx="2096621" cy="947000"/>
            </a:xfrm>
            <a:prstGeom prst="chevron">
              <a:avLst>
                <a:gd name="adj" fmla="val 50000"/>
              </a:avLst>
            </a:prstGeom>
            <a:solidFill>
              <a:srgbClr val="0070C0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62500" tIns="162500" rIns="162500" bIns="1625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4" name="Google Shape;103;p18">
              <a:extLst>
                <a:ext uri="{FF2B5EF4-FFF2-40B4-BE49-F238E27FC236}">
                  <a16:creationId xmlns:a16="http://schemas.microsoft.com/office/drawing/2014/main" id="{ECD6F4B9-112D-EF48-B938-4AD129FF4BEC}"/>
                </a:ext>
              </a:extLst>
            </p:cNvPr>
            <p:cNvSpPr txBox="1">
              <a:spLocks/>
            </p:cNvSpPr>
            <p:nvPr/>
          </p:nvSpPr>
          <p:spPr>
            <a:xfrm>
              <a:off x="2275781" y="3303105"/>
              <a:ext cx="1344696" cy="597543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kumimoji="1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問題点の</a:t>
              </a:r>
              <a:endParaRPr lang="en-US" altLang="ja-JP" sz="2000" dirty="0">
                <a:solidFill>
                  <a:schemeClr val="lt1"/>
                </a:solidFill>
              </a:endParaRPr>
            </a:p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明確化</a:t>
              </a:r>
              <a:endParaRPr lang="en-US" altLang="ja-JP" sz="2000" dirty="0">
                <a:solidFill>
                  <a:schemeClr val="lt1"/>
                </a:solidFill>
              </a:endParaRPr>
            </a:p>
          </p:txBody>
        </p:sp>
        <p:sp>
          <p:nvSpPr>
            <p:cNvPr id="49" name="Google Shape;108;p18">
              <a:extLst>
                <a:ext uri="{FF2B5EF4-FFF2-40B4-BE49-F238E27FC236}">
                  <a16:creationId xmlns:a16="http://schemas.microsoft.com/office/drawing/2014/main" id="{EC5558ED-36A1-0543-A351-9E907AFEC384}"/>
                </a:ext>
              </a:extLst>
            </p:cNvPr>
            <p:cNvSpPr/>
            <p:nvPr/>
          </p:nvSpPr>
          <p:spPr>
            <a:xfrm>
              <a:off x="3565869" y="3143246"/>
              <a:ext cx="2096621" cy="947000"/>
            </a:xfrm>
            <a:prstGeom prst="chevron">
              <a:avLst>
                <a:gd name="adj" fmla="val 50000"/>
              </a:avLst>
            </a:prstGeom>
            <a:solidFill>
              <a:srgbClr val="0070C0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62500" tIns="162500" rIns="162500" bIns="1625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0" name="Google Shape;109;p18">
              <a:extLst>
                <a:ext uri="{FF2B5EF4-FFF2-40B4-BE49-F238E27FC236}">
                  <a16:creationId xmlns:a16="http://schemas.microsoft.com/office/drawing/2014/main" id="{35318FB4-4ED3-FF45-B1F4-B6AE587E9135}"/>
                </a:ext>
              </a:extLst>
            </p:cNvPr>
            <p:cNvSpPr txBox="1">
              <a:spLocks/>
            </p:cNvSpPr>
            <p:nvPr/>
          </p:nvSpPr>
          <p:spPr>
            <a:xfrm>
              <a:off x="3990600" y="3288114"/>
              <a:ext cx="1344696" cy="597543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kumimoji="1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家族会議</a:t>
              </a:r>
              <a:endParaRPr lang="ja-JP" alt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55" name="Google Shape;114;p18">
              <a:extLst>
                <a:ext uri="{FF2B5EF4-FFF2-40B4-BE49-F238E27FC236}">
                  <a16:creationId xmlns:a16="http://schemas.microsoft.com/office/drawing/2014/main" id="{A4B26FC8-F8C1-794F-A3F0-BCEDA1A3D8C9}"/>
                </a:ext>
              </a:extLst>
            </p:cNvPr>
            <p:cNvSpPr/>
            <p:nvPr/>
          </p:nvSpPr>
          <p:spPr>
            <a:xfrm>
              <a:off x="5257517" y="3143246"/>
              <a:ext cx="2096621" cy="947000"/>
            </a:xfrm>
            <a:prstGeom prst="chevron">
              <a:avLst>
                <a:gd name="adj" fmla="val 50000"/>
              </a:avLst>
            </a:prstGeom>
            <a:solidFill>
              <a:srgbClr val="0070C0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62500" tIns="162500" rIns="162500" bIns="1625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6" name="Google Shape;115;p18">
              <a:extLst>
                <a:ext uri="{FF2B5EF4-FFF2-40B4-BE49-F238E27FC236}">
                  <a16:creationId xmlns:a16="http://schemas.microsoft.com/office/drawing/2014/main" id="{45F274C8-41F7-2048-B60B-C69A4A2A5328}"/>
                </a:ext>
              </a:extLst>
            </p:cNvPr>
            <p:cNvSpPr txBox="1">
              <a:spLocks/>
            </p:cNvSpPr>
            <p:nvPr/>
          </p:nvSpPr>
          <p:spPr>
            <a:xfrm>
              <a:off x="5630119" y="3303104"/>
              <a:ext cx="1558970" cy="597543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kumimoji="1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対策の</a:t>
              </a:r>
              <a:endParaRPr lang="en-US" altLang="ja-JP" sz="2000" dirty="0">
                <a:solidFill>
                  <a:schemeClr val="lt1"/>
                </a:solidFill>
              </a:endParaRPr>
            </a:p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立案・実行</a:t>
              </a:r>
              <a:endParaRPr lang="ja-JP" altLang="en-US" sz="2000" dirty="0">
                <a:solidFill>
                  <a:schemeClr val="lt1"/>
                </a:solidFill>
              </a:endParaRPr>
            </a:p>
          </p:txBody>
        </p:sp>
        <p:sp>
          <p:nvSpPr>
            <p:cNvPr id="61" name="Google Shape;120;p18">
              <a:extLst>
                <a:ext uri="{FF2B5EF4-FFF2-40B4-BE49-F238E27FC236}">
                  <a16:creationId xmlns:a16="http://schemas.microsoft.com/office/drawing/2014/main" id="{F2B6DA57-4854-8642-BAA8-1465A14C56B8}"/>
                </a:ext>
              </a:extLst>
            </p:cNvPr>
            <p:cNvSpPr/>
            <p:nvPr/>
          </p:nvSpPr>
          <p:spPr>
            <a:xfrm>
              <a:off x="6949166" y="3143246"/>
              <a:ext cx="2096621" cy="947000"/>
            </a:xfrm>
            <a:prstGeom prst="chevron">
              <a:avLst>
                <a:gd name="adj" fmla="val 50000"/>
              </a:avLst>
            </a:prstGeom>
            <a:solidFill>
              <a:srgbClr val="0070C0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62500" tIns="162500" rIns="162500" bIns="1625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2" name="Google Shape;121;p18">
              <a:extLst>
                <a:ext uri="{FF2B5EF4-FFF2-40B4-BE49-F238E27FC236}">
                  <a16:creationId xmlns:a16="http://schemas.microsoft.com/office/drawing/2014/main" id="{493BFBAE-6EA6-0049-9718-37E3472EBFA6}"/>
                </a:ext>
              </a:extLst>
            </p:cNvPr>
            <p:cNvSpPr txBox="1">
              <a:spLocks/>
            </p:cNvSpPr>
            <p:nvPr/>
          </p:nvSpPr>
          <p:spPr>
            <a:xfrm>
              <a:off x="7286182" y="3317974"/>
              <a:ext cx="1452169" cy="597543"/>
            </a:xfrm>
            <a:prstGeom prst="rect">
              <a:avLst/>
            </a:prstGeom>
          </p:spPr>
          <p:txBody>
            <a:bodyPr spcFirstLastPara="1" vert="horz" wrap="square" lIns="121900" tIns="121900" rIns="121900" bIns="121900" rtlCol="0" anchor="ctr" anchorCtr="0">
              <a:no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kumimoji="1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01168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37744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kumimoji="1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遺言書の</a:t>
              </a:r>
              <a:endParaRPr lang="en-US" altLang="ja-JP" sz="2000" dirty="0">
                <a:solidFill>
                  <a:schemeClr val="lt1"/>
                </a:solidFill>
              </a:endParaRPr>
            </a:p>
            <a:p>
              <a:pPr marL="0" indent="0" algn="ctr">
                <a:spcBef>
                  <a:spcPts val="0"/>
                </a:spcBef>
                <a:buFont typeface="Arial" pitchFamily="34" charset="0"/>
                <a:buNone/>
              </a:pPr>
              <a:r>
                <a:rPr lang="ja-JP" altLang="en-US" sz="2000">
                  <a:solidFill>
                    <a:schemeClr val="lt1"/>
                  </a:solidFill>
                </a:rPr>
                <a:t>作成</a:t>
              </a:r>
              <a:endParaRPr lang="en-US" altLang="ja-JP" sz="2000" dirty="0">
                <a:solidFill>
                  <a:schemeClr val="lt1"/>
                </a:solidFill>
              </a:endParaRPr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737600C-1C57-A442-A61F-7EB3DA906EA4}"/>
              </a:ext>
            </a:extLst>
          </p:cNvPr>
          <p:cNvSpPr txBox="1"/>
          <p:nvPr/>
        </p:nvSpPr>
        <p:spPr>
          <a:xfrm>
            <a:off x="669381" y="1646189"/>
            <a:ext cx="331236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スタートから２ヶ月程度で</a:t>
            </a:r>
            <a:br>
              <a:rPr lang="en-US" altLang="ja-JP" dirty="0"/>
            </a:br>
            <a:r>
              <a:rPr lang="ja-JP" altLang="en-US"/>
              <a:t>現状把握と問題明確化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1428AC-9AF8-F844-9617-E0C88A0E62D0}"/>
              </a:ext>
            </a:extLst>
          </p:cNvPr>
          <p:cNvSpPr txBox="1"/>
          <p:nvPr/>
        </p:nvSpPr>
        <p:spPr>
          <a:xfrm>
            <a:off x="3111228" y="3569975"/>
            <a:ext cx="3981051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/>
              <a:t>　</a:t>
            </a:r>
            <a:r>
              <a:rPr kumimoji="1" lang="en-US" altLang="ja-JP" dirty="0"/>
              <a:t>3</a:t>
            </a:r>
            <a:r>
              <a:rPr kumimoji="1" lang="ja-JP" altLang="en-US"/>
              <a:t>ヶ月目より家族会議スタート</a:t>
            </a:r>
            <a:endParaRPr lang="en-US" altLang="ja-JP" dirty="0"/>
          </a:p>
          <a:p>
            <a:r>
              <a:rPr kumimoji="1" lang="ja-JP" altLang="en-US"/>
              <a:t>　　（基本は毎月１回・</a:t>
            </a:r>
            <a:r>
              <a:rPr kumimoji="1" lang="en-US" altLang="ja-JP" dirty="0"/>
              <a:t>10</a:t>
            </a:r>
            <a:r>
              <a:rPr kumimoji="1" lang="ja-JP" altLang="en-US"/>
              <a:t>回）</a:t>
            </a:r>
            <a:br>
              <a:rPr kumimoji="1" lang="en-US" altLang="ja-JP" dirty="0"/>
            </a:br>
            <a:r>
              <a:rPr kumimoji="1" lang="ja-JP" altLang="en-US"/>
              <a:t>　　　・問題点の共有</a:t>
            </a:r>
            <a:br>
              <a:rPr kumimoji="1" lang="en-US" altLang="ja-JP" dirty="0"/>
            </a:br>
            <a:r>
              <a:rPr kumimoji="1" lang="ja-JP" altLang="en-US"/>
              <a:t>　　　・当事者意識の共有</a:t>
            </a:r>
            <a:br>
              <a:rPr kumimoji="1" lang="en-US" altLang="ja-JP" dirty="0"/>
            </a:br>
            <a:r>
              <a:rPr kumimoji="1" lang="ja-JP" altLang="en-US"/>
              <a:t>　　　・それぞれの考えを聴き合う</a:t>
            </a:r>
            <a:br>
              <a:rPr kumimoji="1" lang="en-US" altLang="ja-JP" dirty="0"/>
            </a:br>
            <a:r>
              <a:rPr kumimoji="1" lang="ja-JP" altLang="en-US"/>
              <a:t>　　　・対策の方向性の共有</a:t>
            </a:r>
            <a:endParaRPr kumimoji="1" lang="en-US" altLang="ja-JP" dirty="0"/>
          </a:p>
          <a:p>
            <a:r>
              <a:rPr lang="ja-JP" altLang="en-US"/>
              <a:t>　　　・進捗の共有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1122BA-C378-EC47-B6C8-DA09354AAC71}"/>
              </a:ext>
            </a:extLst>
          </p:cNvPr>
          <p:cNvSpPr txBox="1"/>
          <p:nvPr/>
        </p:nvSpPr>
        <p:spPr>
          <a:xfrm>
            <a:off x="683568" y="5858035"/>
            <a:ext cx="8254184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>
                <a:solidFill>
                  <a:schemeClr val="bg1"/>
                </a:solidFill>
              </a:rPr>
              <a:t>スタートから</a:t>
            </a:r>
            <a:r>
              <a:rPr lang="en-US" altLang="ja-JP" sz="3200" dirty="0">
                <a:solidFill>
                  <a:schemeClr val="bg1"/>
                </a:solidFill>
              </a:rPr>
              <a:t>6</a:t>
            </a:r>
            <a:r>
              <a:rPr lang="ja-JP" altLang="en-US" sz="3200">
                <a:solidFill>
                  <a:schemeClr val="bg1"/>
                </a:solidFill>
              </a:rPr>
              <a:t>ヶ月</a:t>
            </a:r>
            <a:r>
              <a:rPr lang="en-US" altLang="ja-JP" sz="3200" dirty="0">
                <a:solidFill>
                  <a:schemeClr val="bg1"/>
                </a:solidFill>
              </a:rPr>
              <a:t>〜12</a:t>
            </a:r>
            <a:r>
              <a:rPr lang="ja-JP" altLang="en-US" sz="3200">
                <a:solidFill>
                  <a:schemeClr val="bg1"/>
                </a:solidFill>
              </a:rPr>
              <a:t>ヶ月で遺言書の作成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grpSp>
        <p:nvGrpSpPr>
          <p:cNvPr id="66" name="Google Shape;110;p18">
            <a:extLst>
              <a:ext uri="{FF2B5EF4-FFF2-40B4-BE49-F238E27FC236}">
                <a16:creationId xmlns:a16="http://schemas.microsoft.com/office/drawing/2014/main" id="{2C4B6896-AECB-9440-A9E6-FCF541402425}"/>
              </a:ext>
            </a:extLst>
          </p:cNvPr>
          <p:cNvGrpSpPr/>
          <p:nvPr/>
        </p:nvGrpSpPr>
        <p:grpSpPr>
          <a:xfrm rot="1917988">
            <a:off x="567723" y="1723224"/>
            <a:ext cx="203314" cy="754114"/>
            <a:chOff x="3918084" y="1610215"/>
            <a:chExt cx="198900" cy="593656"/>
          </a:xfrm>
        </p:grpSpPr>
        <p:cxnSp>
          <p:nvCxnSpPr>
            <p:cNvPr id="67" name="Google Shape;111;p18">
              <a:extLst>
                <a:ext uri="{FF2B5EF4-FFF2-40B4-BE49-F238E27FC236}">
                  <a16:creationId xmlns:a16="http://schemas.microsoft.com/office/drawing/2014/main" id="{61081FFA-1106-2249-88C5-7E3DBB84FF3B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8" name="Google Shape;112;p18">
              <a:extLst>
                <a:ext uri="{FF2B5EF4-FFF2-40B4-BE49-F238E27FC236}">
                  <a16:creationId xmlns:a16="http://schemas.microsoft.com/office/drawing/2014/main" id="{2CC6B3CF-4902-0245-9E20-9C7B1C98D593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grpSp>
        <p:nvGrpSpPr>
          <p:cNvPr id="69" name="Google Shape;116;p18">
            <a:extLst>
              <a:ext uri="{FF2B5EF4-FFF2-40B4-BE49-F238E27FC236}">
                <a16:creationId xmlns:a16="http://schemas.microsoft.com/office/drawing/2014/main" id="{9127E814-DCE7-334C-948A-AACBB1B1BD40}"/>
              </a:ext>
            </a:extLst>
          </p:cNvPr>
          <p:cNvGrpSpPr/>
          <p:nvPr/>
        </p:nvGrpSpPr>
        <p:grpSpPr>
          <a:xfrm rot="3211347">
            <a:off x="3329966" y="3216872"/>
            <a:ext cx="203314" cy="754114"/>
            <a:chOff x="5958946" y="2938958"/>
            <a:chExt cx="198900" cy="593656"/>
          </a:xfrm>
        </p:grpSpPr>
        <p:cxnSp>
          <p:nvCxnSpPr>
            <p:cNvPr id="70" name="Google Shape;117;p18">
              <a:extLst>
                <a:ext uri="{FF2B5EF4-FFF2-40B4-BE49-F238E27FC236}">
                  <a16:creationId xmlns:a16="http://schemas.microsoft.com/office/drawing/2014/main" id="{EA71F193-5F96-724C-A0AD-627B34AD6CB6}"/>
                </a:ext>
              </a:extLst>
            </p:cNvPr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1" name="Google Shape;118;p18">
              <a:extLst>
                <a:ext uri="{FF2B5EF4-FFF2-40B4-BE49-F238E27FC236}">
                  <a16:creationId xmlns:a16="http://schemas.microsoft.com/office/drawing/2014/main" id="{873F1841-3972-A448-8DB6-E97C994DFC0F}"/>
                </a:ext>
              </a:extLst>
            </p:cNvPr>
            <p:cNvSpPr/>
            <p:nvPr/>
          </p:nvSpPr>
          <p:spPr>
            <a:xfrm rot="10800000" flipH="1">
              <a:off x="5958946" y="3333714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sp>
        <p:nvSpPr>
          <p:cNvPr id="7" name="下矢印 6">
            <a:extLst>
              <a:ext uri="{FF2B5EF4-FFF2-40B4-BE49-F238E27FC236}">
                <a16:creationId xmlns:a16="http://schemas.microsoft.com/office/drawing/2014/main" id="{5D314C16-CE67-ED41-927C-5957A21B89E1}"/>
              </a:ext>
            </a:extLst>
          </p:cNvPr>
          <p:cNvSpPr/>
          <p:nvPr/>
        </p:nvSpPr>
        <p:spPr>
          <a:xfrm>
            <a:off x="7740352" y="3378489"/>
            <a:ext cx="216024" cy="2468481"/>
          </a:xfrm>
          <a:prstGeom prst="downArrow">
            <a:avLst/>
          </a:prstGeom>
          <a:solidFill>
            <a:srgbClr val="FF0000"/>
          </a:solidFill>
          <a:ln cap="sq">
            <a:solidFill>
              <a:schemeClr val="accent1">
                <a:shade val="50000"/>
                <a:alpha val="5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C3B5585-A332-3A47-8557-E194C915D9C0}"/>
              </a:ext>
            </a:extLst>
          </p:cNvPr>
          <p:cNvSpPr txBox="1"/>
          <p:nvPr/>
        </p:nvSpPr>
        <p:spPr>
          <a:xfrm>
            <a:off x="5464456" y="1657206"/>
            <a:ext cx="364338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/>
              <a:t>具体的な対策の立案・実行は</a:t>
            </a:r>
            <a:endParaRPr lang="en-US" altLang="ja-JP" dirty="0"/>
          </a:p>
          <a:p>
            <a:pPr algn="ctr"/>
            <a:r>
              <a:rPr lang="en-US" altLang="ja-JP" dirty="0"/>
              <a:t>4〜6</a:t>
            </a:r>
            <a:r>
              <a:rPr lang="ja-JP" altLang="en-US"/>
              <a:t>ヶ月後からスタート</a:t>
            </a:r>
            <a:endParaRPr kumimoji="1" lang="ja-JP" altLang="en-US" dirty="0"/>
          </a:p>
        </p:txBody>
      </p:sp>
      <p:grpSp>
        <p:nvGrpSpPr>
          <p:cNvPr id="73" name="Google Shape;110;p18">
            <a:extLst>
              <a:ext uri="{FF2B5EF4-FFF2-40B4-BE49-F238E27FC236}">
                <a16:creationId xmlns:a16="http://schemas.microsoft.com/office/drawing/2014/main" id="{6E8FBF03-1B5F-C448-BEAC-5D15F9933F9D}"/>
              </a:ext>
            </a:extLst>
          </p:cNvPr>
          <p:cNvGrpSpPr/>
          <p:nvPr/>
        </p:nvGrpSpPr>
        <p:grpSpPr>
          <a:xfrm>
            <a:off x="5483744" y="1681640"/>
            <a:ext cx="203314" cy="754114"/>
            <a:chOff x="3918084" y="1610215"/>
            <a:chExt cx="198900" cy="593656"/>
          </a:xfrm>
        </p:grpSpPr>
        <p:cxnSp>
          <p:nvCxnSpPr>
            <p:cNvPr id="74" name="Google Shape;111;p18">
              <a:extLst>
                <a:ext uri="{FF2B5EF4-FFF2-40B4-BE49-F238E27FC236}">
                  <a16:creationId xmlns:a16="http://schemas.microsoft.com/office/drawing/2014/main" id="{0BEEE724-8C3B-6540-9BF3-6E1EFB52251E}"/>
                </a:ext>
              </a:extLst>
            </p:cNvPr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5" name="Google Shape;112;p18">
              <a:extLst>
                <a:ext uri="{FF2B5EF4-FFF2-40B4-BE49-F238E27FC236}">
                  <a16:creationId xmlns:a16="http://schemas.microsoft.com/office/drawing/2014/main" id="{181E739F-0BB9-0440-81DE-F6E39750C403}"/>
                </a:ext>
              </a:extLst>
            </p:cNvPr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A0168AC-3525-A74D-9BD8-0005A31FD5B0}"/>
              </a:ext>
            </a:extLst>
          </p:cNvPr>
          <p:cNvSpPr txBox="1"/>
          <p:nvPr/>
        </p:nvSpPr>
        <p:spPr>
          <a:xfrm>
            <a:off x="3077599" y="600176"/>
            <a:ext cx="2723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/>
              <a:t>問題解決のロードマップ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64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994A48F-5CBE-4243-A5CA-E5330AB54892}"/>
              </a:ext>
            </a:extLst>
          </p:cNvPr>
          <p:cNvSpPr txBox="1"/>
          <p:nvPr/>
        </p:nvSpPr>
        <p:spPr>
          <a:xfrm>
            <a:off x="1530142" y="2492896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500">
                <a:highlight>
                  <a:srgbClr val="FFFF00"/>
                </a:highlight>
              </a:rPr>
              <a:t>お見積書</a:t>
            </a:r>
            <a:endParaRPr kumimoji="1" lang="ja-JP" altLang="en-US" sz="115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03550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251520" y="1230362"/>
            <a:ext cx="8892480" cy="38398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F007958-F3B2-BC42-A065-6A7C5ED38961}"/>
              </a:ext>
            </a:extLst>
          </p:cNvPr>
          <p:cNvSpPr txBox="1"/>
          <p:nvPr/>
        </p:nvSpPr>
        <p:spPr>
          <a:xfrm>
            <a:off x="1907704" y="1196752"/>
            <a:ext cx="6101350" cy="4764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/>
              <a:t>・</a:t>
            </a:r>
            <a:r>
              <a:rPr lang="ja-JP" altLang="en-US"/>
              <a:t>医療法人</a:t>
            </a:r>
            <a:r>
              <a:rPr lang="en-US" altLang="ja-JP" dirty="0"/>
              <a:t>A</a:t>
            </a:r>
            <a:r>
              <a:rPr kumimoji="1" lang="ja-JP" altLang="en-US"/>
              <a:t>さまの現状分析＆レポート作成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・相続対策、事業承継の問題の明確化＆レポート作成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・家族会議支援</a:t>
            </a:r>
            <a:r>
              <a:rPr kumimoji="1" lang="en-US" altLang="ja-JP" dirty="0"/>
              <a:t>®︎</a:t>
            </a:r>
            <a:r>
              <a:rPr lang="ja-JP" altLang="en-US"/>
              <a:t>（</a:t>
            </a:r>
            <a:r>
              <a:rPr lang="en-US" altLang="ja-JP" dirty="0"/>
              <a:t>10</a:t>
            </a:r>
            <a:r>
              <a:rPr lang="ja-JP" altLang="en-US"/>
              <a:t>回）＆議事録作成、共有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/>
              <a:t>・相続対策プラン、事業承継プランの策定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ja-JP" altLang="en-US"/>
              <a:t>・プラン遂行のための特別チームビルディング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・実行支援のプロジェクト責任者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ja-JP" altLang="en-US"/>
              <a:t>・遺言書作成サポート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r>
              <a:rPr lang="en-US" altLang="ja-JP" dirty="0"/>
              <a:t>	</a:t>
            </a:r>
            <a:r>
              <a:rPr kumimoji="1" lang="en-US" altLang="ja-JP" sz="1200" dirty="0"/>
              <a:t>※</a:t>
            </a:r>
            <a:r>
              <a:rPr kumimoji="1" lang="ja-JP" altLang="en-US" sz="1200"/>
              <a:t>その他突発事項にも対応します。</a:t>
            </a:r>
            <a:br>
              <a:rPr kumimoji="1" lang="en-US" altLang="ja-JP" sz="1200" dirty="0"/>
            </a:br>
            <a:r>
              <a:rPr lang="en-US" altLang="ja-JP" sz="1200" dirty="0"/>
              <a:t>	</a:t>
            </a:r>
            <a:r>
              <a:rPr kumimoji="1" lang="en-US" altLang="ja-JP" sz="1200" dirty="0"/>
              <a:t>※</a:t>
            </a:r>
            <a:r>
              <a:rPr kumimoji="1" lang="ja-JP" altLang="en-US" sz="1200"/>
              <a:t>サポート期間は</a:t>
            </a:r>
            <a:r>
              <a:rPr kumimoji="1" lang="en-US" altLang="ja-JP" sz="1200" dirty="0"/>
              <a:t>1</a:t>
            </a:r>
            <a:r>
              <a:rPr kumimoji="1" lang="ja-JP" altLang="en-US" sz="1200"/>
              <a:t>年間です。（必要に応じて</a:t>
            </a:r>
            <a:r>
              <a:rPr kumimoji="1" lang="en-US" altLang="ja-JP" sz="1200" dirty="0"/>
              <a:t>1</a:t>
            </a:r>
            <a:r>
              <a:rPr kumimoji="1" lang="ja-JP" altLang="en-US" sz="1200"/>
              <a:t>年更新）</a:t>
            </a:r>
            <a:br>
              <a:rPr kumimoji="1" lang="en-US" altLang="ja-JP" sz="1200" dirty="0"/>
            </a:br>
            <a:r>
              <a:rPr kumimoji="1" lang="en-US" altLang="ja-JP" sz="1200" dirty="0"/>
              <a:t>	※</a:t>
            </a:r>
            <a:r>
              <a:rPr kumimoji="1" lang="ja-JP" altLang="en-US" sz="1200"/>
              <a:t>実費（各種書類取得費用）などは別途ご精算となります。</a:t>
            </a:r>
            <a:endParaRPr kumimoji="1" lang="en-US" altLang="ja-JP" sz="1200" dirty="0"/>
          </a:p>
          <a:p>
            <a:pPr>
              <a:lnSpc>
                <a:spcPct val="150000"/>
              </a:lnSpc>
            </a:pPr>
            <a:r>
              <a:rPr lang="en-US" altLang="ja-JP" sz="1200" dirty="0"/>
              <a:t>	※</a:t>
            </a:r>
            <a:r>
              <a:rPr lang="ja-JP" altLang="en-US" sz="1200"/>
              <a:t> 専門家への報酬が別途発生する場合には事前にご連絡いたします。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lang="en-US" altLang="ja-JP" sz="1200" dirty="0"/>
              <a:t>	</a:t>
            </a:r>
            <a:r>
              <a:rPr kumimoji="1" lang="ja-JP" altLang="en-US" sz="1200"/>
              <a:t>（報酬は専門家へ直接お支払いください）</a:t>
            </a:r>
            <a:br>
              <a:rPr kumimoji="1" lang="en-US" altLang="ja-JP" sz="1200" dirty="0"/>
            </a:br>
            <a:r>
              <a:rPr kumimoji="1" lang="en-US" altLang="ja-JP" sz="1200" dirty="0"/>
              <a:t>	※</a:t>
            </a:r>
            <a:r>
              <a:rPr lang="ja-JP" altLang="en-US" sz="1200"/>
              <a:t>富山から現地</a:t>
            </a:r>
            <a:r>
              <a:rPr kumimoji="1" lang="ja-JP" altLang="en-US" sz="1200"/>
              <a:t>までの交通費は別途必要となります。（</a:t>
            </a:r>
            <a:r>
              <a:rPr kumimoji="1" lang="en-US" altLang="ja-JP" sz="1200" dirty="0"/>
              <a:t>1</a:t>
            </a:r>
            <a:r>
              <a:rPr kumimoji="1" lang="ja-JP" altLang="en-US" sz="1200"/>
              <a:t>回</a:t>
            </a:r>
            <a:r>
              <a:rPr kumimoji="1" lang="en-US" altLang="ja-JP" sz="1200" dirty="0"/>
              <a:t>1</a:t>
            </a:r>
            <a:r>
              <a:rPr kumimoji="1" lang="ja-JP" altLang="en-US" sz="1200"/>
              <a:t>万円程度）</a:t>
            </a:r>
            <a:endParaRPr kumimoji="1" lang="en-US" altLang="ja-JP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0367E3-330A-674E-A7C9-1E2E010CC962}"/>
              </a:ext>
            </a:extLst>
          </p:cNvPr>
          <p:cNvSpPr txBox="1"/>
          <p:nvPr/>
        </p:nvSpPr>
        <p:spPr>
          <a:xfrm>
            <a:off x="3775673" y="59647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/>
              <a:t>お見積書</a:t>
            </a:r>
            <a:endParaRPr kumimoji="1"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9D3AC11-2E6B-5D4E-A97A-BB8A0DAF3833}"/>
              </a:ext>
            </a:extLst>
          </p:cNvPr>
          <p:cNvCxnSpPr>
            <a:cxnSpLocks/>
          </p:cNvCxnSpPr>
          <p:nvPr/>
        </p:nvCxnSpPr>
        <p:spPr>
          <a:xfrm>
            <a:off x="539551" y="5949280"/>
            <a:ext cx="82809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47A2D5-4B40-0143-8005-5E0E33BCCBF6}"/>
              </a:ext>
            </a:extLst>
          </p:cNvPr>
          <p:cNvSpPr txBox="1"/>
          <p:nvPr/>
        </p:nvSpPr>
        <p:spPr>
          <a:xfrm>
            <a:off x="1428160" y="6021288"/>
            <a:ext cx="6503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/>
              <a:t>お見積金額：</a:t>
            </a:r>
            <a:r>
              <a:rPr lang="en-US" altLang="ja-JP" sz="2800" dirty="0"/>
              <a:t>968</a:t>
            </a:r>
            <a:r>
              <a:rPr kumimoji="1" lang="en-US" altLang="ja-JP" sz="2800" dirty="0"/>
              <a:t>,000</a:t>
            </a:r>
            <a:r>
              <a:rPr kumimoji="1" lang="ja-JP" altLang="en-US" sz="2800"/>
              <a:t>円</a:t>
            </a:r>
            <a:r>
              <a:rPr lang="ja-JP" altLang="en-US" sz="2800"/>
              <a:t>（消費税込み）</a:t>
            </a:r>
            <a:endParaRPr kumimoji="1" lang="en-US" altLang="ja-JP" sz="2800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87BD819-F24A-7A4E-88B5-DFAE17CEC70E}"/>
              </a:ext>
            </a:extLst>
          </p:cNvPr>
          <p:cNvSpPr/>
          <p:nvPr/>
        </p:nvSpPr>
        <p:spPr>
          <a:xfrm>
            <a:off x="5053348" y="6505599"/>
            <a:ext cx="36231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※2</a:t>
            </a:r>
            <a:r>
              <a:rPr lang="ja-JP" altLang="en-US" sz="1400"/>
              <a:t>年目以降の継続は年間</a:t>
            </a:r>
            <a:r>
              <a:rPr lang="en-US" altLang="ja-JP" sz="1400" dirty="0"/>
              <a:t>660,000</a:t>
            </a:r>
            <a:r>
              <a:rPr lang="ja-JP" altLang="en-US" sz="1400"/>
              <a:t>円です。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E28773-0081-A242-867C-0EF3C6C81130}"/>
              </a:ext>
            </a:extLst>
          </p:cNvPr>
          <p:cNvSpPr txBox="1"/>
          <p:nvPr/>
        </p:nvSpPr>
        <p:spPr>
          <a:xfrm>
            <a:off x="7623886" y="145525"/>
            <a:ext cx="1241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2022</a:t>
            </a:r>
            <a:r>
              <a:rPr kumimoji="1" lang="ja-JP" altLang="en-US" sz="1200"/>
              <a:t>年</a:t>
            </a:r>
            <a:r>
              <a:rPr kumimoji="1" lang="en-US" altLang="ja-JP" sz="1200" dirty="0"/>
              <a:t>3</a:t>
            </a:r>
            <a:r>
              <a:rPr kumimoji="1" lang="ja-JP" altLang="en-US" sz="1200"/>
              <a:t>月</a:t>
            </a:r>
            <a:r>
              <a:rPr kumimoji="1" lang="en-US" altLang="ja-JP" sz="1200" dirty="0"/>
              <a:t>12</a:t>
            </a:r>
            <a:r>
              <a:rPr kumimoji="1" lang="ja-JP" altLang="en-US" sz="1200"/>
              <a:t>日</a:t>
            </a:r>
            <a:endParaRPr kumimoji="1"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B7ECA2B-A5E8-1340-B546-615BED72C3B6}"/>
              </a:ext>
            </a:extLst>
          </p:cNvPr>
          <p:cNvSpPr txBox="1"/>
          <p:nvPr/>
        </p:nvSpPr>
        <p:spPr>
          <a:xfrm>
            <a:off x="7347493" y="474182"/>
            <a:ext cx="17363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/>
              <a:t>〒</a:t>
            </a:r>
            <a:r>
              <a:rPr kumimoji="1" lang="en-US" altLang="ja-JP" sz="1100" dirty="0"/>
              <a:t>931-8443 </a:t>
            </a:r>
            <a:br>
              <a:rPr kumimoji="1" lang="en-US" altLang="ja-JP" sz="1100" dirty="0"/>
            </a:br>
            <a:r>
              <a:rPr kumimoji="1" lang="ja-JP" altLang="en-US" sz="1100"/>
              <a:t>富山県富山市下飯野</a:t>
            </a:r>
            <a:r>
              <a:rPr kumimoji="1" lang="en-US" altLang="ja-JP" sz="1100" dirty="0"/>
              <a:t>2-15</a:t>
            </a:r>
            <a:br>
              <a:rPr kumimoji="1" lang="en-US" altLang="ja-JP" sz="1100" dirty="0"/>
            </a:br>
            <a:r>
              <a:rPr kumimoji="1" lang="ja-JP" altLang="en-US" sz="1100"/>
              <a:t>株式会社ライブリッジ　</a:t>
            </a:r>
            <a:endParaRPr kumimoji="1" lang="en-US" altLang="ja-JP" sz="1100" dirty="0"/>
          </a:p>
          <a:p>
            <a:r>
              <a:rPr kumimoji="1" lang="ja-JP" altLang="en-US" sz="1100"/>
              <a:t>代表取締役</a:t>
            </a:r>
            <a:r>
              <a:rPr lang="ja-JP" altLang="en-US" sz="1100" dirty="0"/>
              <a:t>　</a:t>
            </a:r>
            <a:r>
              <a:rPr lang="ja-JP" altLang="en-US" sz="1100"/>
              <a:t>川口宗治</a:t>
            </a:r>
            <a:endParaRPr kumimoji="1" lang="ja-JP" altLang="en-US" sz="1100" dirty="0"/>
          </a:p>
        </p:txBody>
      </p:sp>
      <p:pic>
        <p:nvPicPr>
          <p:cNvPr id="17" name="図 16" descr="ロゴ&#10;&#10;低い精度で自動的に生成された説明">
            <a:extLst>
              <a:ext uri="{FF2B5EF4-FFF2-40B4-BE49-F238E27FC236}">
                <a16:creationId xmlns:a16="http://schemas.microsoft.com/office/drawing/2014/main" id="{F59CBCBB-819C-F440-AE89-423AB1C4D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577" y="1243623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3">
            <a:extLst>
              <a:ext uri="{FF2B5EF4-FFF2-40B4-BE49-F238E27FC236}">
                <a16:creationId xmlns:a16="http://schemas.microsoft.com/office/drawing/2014/main" id="{58DE2616-2A09-A54D-9EA3-90EB0B60D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1273175" cy="1265237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6B55F7E7-2D44-4A3A-ADFB-F0EBFEC4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111" y="1467505"/>
            <a:ext cx="8260672" cy="103942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2100" b="1" dirty="0"/>
              <a:t>（</a:t>
            </a:r>
            <a:r>
              <a:rPr lang="en-US" altLang="ja-JP" sz="2100" b="1" dirty="0"/>
              <a:t>1) </a:t>
            </a:r>
            <a:r>
              <a:rPr lang="ja-JP" altLang="en-US" sz="2100" b="1" dirty="0"/>
              <a:t>医師の年齢分布（診療所）</a:t>
            </a:r>
            <a:br>
              <a:rPr lang="en-US" altLang="ja-JP" sz="2100" b="1" dirty="0"/>
            </a:br>
            <a:br>
              <a:rPr lang="en-US" altLang="ja-JP" sz="1650" b="1" dirty="0"/>
            </a:br>
            <a:r>
              <a:rPr lang="en-US" altLang="ja-JP" sz="1650" b="1" dirty="0"/>
              <a:t>      </a:t>
            </a:r>
            <a:r>
              <a:rPr lang="ja-JP" altLang="en-US" sz="1650" b="1" dirty="0"/>
              <a:t>医科は約半数が</a:t>
            </a:r>
            <a:r>
              <a:rPr lang="ja-JP" altLang="en-US" sz="1650" b="1"/>
              <a:t>６０歳以上</a:t>
            </a:r>
            <a:r>
              <a:rPr lang="ja-JP" altLang="en-US" sz="1200" b="1"/>
              <a:t>（</a:t>
            </a:r>
            <a:r>
              <a:rPr lang="en-US" altLang="ja-JP" sz="1200" b="1" dirty="0"/>
              <a:t>2018</a:t>
            </a:r>
            <a:r>
              <a:rPr lang="ja-JP" altLang="en-US" sz="1200" b="1" dirty="0"/>
              <a:t>厚労省データ）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2BC7962-E67B-4946-BE22-5E530FF73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111" y="2595653"/>
            <a:ext cx="4040188" cy="639762"/>
          </a:xfrm>
        </p:spPr>
        <p:txBody>
          <a:bodyPr/>
          <a:lstStyle/>
          <a:p>
            <a:r>
              <a:rPr lang="ja-JP" altLang="en-US" dirty="0"/>
              <a:t>医科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F46C4B0-B830-4F64-835A-BDA025E69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78703" y="2595653"/>
            <a:ext cx="4041775" cy="639762"/>
          </a:xfrm>
        </p:spPr>
        <p:txBody>
          <a:bodyPr/>
          <a:lstStyle/>
          <a:p>
            <a:r>
              <a:rPr lang="ja-JP" altLang="en-US" dirty="0"/>
              <a:t>歯科</a:t>
            </a: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C21563A9-0938-4011-8671-E8D86425EC5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28824" y="3434506"/>
          <a:ext cx="3868341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47">
                  <a:extLst>
                    <a:ext uri="{9D8B030D-6E8A-4147-A177-3AD203B41FA5}">
                      <a16:colId xmlns:a16="http://schemas.microsoft.com/office/drawing/2014/main" val="1400996006"/>
                    </a:ext>
                  </a:extLst>
                </a:gridCol>
                <a:gridCol w="1289447">
                  <a:extLst>
                    <a:ext uri="{9D8B030D-6E8A-4147-A177-3AD203B41FA5}">
                      <a16:colId xmlns:a16="http://schemas.microsoft.com/office/drawing/2014/main" val="1461641776"/>
                    </a:ext>
                  </a:extLst>
                </a:gridCol>
                <a:gridCol w="1289447">
                  <a:extLst>
                    <a:ext uri="{9D8B030D-6E8A-4147-A177-3AD203B41FA5}">
                      <a16:colId xmlns:a16="http://schemas.microsoft.com/office/drawing/2014/main" val="235617348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医師数（人）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構成割合（％）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209024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総数</a:t>
                      </a:r>
                      <a:endParaRPr kumimoji="1" lang="en-US" altLang="ja-JP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103836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100.0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1669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29</a:t>
                      </a:r>
                      <a:r>
                        <a:rPr kumimoji="1" lang="ja-JP" altLang="en-US" sz="1400" dirty="0"/>
                        <a:t>歳以下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207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0.2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308471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39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4543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4.4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5106079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49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18305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17.6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141209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59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29027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28.0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5299481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60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69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30734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29.6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419087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70</a:t>
                      </a:r>
                      <a:r>
                        <a:rPr kumimoji="1" lang="ja-JP" altLang="en-US" sz="1400" dirty="0"/>
                        <a:t>歳以上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21020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20.2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45217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平均年齢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60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9558811"/>
                  </a:ext>
                </a:extLst>
              </a:tr>
            </a:tbl>
          </a:graphicData>
        </a:graphic>
      </p:graphicFrame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3BB51058-4550-43AF-ADE6-AF73A2FA2427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628134" y="3434506"/>
          <a:ext cx="3887391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797">
                  <a:extLst>
                    <a:ext uri="{9D8B030D-6E8A-4147-A177-3AD203B41FA5}">
                      <a16:colId xmlns:a16="http://schemas.microsoft.com/office/drawing/2014/main" val="2093633385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val="789811751"/>
                    </a:ext>
                  </a:extLst>
                </a:gridCol>
                <a:gridCol w="1295797">
                  <a:extLst>
                    <a:ext uri="{9D8B030D-6E8A-4147-A177-3AD203B41FA5}">
                      <a16:colId xmlns:a16="http://schemas.microsoft.com/office/drawing/2014/main" val="73024706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医師数（人）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構成割合（％）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61469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総数</a:t>
                      </a:r>
                      <a:endParaRPr kumimoji="1" lang="en-US" altLang="ja-JP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90105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100.0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905018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29</a:t>
                      </a:r>
                      <a:r>
                        <a:rPr kumimoji="1" lang="ja-JP" altLang="en-US" sz="1400" dirty="0"/>
                        <a:t>歳以下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2509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2.8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6740832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30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39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14209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15.8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492902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40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49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19584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21.7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4643271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50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59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23132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25.7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549971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60</a:t>
                      </a:r>
                      <a:r>
                        <a:rPr kumimoji="1" lang="ja-JP" altLang="en-US" sz="1400" dirty="0"/>
                        <a:t>～</a:t>
                      </a:r>
                      <a:r>
                        <a:rPr kumimoji="1" lang="en-US" altLang="ja-JP" sz="1400" dirty="0"/>
                        <a:t>69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21015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23.3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6187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/>
                        <a:t>70</a:t>
                      </a:r>
                      <a:r>
                        <a:rPr kumimoji="1" lang="ja-JP" altLang="en-US" sz="1400" dirty="0"/>
                        <a:t>歳以上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9656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10.7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176931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平均年齢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53.5</a:t>
                      </a:r>
                      <a:r>
                        <a:rPr kumimoji="1" lang="ja-JP" altLang="en-US" sz="1400" dirty="0"/>
                        <a:t>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7207571"/>
                  </a:ext>
                </a:extLst>
              </a:tr>
            </a:tbl>
          </a:graphicData>
        </a:graphic>
      </p:graphicFrame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14A3763-8EE1-7949-8E70-AAAE8112E1B0}"/>
              </a:ext>
            </a:extLst>
          </p:cNvPr>
          <p:cNvCxnSpPr/>
          <p:nvPr/>
        </p:nvCxnSpPr>
        <p:spPr>
          <a:xfrm>
            <a:off x="250825" y="1268413"/>
            <a:ext cx="7993063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081128-BE98-0A4D-8E3A-3DEDB3052E6C}"/>
              </a:ext>
            </a:extLst>
          </p:cNvPr>
          <p:cNvSpPr txBox="1"/>
          <p:nvPr/>
        </p:nvSpPr>
        <p:spPr>
          <a:xfrm>
            <a:off x="2915816" y="7013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相続問題：開業医特有の現状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03C66B9-DAE9-6F4A-B31A-58093AEA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EF3B60-5C68-5346-88EE-85CE4C6B9FA2}"/>
              </a:ext>
            </a:extLst>
          </p:cNvPr>
          <p:cNvSpPr txBox="1"/>
          <p:nvPr/>
        </p:nvSpPr>
        <p:spPr>
          <a:xfrm>
            <a:off x="7620000" y="292777"/>
            <a:ext cx="1107996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</a:rPr>
              <a:t>参考資料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84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3">
            <a:extLst>
              <a:ext uri="{FF2B5EF4-FFF2-40B4-BE49-F238E27FC236}">
                <a16:creationId xmlns:a16="http://schemas.microsoft.com/office/drawing/2014/main" id="{58DE2616-2A09-A54D-9EA3-90EB0B60D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1273175" cy="1265237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14A3763-8EE1-7949-8E70-AAAE8112E1B0}"/>
              </a:ext>
            </a:extLst>
          </p:cNvPr>
          <p:cNvCxnSpPr/>
          <p:nvPr/>
        </p:nvCxnSpPr>
        <p:spPr>
          <a:xfrm>
            <a:off x="250825" y="1268413"/>
            <a:ext cx="7993063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タイトル 3">
            <a:extLst>
              <a:ext uri="{FF2B5EF4-FFF2-40B4-BE49-F238E27FC236}">
                <a16:creationId xmlns:a16="http://schemas.microsoft.com/office/drawing/2014/main" id="{FA7F9FD7-998E-2540-AF16-88CC55EA5BF9}"/>
              </a:ext>
            </a:extLst>
          </p:cNvPr>
          <p:cNvSpPr txBox="1">
            <a:spLocks/>
          </p:cNvSpPr>
          <p:nvPr/>
        </p:nvSpPr>
        <p:spPr>
          <a:xfrm>
            <a:off x="414540" y="1355829"/>
            <a:ext cx="8260672" cy="4667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100" b="1"/>
              <a:t>（</a:t>
            </a:r>
            <a:r>
              <a:rPr lang="en-US" altLang="ja-JP" sz="2100" b="1" dirty="0"/>
              <a:t>2)</a:t>
            </a:r>
            <a:r>
              <a:rPr lang="ja-JP" altLang="en-US" sz="2100" b="1"/>
              <a:t>相続税の平均が圧倒的に高い</a:t>
            </a:r>
            <a:endParaRPr lang="ja-JP" altLang="en-US" sz="1200" b="1" dirty="0"/>
          </a:p>
        </p:txBody>
      </p:sp>
      <p:graphicFrame>
        <p:nvGraphicFramePr>
          <p:cNvPr id="24" name="表 24">
            <a:extLst>
              <a:ext uri="{FF2B5EF4-FFF2-40B4-BE49-F238E27FC236}">
                <a16:creationId xmlns:a16="http://schemas.microsoft.com/office/drawing/2014/main" id="{6B02D4A3-DD72-DC49-B306-178BE4A91970}"/>
              </a:ext>
            </a:extLst>
          </p:cNvPr>
          <p:cNvGraphicFramePr>
            <a:graphicFrameLocks noGrp="1"/>
          </p:cNvGraphicFramePr>
          <p:nvPr/>
        </p:nvGraphicFramePr>
        <p:xfrm>
          <a:off x="95873" y="2652218"/>
          <a:ext cx="4310502" cy="380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668">
                  <a:extLst>
                    <a:ext uri="{9D8B030D-6E8A-4147-A177-3AD203B41FA5}">
                      <a16:colId xmlns:a16="http://schemas.microsoft.com/office/drawing/2014/main" val="1585425660"/>
                    </a:ext>
                  </a:extLst>
                </a:gridCol>
                <a:gridCol w="1436834">
                  <a:extLst>
                    <a:ext uri="{9D8B030D-6E8A-4147-A177-3AD203B41FA5}">
                      <a16:colId xmlns:a16="http://schemas.microsoft.com/office/drawing/2014/main" val="527357054"/>
                    </a:ext>
                  </a:extLst>
                </a:gridCol>
              </a:tblGrid>
              <a:tr h="751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相続税金額（円）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割合（％）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891228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〜1,000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70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454390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〜2,999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5654299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〜5,999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3311286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〜1</a:t>
                      </a:r>
                      <a:r>
                        <a:rPr kumimoji="1" lang="ja-JP" altLang="en-US"/>
                        <a:t>億</a:t>
                      </a:r>
                      <a:r>
                        <a:rPr kumimoji="1" lang="en-US" altLang="ja-JP" dirty="0"/>
                        <a:t>9,999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7372719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/>
                        <a:t>億円以上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7427214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9885067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E6BB4F-8738-0C43-AEB6-49A8015CF066}"/>
              </a:ext>
            </a:extLst>
          </p:cNvPr>
          <p:cNvSpPr txBox="1"/>
          <p:nvPr/>
        </p:nvSpPr>
        <p:spPr>
          <a:xfrm>
            <a:off x="109138" y="2114079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全体のデータ（</a:t>
            </a:r>
            <a:r>
              <a:rPr kumimoji="1" lang="en-US" altLang="ja-JP" dirty="0"/>
              <a:t>2014-2017</a:t>
            </a:r>
            <a:r>
              <a:rPr kumimoji="1" lang="ja-JP" altLang="en-US"/>
              <a:t>年の</a:t>
            </a:r>
            <a:r>
              <a:rPr kumimoji="1" lang="en-US" altLang="ja-JP" dirty="0"/>
              <a:t>4</a:t>
            </a:r>
            <a:r>
              <a:rPr kumimoji="1" lang="ja-JP" altLang="en-US"/>
              <a:t>年平均）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560871F-0A05-D145-AB19-D240CC853DB1}"/>
              </a:ext>
            </a:extLst>
          </p:cNvPr>
          <p:cNvSpPr txBox="1"/>
          <p:nvPr/>
        </p:nvSpPr>
        <p:spPr>
          <a:xfrm>
            <a:off x="6035279" y="211407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開業医のデータ</a:t>
            </a:r>
          </a:p>
        </p:txBody>
      </p:sp>
      <p:graphicFrame>
        <p:nvGraphicFramePr>
          <p:cNvPr id="28" name="表 24">
            <a:extLst>
              <a:ext uri="{FF2B5EF4-FFF2-40B4-BE49-F238E27FC236}">
                <a16:creationId xmlns:a16="http://schemas.microsoft.com/office/drawing/2014/main" id="{89E03F0A-4DA8-7841-80CA-2192E763AA71}"/>
              </a:ext>
            </a:extLst>
          </p:cNvPr>
          <p:cNvGraphicFramePr>
            <a:graphicFrameLocks noGrp="1"/>
          </p:cNvGraphicFramePr>
          <p:nvPr/>
        </p:nvGraphicFramePr>
        <p:xfrm>
          <a:off x="4737627" y="2652217"/>
          <a:ext cx="4310502" cy="3800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668">
                  <a:extLst>
                    <a:ext uri="{9D8B030D-6E8A-4147-A177-3AD203B41FA5}">
                      <a16:colId xmlns:a16="http://schemas.microsoft.com/office/drawing/2014/main" val="1585425660"/>
                    </a:ext>
                  </a:extLst>
                </a:gridCol>
                <a:gridCol w="1436834">
                  <a:extLst>
                    <a:ext uri="{9D8B030D-6E8A-4147-A177-3AD203B41FA5}">
                      <a16:colId xmlns:a16="http://schemas.microsoft.com/office/drawing/2014/main" val="527357054"/>
                    </a:ext>
                  </a:extLst>
                </a:gridCol>
              </a:tblGrid>
              <a:tr h="751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相続税金額（円）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割合（％）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91228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〜1,000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38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454390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〜2,999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11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654299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〜5,999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311286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6,000</a:t>
                      </a:r>
                      <a:r>
                        <a:rPr kumimoji="1" lang="ja-JP" altLang="en-US"/>
                        <a:t>万円</a:t>
                      </a:r>
                      <a:r>
                        <a:rPr kumimoji="1" lang="en-US" altLang="ja-JP" dirty="0"/>
                        <a:t>〜1</a:t>
                      </a:r>
                      <a:r>
                        <a:rPr kumimoji="1" lang="ja-JP" altLang="en-US"/>
                        <a:t>億</a:t>
                      </a:r>
                      <a:r>
                        <a:rPr kumimoji="1" lang="en-US" altLang="ja-JP" dirty="0"/>
                        <a:t>9,999</a:t>
                      </a:r>
                      <a:r>
                        <a:rPr kumimoji="1" lang="ja-JP" altLang="en-US"/>
                        <a:t>万円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29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372719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/>
                        <a:t>億円以上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427214"/>
                  </a:ext>
                </a:extLst>
              </a:tr>
              <a:tr h="508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合計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8506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2FE24E7-C307-7642-9850-A821FD50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3A77928-EF12-0848-9EC1-4FC221A27555}"/>
              </a:ext>
            </a:extLst>
          </p:cNvPr>
          <p:cNvSpPr txBox="1"/>
          <p:nvPr/>
        </p:nvSpPr>
        <p:spPr>
          <a:xfrm>
            <a:off x="6588224" y="1495817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（税理士法人レガシイ調べ）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EB45137-9816-3347-BE57-DA9251E7CF6F}"/>
              </a:ext>
            </a:extLst>
          </p:cNvPr>
          <p:cNvSpPr txBox="1"/>
          <p:nvPr/>
        </p:nvSpPr>
        <p:spPr>
          <a:xfrm>
            <a:off x="2915816" y="7013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相続問題：開業医特有の現状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F5ECA7-4E19-2148-B116-504D2C6DE423}"/>
              </a:ext>
            </a:extLst>
          </p:cNvPr>
          <p:cNvSpPr txBox="1"/>
          <p:nvPr/>
        </p:nvSpPr>
        <p:spPr>
          <a:xfrm>
            <a:off x="7620000" y="292777"/>
            <a:ext cx="1107996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</a:rPr>
              <a:t>参考資料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C2D1AE-C151-7843-88B0-1498775B865C}"/>
              </a:ext>
            </a:extLst>
          </p:cNvPr>
          <p:cNvSpPr txBox="1"/>
          <p:nvPr/>
        </p:nvSpPr>
        <p:spPr>
          <a:xfrm>
            <a:off x="2339752" y="605880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/>
              <a:t>相続コンサルタント川口宗治</a:t>
            </a:r>
            <a:endParaRPr kumimoji="1" lang="ja-JP" altLang="en-US" sz="24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452FBCE-BEB8-AC4E-B3E0-62BBDD702B5D}"/>
              </a:ext>
            </a:extLst>
          </p:cNvPr>
          <p:cNvSpPr/>
          <p:nvPr/>
        </p:nvSpPr>
        <p:spPr>
          <a:xfrm>
            <a:off x="2987824" y="1658245"/>
            <a:ext cx="6647261" cy="464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20000"/>
              </a:lnSpc>
            </a:pPr>
            <a:r>
              <a:rPr lang="en-US" altLang="ja-JP" sz="1600" dirty="0"/>
              <a:t>1973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1600"/>
              <a:t>富山県生まれ　　　　</a:t>
            </a:r>
            <a:endParaRPr lang="en-US" altLang="ja-JP" sz="1600" dirty="0"/>
          </a:p>
          <a:p>
            <a:pPr fontAlgn="ctr">
              <a:lnSpc>
                <a:spcPct val="120000"/>
              </a:lnSpc>
            </a:pPr>
            <a:r>
              <a:rPr lang="en-US" altLang="ja-JP" sz="1600" dirty="0"/>
              <a:t>1999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1600"/>
              <a:t>プルデンシャル生命保険入社。　　　　　　　　　　　　　　　　　　　　</a:t>
            </a:r>
            <a:br>
              <a:rPr lang="ja-JP" altLang="en-US" sz="1600"/>
            </a:br>
            <a:r>
              <a:rPr lang="en-US" altLang="ja-JP" sz="1600" dirty="0"/>
              <a:t>2013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1600"/>
              <a:t>プルデンシャル生命を退職。</a:t>
            </a:r>
            <a:endParaRPr lang="en-US" altLang="ja-JP" sz="1600" dirty="0"/>
          </a:p>
          <a:p>
            <a:pPr fontAlgn="ctr">
              <a:lnSpc>
                <a:spcPct val="120000"/>
              </a:lnSpc>
            </a:pPr>
            <a:r>
              <a:rPr lang="ja-JP" altLang="en-US" sz="1600"/>
              <a:t>　　　</a:t>
            </a:r>
            <a:r>
              <a:rPr lang="en-US" altLang="ja-JP" sz="1600" dirty="0"/>
              <a:t>  </a:t>
            </a:r>
            <a:r>
              <a:rPr lang="ja-JP" altLang="en-US" sz="1600"/>
              <a:t>相続コンサルタントとして独立・開業し、</a:t>
            </a:r>
            <a:br>
              <a:rPr lang="en-US" altLang="ja-JP" sz="1600" dirty="0"/>
            </a:br>
            <a:r>
              <a:rPr lang="ja-JP" altLang="en-US" sz="1600"/>
              <a:t>　　</a:t>
            </a:r>
            <a:r>
              <a:rPr lang="ja-JP" altLang="en-US" sz="1600" dirty="0"/>
              <a:t>　</a:t>
            </a:r>
            <a:r>
              <a:rPr lang="ja-JP" altLang="en-US" sz="2000" b="1" u="sng">
                <a:solidFill>
                  <a:srgbClr val="A47D00"/>
                </a:solidFill>
              </a:rPr>
              <a:t>「相続コンサルタント事務所ライブリッジ」</a:t>
            </a:r>
            <a:br>
              <a:rPr lang="en-US" altLang="ja-JP" sz="2000" b="1" u="sng" dirty="0">
                <a:solidFill>
                  <a:srgbClr val="A47D00"/>
                </a:solidFill>
              </a:rPr>
            </a:br>
            <a:r>
              <a:rPr lang="ja-JP" altLang="en-US" sz="2000" b="1">
                <a:solidFill>
                  <a:srgbClr val="A47D00"/>
                </a:solidFill>
              </a:rPr>
              <a:t>　　　　　　　　　　　　　　　　　　　</a:t>
            </a:r>
            <a:r>
              <a:rPr lang="ja-JP" altLang="en-US" sz="1600"/>
              <a:t>を設立</a:t>
            </a:r>
            <a:endParaRPr lang="en-US" altLang="ja-JP" sz="1600" dirty="0"/>
          </a:p>
          <a:p>
            <a:pPr fontAlgn="ctr">
              <a:lnSpc>
                <a:spcPct val="120000"/>
              </a:lnSpc>
            </a:pPr>
            <a:r>
              <a:rPr lang="en-US" altLang="ja-JP" sz="1600" dirty="0"/>
              <a:t>2014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1600"/>
              <a:t>富山の相続の専門家と相続問題解決のための専門家集団</a:t>
            </a:r>
            <a:endParaRPr lang="en-US" altLang="ja-JP" sz="1600" dirty="0">
              <a:latin typeface="メイリオ" charset="-128"/>
            </a:endParaRPr>
          </a:p>
          <a:p>
            <a:pPr fontAlgn="ctr">
              <a:lnSpc>
                <a:spcPct val="120000"/>
              </a:lnSpc>
            </a:pPr>
            <a:r>
              <a:rPr lang="ja-JP" altLang="en-US" sz="1600" b="1">
                <a:solidFill>
                  <a:srgbClr val="002060"/>
                </a:solidFill>
                <a:latin typeface="メイリオ" charset="-128"/>
              </a:rPr>
              <a:t>　　</a:t>
            </a:r>
            <a:r>
              <a:rPr lang="ja-JP" altLang="en-US" sz="1600" b="1" dirty="0">
                <a:solidFill>
                  <a:srgbClr val="002060"/>
                </a:solidFill>
                <a:latin typeface="メイリオ" charset="-128"/>
              </a:rPr>
              <a:t>　</a:t>
            </a:r>
            <a:r>
              <a:rPr lang="ja-JP" altLang="en-US" sz="2000" b="1" u="sng">
                <a:solidFill>
                  <a:srgbClr val="002060"/>
                </a:solidFill>
                <a:latin typeface="メイリオ" charset="-128"/>
              </a:rPr>
              <a:t>「相続トータルサポート富山」</a:t>
            </a:r>
            <a:endParaRPr lang="en-US" altLang="ja-JP" sz="2000" b="1" u="sng" dirty="0">
              <a:solidFill>
                <a:srgbClr val="002060"/>
              </a:solidFill>
              <a:latin typeface="メイリオ" charset="-128"/>
            </a:endParaRPr>
          </a:p>
          <a:p>
            <a:pPr fontAlgn="ctr">
              <a:lnSpc>
                <a:spcPct val="120000"/>
              </a:lnSpc>
            </a:pPr>
            <a:r>
              <a:rPr lang="ja-JP" altLang="en-US" sz="2000" b="1">
                <a:solidFill>
                  <a:srgbClr val="002060"/>
                </a:solidFill>
                <a:latin typeface="メイリオ" charset="-128"/>
              </a:rPr>
              <a:t>　　　　　　　　　　　　　　　</a:t>
            </a:r>
            <a:r>
              <a:rPr lang="ja-JP" altLang="en-US" sz="1600">
                <a:latin typeface="メイリオ" charset="-128"/>
              </a:rPr>
              <a:t>を設立、代表に就任</a:t>
            </a:r>
          </a:p>
          <a:p>
            <a:pPr>
              <a:lnSpc>
                <a:spcPct val="120000"/>
              </a:lnSpc>
            </a:pPr>
            <a:r>
              <a:rPr lang="en-US" altLang="ja-JP" sz="1600" dirty="0"/>
              <a:t>2018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2000" u="sng">
                <a:solidFill>
                  <a:srgbClr val="00B050"/>
                </a:solidFill>
              </a:rPr>
              <a:t>「選ばれる相続コンサルタント養成講座」</a:t>
            </a:r>
            <a:endParaRPr lang="en-US" altLang="ja-JP" sz="2000" u="sng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/>
              <a:t>　　　　　　　　　　　　　　スタート（現在第</a:t>
            </a:r>
            <a:r>
              <a:rPr lang="en-US" altLang="ja-JP" sz="1600" dirty="0"/>
              <a:t>19</a:t>
            </a:r>
            <a:r>
              <a:rPr lang="ja-JP" altLang="en-US" sz="1600"/>
              <a:t>期を開講中）</a:t>
            </a:r>
            <a:endParaRPr lang="en-US" altLang="ja-JP" sz="1600" dirty="0"/>
          </a:p>
          <a:p>
            <a:pPr>
              <a:lnSpc>
                <a:spcPct val="120000"/>
              </a:lnSpc>
            </a:pPr>
            <a:r>
              <a:rPr lang="en-US" altLang="ja-JP" sz="1600" dirty="0"/>
              <a:t>2020</a:t>
            </a:r>
            <a:r>
              <a:rPr lang="ja-JP" altLang="en-US" sz="1600"/>
              <a:t>年</a:t>
            </a:r>
            <a:r>
              <a:rPr lang="en-US" altLang="ja-JP" sz="1600" dirty="0"/>
              <a:t> </a:t>
            </a:r>
            <a:r>
              <a:rPr lang="ja-JP" altLang="en-US" sz="2000" u="sng">
                <a:solidFill>
                  <a:srgbClr val="FF0000"/>
                </a:solidFill>
              </a:rPr>
              <a:t>「相続マーケティング研究所」</a:t>
            </a:r>
            <a:r>
              <a:rPr lang="ja-JP" altLang="en-US" sz="1600"/>
              <a:t>設立</a:t>
            </a:r>
            <a:br>
              <a:rPr lang="en-US" altLang="ja-JP" sz="1600" dirty="0"/>
            </a:br>
            <a:r>
              <a:rPr lang="ja-JP" altLang="en-US" sz="1600"/>
              <a:t>　　　　毎朝ほぼ</a:t>
            </a:r>
            <a:r>
              <a:rPr lang="en-US" altLang="ja-JP" sz="1600" dirty="0"/>
              <a:t>8:30</a:t>
            </a:r>
            <a:r>
              <a:rPr lang="ja-JP" altLang="en-US" sz="1600"/>
              <a:t>から</a:t>
            </a:r>
            <a:r>
              <a:rPr lang="en-US" altLang="ja-JP" sz="1600" dirty="0"/>
              <a:t>YouTube</a:t>
            </a:r>
            <a:r>
              <a:rPr lang="ja-JP" altLang="en-US" sz="1600"/>
              <a:t>で</a:t>
            </a:r>
            <a:br>
              <a:rPr lang="en-US" altLang="ja-JP" sz="1600" dirty="0"/>
            </a:br>
            <a:r>
              <a:rPr lang="ja-JP" altLang="en-US" sz="1600"/>
              <a:t>　　　　相続マーケティングに関するライブを配信。</a:t>
            </a:r>
            <a:endParaRPr lang="en-US" altLang="ja-JP" sz="1600" dirty="0"/>
          </a:p>
        </p:txBody>
      </p:sp>
      <p:pic>
        <p:nvPicPr>
          <p:cNvPr id="15" name="図 14" descr="ノートパソコンを使っている男性&#10;&#10;中程度の精度で自動的に生成された説明">
            <a:extLst>
              <a:ext uri="{FF2B5EF4-FFF2-40B4-BE49-F238E27FC236}">
                <a16:creationId xmlns:a16="http://schemas.microsoft.com/office/drawing/2014/main" id="{9A132CA5-3893-4A41-A855-360DAFD62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7"/>
            <a:ext cx="2544582" cy="316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62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3">
            <a:extLst>
              <a:ext uri="{FF2B5EF4-FFF2-40B4-BE49-F238E27FC236}">
                <a16:creationId xmlns:a16="http://schemas.microsoft.com/office/drawing/2014/main" id="{58DE2616-2A09-A54D-9EA3-90EB0B60D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1273175" cy="1265237"/>
          </a:xfrm>
          <a:prstGeom prst="rect">
            <a:avLst/>
          </a:prstGeom>
        </p:spPr>
      </p:pic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14A3763-8EE1-7949-8E70-AAAE8112E1B0}"/>
              </a:ext>
            </a:extLst>
          </p:cNvPr>
          <p:cNvCxnSpPr/>
          <p:nvPr/>
        </p:nvCxnSpPr>
        <p:spPr>
          <a:xfrm>
            <a:off x="250825" y="1268413"/>
            <a:ext cx="7993063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タイトル 3">
            <a:extLst>
              <a:ext uri="{FF2B5EF4-FFF2-40B4-BE49-F238E27FC236}">
                <a16:creationId xmlns:a16="http://schemas.microsoft.com/office/drawing/2014/main" id="{EE29EE24-9A43-9841-8013-FC2BFEDDB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40" y="1355829"/>
            <a:ext cx="8260672" cy="46679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sz="2100" b="1"/>
              <a:t>（</a:t>
            </a:r>
            <a:r>
              <a:rPr lang="en-US" altLang="ja-JP" sz="2100" b="1" dirty="0"/>
              <a:t>3)</a:t>
            </a:r>
            <a:r>
              <a:rPr lang="ja-JP" altLang="en-US" sz="2100" b="1"/>
              <a:t>相続発生時期が平均より早い</a:t>
            </a:r>
            <a:endParaRPr lang="ja-JP" altLang="en-US" sz="1200" b="1" dirty="0"/>
          </a:p>
        </p:txBody>
      </p:sp>
      <p:graphicFrame>
        <p:nvGraphicFramePr>
          <p:cNvPr id="2" name="表 3">
            <a:extLst>
              <a:ext uri="{FF2B5EF4-FFF2-40B4-BE49-F238E27FC236}">
                <a16:creationId xmlns:a16="http://schemas.microsoft.com/office/drawing/2014/main" id="{D8D78E45-A3A5-7640-B4BD-99236EB59DDD}"/>
              </a:ext>
            </a:extLst>
          </p:cNvPr>
          <p:cNvGraphicFramePr>
            <a:graphicFrameLocks noGrp="1"/>
          </p:cNvGraphicFramePr>
          <p:nvPr/>
        </p:nvGraphicFramePr>
        <p:xfrm>
          <a:off x="104764" y="2387534"/>
          <a:ext cx="4146892" cy="439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723">
                  <a:extLst>
                    <a:ext uri="{9D8B030D-6E8A-4147-A177-3AD203B41FA5}">
                      <a16:colId xmlns:a16="http://schemas.microsoft.com/office/drawing/2014/main" val="630817730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2929741998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493996992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103328026"/>
                    </a:ext>
                  </a:extLst>
                </a:gridCol>
              </a:tblGrid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年齢（歳）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男性（％）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女性（％）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全体（％）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903734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〜59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3967977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60〜69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582211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70〜79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13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5218654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80〜89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45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42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44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4992315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90〜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23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39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29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8430699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5829028"/>
                  </a:ext>
                </a:extLst>
              </a:tr>
            </a:tbl>
          </a:graphicData>
        </a:graphic>
      </p:graphicFrame>
      <p:graphicFrame>
        <p:nvGraphicFramePr>
          <p:cNvPr id="7" name="表 3">
            <a:extLst>
              <a:ext uri="{FF2B5EF4-FFF2-40B4-BE49-F238E27FC236}">
                <a16:creationId xmlns:a16="http://schemas.microsoft.com/office/drawing/2014/main" id="{8EAE0B12-96F8-B648-800A-92BF19E955DE}"/>
              </a:ext>
            </a:extLst>
          </p:cNvPr>
          <p:cNvGraphicFramePr>
            <a:graphicFrameLocks noGrp="1"/>
          </p:cNvGraphicFramePr>
          <p:nvPr/>
        </p:nvGraphicFramePr>
        <p:xfrm>
          <a:off x="4923251" y="2387534"/>
          <a:ext cx="4146892" cy="439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723">
                  <a:extLst>
                    <a:ext uri="{9D8B030D-6E8A-4147-A177-3AD203B41FA5}">
                      <a16:colId xmlns:a16="http://schemas.microsoft.com/office/drawing/2014/main" val="630817730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2929741998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493996992"/>
                    </a:ext>
                  </a:extLst>
                </a:gridCol>
                <a:gridCol w="1036723">
                  <a:extLst>
                    <a:ext uri="{9D8B030D-6E8A-4147-A177-3AD203B41FA5}">
                      <a16:colId xmlns:a16="http://schemas.microsoft.com/office/drawing/2014/main" val="103328026"/>
                    </a:ext>
                  </a:extLst>
                </a:gridCol>
              </a:tblGrid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年齢（歳）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男性（％）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女性（％）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全体（％）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903734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〜59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67977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60〜69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24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82211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70〜79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16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17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218654"/>
                  </a:ext>
                </a:extLst>
              </a:tr>
              <a:tr h="6748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80〜89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36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40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992315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90〜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12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13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430699"/>
                  </a:ext>
                </a:extLst>
              </a:tr>
              <a:tr h="564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合計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100</a:t>
                      </a:r>
                      <a:endParaRPr kumimoji="1" lang="ja-JP" altLang="en-US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9028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0807FC-9EA3-3E4F-A077-C17461405A60}"/>
              </a:ext>
            </a:extLst>
          </p:cNvPr>
          <p:cNvSpPr txBox="1"/>
          <p:nvPr/>
        </p:nvSpPr>
        <p:spPr>
          <a:xfrm>
            <a:off x="894971" y="1957408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全体のデータ（</a:t>
            </a:r>
            <a:r>
              <a:rPr kumimoji="1" lang="en-US" altLang="ja-JP" dirty="0"/>
              <a:t>2017</a:t>
            </a:r>
            <a:r>
              <a:rPr kumimoji="1" lang="ja-JP" altLang="en-US"/>
              <a:t>年）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4D6EC1-15FC-4348-B91A-49C9ACC28FE5}"/>
              </a:ext>
            </a:extLst>
          </p:cNvPr>
          <p:cNvSpPr txBox="1"/>
          <p:nvPr/>
        </p:nvSpPr>
        <p:spPr>
          <a:xfrm>
            <a:off x="6096450" y="194377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開業医のデータ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D3519-B2F7-7F4B-A0B3-F095AAB7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588E-9690-4816-A562-031A67E62EC2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0624951-882E-8245-B976-688EF7743F07}"/>
              </a:ext>
            </a:extLst>
          </p:cNvPr>
          <p:cNvSpPr txBox="1"/>
          <p:nvPr/>
        </p:nvSpPr>
        <p:spPr>
          <a:xfrm>
            <a:off x="6588224" y="1495817"/>
            <a:ext cx="218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（税理士法人レガシイ調べ）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DA21B9-B9F7-114F-B3CE-209667B8F207}"/>
              </a:ext>
            </a:extLst>
          </p:cNvPr>
          <p:cNvSpPr txBox="1"/>
          <p:nvPr/>
        </p:nvSpPr>
        <p:spPr>
          <a:xfrm>
            <a:off x="2915816" y="7013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相続問題：開業医特有の現状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066F053-49F6-274B-9736-253A7F3C22E7}"/>
              </a:ext>
            </a:extLst>
          </p:cNvPr>
          <p:cNvSpPr txBox="1"/>
          <p:nvPr/>
        </p:nvSpPr>
        <p:spPr>
          <a:xfrm>
            <a:off x="7620000" y="292777"/>
            <a:ext cx="1107996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</a:rPr>
              <a:t>参考資料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2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3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ダイアグラム&#10;&#10;自動的に生成された説明">
            <a:extLst>
              <a:ext uri="{FF2B5EF4-FFF2-40B4-BE49-F238E27FC236}">
                <a16:creationId xmlns:a16="http://schemas.microsoft.com/office/drawing/2014/main" id="{987C4BC5-CB74-C14E-9058-A87E5AE9E8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4000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9E6DD2-DC32-E94E-9A9F-01542C0A2794}"/>
              </a:ext>
            </a:extLst>
          </p:cNvPr>
          <p:cNvSpPr txBox="1"/>
          <p:nvPr/>
        </p:nvSpPr>
        <p:spPr>
          <a:xfrm>
            <a:off x="5148064" y="476672"/>
            <a:ext cx="3902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highlight>
                  <a:srgbClr val="FFFF00"/>
                </a:highlight>
              </a:rPr>
              <a:t>相続コンサルタントの役割：イメージ図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C6624A7-DA0C-5942-A99F-8CAD2509CDA6}"/>
              </a:ext>
            </a:extLst>
          </p:cNvPr>
          <p:cNvSpPr txBox="1"/>
          <p:nvPr/>
        </p:nvSpPr>
        <p:spPr>
          <a:xfrm>
            <a:off x="5724128" y="6093296"/>
            <a:ext cx="35509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/>
              <a:t>既にお付き合いのある専門家と</a:t>
            </a:r>
            <a:r>
              <a:rPr lang="ja-JP" altLang="en-US" sz="1050"/>
              <a:t>協業することも</a:t>
            </a:r>
            <a:br>
              <a:rPr lang="en-US" altLang="ja-JP" sz="1050" dirty="0"/>
            </a:br>
            <a:r>
              <a:rPr lang="ja-JP" altLang="en-US" sz="1050"/>
              <a:t>新たに専門家を選定することもどちらも対応可能です。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05054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2CE494-4AB2-4442-8D69-7D8E7267F524}"/>
              </a:ext>
            </a:extLst>
          </p:cNvPr>
          <p:cNvSpPr txBox="1"/>
          <p:nvPr/>
        </p:nvSpPr>
        <p:spPr>
          <a:xfrm>
            <a:off x="2325231" y="575102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相続コンサルタントの役割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853476F-4B94-874F-8043-5B43F899019D}"/>
              </a:ext>
            </a:extLst>
          </p:cNvPr>
          <p:cNvSpPr/>
          <p:nvPr/>
        </p:nvSpPr>
        <p:spPr>
          <a:xfrm>
            <a:off x="107504" y="1709728"/>
            <a:ext cx="9144000" cy="4053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/>
              <a:t>相続におけるクライアントさまの悩みや困りごとの相談を受け、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心の奥にある想いや希望を丁寧にヒアリングいたします。その上で</a:t>
            </a:r>
            <a:br>
              <a:rPr lang="en-US" altLang="ja-JP" dirty="0"/>
            </a:b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①</a:t>
            </a:r>
            <a:r>
              <a:rPr lang="ja-JP" altLang="en-US" sz="2800">
                <a:solidFill>
                  <a:srgbClr val="FF0000"/>
                </a:solidFill>
              </a:rPr>
              <a:t>解決すべき本当の問題の「明確化」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ja-JP" sz="2800" dirty="0">
                <a:solidFill>
                  <a:srgbClr val="FF0000"/>
                </a:solidFill>
              </a:rPr>
              <a:t>②</a:t>
            </a:r>
            <a:r>
              <a:rPr lang="ja-JP" altLang="en-US" sz="2800">
                <a:solidFill>
                  <a:srgbClr val="FF0000"/>
                </a:solidFill>
              </a:rPr>
              <a:t>問題解決のための「ロードマップ作り」</a:t>
            </a:r>
            <a:br>
              <a:rPr lang="en-US" altLang="ja-JP" sz="2800" dirty="0">
                <a:solidFill>
                  <a:srgbClr val="FF0000"/>
                </a:solidFill>
              </a:rPr>
            </a:br>
            <a:r>
              <a:rPr lang="ja-JP" altLang="en-US" sz="2800">
                <a:solidFill>
                  <a:srgbClr val="FF0000"/>
                </a:solidFill>
              </a:rPr>
              <a:t>③専門家との協業による「ワンストップのサポート」</a:t>
            </a:r>
            <a:br>
              <a:rPr lang="en-US" altLang="ja-JP" dirty="0">
                <a:solidFill>
                  <a:srgbClr val="FF0000"/>
                </a:solidFill>
              </a:rPr>
            </a:b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/>
              <a:t>を通してご一家のみなさまの利益と幸福の最大化に寄与します。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42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6F6AFA-A152-1346-B4A1-0A366F150109}"/>
              </a:ext>
            </a:extLst>
          </p:cNvPr>
          <p:cNvSpPr txBox="1"/>
          <p:nvPr/>
        </p:nvSpPr>
        <p:spPr>
          <a:xfrm>
            <a:off x="395536" y="2132857"/>
            <a:ext cx="8905002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/>
              <a:t>　　　</a:t>
            </a:r>
            <a:r>
              <a:rPr lang="ja-JP" altLang="en-US" sz="2400"/>
              <a:t>　相続に悩む方の多くは、</a:t>
            </a:r>
            <a:endParaRPr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endParaRPr kumimoji="1" lang="en-US" altLang="ja-JP" sz="2400" dirty="0"/>
          </a:p>
          <a:p>
            <a:pPr algn="ctr"/>
            <a:r>
              <a:rPr lang="ja-JP" altLang="en-US" sz="2400"/>
              <a:t>　　　　　最適な解決策を探しているのですが・・・</a:t>
            </a:r>
            <a:endParaRPr lang="en-US" altLang="ja-JP" sz="2400" dirty="0"/>
          </a:p>
          <a:p>
            <a:pPr algn="ctr"/>
            <a:br>
              <a:rPr lang="en-US" altLang="ja-JP" dirty="0"/>
            </a:br>
            <a:br>
              <a:rPr lang="en-US" altLang="ja-JP" dirty="0"/>
            </a:br>
            <a:r>
              <a:rPr lang="ja-JP" altLang="en-US" sz="4000">
                <a:solidFill>
                  <a:srgbClr val="FF0000"/>
                </a:solidFill>
              </a:rPr>
              <a:t>「解決策を探す前にやることがある」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400"/>
              <a:t>という事実をご存知ですか？</a:t>
            </a:r>
            <a:endParaRPr kumimoji="1" lang="ja-JP" altLang="en-US" sz="2400" dirty="0"/>
          </a:p>
        </p:txBody>
      </p:sp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809F7BD6-48E9-2D4B-8AF0-418E8DB444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287902"/>
            <a:ext cx="2592288" cy="278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7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/>
              <a:t>①</a:t>
            </a:r>
            <a:r>
              <a:rPr lang="ja-JP" altLang="en-US" sz="2400"/>
              <a:t>現状の分析・把握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/>
              <a:t>②</a:t>
            </a:r>
            <a:r>
              <a:rPr lang="ja-JP" altLang="en-US" sz="2400"/>
              <a:t>解決すべき本当の問題の「明確化」</a:t>
            </a:r>
            <a:br>
              <a:rPr lang="en-US" altLang="ja-JP" sz="2400" dirty="0"/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③</a:t>
            </a:r>
            <a:r>
              <a:rPr lang="ja-JP" altLang="en-US" sz="2400"/>
              <a:t>当事者である家族と問題を共有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/>
              <a:t>④</a:t>
            </a:r>
            <a:r>
              <a:rPr lang="ja-JP" altLang="en-US" sz="2400"/>
              <a:t>家族それぞれの気持ち・考え方を共有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⑤</a:t>
            </a:r>
            <a:r>
              <a:rPr lang="ja-JP" altLang="en-US" sz="2400"/>
              <a:t>専門家チームと最適な解決策の模索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452B0F-A29F-A44C-BF61-8DDAC70918E7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411462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①</a:t>
            </a:r>
            <a:r>
              <a:rPr lang="ja-JP" altLang="en-US" sz="2400">
                <a:solidFill>
                  <a:srgbClr val="FF0000"/>
                </a:solidFill>
              </a:rPr>
              <a:t>現状の分析・把握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/>
              <a:t>②</a:t>
            </a:r>
            <a:r>
              <a:rPr lang="ja-JP" altLang="en-US" sz="2400"/>
              <a:t>解決すべき本当の問題の「明確化」</a:t>
            </a:r>
            <a:br>
              <a:rPr lang="en-US" altLang="ja-JP" sz="2400" dirty="0"/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③</a:t>
            </a:r>
            <a:r>
              <a:rPr lang="ja-JP" altLang="en-US" sz="2400"/>
              <a:t>当事者である家族と問題を共有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/>
              <a:t>④</a:t>
            </a:r>
            <a:r>
              <a:rPr lang="ja-JP" altLang="en-US" sz="2400"/>
              <a:t>家族それぞれの気持ち・考え方を共有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⑤</a:t>
            </a:r>
            <a:r>
              <a:rPr lang="ja-JP" altLang="en-US" sz="2400"/>
              <a:t>専門家チームと最適な解決策の模索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DED274-5D6A-F44C-A59F-73AB46640B29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46794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/>
              <a:t>①</a:t>
            </a:r>
            <a:r>
              <a:rPr lang="ja-JP" altLang="en-US" sz="2400"/>
              <a:t>現状の分析・把握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>
                <a:solidFill>
                  <a:srgbClr val="FF0000"/>
                </a:solidFill>
              </a:rPr>
              <a:t>②</a:t>
            </a:r>
            <a:r>
              <a:rPr lang="ja-JP" altLang="en-US" sz="2400">
                <a:solidFill>
                  <a:srgbClr val="FF0000"/>
                </a:solidFill>
              </a:rPr>
              <a:t>解決すべき本当の問題の「明確化」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③</a:t>
            </a:r>
            <a:r>
              <a:rPr lang="ja-JP" altLang="en-US" sz="2400"/>
              <a:t>当事者である家族と問題を共有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/>
              <a:t>④</a:t>
            </a:r>
            <a:r>
              <a:rPr lang="ja-JP" altLang="en-US" sz="2400"/>
              <a:t>家族それぞれの気持ち・考え方を共有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⑤</a:t>
            </a:r>
            <a:r>
              <a:rPr lang="ja-JP" altLang="en-US" sz="2400"/>
              <a:t>専門家チームと最適な解決策の模索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D068DA-4DD0-784F-9315-53CD4CAC3814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42756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1272928" cy="1265286"/>
          </a:xfrm>
        </p:spPr>
      </p:pic>
      <p:cxnSp>
        <p:nvCxnSpPr>
          <p:cNvPr id="8" name="直線コネクタ 7"/>
          <p:cNvCxnSpPr/>
          <p:nvPr/>
        </p:nvCxnSpPr>
        <p:spPr>
          <a:xfrm>
            <a:off x="251520" y="1268760"/>
            <a:ext cx="7992888" cy="0"/>
          </a:xfrm>
          <a:prstGeom prst="line">
            <a:avLst/>
          </a:prstGeom>
          <a:ln w="22225">
            <a:solidFill>
              <a:srgbClr val="FFC000">
                <a:alpha val="57000"/>
              </a:srgb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2453A2-9A1C-3D47-A3CA-91ACA941E297}"/>
              </a:ext>
            </a:extLst>
          </p:cNvPr>
          <p:cNvSpPr/>
          <p:nvPr/>
        </p:nvSpPr>
        <p:spPr>
          <a:xfrm>
            <a:off x="-180528" y="1637279"/>
            <a:ext cx="914400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2400" dirty="0"/>
              <a:t>①</a:t>
            </a:r>
            <a:r>
              <a:rPr lang="ja-JP" altLang="en-US" sz="2400"/>
              <a:t>現状の分析・把握</a:t>
            </a:r>
            <a:endParaRPr lang="en-US" altLang="ja-JP" sz="2400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</a:t>
            </a:r>
            <a:br>
              <a:rPr lang="en-US" altLang="ja-JP" dirty="0"/>
            </a:br>
            <a:r>
              <a:rPr lang="ja-JP" altLang="en-US"/>
              <a:t>②</a:t>
            </a:r>
            <a:r>
              <a:rPr lang="ja-JP" altLang="en-US" sz="2400"/>
              <a:t>解決すべき本当の問題の「明確化」</a:t>
            </a:r>
            <a:br>
              <a:rPr lang="en-US" altLang="ja-JP" sz="2400" dirty="0"/>
            </a:br>
            <a:r>
              <a:rPr lang="ja-JP" altLang="en-US"/>
              <a:t>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>
                <a:solidFill>
                  <a:srgbClr val="FF0000"/>
                </a:solidFill>
              </a:rPr>
              <a:t>③</a:t>
            </a:r>
            <a:r>
              <a:rPr lang="ja-JP" altLang="en-US" sz="2400">
                <a:solidFill>
                  <a:srgbClr val="FF0000"/>
                </a:solidFill>
              </a:rPr>
              <a:t>当事者である家族と問題を共有</a:t>
            </a:r>
            <a:endParaRPr lang="en-US" altLang="ja-JP" sz="2400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ja-JP" altLang="en-US"/>
              <a:t>↓↓↓</a:t>
            </a:r>
            <a:br>
              <a:rPr lang="en-US" altLang="ja-JP" dirty="0"/>
            </a:br>
            <a:r>
              <a:rPr lang="en-US" altLang="ja-JP" dirty="0"/>
              <a:t>④</a:t>
            </a:r>
            <a:r>
              <a:rPr lang="ja-JP" altLang="en-US" sz="2400"/>
              <a:t>家族それぞれの気持ち・考え方を共有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ja-JP" altLang="en-US"/>
              <a:t>↓↓↓↓</a:t>
            </a:r>
            <a:endParaRPr lang="en-US" altLang="ja-JP" dirty="0"/>
          </a:p>
          <a:p>
            <a:pPr algn="ctr">
              <a:lnSpc>
                <a:spcPct val="150000"/>
              </a:lnSpc>
            </a:pPr>
            <a:r>
              <a:rPr lang="en-US" altLang="ja-JP" sz="2400" dirty="0"/>
              <a:t>⑤</a:t>
            </a:r>
            <a:r>
              <a:rPr lang="ja-JP" altLang="en-US" sz="2400"/>
              <a:t>専門家チームと最適な解決策の模索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93750F-DF8C-6D45-8909-1AA9ED929427}"/>
              </a:ext>
            </a:extLst>
          </p:cNvPr>
          <p:cNvSpPr txBox="1"/>
          <p:nvPr/>
        </p:nvSpPr>
        <p:spPr>
          <a:xfrm>
            <a:off x="2684303" y="57510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/>
              <a:t>相続対策の正しい進め方</a:t>
            </a:r>
          </a:p>
        </p:txBody>
      </p:sp>
    </p:spTree>
    <p:extLst>
      <p:ext uri="{BB962C8B-B14F-4D97-AF65-F5344CB8AC3E}">
        <p14:creationId xmlns:p14="http://schemas.microsoft.com/office/powerpoint/2010/main" val="1064944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タム">
  <a:themeElements>
    <a:clrScheme name="オータム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オータム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ctr"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56483</TotalTime>
  <Words>1639</Words>
  <Application>Microsoft Macintosh PowerPoint</Application>
  <PresentationFormat>画面に合わせる (4:3)</PresentationFormat>
  <Paragraphs>294</Paragraphs>
  <Slides>21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7" baseType="lpstr">
      <vt:lpstr>メイリオ</vt:lpstr>
      <vt:lpstr>Arial</vt:lpstr>
      <vt:lpstr>Book Antiqua</vt:lpstr>
      <vt:lpstr>Calibri</vt:lpstr>
      <vt:lpstr>Century Gothic</vt:lpstr>
      <vt:lpstr>オータム</vt:lpstr>
      <vt:lpstr>  医療法人　A医院　御中　 相続対策資料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（1) 医師の年齢分布（診療所）        医科は約半数が６０歳以上（2018厚労省データ）</vt:lpstr>
      <vt:lpstr>PowerPoint プレゼンテーション</vt:lpstr>
      <vt:lpstr>（3)相続発生時期が平均より早い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川口宗治</dc:creator>
  <cp:lastModifiedBy>川口 宗治</cp:lastModifiedBy>
  <cp:revision>252</cp:revision>
  <cp:lastPrinted>2016-09-14T00:29:55Z</cp:lastPrinted>
  <dcterms:created xsi:type="dcterms:W3CDTF">2014-01-09T07:06:07Z</dcterms:created>
  <dcterms:modified xsi:type="dcterms:W3CDTF">2022-05-10T02:45:02Z</dcterms:modified>
</cp:coreProperties>
</file>