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9" r:id="rId2"/>
    <p:sldId id="1092" r:id="rId3"/>
    <p:sldId id="1091" r:id="rId4"/>
    <p:sldId id="1093" r:id="rId5"/>
    <p:sldId id="1107" r:id="rId6"/>
    <p:sldId id="1094" r:id="rId7"/>
    <p:sldId id="1106" r:id="rId8"/>
    <p:sldId id="1095" r:id="rId9"/>
    <p:sldId id="1097" r:id="rId10"/>
    <p:sldId id="1098" r:id="rId11"/>
    <p:sldId id="1099" r:id="rId12"/>
    <p:sldId id="1100" r:id="rId13"/>
    <p:sldId id="1101" r:id="rId14"/>
    <p:sldId id="470" r:id="rId15"/>
    <p:sldId id="1105" r:id="rId16"/>
    <p:sldId id="1119" r:id="rId17"/>
    <p:sldId id="1125" r:id="rId18"/>
    <p:sldId id="1122" r:id="rId19"/>
    <p:sldId id="1123" r:id="rId20"/>
    <p:sldId id="1126" r:id="rId21"/>
    <p:sldId id="1120" r:id="rId22"/>
    <p:sldId id="371" r:id="rId23"/>
    <p:sldId id="1096" r:id="rId24"/>
    <p:sldId id="1117" r:id="rId25"/>
    <p:sldId id="1118" r:id="rId26"/>
    <p:sldId id="1121" r:id="rId27"/>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5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0" autoAdjust="0"/>
    <p:restoredTop sz="94966" autoAdjust="0"/>
  </p:normalViewPr>
  <p:slideViewPr>
    <p:cSldViewPr>
      <p:cViewPr varScale="1">
        <p:scale>
          <a:sx n="121" d="100"/>
          <a:sy n="121" d="100"/>
        </p:scale>
        <p:origin x="176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5935"/>
          </a:xfrm>
          <a:prstGeom prst="rect">
            <a:avLst/>
          </a:prstGeom>
        </p:spPr>
        <p:txBody>
          <a:bodyPr vert="horz" lIns="91440" tIns="45720" rIns="91440" bIns="45720" rtlCol="0"/>
          <a:lstStyle>
            <a:lvl1pPr algn="r">
              <a:defRPr sz="1200"/>
            </a:lvl1pPr>
          </a:lstStyle>
          <a:p>
            <a:fld id="{59AB11BD-2925-4BE0-82BF-5BF96A062039}" type="datetimeFigureOut">
              <a:rPr kumimoji="1" lang="ja-JP" altLang="en-US" smtClean="0"/>
              <a:t>2024/7/31</a:t>
            </a:fld>
            <a:endParaRPr kumimoji="1" lang="ja-JP" altLang="en-US"/>
          </a:p>
        </p:txBody>
      </p:sp>
      <p:sp>
        <p:nvSpPr>
          <p:cNvPr id="4" name="フッター プレースホルダー 3"/>
          <p:cNvSpPr>
            <a:spLocks noGrp="1"/>
          </p:cNvSpPr>
          <p:nvPr>
            <p:ph type="ftr" sz="quarter" idx="2"/>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21044"/>
            <a:ext cx="2944283" cy="495935"/>
          </a:xfrm>
          <a:prstGeom prst="rect">
            <a:avLst/>
          </a:prstGeom>
        </p:spPr>
        <p:txBody>
          <a:bodyPr vert="horz" lIns="91440" tIns="45720" rIns="91440" bIns="45720" rtlCol="0" anchor="b"/>
          <a:lstStyle>
            <a:lvl1pPr algn="r">
              <a:defRPr sz="1200"/>
            </a:lvl1pPr>
          </a:lstStyle>
          <a:p>
            <a:fld id="{F9B7FAB5-7192-4764-81B4-F843B658A3BD}" type="slidenum">
              <a:rPr kumimoji="1" lang="ja-JP" altLang="en-US" smtClean="0"/>
              <a:t>‹#›</a:t>
            </a:fld>
            <a:endParaRPr kumimoji="1" lang="ja-JP" altLang="en-US"/>
          </a:p>
        </p:txBody>
      </p:sp>
    </p:spTree>
    <p:extLst>
      <p:ext uri="{BB962C8B-B14F-4D97-AF65-F5344CB8AC3E}">
        <p14:creationId xmlns:p14="http://schemas.microsoft.com/office/powerpoint/2010/main" val="378907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EF1A4700-FFB0-4863-B04A-2D94AA5AB3E1}"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0987438C-632C-4C5C-AC2D-7377C8780C7B}" type="slidenum">
              <a:rPr kumimoji="1" lang="ja-JP" altLang="en-US" smtClean="0"/>
              <a:t>‹#›</a:t>
            </a:fld>
            <a:endParaRPr kumimoji="1" lang="ja-JP" altLang="en-US"/>
          </a:p>
        </p:txBody>
      </p:sp>
    </p:spTree>
    <p:extLst>
      <p:ext uri="{BB962C8B-B14F-4D97-AF65-F5344CB8AC3E}">
        <p14:creationId xmlns:p14="http://schemas.microsoft.com/office/powerpoint/2010/main" val="108458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87438C-632C-4C5C-AC2D-7377C8780C7B}" type="slidenum">
              <a:rPr kumimoji="1" lang="ja-JP" altLang="en-US" smtClean="0"/>
              <a:t>3</a:t>
            </a:fld>
            <a:endParaRPr kumimoji="1" lang="ja-JP" altLang="en-US"/>
          </a:p>
        </p:txBody>
      </p:sp>
    </p:spTree>
    <p:extLst>
      <p:ext uri="{BB962C8B-B14F-4D97-AF65-F5344CB8AC3E}">
        <p14:creationId xmlns:p14="http://schemas.microsoft.com/office/powerpoint/2010/main" val="14029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987438C-632C-4C5C-AC2D-7377C8780C7B}" type="slidenum">
              <a:rPr kumimoji="1" lang="ja-JP" altLang="en-US" smtClean="0"/>
              <a:t>20</a:t>
            </a:fld>
            <a:endParaRPr kumimoji="1" lang="ja-JP" altLang="en-US"/>
          </a:p>
        </p:txBody>
      </p:sp>
    </p:spTree>
    <p:extLst>
      <p:ext uri="{BB962C8B-B14F-4D97-AF65-F5344CB8AC3E}">
        <p14:creationId xmlns:p14="http://schemas.microsoft.com/office/powerpoint/2010/main" val="262132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7D6588E-9690-4816-A562-031A67E62EC2}" type="slidenum">
              <a:rPr kumimoji="1" lang="ja-JP" altLang="en-US" smtClean="0"/>
              <a:t>‹#›</a:t>
            </a:fld>
            <a:endParaRPr kumimoji="1" lang="ja-JP"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ja-JP" altLang="en-US"/>
              <a:t>マスター タイトルの書式設定</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ja-JP" altLang="en-US"/>
              <a:t>マスター タイトルの書式設定</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2024/7/31</a:t>
            </a:fld>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1" lang="ja-JP"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72EEA92-150E-4A19-8B0B-BD70B99CF227}" type="datetimeFigureOut">
              <a:rPr kumimoji="1" lang="ja-JP" altLang="en-US" smtClean="0"/>
              <a:t>2024/7/31</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7D6588E-9690-4816-A562-031A67E62EC2}" type="slidenum">
              <a:rPr kumimoji="1" lang="ja-JP" altLang="en-US" smtClean="0"/>
              <a:t>‹#›</a:t>
            </a:fld>
            <a:endParaRPr kumimoji="1" lang="ja-JP"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72480"/>
            <a:ext cx="2664296" cy="2792317"/>
          </a:xfrm>
          <a:prstGeom prst="rect">
            <a:avLst/>
          </a:prstGeom>
        </p:spPr>
      </p:pic>
      <p:sp>
        <p:nvSpPr>
          <p:cNvPr id="3" name="タイトル 2"/>
          <p:cNvSpPr>
            <a:spLocks noGrp="1"/>
          </p:cNvSpPr>
          <p:nvPr>
            <p:ph type="ctrTitle"/>
          </p:nvPr>
        </p:nvSpPr>
        <p:spPr>
          <a:xfrm>
            <a:off x="-180528" y="3401789"/>
            <a:ext cx="8376737" cy="1372315"/>
          </a:xfrm>
        </p:spPr>
        <p:txBody>
          <a:bodyPr/>
          <a:lstStyle/>
          <a:p>
            <a:br>
              <a:rPr lang="en-US" altLang="ja-JP" sz="2800" b="1" dirty="0"/>
            </a:br>
            <a:br>
              <a:rPr lang="en-US" altLang="ja-JP" sz="2800" b="1" dirty="0"/>
            </a:br>
            <a:r>
              <a:rPr lang="en-US" altLang="ja-JP" sz="3200" b="1" dirty="0"/>
              <a:t>K</a:t>
            </a:r>
            <a:r>
              <a:rPr lang="ja-JP" altLang="en-US" sz="3200" b="1"/>
              <a:t>さま</a:t>
            </a:r>
            <a:r>
              <a:rPr lang="en-US" altLang="ja-JP" sz="3200" b="1" dirty="0"/>
              <a:t> </a:t>
            </a:r>
            <a:br>
              <a:rPr lang="en-US" altLang="ja-JP" sz="2800" b="1" dirty="0"/>
            </a:br>
            <a:r>
              <a:rPr lang="ja-JP" altLang="en-US" b="1" dirty="0"/>
              <a:t>相続対策資料</a:t>
            </a:r>
            <a:br>
              <a:rPr lang="en-US" altLang="ja-JP" sz="2800" b="1" dirty="0"/>
            </a:br>
            <a:endParaRPr kumimoji="1" lang="ja-JP" altLang="en-US" sz="1600" b="1" dirty="0"/>
          </a:p>
        </p:txBody>
      </p:sp>
      <p:sp>
        <p:nvSpPr>
          <p:cNvPr id="5" name="テキスト ボックス 4"/>
          <p:cNvSpPr txBox="1"/>
          <p:nvPr/>
        </p:nvSpPr>
        <p:spPr>
          <a:xfrm>
            <a:off x="611560" y="4679627"/>
            <a:ext cx="6624736" cy="400110"/>
          </a:xfrm>
          <a:prstGeom prst="rect">
            <a:avLst/>
          </a:prstGeom>
          <a:solidFill>
            <a:schemeClr val="bg2"/>
          </a:solidFill>
        </p:spPr>
        <p:txBody>
          <a:bodyPr wrap="square" rtlCol="0">
            <a:spAutoFit/>
          </a:bodyPr>
          <a:lstStyle/>
          <a:p>
            <a:pPr algn="ctr"/>
            <a:r>
              <a:rPr lang="ja-JP" altLang="en-US" sz="2000" b="1"/>
              <a:t>株式会社ライブリッジ</a:t>
            </a:r>
            <a:r>
              <a:rPr lang="en-US" altLang="ja-JP" sz="2000" b="1" dirty="0"/>
              <a:t> </a:t>
            </a:r>
            <a:r>
              <a:rPr lang="ja-JP" altLang="en-US" sz="2000" b="1"/>
              <a:t>相続コンサルタント</a:t>
            </a:r>
            <a:r>
              <a:rPr lang="en-US" altLang="ja-JP" sz="2000" b="1" dirty="0"/>
              <a:t> </a:t>
            </a:r>
            <a:r>
              <a:rPr lang="ja-JP" altLang="en-US" sz="2000" b="1"/>
              <a:t>川口宗</a:t>
            </a:r>
            <a:r>
              <a:rPr lang="ja-JP" altLang="en-US" sz="2000" b="1" dirty="0"/>
              <a:t>治</a:t>
            </a:r>
            <a:endParaRPr kumimoji="1" lang="ja-JP" altLang="en-US" sz="2000" b="1" dirty="0"/>
          </a:p>
        </p:txBody>
      </p:sp>
      <p:sp>
        <p:nvSpPr>
          <p:cNvPr id="2" name="テキスト ボックス 1"/>
          <p:cNvSpPr txBox="1"/>
          <p:nvPr/>
        </p:nvSpPr>
        <p:spPr>
          <a:xfrm>
            <a:off x="7020272" y="5840785"/>
            <a:ext cx="1412566" cy="369332"/>
          </a:xfrm>
          <a:prstGeom prst="rect">
            <a:avLst/>
          </a:prstGeom>
          <a:noFill/>
        </p:spPr>
        <p:txBody>
          <a:bodyPr wrap="none" rtlCol="0">
            <a:spAutoFit/>
          </a:bodyPr>
          <a:lstStyle/>
          <a:p>
            <a:r>
              <a:rPr kumimoji="1" lang="en-US" altLang="ja-JP" dirty="0"/>
              <a:t>2024/05/28</a:t>
            </a:r>
            <a:endParaRPr kumimoji="1" lang="ja-JP" altLang="en-US" dirty="0"/>
          </a:p>
        </p:txBody>
      </p:sp>
    </p:spTree>
    <p:extLst>
      <p:ext uri="{BB962C8B-B14F-4D97-AF65-F5344CB8AC3E}">
        <p14:creationId xmlns:p14="http://schemas.microsoft.com/office/powerpoint/2010/main" val="216856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02453A2-9A1C-3D47-A3CA-91ACA941E297}"/>
              </a:ext>
            </a:extLst>
          </p:cNvPr>
          <p:cNvSpPr/>
          <p:nvPr/>
        </p:nvSpPr>
        <p:spPr>
          <a:xfrm>
            <a:off x="-180528" y="1637279"/>
            <a:ext cx="9144000" cy="4451219"/>
          </a:xfrm>
          <a:prstGeom prst="rect">
            <a:avLst/>
          </a:prstGeom>
        </p:spPr>
        <p:txBody>
          <a:bodyPr wrap="square">
            <a:spAutoFit/>
          </a:bodyPr>
          <a:lstStyle/>
          <a:p>
            <a:pPr algn="ctr">
              <a:lnSpc>
                <a:spcPct val="150000"/>
              </a:lnSpc>
            </a:pPr>
            <a:r>
              <a:rPr lang="en-US" altLang="ja-JP" sz="2400" dirty="0"/>
              <a:t>①</a:t>
            </a:r>
            <a:r>
              <a:rPr lang="ja-JP" altLang="en-US" sz="2400"/>
              <a:t>現状の分析・把握</a:t>
            </a:r>
            <a:endParaRPr lang="en-US" altLang="ja-JP" sz="2400" dirty="0"/>
          </a:p>
          <a:p>
            <a:pPr algn="ctr">
              <a:lnSpc>
                <a:spcPct val="150000"/>
              </a:lnSpc>
            </a:pPr>
            <a:r>
              <a:rPr lang="ja-JP" altLang="en-US"/>
              <a:t>↓</a:t>
            </a:r>
            <a:br>
              <a:rPr lang="en-US" altLang="ja-JP" dirty="0"/>
            </a:br>
            <a:r>
              <a:rPr lang="ja-JP" altLang="en-US">
                <a:solidFill>
                  <a:srgbClr val="FF0000"/>
                </a:solidFill>
              </a:rPr>
              <a:t>②</a:t>
            </a:r>
            <a:r>
              <a:rPr lang="ja-JP" altLang="en-US" sz="2400">
                <a:solidFill>
                  <a:srgbClr val="FF0000"/>
                </a:solidFill>
              </a:rPr>
              <a:t>解決すべき本当の問題の「明確化」</a:t>
            </a:r>
            <a:br>
              <a:rPr lang="en-US" altLang="ja-JP" sz="2400" dirty="0">
                <a:solidFill>
                  <a:srgbClr val="FF0000"/>
                </a:solidFill>
              </a:rPr>
            </a:br>
            <a:r>
              <a:rPr lang="ja-JP" altLang="en-US"/>
              <a:t>↓↓</a:t>
            </a:r>
            <a:endParaRPr lang="en-US" altLang="ja-JP" dirty="0"/>
          </a:p>
          <a:p>
            <a:pPr algn="ctr">
              <a:lnSpc>
                <a:spcPct val="150000"/>
              </a:lnSpc>
            </a:pPr>
            <a:r>
              <a:rPr lang="en-US" altLang="ja-JP" sz="2400" dirty="0"/>
              <a:t>③</a:t>
            </a:r>
            <a:r>
              <a:rPr lang="ja-JP" altLang="en-US" sz="2400"/>
              <a:t>当事者である家族と問題を共有</a:t>
            </a:r>
            <a:endParaRPr lang="en-US" altLang="ja-JP" sz="2400" dirty="0"/>
          </a:p>
          <a:p>
            <a:pPr algn="ctr">
              <a:lnSpc>
                <a:spcPct val="150000"/>
              </a:lnSpc>
            </a:pPr>
            <a:r>
              <a:rPr lang="ja-JP" altLang="en-US"/>
              <a:t>↓↓↓</a:t>
            </a:r>
            <a:br>
              <a:rPr lang="en-US" altLang="ja-JP" dirty="0"/>
            </a:br>
            <a:r>
              <a:rPr lang="en-US" altLang="ja-JP" dirty="0"/>
              <a:t>④</a:t>
            </a:r>
            <a:r>
              <a:rPr lang="ja-JP" altLang="en-US" sz="2400"/>
              <a:t>家族それぞれの気持ち・考え方を共有</a:t>
            </a:r>
            <a:endParaRPr lang="en-US" altLang="ja-JP" dirty="0"/>
          </a:p>
          <a:p>
            <a:pPr algn="ctr">
              <a:lnSpc>
                <a:spcPct val="150000"/>
              </a:lnSpc>
            </a:pPr>
            <a:r>
              <a:rPr lang="ja-JP" altLang="en-US"/>
              <a:t>↓↓↓↓</a:t>
            </a:r>
            <a:endParaRPr lang="en-US" altLang="ja-JP" dirty="0"/>
          </a:p>
          <a:p>
            <a:pPr algn="ctr">
              <a:lnSpc>
                <a:spcPct val="150000"/>
              </a:lnSpc>
            </a:pPr>
            <a:r>
              <a:rPr lang="en-US" altLang="ja-JP" sz="2400" dirty="0"/>
              <a:t>⑤</a:t>
            </a:r>
            <a:r>
              <a:rPr lang="ja-JP" altLang="en-US" sz="2400"/>
              <a:t>専門家チームと最適な解決策の模索</a:t>
            </a:r>
          </a:p>
        </p:txBody>
      </p:sp>
      <p:sp>
        <p:nvSpPr>
          <p:cNvPr id="6" name="テキスト ボックス 5">
            <a:extLst>
              <a:ext uri="{FF2B5EF4-FFF2-40B4-BE49-F238E27FC236}">
                <a16:creationId xmlns:a16="http://schemas.microsoft.com/office/drawing/2014/main" id="{0BD068DA-4DD0-784F-9315-53CD4CAC3814}"/>
              </a:ext>
            </a:extLst>
          </p:cNvPr>
          <p:cNvSpPr txBox="1"/>
          <p:nvPr/>
        </p:nvSpPr>
        <p:spPr>
          <a:xfrm>
            <a:off x="2684303" y="575102"/>
            <a:ext cx="4134465" cy="523220"/>
          </a:xfrm>
          <a:prstGeom prst="rect">
            <a:avLst/>
          </a:prstGeom>
          <a:noFill/>
        </p:spPr>
        <p:txBody>
          <a:bodyPr wrap="none" rtlCol="0">
            <a:spAutoFit/>
          </a:bodyPr>
          <a:lstStyle/>
          <a:p>
            <a:r>
              <a:rPr kumimoji="1" lang="ja-JP" altLang="en-US" sz="2800"/>
              <a:t>相続対策の正しい進め方</a:t>
            </a:r>
          </a:p>
        </p:txBody>
      </p:sp>
    </p:spTree>
    <p:extLst>
      <p:ext uri="{BB962C8B-B14F-4D97-AF65-F5344CB8AC3E}">
        <p14:creationId xmlns:p14="http://schemas.microsoft.com/office/powerpoint/2010/main" val="42756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02453A2-9A1C-3D47-A3CA-91ACA941E297}"/>
              </a:ext>
            </a:extLst>
          </p:cNvPr>
          <p:cNvSpPr/>
          <p:nvPr/>
        </p:nvSpPr>
        <p:spPr>
          <a:xfrm>
            <a:off x="-180528" y="1637279"/>
            <a:ext cx="9144000" cy="4451219"/>
          </a:xfrm>
          <a:prstGeom prst="rect">
            <a:avLst/>
          </a:prstGeom>
        </p:spPr>
        <p:txBody>
          <a:bodyPr wrap="square">
            <a:spAutoFit/>
          </a:bodyPr>
          <a:lstStyle/>
          <a:p>
            <a:pPr algn="ctr">
              <a:lnSpc>
                <a:spcPct val="150000"/>
              </a:lnSpc>
            </a:pPr>
            <a:r>
              <a:rPr lang="en-US" altLang="ja-JP" sz="2400" dirty="0"/>
              <a:t>①</a:t>
            </a:r>
            <a:r>
              <a:rPr lang="ja-JP" altLang="en-US" sz="2400"/>
              <a:t>現状の分析・把握</a:t>
            </a:r>
            <a:endParaRPr lang="en-US" altLang="ja-JP" sz="2400" dirty="0"/>
          </a:p>
          <a:p>
            <a:pPr algn="ctr">
              <a:lnSpc>
                <a:spcPct val="150000"/>
              </a:lnSpc>
            </a:pPr>
            <a:r>
              <a:rPr lang="ja-JP" altLang="en-US"/>
              <a:t>↓</a:t>
            </a:r>
            <a:br>
              <a:rPr lang="en-US" altLang="ja-JP" dirty="0"/>
            </a:br>
            <a:r>
              <a:rPr lang="ja-JP" altLang="en-US"/>
              <a:t>②</a:t>
            </a:r>
            <a:r>
              <a:rPr lang="ja-JP" altLang="en-US" sz="2400"/>
              <a:t>解決すべき本当の問題の「明確化」</a:t>
            </a:r>
            <a:br>
              <a:rPr lang="en-US" altLang="ja-JP" sz="2400" dirty="0"/>
            </a:br>
            <a:r>
              <a:rPr lang="ja-JP" altLang="en-US"/>
              <a:t>↓↓</a:t>
            </a:r>
            <a:endParaRPr lang="en-US" altLang="ja-JP" dirty="0"/>
          </a:p>
          <a:p>
            <a:pPr algn="ctr">
              <a:lnSpc>
                <a:spcPct val="150000"/>
              </a:lnSpc>
            </a:pPr>
            <a:r>
              <a:rPr lang="en-US" altLang="ja-JP" sz="2400" dirty="0">
                <a:solidFill>
                  <a:srgbClr val="FF0000"/>
                </a:solidFill>
              </a:rPr>
              <a:t>③</a:t>
            </a:r>
            <a:r>
              <a:rPr lang="ja-JP" altLang="en-US" sz="2400">
                <a:solidFill>
                  <a:srgbClr val="FF0000"/>
                </a:solidFill>
              </a:rPr>
              <a:t>当事者である家族と問題を共有</a:t>
            </a:r>
            <a:endParaRPr lang="en-US" altLang="ja-JP" sz="2400" dirty="0">
              <a:solidFill>
                <a:srgbClr val="FF0000"/>
              </a:solidFill>
            </a:endParaRPr>
          </a:p>
          <a:p>
            <a:pPr algn="ctr">
              <a:lnSpc>
                <a:spcPct val="150000"/>
              </a:lnSpc>
            </a:pPr>
            <a:r>
              <a:rPr lang="ja-JP" altLang="en-US"/>
              <a:t>↓↓↓</a:t>
            </a:r>
            <a:br>
              <a:rPr lang="en-US" altLang="ja-JP" dirty="0"/>
            </a:br>
            <a:r>
              <a:rPr lang="en-US" altLang="ja-JP" dirty="0"/>
              <a:t>④</a:t>
            </a:r>
            <a:r>
              <a:rPr lang="ja-JP" altLang="en-US" sz="2400"/>
              <a:t>家族それぞれの気持ち・考え方を共有</a:t>
            </a:r>
            <a:endParaRPr lang="en-US" altLang="ja-JP" dirty="0"/>
          </a:p>
          <a:p>
            <a:pPr algn="ctr">
              <a:lnSpc>
                <a:spcPct val="150000"/>
              </a:lnSpc>
            </a:pPr>
            <a:r>
              <a:rPr lang="ja-JP" altLang="en-US"/>
              <a:t>↓↓↓↓</a:t>
            </a:r>
            <a:endParaRPr lang="en-US" altLang="ja-JP" dirty="0"/>
          </a:p>
          <a:p>
            <a:pPr algn="ctr">
              <a:lnSpc>
                <a:spcPct val="150000"/>
              </a:lnSpc>
            </a:pPr>
            <a:r>
              <a:rPr lang="en-US" altLang="ja-JP" sz="2400" dirty="0"/>
              <a:t>⑤</a:t>
            </a:r>
            <a:r>
              <a:rPr lang="ja-JP" altLang="en-US" sz="2400"/>
              <a:t>専門家チームと最適な解決策の模索</a:t>
            </a:r>
          </a:p>
        </p:txBody>
      </p:sp>
      <p:sp>
        <p:nvSpPr>
          <p:cNvPr id="6" name="テキスト ボックス 5">
            <a:extLst>
              <a:ext uri="{FF2B5EF4-FFF2-40B4-BE49-F238E27FC236}">
                <a16:creationId xmlns:a16="http://schemas.microsoft.com/office/drawing/2014/main" id="{8293750F-DF8C-6D45-8909-1AA9ED929427}"/>
              </a:ext>
            </a:extLst>
          </p:cNvPr>
          <p:cNvSpPr txBox="1"/>
          <p:nvPr/>
        </p:nvSpPr>
        <p:spPr>
          <a:xfrm>
            <a:off x="2684303" y="575102"/>
            <a:ext cx="4134465" cy="523220"/>
          </a:xfrm>
          <a:prstGeom prst="rect">
            <a:avLst/>
          </a:prstGeom>
          <a:noFill/>
        </p:spPr>
        <p:txBody>
          <a:bodyPr wrap="none" rtlCol="0">
            <a:spAutoFit/>
          </a:bodyPr>
          <a:lstStyle/>
          <a:p>
            <a:r>
              <a:rPr kumimoji="1" lang="ja-JP" altLang="en-US" sz="2800"/>
              <a:t>相続対策の正しい進め方</a:t>
            </a:r>
          </a:p>
        </p:txBody>
      </p:sp>
    </p:spTree>
    <p:extLst>
      <p:ext uri="{BB962C8B-B14F-4D97-AF65-F5344CB8AC3E}">
        <p14:creationId xmlns:p14="http://schemas.microsoft.com/office/powerpoint/2010/main" val="106494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02453A2-9A1C-3D47-A3CA-91ACA941E297}"/>
              </a:ext>
            </a:extLst>
          </p:cNvPr>
          <p:cNvSpPr/>
          <p:nvPr/>
        </p:nvSpPr>
        <p:spPr>
          <a:xfrm>
            <a:off x="-180528" y="1637279"/>
            <a:ext cx="9144000" cy="4451219"/>
          </a:xfrm>
          <a:prstGeom prst="rect">
            <a:avLst/>
          </a:prstGeom>
        </p:spPr>
        <p:txBody>
          <a:bodyPr wrap="square">
            <a:spAutoFit/>
          </a:bodyPr>
          <a:lstStyle/>
          <a:p>
            <a:pPr algn="ctr">
              <a:lnSpc>
                <a:spcPct val="150000"/>
              </a:lnSpc>
            </a:pPr>
            <a:r>
              <a:rPr lang="en-US" altLang="ja-JP" sz="2400" dirty="0"/>
              <a:t>①</a:t>
            </a:r>
            <a:r>
              <a:rPr lang="ja-JP" altLang="en-US" sz="2400"/>
              <a:t>現状の分析・把握</a:t>
            </a:r>
            <a:endParaRPr lang="en-US" altLang="ja-JP" sz="2400" dirty="0"/>
          </a:p>
          <a:p>
            <a:pPr algn="ctr">
              <a:lnSpc>
                <a:spcPct val="150000"/>
              </a:lnSpc>
            </a:pPr>
            <a:r>
              <a:rPr lang="ja-JP" altLang="en-US"/>
              <a:t>↓</a:t>
            </a:r>
            <a:br>
              <a:rPr lang="en-US" altLang="ja-JP" dirty="0"/>
            </a:br>
            <a:r>
              <a:rPr lang="ja-JP" altLang="en-US"/>
              <a:t>②</a:t>
            </a:r>
            <a:r>
              <a:rPr lang="ja-JP" altLang="en-US" sz="2400"/>
              <a:t>解決すべき本当の問題の「明確化」</a:t>
            </a:r>
            <a:br>
              <a:rPr lang="en-US" altLang="ja-JP" sz="2400" dirty="0"/>
            </a:br>
            <a:r>
              <a:rPr lang="ja-JP" altLang="en-US"/>
              <a:t>↓↓</a:t>
            </a:r>
            <a:endParaRPr lang="en-US" altLang="ja-JP" dirty="0"/>
          </a:p>
          <a:p>
            <a:pPr algn="ctr">
              <a:lnSpc>
                <a:spcPct val="150000"/>
              </a:lnSpc>
            </a:pPr>
            <a:r>
              <a:rPr lang="en-US" altLang="ja-JP" sz="2400" dirty="0"/>
              <a:t>③</a:t>
            </a:r>
            <a:r>
              <a:rPr lang="ja-JP" altLang="en-US" sz="2400"/>
              <a:t>当事者である家族と問題を共有</a:t>
            </a:r>
            <a:endParaRPr lang="en-US" altLang="ja-JP" sz="2400" dirty="0"/>
          </a:p>
          <a:p>
            <a:pPr algn="ctr">
              <a:lnSpc>
                <a:spcPct val="150000"/>
              </a:lnSpc>
            </a:pPr>
            <a:r>
              <a:rPr lang="ja-JP" altLang="en-US"/>
              <a:t>↓↓↓</a:t>
            </a:r>
            <a:br>
              <a:rPr lang="en-US" altLang="ja-JP" dirty="0"/>
            </a:br>
            <a:r>
              <a:rPr lang="en-US" altLang="ja-JP" dirty="0">
                <a:solidFill>
                  <a:srgbClr val="FF0000"/>
                </a:solidFill>
              </a:rPr>
              <a:t>④</a:t>
            </a:r>
            <a:r>
              <a:rPr lang="ja-JP" altLang="en-US" sz="2400">
                <a:solidFill>
                  <a:srgbClr val="FF0000"/>
                </a:solidFill>
              </a:rPr>
              <a:t>家族それぞれの気持ち・考え方を共有</a:t>
            </a:r>
            <a:endParaRPr lang="en-US" altLang="ja-JP" dirty="0">
              <a:solidFill>
                <a:srgbClr val="FF0000"/>
              </a:solidFill>
            </a:endParaRPr>
          </a:p>
          <a:p>
            <a:pPr algn="ctr">
              <a:lnSpc>
                <a:spcPct val="150000"/>
              </a:lnSpc>
            </a:pPr>
            <a:r>
              <a:rPr lang="ja-JP" altLang="en-US"/>
              <a:t>↓↓↓↓</a:t>
            </a:r>
            <a:endParaRPr lang="en-US" altLang="ja-JP" dirty="0"/>
          </a:p>
          <a:p>
            <a:pPr algn="ctr">
              <a:lnSpc>
                <a:spcPct val="150000"/>
              </a:lnSpc>
            </a:pPr>
            <a:r>
              <a:rPr lang="en-US" altLang="ja-JP" sz="2400" dirty="0"/>
              <a:t>⑤</a:t>
            </a:r>
            <a:r>
              <a:rPr lang="ja-JP" altLang="en-US" sz="2400"/>
              <a:t>専門家チームと最適な解決策の模索</a:t>
            </a:r>
          </a:p>
        </p:txBody>
      </p:sp>
      <p:sp>
        <p:nvSpPr>
          <p:cNvPr id="6" name="テキスト ボックス 5">
            <a:extLst>
              <a:ext uri="{FF2B5EF4-FFF2-40B4-BE49-F238E27FC236}">
                <a16:creationId xmlns:a16="http://schemas.microsoft.com/office/drawing/2014/main" id="{E3227B35-2468-B74F-9174-3F425DA71CD0}"/>
              </a:ext>
            </a:extLst>
          </p:cNvPr>
          <p:cNvSpPr txBox="1"/>
          <p:nvPr/>
        </p:nvSpPr>
        <p:spPr>
          <a:xfrm>
            <a:off x="2684303" y="575102"/>
            <a:ext cx="4134465" cy="523220"/>
          </a:xfrm>
          <a:prstGeom prst="rect">
            <a:avLst/>
          </a:prstGeom>
          <a:noFill/>
        </p:spPr>
        <p:txBody>
          <a:bodyPr wrap="none" rtlCol="0">
            <a:spAutoFit/>
          </a:bodyPr>
          <a:lstStyle/>
          <a:p>
            <a:r>
              <a:rPr kumimoji="1" lang="ja-JP" altLang="en-US" sz="2800"/>
              <a:t>相続対策の正しい進め方</a:t>
            </a:r>
          </a:p>
        </p:txBody>
      </p:sp>
    </p:spTree>
    <p:extLst>
      <p:ext uri="{BB962C8B-B14F-4D97-AF65-F5344CB8AC3E}">
        <p14:creationId xmlns:p14="http://schemas.microsoft.com/office/powerpoint/2010/main" val="302802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02453A2-9A1C-3D47-A3CA-91ACA941E297}"/>
              </a:ext>
            </a:extLst>
          </p:cNvPr>
          <p:cNvSpPr/>
          <p:nvPr/>
        </p:nvSpPr>
        <p:spPr>
          <a:xfrm>
            <a:off x="-180528" y="1637279"/>
            <a:ext cx="9144000" cy="4451219"/>
          </a:xfrm>
          <a:prstGeom prst="rect">
            <a:avLst/>
          </a:prstGeom>
        </p:spPr>
        <p:txBody>
          <a:bodyPr wrap="square">
            <a:spAutoFit/>
          </a:bodyPr>
          <a:lstStyle/>
          <a:p>
            <a:pPr algn="ctr">
              <a:lnSpc>
                <a:spcPct val="150000"/>
              </a:lnSpc>
            </a:pPr>
            <a:r>
              <a:rPr lang="en-US" altLang="ja-JP" sz="2400" dirty="0"/>
              <a:t>①</a:t>
            </a:r>
            <a:r>
              <a:rPr lang="ja-JP" altLang="en-US" sz="2400"/>
              <a:t>現状の分析・把握</a:t>
            </a:r>
            <a:endParaRPr lang="en-US" altLang="ja-JP" sz="2400" dirty="0"/>
          </a:p>
          <a:p>
            <a:pPr algn="ctr">
              <a:lnSpc>
                <a:spcPct val="150000"/>
              </a:lnSpc>
            </a:pPr>
            <a:r>
              <a:rPr lang="ja-JP" altLang="en-US"/>
              <a:t>↓</a:t>
            </a:r>
            <a:br>
              <a:rPr lang="en-US" altLang="ja-JP" dirty="0"/>
            </a:br>
            <a:r>
              <a:rPr lang="ja-JP" altLang="en-US"/>
              <a:t>②</a:t>
            </a:r>
            <a:r>
              <a:rPr lang="ja-JP" altLang="en-US" sz="2400"/>
              <a:t>解決すべき本当の問題の「明確化」</a:t>
            </a:r>
            <a:br>
              <a:rPr lang="en-US" altLang="ja-JP" sz="2400" dirty="0"/>
            </a:br>
            <a:r>
              <a:rPr lang="ja-JP" altLang="en-US"/>
              <a:t>↓↓</a:t>
            </a:r>
            <a:endParaRPr lang="en-US" altLang="ja-JP" dirty="0"/>
          </a:p>
          <a:p>
            <a:pPr algn="ctr">
              <a:lnSpc>
                <a:spcPct val="150000"/>
              </a:lnSpc>
            </a:pPr>
            <a:r>
              <a:rPr lang="en-US" altLang="ja-JP" sz="2400" dirty="0"/>
              <a:t>③</a:t>
            </a:r>
            <a:r>
              <a:rPr lang="ja-JP" altLang="en-US" sz="2400"/>
              <a:t>当事者である家族と問題を共有</a:t>
            </a:r>
            <a:endParaRPr lang="en-US" altLang="ja-JP" sz="2400" dirty="0"/>
          </a:p>
          <a:p>
            <a:pPr algn="ctr">
              <a:lnSpc>
                <a:spcPct val="150000"/>
              </a:lnSpc>
            </a:pPr>
            <a:r>
              <a:rPr lang="ja-JP" altLang="en-US"/>
              <a:t>↓↓↓</a:t>
            </a:r>
            <a:br>
              <a:rPr lang="en-US" altLang="ja-JP" dirty="0"/>
            </a:br>
            <a:r>
              <a:rPr lang="en-US" altLang="ja-JP" dirty="0"/>
              <a:t>④</a:t>
            </a:r>
            <a:r>
              <a:rPr lang="ja-JP" altLang="en-US" sz="2400"/>
              <a:t>家族それぞれの気持ち・考え方を共有</a:t>
            </a:r>
            <a:endParaRPr lang="en-US" altLang="ja-JP" dirty="0"/>
          </a:p>
          <a:p>
            <a:pPr algn="ctr">
              <a:lnSpc>
                <a:spcPct val="150000"/>
              </a:lnSpc>
            </a:pPr>
            <a:r>
              <a:rPr lang="ja-JP" altLang="en-US"/>
              <a:t>↓↓↓↓</a:t>
            </a:r>
            <a:endParaRPr lang="en-US" altLang="ja-JP" dirty="0"/>
          </a:p>
          <a:p>
            <a:pPr algn="ctr">
              <a:lnSpc>
                <a:spcPct val="150000"/>
              </a:lnSpc>
            </a:pPr>
            <a:r>
              <a:rPr lang="en-US" altLang="ja-JP" sz="2400" dirty="0">
                <a:solidFill>
                  <a:srgbClr val="FF0000"/>
                </a:solidFill>
              </a:rPr>
              <a:t>⑤</a:t>
            </a:r>
            <a:r>
              <a:rPr lang="ja-JP" altLang="en-US" sz="2400">
                <a:solidFill>
                  <a:srgbClr val="FF0000"/>
                </a:solidFill>
              </a:rPr>
              <a:t>専門家チームと最適な解決策の模索</a:t>
            </a:r>
          </a:p>
        </p:txBody>
      </p:sp>
      <p:sp>
        <p:nvSpPr>
          <p:cNvPr id="6" name="テキスト ボックス 5">
            <a:extLst>
              <a:ext uri="{FF2B5EF4-FFF2-40B4-BE49-F238E27FC236}">
                <a16:creationId xmlns:a16="http://schemas.microsoft.com/office/drawing/2014/main" id="{2612EA46-1FD0-3548-BF51-1BA5037B4884}"/>
              </a:ext>
            </a:extLst>
          </p:cNvPr>
          <p:cNvSpPr txBox="1"/>
          <p:nvPr/>
        </p:nvSpPr>
        <p:spPr>
          <a:xfrm>
            <a:off x="2684303" y="575102"/>
            <a:ext cx="4134465" cy="523220"/>
          </a:xfrm>
          <a:prstGeom prst="rect">
            <a:avLst/>
          </a:prstGeom>
          <a:noFill/>
        </p:spPr>
        <p:txBody>
          <a:bodyPr wrap="none" rtlCol="0">
            <a:spAutoFit/>
          </a:bodyPr>
          <a:lstStyle/>
          <a:p>
            <a:r>
              <a:rPr kumimoji="1" lang="ja-JP" altLang="en-US" sz="2800"/>
              <a:t>相続対策の正しい進め方</a:t>
            </a:r>
          </a:p>
        </p:txBody>
      </p:sp>
    </p:spTree>
    <p:extLst>
      <p:ext uri="{BB962C8B-B14F-4D97-AF65-F5344CB8AC3E}">
        <p14:creationId xmlns:p14="http://schemas.microsoft.com/office/powerpoint/2010/main" val="90818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483712" y="1377465"/>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043358" y="570664"/>
            <a:ext cx="3416320" cy="523220"/>
          </a:xfrm>
          <a:prstGeom prst="rect">
            <a:avLst/>
          </a:prstGeom>
          <a:noFill/>
        </p:spPr>
        <p:txBody>
          <a:bodyPr wrap="none" rtlCol="0">
            <a:spAutoFit/>
          </a:bodyPr>
          <a:lstStyle/>
          <a:p>
            <a:r>
              <a:rPr kumimoji="1" lang="ja-JP" altLang="en-US" sz="2800"/>
              <a:t>相続対策の理想の姿</a:t>
            </a:r>
            <a:endParaRPr kumimoji="1" lang="ja-JP" altLang="en-US" sz="2800" dirty="0"/>
          </a:p>
        </p:txBody>
      </p:sp>
      <p:sp>
        <p:nvSpPr>
          <p:cNvPr id="3" name="角丸四角形 2"/>
          <p:cNvSpPr/>
          <p:nvPr/>
        </p:nvSpPr>
        <p:spPr>
          <a:xfrm>
            <a:off x="120598" y="2096188"/>
            <a:ext cx="4248472" cy="409302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200" dirty="0"/>
              <a:t>法的に有効な</a:t>
            </a:r>
            <a:endParaRPr lang="en-US" altLang="ja-JP" sz="3200" dirty="0"/>
          </a:p>
          <a:p>
            <a:pPr algn="ctr">
              <a:lnSpc>
                <a:spcPct val="150000"/>
              </a:lnSpc>
            </a:pPr>
            <a:r>
              <a:rPr lang="ja-JP" altLang="en-US" sz="3200" dirty="0"/>
              <a:t>書類の作成</a:t>
            </a:r>
            <a:endParaRPr lang="en-US" altLang="ja-JP" sz="3200" dirty="0"/>
          </a:p>
          <a:p>
            <a:pPr algn="ctr">
              <a:lnSpc>
                <a:spcPct val="150000"/>
              </a:lnSpc>
            </a:pPr>
            <a:r>
              <a:rPr lang="ja-JP" altLang="en-US" sz="3200" dirty="0">
                <a:solidFill>
                  <a:schemeClr val="bg1"/>
                </a:solidFill>
              </a:rPr>
              <a:t>↓</a:t>
            </a:r>
            <a:endParaRPr lang="en-US" altLang="ja-JP" sz="3200" dirty="0">
              <a:solidFill>
                <a:schemeClr val="bg1"/>
              </a:solidFill>
            </a:endParaRPr>
          </a:p>
          <a:p>
            <a:pPr algn="ctr">
              <a:lnSpc>
                <a:spcPct val="150000"/>
              </a:lnSpc>
            </a:pPr>
            <a:r>
              <a:rPr lang="ja-JP" altLang="en-US" sz="4800" u="sng" dirty="0">
                <a:solidFill>
                  <a:schemeClr val="bg1"/>
                </a:solidFill>
              </a:rPr>
              <a:t>遺言書の作成</a:t>
            </a:r>
            <a:endParaRPr lang="en-US" altLang="ja-JP" sz="4800" u="sng" dirty="0">
              <a:solidFill>
                <a:schemeClr val="bg1"/>
              </a:solidFill>
            </a:endParaRPr>
          </a:p>
        </p:txBody>
      </p:sp>
      <p:sp>
        <p:nvSpPr>
          <p:cNvPr id="9" name="角丸四角形 8"/>
          <p:cNvSpPr/>
          <p:nvPr/>
        </p:nvSpPr>
        <p:spPr>
          <a:xfrm>
            <a:off x="4788024" y="2066685"/>
            <a:ext cx="4248472" cy="40930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3200" dirty="0"/>
          </a:p>
          <a:p>
            <a:pPr algn="ctr">
              <a:lnSpc>
                <a:spcPct val="150000"/>
              </a:lnSpc>
            </a:pPr>
            <a:r>
              <a:rPr lang="ja-JP" altLang="en-US" sz="3200" dirty="0"/>
              <a:t>家族間（関係者間）の合意形成</a:t>
            </a:r>
            <a:endParaRPr lang="en-US" altLang="ja-JP" sz="3200" dirty="0"/>
          </a:p>
          <a:p>
            <a:pPr algn="ctr">
              <a:lnSpc>
                <a:spcPct val="150000"/>
              </a:lnSpc>
            </a:pPr>
            <a:r>
              <a:rPr lang="ja-JP" altLang="en-US" sz="3200" dirty="0">
                <a:solidFill>
                  <a:schemeClr val="bg1"/>
                </a:solidFill>
              </a:rPr>
              <a:t>↓</a:t>
            </a:r>
            <a:endParaRPr lang="en-US" altLang="ja-JP" sz="3200" dirty="0">
              <a:solidFill>
                <a:schemeClr val="bg1"/>
              </a:solidFill>
            </a:endParaRPr>
          </a:p>
          <a:p>
            <a:pPr algn="ctr">
              <a:lnSpc>
                <a:spcPct val="150000"/>
              </a:lnSpc>
            </a:pPr>
            <a:r>
              <a:rPr lang="ja-JP" altLang="en-US" sz="5400" u="sng" dirty="0">
                <a:solidFill>
                  <a:schemeClr val="bg1"/>
                </a:solidFill>
              </a:rPr>
              <a:t>家族会議</a:t>
            </a:r>
            <a:endParaRPr lang="en-US" altLang="ja-JP" sz="5400" u="sng" dirty="0">
              <a:solidFill>
                <a:schemeClr val="bg1"/>
              </a:solidFill>
            </a:endParaRPr>
          </a:p>
          <a:p>
            <a:pPr algn="ctr">
              <a:lnSpc>
                <a:spcPct val="150000"/>
              </a:lnSpc>
            </a:pPr>
            <a:endParaRPr lang="en-US" altLang="ja-JP" sz="3200" dirty="0">
              <a:solidFill>
                <a:schemeClr val="bg1"/>
              </a:solidFill>
            </a:endParaRPr>
          </a:p>
        </p:txBody>
      </p:sp>
      <p:sp>
        <p:nvSpPr>
          <p:cNvPr id="10" name="十字形 9"/>
          <p:cNvSpPr/>
          <p:nvPr/>
        </p:nvSpPr>
        <p:spPr>
          <a:xfrm>
            <a:off x="3815898" y="3495416"/>
            <a:ext cx="1512168" cy="1440160"/>
          </a:xfrm>
          <a:prstGeom prst="plus">
            <a:avLst>
              <a:gd name="adj" fmla="val 298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97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sp>
        <p:nvSpPr>
          <p:cNvPr id="9" name="角丸四角形 8">
            <a:extLst>
              <a:ext uri="{FF2B5EF4-FFF2-40B4-BE49-F238E27FC236}">
                <a16:creationId xmlns:a16="http://schemas.microsoft.com/office/drawing/2014/main" id="{BD178B2C-527C-724C-A63A-C9D6EB87F243}"/>
              </a:ext>
            </a:extLst>
          </p:cNvPr>
          <p:cNvSpPr/>
          <p:nvPr/>
        </p:nvSpPr>
        <p:spPr>
          <a:xfrm>
            <a:off x="353915" y="1327884"/>
            <a:ext cx="8496944" cy="512545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6BFC881-5400-4749-8D5A-765819500312}"/>
              </a:ext>
            </a:extLst>
          </p:cNvPr>
          <p:cNvSpPr txBox="1"/>
          <p:nvPr/>
        </p:nvSpPr>
        <p:spPr>
          <a:xfrm>
            <a:off x="1653503" y="694062"/>
            <a:ext cx="5897769" cy="369332"/>
          </a:xfrm>
          <a:prstGeom prst="rect">
            <a:avLst/>
          </a:prstGeom>
          <a:noFill/>
        </p:spPr>
        <p:txBody>
          <a:bodyPr wrap="none" rtlCol="0">
            <a:spAutoFit/>
          </a:bodyPr>
          <a:lstStyle/>
          <a:p>
            <a:pPr algn="ctr"/>
            <a:r>
              <a:rPr kumimoji="1" lang="ja-JP" altLang="en-US"/>
              <a:t>相続対策のための家族会議のポイントと家族会議支援</a:t>
            </a:r>
            <a:endParaRPr kumimoji="1" lang="ja-JP" altLang="en-US" dirty="0"/>
          </a:p>
        </p:txBody>
      </p:sp>
      <p:sp>
        <p:nvSpPr>
          <p:cNvPr id="7" name="テキスト ボックス 6">
            <a:extLst>
              <a:ext uri="{FF2B5EF4-FFF2-40B4-BE49-F238E27FC236}">
                <a16:creationId xmlns:a16="http://schemas.microsoft.com/office/drawing/2014/main" id="{05413636-2003-4042-BC8A-30FAE3E8F8E5}"/>
              </a:ext>
            </a:extLst>
          </p:cNvPr>
          <p:cNvSpPr txBox="1"/>
          <p:nvPr/>
        </p:nvSpPr>
        <p:spPr>
          <a:xfrm>
            <a:off x="1134769" y="1471199"/>
            <a:ext cx="7109639" cy="3361433"/>
          </a:xfrm>
          <a:prstGeom prst="rect">
            <a:avLst/>
          </a:prstGeom>
          <a:noFill/>
        </p:spPr>
        <p:txBody>
          <a:bodyPr wrap="none" rtlCol="0">
            <a:spAutoFit/>
          </a:bodyPr>
          <a:lstStyle/>
          <a:p>
            <a:pPr>
              <a:lnSpc>
                <a:spcPct val="150000"/>
              </a:lnSpc>
            </a:pPr>
            <a:r>
              <a:rPr kumimoji="1" lang="ja-JP" altLang="en-US"/>
              <a:t>・参加メンバーは法定相続人のみ</a:t>
            </a:r>
            <a:br>
              <a:rPr kumimoji="1" lang="en-US" altLang="ja-JP" dirty="0"/>
            </a:br>
            <a:r>
              <a:rPr kumimoji="1" lang="ja-JP" altLang="en-US"/>
              <a:t>・開催場所は親の住んでいる家が望ましい</a:t>
            </a:r>
            <a:br>
              <a:rPr kumimoji="1" lang="en-US" altLang="ja-JP" dirty="0"/>
            </a:br>
            <a:r>
              <a:rPr kumimoji="1" lang="ja-JP" altLang="en-US"/>
              <a:t>・話し合うべき議題を事前に明らかにしておく</a:t>
            </a:r>
            <a:br>
              <a:rPr kumimoji="1" lang="en-US" altLang="ja-JP" dirty="0"/>
            </a:br>
            <a:r>
              <a:rPr kumimoji="1" lang="ja-JP" altLang="en-US"/>
              <a:t>・介護が必要になっ</a:t>
            </a:r>
            <a:r>
              <a:rPr lang="ja-JP" altLang="en-US"/>
              <a:t>た場合の親の希望と家族の役割分担を検討開始</a:t>
            </a:r>
            <a:endParaRPr lang="en-US" altLang="ja-JP" dirty="0"/>
          </a:p>
          <a:p>
            <a:pPr>
              <a:lnSpc>
                <a:spcPct val="150000"/>
              </a:lnSpc>
            </a:pPr>
            <a:r>
              <a:rPr kumimoji="1" lang="ja-JP" altLang="en-US"/>
              <a:t>・お墓などの祭祀財産の継承や葬儀について検討開始</a:t>
            </a:r>
            <a:endParaRPr kumimoji="1" lang="en-US" altLang="ja-JP" dirty="0"/>
          </a:p>
          <a:p>
            <a:pPr>
              <a:lnSpc>
                <a:spcPct val="150000"/>
              </a:lnSpc>
            </a:pPr>
            <a:r>
              <a:rPr lang="ja-JP" altLang="en-US"/>
              <a:t>・議事録やメモなどを残しておく</a:t>
            </a:r>
            <a:br>
              <a:rPr lang="en-US" altLang="ja-JP" dirty="0"/>
            </a:br>
            <a:r>
              <a:rPr lang="ja-JP" altLang="en-US"/>
              <a:t>・親の気持ちを家族の気持ちを互いに聴き合う</a:t>
            </a:r>
            <a:br>
              <a:rPr lang="en-US" altLang="ja-JP" dirty="0"/>
            </a:br>
            <a:r>
              <a:rPr lang="ja-JP" altLang="en-US"/>
              <a:t>　　　　　　　　　　　　　　　　　などなど・・・</a:t>
            </a:r>
            <a:endParaRPr lang="en-US" altLang="ja-JP" dirty="0"/>
          </a:p>
        </p:txBody>
      </p:sp>
      <p:sp>
        <p:nvSpPr>
          <p:cNvPr id="10" name="テキスト ボックス 9">
            <a:extLst>
              <a:ext uri="{FF2B5EF4-FFF2-40B4-BE49-F238E27FC236}">
                <a16:creationId xmlns:a16="http://schemas.microsoft.com/office/drawing/2014/main" id="{C4C13432-89FC-9642-B3FF-3D4B4A09E2A0}"/>
              </a:ext>
            </a:extLst>
          </p:cNvPr>
          <p:cNvSpPr txBox="1"/>
          <p:nvPr/>
        </p:nvSpPr>
        <p:spPr>
          <a:xfrm>
            <a:off x="521151" y="4831931"/>
            <a:ext cx="8443337" cy="1299651"/>
          </a:xfrm>
          <a:prstGeom prst="rect">
            <a:avLst/>
          </a:prstGeom>
          <a:noFill/>
        </p:spPr>
        <p:txBody>
          <a:bodyPr wrap="none" rtlCol="0">
            <a:spAutoFit/>
          </a:bodyPr>
          <a:lstStyle/>
          <a:p>
            <a:pPr algn="ctr">
              <a:lnSpc>
                <a:spcPct val="150000"/>
              </a:lnSpc>
            </a:pPr>
            <a:r>
              <a:rPr kumimoji="1" lang="ja-JP" altLang="en-US" sz="2800">
                <a:solidFill>
                  <a:srgbClr val="FF0000"/>
                </a:solidFill>
              </a:rPr>
              <a:t>資料の準備や司会進行・ファシリテーションなど</a:t>
            </a:r>
            <a:endParaRPr kumimoji="1" lang="en-US" altLang="ja-JP" sz="2800" dirty="0">
              <a:solidFill>
                <a:srgbClr val="FF0000"/>
              </a:solidFill>
            </a:endParaRPr>
          </a:p>
          <a:p>
            <a:pPr algn="ctr">
              <a:lnSpc>
                <a:spcPct val="150000"/>
              </a:lnSpc>
            </a:pPr>
            <a:r>
              <a:rPr lang="ja-JP" altLang="en-US" sz="2800">
                <a:solidFill>
                  <a:srgbClr val="FF0000"/>
                </a:solidFill>
              </a:rPr>
              <a:t>相続コンサルタントが家族会議を支援いたします。</a:t>
            </a:r>
            <a:endParaRPr kumimoji="1" lang="ja-JP" altLang="en-US" sz="2800" dirty="0">
              <a:solidFill>
                <a:srgbClr val="FF0000"/>
              </a:solidFill>
            </a:endParaRPr>
          </a:p>
        </p:txBody>
      </p:sp>
      <p:sp>
        <p:nvSpPr>
          <p:cNvPr id="11" name="テキスト ボックス 10">
            <a:extLst>
              <a:ext uri="{FF2B5EF4-FFF2-40B4-BE49-F238E27FC236}">
                <a16:creationId xmlns:a16="http://schemas.microsoft.com/office/drawing/2014/main" id="{14C0E962-601F-0E4D-9050-B21B64FDBEE5}"/>
              </a:ext>
            </a:extLst>
          </p:cNvPr>
          <p:cNvSpPr txBox="1"/>
          <p:nvPr/>
        </p:nvSpPr>
        <p:spPr>
          <a:xfrm>
            <a:off x="4817199" y="6512459"/>
            <a:ext cx="4147289" cy="276999"/>
          </a:xfrm>
          <a:prstGeom prst="rect">
            <a:avLst/>
          </a:prstGeom>
          <a:noFill/>
        </p:spPr>
        <p:txBody>
          <a:bodyPr wrap="none" rtlCol="0">
            <a:spAutoFit/>
          </a:bodyPr>
          <a:lstStyle/>
          <a:p>
            <a:pPr algn="ctr"/>
            <a:r>
              <a:rPr kumimoji="1" lang="en-US" altLang="ja-JP" sz="1200" dirty="0"/>
              <a:t>※</a:t>
            </a:r>
            <a:r>
              <a:rPr kumimoji="1" lang="ja-JP" altLang="en-US" sz="1200"/>
              <a:t>家族会議支援</a:t>
            </a:r>
            <a:r>
              <a:rPr kumimoji="1" lang="en-US" altLang="ja-JP" sz="1200" dirty="0"/>
              <a:t>®︎</a:t>
            </a:r>
            <a:r>
              <a:rPr kumimoji="1" lang="ja-JP" altLang="en-US" sz="1200"/>
              <a:t>は株式会社</a:t>
            </a:r>
            <a:r>
              <a:rPr lang="ja-JP" altLang="en-US" sz="1200"/>
              <a:t>ライブリッジの登録商標です</a:t>
            </a:r>
            <a:endParaRPr kumimoji="1" lang="en-US" altLang="ja-JP" sz="1200" dirty="0"/>
          </a:p>
        </p:txBody>
      </p:sp>
      <p:sp>
        <p:nvSpPr>
          <p:cNvPr id="12" name="テキスト ボックス 11">
            <a:extLst>
              <a:ext uri="{FF2B5EF4-FFF2-40B4-BE49-F238E27FC236}">
                <a16:creationId xmlns:a16="http://schemas.microsoft.com/office/drawing/2014/main" id="{25B12C17-70CB-154A-AA76-FE3CB848686E}"/>
              </a:ext>
            </a:extLst>
          </p:cNvPr>
          <p:cNvSpPr txBox="1"/>
          <p:nvPr/>
        </p:nvSpPr>
        <p:spPr>
          <a:xfrm rot="20595848">
            <a:off x="4561787" y="925824"/>
            <a:ext cx="4801314" cy="461665"/>
          </a:xfrm>
          <a:prstGeom prst="rect">
            <a:avLst/>
          </a:prstGeom>
          <a:solidFill>
            <a:srgbClr val="FFFF00"/>
          </a:solidFill>
        </p:spPr>
        <p:txBody>
          <a:bodyPr wrap="none" rtlCol="0">
            <a:spAutoFit/>
          </a:bodyPr>
          <a:lstStyle/>
          <a:p>
            <a:pPr algn="ctr"/>
            <a:r>
              <a:rPr kumimoji="1" lang="ja-JP" altLang="en-US" sz="2400"/>
              <a:t>家族だけでやってはいけません！</a:t>
            </a:r>
            <a:endParaRPr kumimoji="1" lang="ja-JP" altLang="en-US" sz="2400" dirty="0"/>
          </a:p>
        </p:txBody>
      </p:sp>
    </p:spTree>
    <p:extLst>
      <p:ext uri="{BB962C8B-B14F-4D97-AF65-F5344CB8AC3E}">
        <p14:creationId xmlns:p14="http://schemas.microsoft.com/office/powerpoint/2010/main" val="75980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10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10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544862D-8D85-0A86-5EBF-613E6418EBA6}"/>
              </a:ext>
            </a:extLst>
          </p:cNvPr>
          <p:cNvSpPr txBox="1"/>
          <p:nvPr/>
        </p:nvSpPr>
        <p:spPr>
          <a:xfrm>
            <a:off x="2398024" y="636657"/>
            <a:ext cx="4031873" cy="400110"/>
          </a:xfrm>
          <a:prstGeom prst="rect">
            <a:avLst/>
          </a:prstGeom>
          <a:noFill/>
        </p:spPr>
        <p:txBody>
          <a:bodyPr wrap="none" rtlCol="0">
            <a:spAutoFit/>
          </a:bodyPr>
          <a:lstStyle/>
          <a:p>
            <a:pPr algn="ctr"/>
            <a:r>
              <a:rPr lang="ja-JP" altLang="en-US" sz="2000"/>
              <a:t>プロ目線で見た勝山家のこれから</a:t>
            </a:r>
            <a:endParaRPr kumimoji="1" lang="ja-JP" altLang="en-US" sz="2000" dirty="0"/>
          </a:p>
        </p:txBody>
      </p:sp>
      <p:sp>
        <p:nvSpPr>
          <p:cNvPr id="5" name="テキスト ボックス 4">
            <a:extLst>
              <a:ext uri="{FF2B5EF4-FFF2-40B4-BE49-F238E27FC236}">
                <a16:creationId xmlns:a16="http://schemas.microsoft.com/office/drawing/2014/main" id="{0708197B-149D-40E6-00DF-6FBA0E385E41}"/>
              </a:ext>
            </a:extLst>
          </p:cNvPr>
          <p:cNvSpPr txBox="1"/>
          <p:nvPr/>
        </p:nvSpPr>
        <p:spPr>
          <a:xfrm>
            <a:off x="467544" y="1340768"/>
            <a:ext cx="2723823" cy="369332"/>
          </a:xfrm>
          <a:prstGeom prst="rect">
            <a:avLst/>
          </a:prstGeom>
          <a:noFill/>
        </p:spPr>
        <p:txBody>
          <a:bodyPr wrap="none" rtlCol="0">
            <a:spAutoFit/>
          </a:bodyPr>
          <a:lstStyle/>
          <a:p>
            <a:r>
              <a:rPr kumimoji="1" lang="en-US" altLang="ja-JP" dirty="0">
                <a:highlight>
                  <a:srgbClr val="FFFF00"/>
                </a:highlight>
              </a:rPr>
              <a:t>①</a:t>
            </a:r>
            <a:r>
              <a:rPr kumimoji="1" lang="ja-JP" altLang="en-US">
                <a:highlight>
                  <a:srgbClr val="FFFF00"/>
                </a:highlight>
              </a:rPr>
              <a:t>八千代さまの相続対策</a:t>
            </a:r>
            <a:endParaRPr kumimoji="1" lang="ja-JP" altLang="en-US" dirty="0">
              <a:highlight>
                <a:srgbClr val="FFFF00"/>
              </a:highlight>
            </a:endParaRPr>
          </a:p>
        </p:txBody>
      </p:sp>
      <p:sp>
        <p:nvSpPr>
          <p:cNvPr id="6" name="テキスト ボックス 5">
            <a:extLst>
              <a:ext uri="{FF2B5EF4-FFF2-40B4-BE49-F238E27FC236}">
                <a16:creationId xmlns:a16="http://schemas.microsoft.com/office/drawing/2014/main" id="{6F749000-5FEA-1404-AFC2-6E5D89B28A11}"/>
              </a:ext>
            </a:extLst>
          </p:cNvPr>
          <p:cNvSpPr txBox="1"/>
          <p:nvPr/>
        </p:nvSpPr>
        <p:spPr>
          <a:xfrm>
            <a:off x="496611" y="1700808"/>
            <a:ext cx="8263801" cy="646331"/>
          </a:xfrm>
          <a:prstGeom prst="rect">
            <a:avLst/>
          </a:prstGeom>
          <a:noFill/>
        </p:spPr>
        <p:txBody>
          <a:bodyPr wrap="none" rtlCol="0">
            <a:spAutoFit/>
          </a:bodyPr>
          <a:lstStyle/>
          <a:p>
            <a:r>
              <a:rPr kumimoji="1" lang="ja-JP" altLang="en-US"/>
              <a:t>一般論ですが</a:t>
            </a:r>
            <a:r>
              <a:rPr kumimoji="1" lang="en-US" altLang="ja-JP" dirty="0"/>
              <a:t>…</a:t>
            </a:r>
            <a:br>
              <a:rPr kumimoji="1" lang="en-US" altLang="ja-JP" dirty="0"/>
            </a:br>
            <a:r>
              <a:rPr kumimoji="1" lang="ja-JP" altLang="en-US"/>
              <a:t>認知症をお持ちの方は「本人による契約行為」ができないと言われています。</a:t>
            </a:r>
            <a:endParaRPr kumimoji="1" lang="ja-JP" altLang="en-US" dirty="0"/>
          </a:p>
        </p:txBody>
      </p:sp>
      <p:sp>
        <p:nvSpPr>
          <p:cNvPr id="7" name="テキスト ボックス 6">
            <a:extLst>
              <a:ext uri="{FF2B5EF4-FFF2-40B4-BE49-F238E27FC236}">
                <a16:creationId xmlns:a16="http://schemas.microsoft.com/office/drawing/2014/main" id="{41A5CF8E-4AEF-E4E4-27F0-DCE0A0E35D27}"/>
              </a:ext>
            </a:extLst>
          </p:cNvPr>
          <p:cNvSpPr txBox="1"/>
          <p:nvPr/>
        </p:nvSpPr>
        <p:spPr>
          <a:xfrm>
            <a:off x="611560" y="2347139"/>
            <a:ext cx="5724644" cy="4192494"/>
          </a:xfrm>
          <a:prstGeom prst="rect">
            <a:avLst/>
          </a:prstGeom>
          <a:solidFill>
            <a:schemeClr val="accent5">
              <a:lumMod val="20000"/>
              <a:lumOff val="80000"/>
            </a:schemeClr>
          </a:solidFill>
        </p:spPr>
        <p:txBody>
          <a:bodyPr wrap="none" rtlCol="0">
            <a:spAutoFit/>
          </a:bodyPr>
          <a:lstStyle/>
          <a:p>
            <a:pPr>
              <a:lnSpc>
                <a:spcPct val="150000"/>
              </a:lnSpc>
            </a:pPr>
            <a:r>
              <a:rPr kumimoji="1" lang="ja-JP" altLang="en-US"/>
              <a:t>　　　　　</a:t>
            </a:r>
            <a:r>
              <a:rPr kumimoji="1" lang="en-US" altLang="ja-JP" dirty="0"/>
              <a:t>【 </a:t>
            </a:r>
            <a:r>
              <a:rPr kumimoji="1" lang="ja-JP" altLang="en-US"/>
              <a:t>本人による契約行為とは</a:t>
            </a:r>
            <a:r>
              <a:rPr kumimoji="1" lang="en-US" altLang="ja-JP" dirty="0"/>
              <a:t> 】</a:t>
            </a:r>
            <a:br>
              <a:rPr kumimoji="1" lang="en-US" altLang="ja-JP" dirty="0"/>
            </a:br>
            <a:r>
              <a:rPr lang="ja-JP" altLang="en-US"/>
              <a:t>■</a:t>
            </a:r>
            <a:r>
              <a:rPr kumimoji="1" lang="ja-JP" altLang="en-US"/>
              <a:t>金融機関での取引</a:t>
            </a:r>
            <a:br>
              <a:rPr kumimoji="1" lang="en-US" altLang="ja-JP" dirty="0"/>
            </a:br>
            <a:r>
              <a:rPr kumimoji="1" lang="ja-JP" altLang="en-US"/>
              <a:t>→融資、引き出し、振込、定期口座契約／解約など</a:t>
            </a:r>
            <a:br>
              <a:rPr kumimoji="1" lang="en-US" altLang="ja-JP" dirty="0"/>
            </a:br>
            <a:r>
              <a:rPr lang="ja-JP" altLang="en-US"/>
              <a:t>■</a:t>
            </a:r>
            <a:r>
              <a:rPr kumimoji="1" lang="ja-JP" altLang="en-US"/>
              <a:t>不動産取引</a:t>
            </a:r>
            <a:br>
              <a:rPr kumimoji="1" lang="en-US" altLang="ja-JP" dirty="0"/>
            </a:br>
            <a:r>
              <a:rPr kumimoji="1" lang="en-US" altLang="ja-JP" dirty="0"/>
              <a:t>→</a:t>
            </a:r>
            <a:r>
              <a:rPr lang="ja-JP" altLang="en-US"/>
              <a:t>売却、購入、貸す、借りる、建替え、改修工事など</a:t>
            </a:r>
            <a:endParaRPr lang="en-US" altLang="ja-JP" dirty="0"/>
          </a:p>
          <a:p>
            <a:pPr>
              <a:lnSpc>
                <a:spcPct val="150000"/>
              </a:lnSpc>
            </a:pPr>
            <a:r>
              <a:rPr kumimoji="1" lang="ja-JP" altLang="en-US"/>
              <a:t>■生命保険</a:t>
            </a:r>
            <a:endParaRPr kumimoji="1" lang="en-US" altLang="ja-JP" dirty="0"/>
          </a:p>
          <a:p>
            <a:pPr>
              <a:lnSpc>
                <a:spcPct val="150000"/>
              </a:lnSpc>
            </a:pPr>
            <a:r>
              <a:rPr lang="ja-JP" altLang="en-US"/>
              <a:t>→契約締結、解約、内容変更など</a:t>
            </a:r>
            <a:endParaRPr lang="en-US" altLang="ja-JP" dirty="0"/>
          </a:p>
          <a:p>
            <a:pPr>
              <a:lnSpc>
                <a:spcPct val="150000"/>
              </a:lnSpc>
            </a:pPr>
            <a:r>
              <a:rPr lang="ja-JP" altLang="en-US"/>
              <a:t>■相続関連</a:t>
            </a:r>
            <a:br>
              <a:rPr lang="en-US" altLang="ja-JP" dirty="0"/>
            </a:br>
            <a:r>
              <a:rPr lang="ja-JP" altLang="en-US"/>
              <a:t>→遺言書の作成／修正など</a:t>
            </a:r>
            <a:endParaRPr lang="en-US" altLang="ja-JP" dirty="0"/>
          </a:p>
          <a:p>
            <a:pPr>
              <a:lnSpc>
                <a:spcPct val="150000"/>
              </a:lnSpc>
            </a:pPr>
            <a:r>
              <a:rPr lang="ja-JP" altLang="en-US"/>
              <a:t>■その他、自動車などの購入など</a:t>
            </a:r>
            <a:endParaRPr lang="en-US" altLang="ja-JP" dirty="0"/>
          </a:p>
        </p:txBody>
      </p:sp>
      <p:sp>
        <p:nvSpPr>
          <p:cNvPr id="9" name="右矢印 8">
            <a:extLst>
              <a:ext uri="{FF2B5EF4-FFF2-40B4-BE49-F238E27FC236}">
                <a16:creationId xmlns:a16="http://schemas.microsoft.com/office/drawing/2014/main" id="{B10AA072-68C7-E8CE-B3A3-C2D8C168AE23}"/>
              </a:ext>
            </a:extLst>
          </p:cNvPr>
          <p:cNvSpPr/>
          <p:nvPr/>
        </p:nvSpPr>
        <p:spPr>
          <a:xfrm>
            <a:off x="6349748" y="3712500"/>
            <a:ext cx="576064" cy="7983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9211695-BB46-6D27-5861-E2F4D034C0C4}"/>
              </a:ext>
            </a:extLst>
          </p:cNvPr>
          <p:cNvSpPr txBox="1"/>
          <p:nvPr/>
        </p:nvSpPr>
        <p:spPr>
          <a:xfrm>
            <a:off x="7119296" y="2526631"/>
            <a:ext cx="1107996" cy="3170100"/>
          </a:xfrm>
          <a:prstGeom prst="rect">
            <a:avLst/>
          </a:prstGeom>
          <a:solidFill>
            <a:srgbClr val="0070C0"/>
          </a:solidFill>
        </p:spPr>
        <p:txBody>
          <a:bodyPr vert="eaVert" wrap="none" rtlCol="0">
            <a:spAutoFit/>
          </a:bodyPr>
          <a:lstStyle/>
          <a:p>
            <a:pPr algn="ctr"/>
            <a:r>
              <a:rPr kumimoji="1" lang="ja-JP" altLang="en-US" sz="6000">
                <a:solidFill>
                  <a:schemeClr val="bg1"/>
                </a:solidFill>
              </a:rPr>
              <a:t>資産凍結</a:t>
            </a:r>
            <a:endParaRPr kumimoji="1" lang="ja-JP" altLang="en-US" sz="6000" dirty="0">
              <a:solidFill>
                <a:schemeClr val="bg1"/>
              </a:solidFill>
            </a:endParaRPr>
          </a:p>
        </p:txBody>
      </p:sp>
      <p:sp>
        <p:nvSpPr>
          <p:cNvPr id="11" name="テキスト ボックス 10">
            <a:extLst>
              <a:ext uri="{FF2B5EF4-FFF2-40B4-BE49-F238E27FC236}">
                <a16:creationId xmlns:a16="http://schemas.microsoft.com/office/drawing/2014/main" id="{C15F4500-A9DA-B06E-6C4F-9F35DED22230}"/>
              </a:ext>
            </a:extLst>
          </p:cNvPr>
          <p:cNvSpPr txBox="1"/>
          <p:nvPr/>
        </p:nvSpPr>
        <p:spPr>
          <a:xfrm>
            <a:off x="6911086" y="5876223"/>
            <a:ext cx="2031325" cy="369332"/>
          </a:xfrm>
          <a:prstGeom prst="rect">
            <a:avLst/>
          </a:prstGeom>
          <a:noFill/>
        </p:spPr>
        <p:txBody>
          <a:bodyPr wrap="none" rtlCol="0">
            <a:spAutoFit/>
          </a:bodyPr>
          <a:lstStyle/>
          <a:p>
            <a:pPr algn="ctr"/>
            <a:r>
              <a:rPr kumimoji="1" lang="ja-JP" altLang="en-US"/>
              <a:t>と言われています</a:t>
            </a:r>
            <a:endParaRPr kumimoji="1" lang="ja-JP" altLang="en-US" dirty="0"/>
          </a:p>
        </p:txBody>
      </p:sp>
    </p:spTree>
    <p:extLst>
      <p:ext uri="{BB962C8B-B14F-4D97-AF65-F5344CB8AC3E}">
        <p14:creationId xmlns:p14="http://schemas.microsoft.com/office/powerpoint/2010/main" val="9017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544862D-8D85-0A86-5EBF-613E6418EBA6}"/>
              </a:ext>
            </a:extLst>
          </p:cNvPr>
          <p:cNvSpPr txBox="1"/>
          <p:nvPr/>
        </p:nvSpPr>
        <p:spPr>
          <a:xfrm>
            <a:off x="2398024" y="636657"/>
            <a:ext cx="4031873" cy="400110"/>
          </a:xfrm>
          <a:prstGeom prst="rect">
            <a:avLst/>
          </a:prstGeom>
          <a:noFill/>
        </p:spPr>
        <p:txBody>
          <a:bodyPr wrap="none" rtlCol="0">
            <a:spAutoFit/>
          </a:bodyPr>
          <a:lstStyle/>
          <a:p>
            <a:pPr algn="ctr"/>
            <a:r>
              <a:rPr lang="ja-JP" altLang="en-US" sz="2000"/>
              <a:t>プロ目線で見た勝山家のこれから</a:t>
            </a:r>
            <a:endParaRPr kumimoji="1" lang="ja-JP" altLang="en-US" sz="2000" dirty="0"/>
          </a:p>
        </p:txBody>
      </p:sp>
      <p:sp>
        <p:nvSpPr>
          <p:cNvPr id="5" name="テキスト ボックス 4">
            <a:extLst>
              <a:ext uri="{FF2B5EF4-FFF2-40B4-BE49-F238E27FC236}">
                <a16:creationId xmlns:a16="http://schemas.microsoft.com/office/drawing/2014/main" id="{0708197B-149D-40E6-00DF-6FBA0E385E41}"/>
              </a:ext>
            </a:extLst>
          </p:cNvPr>
          <p:cNvSpPr txBox="1"/>
          <p:nvPr/>
        </p:nvSpPr>
        <p:spPr>
          <a:xfrm>
            <a:off x="467544" y="1403484"/>
            <a:ext cx="2262158" cy="369332"/>
          </a:xfrm>
          <a:prstGeom prst="rect">
            <a:avLst/>
          </a:prstGeom>
          <a:noFill/>
        </p:spPr>
        <p:txBody>
          <a:bodyPr wrap="none" rtlCol="0">
            <a:spAutoFit/>
          </a:bodyPr>
          <a:lstStyle/>
          <a:p>
            <a:r>
              <a:rPr lang="en-US" altLang="ja-JP" dirty="0">
                <a:highlight>
                  <a:srgbClr val="FFFF00"/>
                </a:highlight>
              </a:rPr>
              <a:t>②</a:t>
            </a:r>
            <a:r>
              <a:rPr lang="ja-JP" altLang="en-US">
                <a:highlight>
                  <a:srgbClr val="FFFF00"/>
                </a:highlight>
              </a:rPr>
              <a:t>功</a:t>
            </a:r>
            <a:r>
              <a:rPr kumimoji="1" lang="ja-JP" altLang="en-US">
                <a:highlight>
                  <a:srgbClr val="FFFF00"/>
                </a:highlight>
              </a:rPr>
              <a:t>さまの相続対策</a:t>
            </a:r>
            <a:endParaRPr kumimoji="1" lang="ja-JP" altLang="en-US" dirty="0">
              <a:highlight>
                <a:srgbClr val="FFFF00"/>
              </a:highlight>
            </a:endParaRPr>
          </a:p>
        </p:txBody>
      </p:sp>
      <p:sp>
        <p:nvSpPr>
          <p:cNvPr id="6" name="テキスト ボックス 5">
            <a:extLst>
              <a:ext uri="{FF2B5EF4-FFF2-40B4-BE49-F238E27FC236}">
                <a16:creationId xmlns:a16="http://schemas.microsoft.com/office/drawing/2014/main" id="{6F749000-5FEA-1404-AFC2-6E5D89B28A11}"/>
              </a:ext>
            </a:extLst>
          </p:cNvPr>
          <p:cNvSpPr txBox="1"/>
          <p:nvPr/>
        </p:nvSpPr>
        <p:spPr>
          <a:xfrm>
            <a:off x="248305" y="1835532"/>
            <a:ext cx="8647390" cy="369332"/>
          </a:xfrm>
          <a:prstGeom prst="rect">
            <a:avLst/>
          </a:prstGeom>
          <a:noFill/>
        </p:spPr>
        <p:txBody>
          <a:bodyPr wrap="square" rtlCol="0">
            <a:spAutoFit/>
          </a:bodyPr>
          <a:lstStyle/>
          <a:p>
            <a:r>
              <a:rPr kumimoji="1" lang="ja-JP" altLang="en-US"/>
              <a:t>心身ともに健康状態のいい今だからこそ相続の対策をスタートしたいところです。</a:t>
            </a:r>
            <a:endParaRPr kumimoji="1" lang="ja-JP" altLang="en-US" dirty="0"/>
          </a:p>
        </p:txBody>
      </p:sp>
      <p:sp>
        <p:nvSpPr>
          <p:cNvPr id="7" name="テキスト ボックス 6">
            <a:extLst>
              <a:ext uri="{FF2B5EF4-FFF2-40B4-BE49-F238E27FC236}">
                <a16:creationId xmlns:a16="http://schemas.microsoft.com/office/drawing/2014/main" id="{41A5CF8E-4AEF-E4E4-27F0-DCE0A0E35D27}"/>
              </a:ext>
            </a:extLst>
          </p:cNvPr>
          <p:cNvSpPr txBox="1"/>
          <p:nvPr/>
        </p:nvSpPr>
        <p:spPr>
          <a:xfrm>
            <a:off x="1273661" y="2496669"/>
            <a:ext cx="6596678" cy="3724674"/>
          </a:xfrm>
          <a:prstGeom prst="rect">
            <a:avLst/>
          </a:prstGeom>
          <a:solidFill>
            <a:schemeClr val="accent2">
              <a:lumMod val="20000"/>
              <a:lumOff val="80000"/>
            </a:schemeClr>
          </a:solidFill>
        </p:spPr>
        <p:txBody>
          <a:bodyPr wrap="none" rtlCol="0">
            <a:spAutoFit/>
          </a:bodyPr>
          <a:lstStyle/>
          <a:p>
            <a:pPr>
              <a:lnSpc>
                <a:spcPct val="150000"/>
              </a:lnSpc>
            </a:pPr>
            <a:r>
              <a:rPr kumimoji="1" lang="ja-JP" altLang="en-US" sz="2000"/>
              <a:t>　　　　　</a:t>
            </a:r>
            <a:r>
              <a:rPr kumimoji="1" lang="en-US" altLang="ja-JP" sz="2000" dirty="0"/>
              <a:t>【 </a:t>
            </a:r>
            <a:r>
              <a:rPr kumimoji="1" lang="ja-JP" altLang="en-US" sz="2000"/>
              <a:t>功さまの</a:t>
            </a:r>
            <a:r>
              <a:rPr lang="ja-JP" altLang="en-US" sz="2000"/>
              <a:t>理想の相続対策</a:t>
            </a:r>
            <a:r>
              <a:rPr kumimoji="1" lang="en-US" altLang="ja-JP" sz="2000" dirty="0"/>
              <a:t> 】</a:t>
            </a:r>
            <a:br>
              <a:rPr kumimoji="1" lang="en-US" altLang="ja-JP" sz="2000" dirty="0"/>
            </a:br>
            <a:r>
              <a:rPr lang="ja-JP" altLang="en-US" sz="2000"/>
              <a:t>■財産目録の作成</a:t>
            </a:r>
            <a:br>
              <a:rPr kumimoji="1" lang="en-US" altLang="ja-JP" sz="2000" dirty="0"/>
            </a:br>
            <a:r>
              <a:rPr kumimoji="1" lang="ja-JP" altLang="en-US" sz="2000"/>
              <a:t>→預貯金、不動産、金融資産、非上場の株式の評価など</a:t>
            </a:r>
            <a:br>
              <a:rPr kumimoji="1" lang="en-US" altLang="ja-JP" sz="2000" dirty="0"/>
            </a:br>
            <a:r>
              <a:rPr lang="ja-JP" altLang="en-US" sz="2000"/>
              <a:t>■相続税の事前シュミレーション</a:t>
            </a:r>
            <a:endParaRPr lang="en-US" altLang="ja-JP" sz="2000" dirty="0"/>
          </a:p>
          <a:p>
            <a:pPr>
              <a:lnSpc>
                <a:spcPct val="150000"/>
              </a:lnSpc>
            </a:pPr>
            <a:r>
              <a:rPr kumimoji="1" lang="ja-JP" altLang="en-US" sz="2000"/>
              <a:t>■今からできる節税対策</a:t>
            </a:r>
            <a:endParaRPr kumimoji="1" lang="en-US" altLang="ja-JP" sz="2000" dirty="0"/>
          </a:p>
          <a:p>
            <a:pPr>
              <a:lnSpc>
                <a:spcPct val="150000"/>
              </a:lnSpc>
            </a:pPr>
            <a:r>
              <a:rPr lang="ja-JP" altLang="en-US" sz="2000"/>
              <a:t>→生前贈与、生命保険の活用など</a:t>
            </a:r>
            <a:endParaRPr lang="en-US" altLang="ja-JP" sz="2000" dirty="0"/>
          </a:p>
          <a:p>
            <a:pPr>
              <a:lnSpc>
                <a:spcPct val="150000"/>
              </a:lnSpc>
            </a:pPr>
            <a:r>
              <a:rPr lang="ja-JP" altLang="en-US" sz="2000"/>
              <a:t>■その他</a:t>
            </a:r>
            <a:br>
              <a:rPr lang="en-US" altLang="ja-JP" sz="2000" dirty="0"/>
            </a:br>
            <a:r>
              <a:rPr lang="ja-JP" altLang="en-US" sz="2000"/>
              <a:t>→遺言書の作成など</a:t>
            </a:r>
            <a:endParaRPr lang="en-US" altLang="ja-JP" sz="2000" dirty="0"/>
          </a:p>
        </p:txBody>
      </p:sp>
    </p:spTree>
    <p:extLst>
      <p:ext uri="{BB962C8B-B14F-4D97-AF65-F5344CB8AC3E}">
        <p14:creationId xmlns:p14="http://schemas.microsoft.com/office/powerpoint/2010/main" val="277278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9A9CD2E0-3C98-B94C-33D1-D0DFF246DB78}"/>
              </a:ext>
            </a:extLst>
          </p:cNvPr>
          <p:cNvSpPr txBox="1"/>
          <p:nvPr/>
        </p:nvSpPr>
        <p:spPr>
          <a:xfrm>
            <a:off x="2162266" y="685125"/>
            <a:ext cx="4455067" cy="369332"/>
          </a:xfrm>
          <a:prstGeom prst="rect">
            <a:avLst/>
          </a:prstGeom>
          <a:noFill/>
        </p:spPr>
        <p:txBody>
          <a:bodyPr wrap="none" rtlCol="0">
            <a:spAutoFit/>
          </a:bodyPr>
          <a:lstStyle/>
          <a:p>
            <a:pPr algn="ctr"/>
            <a:r>
              <a:rPr kumimoji="1" lang="ja-JP" altLang="en-US"/>
              <a:t>功さまの相続対策が必要と思われる理由</a:t>
            </a:r>
            <a:endParaRPr kumimoji="1" lang="ja-JP" altLang="en-US" dirty="0"/>
          </a:p>
        </p:txBody>
      </p:sp>
      <p:sp>
        <p:nvSpPr>
          <p:cNvPr id="3" name="テキスト ボックス 2">
            <a:extLst>
              <a:ext uri="{FF2B5EF4-FFF2-40B4-BE49-F238E27FC236}">
                <a16:creationId xmlns:a16="http://schemas.microsoft.com/office/drawing/2014/main" id="{F1495FA0-C63D-F330-F2E2-3CB44EBFFB65}"/>
              </a:ext>
            </a:extLst>
          </p:cNvPr>
          <p:cNvSpPr txBox="1"/>
          <p:nvPr/>
        </p:nvSpPr>
        <p:spPr>
          <a:xfrm>
            <a:off x="1363429" y="1547379"/>
            <a:ext cx="6417141" cy="646331"/>
          </a:xfrm>
          <a:prstGeom prst="rect">
            <a:avLst/>
          </a:prstGeom>
          <a:noFill/>
        </p:spPr>
        <p:txBody>
          <a:bodyPr wrap="none" rtlCol="0">
            <a:spAutoFit/>
          </a:bodyPr>
          <a:lstStyle/>
          <a:p>
            <a:pPr algn="ctr"/>
            <a:r>
              <a:rPr kumimoji="1" lang="ja-JP" altLang="en-US"/>
              <a:t>例えば遺言書がない状態で、</a:t>
            </a:r>
            <a:endParaRPr kumimoji="1" lang="en-US" altLang="ja-JP" dirty="0"/>
          </a:p>
          <a:p>
            <a:pPr algn="ctr"/>
            <a:r>
              <a:rPr kumimoji="1" lang="ja-JP" altLang="en-US"/>
              <a:t>もしも功さまが八千代さまより先に亡くなってしまったら</a:t>
            </a:r>
            <a:r>
              <a:rPr kumimoji="1" lang="en-US" altLang="ja-JP" dirty="0"/>
              <a:t>…</a:t>
            </a:r>
            <a:endParaRPr kumimoji="1" lang="ja-JP" altLang="en-US" dirty="0"/>
          </a:p>
        </p:txBody>
      </p:sp>
      <p:sp>
        <p:nvSpPr>
          <p:cNvPr id="5" name="テキスト ボックス 4">
            <a:extLst>
              <a:ext uri="{FF2B5EF4-FFF2-40B4-BE49-F238E27FC236}">
                <a16:creationId xmlns:a16="http://schemas.microsoft.com/office/drawing/2014/main" id="{585924DD-C5E5-1277-2AD4-CEC7F62C35F3}"/>
              </a:ext>
            </a:extLst>
          </p:cNvPr>
          <p:cNvSpPr txBox="1"/>
          <p:nvPr/>
        </p:nvSpPr>
        <p:spPr>
          <a:xfrm>
            <a:off x="843258" y="2591885"/>
            <a:ext cx="7457491" cy="646331"/>
          </a:xfrm>
          <a:prstGeom prst="rect">
            <a:avLst/>
          </a:prstGeom>
          <a:noFill/>
        </p:spPr>
        <p:txBody>
          <a:bodyPr wrap="none" rtlCol="0">
            <a:spAutoFit/>
          </a:bodyPr>
          <a:lstStyle/>
          <a:p>
            <a:pPr algn="ctr"/>
            <a:r>
              <a:rPr kumimoji="1" lang="ja-JP" altLang="en-US"/>
              <a:t>功さまの財産は</a:t>
            </a:r>
            <a:r>
              <a:rPr kumimoji="1" lang="en-US" altLang="ja-JP" dirty="0"/>
              <a:t>50</a:t>
            </a:r>
            <a:r>
              <a:rPr kumimoji="1" lang="ja-JP" altLang="en-US"/>
              <a:t>％</a:t>
            </a:r>
            <a:r>
              <a:rPr lang="ja-JP" altLang="en-US"/>
              <a:t>が八千代さまが相続しなくてはならない</a:t>
            </a:r>
            <a:endParaRPr lang="en-US" altLang="ja-JP" dirty="0"/>
          </a:p>
          <a:p>
            <a:pPr algn="ctr"/>
            <a:r>
              <a:rPr kumimoji="1" lang="ja-JP" altLang="en-US"/>
              <a:t>（</a:t>
            </a:r>
            <a:r>
              <a:rPr kumimoji="1" lang="en-US" altLang="ja-JP" dirty="0"/>
              <a:t>※</a:t>
            </a:r>
            <a:r>
              <a:rPr kumimoji="1" lang="ja-JP" altLang="en-US"/>
              <a:t>八千代さまに成年後見人</a:t>
            </a:r>
            <a:r>
              <a:rPr kumimoji="1" lang="en-US" altLang="ja-JP" dirty="0"/>
              <a:t> or </a:t>
            </a:r>
            <a:r>
              <a:rPr kumimoji="1" lang="ja-JP" altLang="en-US"/>
              <a:t>特別代理人を立てなければならない）</a:t>
            </a:r>
            <a:endParaRPr kumimoji="1" lang="en-US" altLang="ja-JP" dirty="0"/>
          </a:p>
        </p:txBody>
      </p:sp>
      <p:sp>
        <p:nvSpPr>
          <p:cNvPr id="6" name="下矢印 5">
            <a:extLst>
              <a:ext uri="{FF2B5EF4-FFF2-40B4-BE49-F238E27FC236}">
                <a16:creationId xmlns:a16="http://schemas.microsoft.com/office/drawing/2014/main" id="{4752DBC2-27BB-820F-F260-5E8F89807187}"/>
              </a:ext>
            </a:extLst>
          </p:cNvPr>
          <p:cNvSpPr/>
          <p:nvPr/>
        </p:nvSpPr>
        <p:spPr>
          <a:xfrm>
            <a:off x="3851920" y="3516834"/>
            <a:ext cx="936104" cy="5602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B98E70A-E577-5EAF-70FB-2194C4BF7B62}"/>
              </a:ext>
            </a:extLst>
          </p:cNvPr>
          <p:cNvSpPr txBox="1"/>
          <p:nvPr/>
        </p:nvSpPr>
        <p:spPr>
          <a:xfrm>
            <a:off x="1187624" y="4561340"/>
            <a:ext cx="6955750" cy="1681229"/>
          </a:xfrm>
          <a:prstGeom prst="rect">
            <a:avLst/>
          </a:prstGeom>
          <a:noFill/>
        </p:spPr>
        <p:txBody>
          <a:bodyPr wrap="none" rtlCol="0">
            <a:spAutoFit/>
          </a:bodyPr>
          <a:lstStyle/>
          <a:p>
            <a:pPr algn="ctr">
              <a:lnSpc>
                <a:spcPct val="150000"/>
              </a:lnSpc>
            </a:pPr>
            <a:r>
              <a:rPr kumimoji="1" lang="ja-JP" altLang="en-US" sz="2400"/>
              <a:t>八千代さまの財産がさらに増え、</a:t>
            </a:r>
            <a:br>
              <a:rPr kumimoji="1" lang="en-US" altLang="ja-JP" sz="2400" dirty="0"/>
            </a:br>
            <a:r>
              <a:rPr lang="ja-JP" altLang="en-US" sz="2400"/>
              <a:t>より多額の相続税を支払わなければならなくなる</a:t>
            </a:r>
            <a:br>
              <a:rPr lang="en-US" altLang="ja-JP" sz="2400" dirty="0"/>
            </a:br>
            <a:r>
              <a:rPr lang="ja-JP" altLang="en-US" sz="2400"/>
              <a:t>可能性が大きいです</a:t>
            </a:r>
            <a:endParaRPr kumimoji="1" lang="ja-JP" altLang="en-US" sz="2400" dirty="0"/>
          </a:p>
        </p:txBody>
      </p:sp>
    </p:spTree>
    <p:extLst>
      <p:ext uri="{BB962C8B-B14F-4D97-AF65-F5344CB8AC3E}">
        <p14:creationId xmlns:p14="http://schemas.microsoft.com/office/powerpoint/2010/main" val="215541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3C1F633-02DF-1326-23CD-0099BA491A88}"/>
              </a:ext>
            </a:extLst>
          </p:cNvPr>
          <p:cNvSpPr txBox="1"/>
          <p:nvPr/>
        </p:nvSpPr>
        <p:spPr>
          <a:xfrm>
            <a:off x="1248012" y="2276872"/>
            <a:ext cx="6647975" cy="3108543"/>
          </a:xfrm>
          <a:prstGeom prst="rect">
            <a:avLst/>
          </a:prstGeom>
          <a:solidFill>
            <a:srgbClr val="FFFF00"/>
          </a:solidFill>
        </p:spPr>
        <p:txBody>
          <a:bodyPr wrap="none" rtlCol="0">
            <a:spAutoFit/>
          </a:bodyPr>
          <a:lstStyle/>
          <a:p>
            <a:pPr algn="ctr"/>
            <a:r>
              <a:rPr kumimoji="1" lang="ja-JP" altLang="en-US" sz="2800"/>
              <a:t>相続対策は</a:t>
            </a:r>
            <a:endParaRPr kumimoji="1" lang="en-US" altLang="ja-JP" sz="2800" dirty="0"/>
          </a:p>
          <a:p>
            <a:pPr algn="ctr"/>
            <a:endParaRPr lang="en-US" altLang="ja-JP" sz="2800" dirty="0"/>
          </a:p>
          <a:p>
            <a:pPr algn="ctr"/>
            <a:r>
              <a:rPr kumimoji="1" lang="ja-JP" altLang="en-US" sz="2800"/>
              <a:t>一次相続だけではなく</a:t>
            </a:r>
            <a:endParaRPr kumimoji="1" lang="en-US" altLang="ja-JP" sz="2800" dirty="0"/>
          </a:p>
          <a:p>
            <a:pPr algn="ctr"/>
            <a:endParaRPr lang="en-US" altLang="ja-JP" sz="2800" dirty="0"/>
          </a:p>
          <a:p>
            <a:pPr algn="ctr"/>
            <a:r>
              <a:rPr kumimoji="1" lang="ja-JP" altLang="en-US" sz="2800"/>
              <a:t>二次相続対策もセットで実施することを</a:t>
            </a:r>
            <a:endParaRPr kumimoji="1" lang="en-US" altLang="ja-JP" sz="2800" dirty="0"/>
          </a:p>
          <a:p>
            <a:pPr algn="ctr"/>
            <a:endParaRPr lang="en-US" altLang="ja-JP" sz="2800" dirty="0"/>
          </a:p>
          <a:p>
            <a:pPr algn="ctr"/>
            <a:r>
              <a:rPr kumimoji="1" lang="ja-JP" altLang="en-US" sz="2800"/>
              <a:t>おすすめします。</a:t>
            </a:r>
            <a:endParaRPr kumimoji="1" lang="ja-JP" altLang="en-US" sz="2800" dirty="0"/>
          </a:p>
        </p:txBody>
      </p:sp>
    </p:spTree>
    <p:extLst>
      <p:ext uri="{BB962C8B-B14F-4D97-AF65-F5344CB8AC3E}">
        <p14:creationId xmlns:p14="http://schemas.microsoft.com/office/powerpoint/2010/main" val="54773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2C2D1AE-C151-7843-88B0-1498775B865C}"/>
              </a:ext>
            </a:extLst>
          </p:cNvPr>
          <p:cNvSpPr txBox="1"/>
          <p:nvPr/>
        </p:nvSpPr>
        <p:spPr>
          <a:xfrm>
            <a:off x="2339752" y="605880"/>
            <a:ext cx="4185761" cy="461665"/>
          </a:xfrm>
          <a:prstGeom prst="rect">
            <a:avLst/>
          </a:prstGeom>
          <a:noFill/>
        </p:spPr>
        <p:txBody>
          <a:bodyPr wrap="none" rtlCol="0">
            <a:spAutoFit/>
          </a:bodyPr>
          <a:lstStyle/>
          <a:p>
            <a:r>
              <a:rPr lang="ja-JP" altLang="en-US" sz="2400"/>
              <a:t>相続コンサルタント川口宗治</a:t>
            </a:r>
            <a:endParaRPr kumimoji="1" lang="ja-JP" altLang="en-US" sz="2400"/>
          </a:p>
        </p:txBody>
      </p:sp>
      <p:sp>
        <p:nvSpPr>
          <p:cNvPr id="11" name="正方形/長方形 10">
            <a:extLst>
              <a:ext uri="{FF2B5EF4-FFF2-40B4-BE49-F238E27FC236}">
                <a16:creationId xmlns:a16="http://schemas.microsoft.com/office/drawing/2014/main" id="{F452FBCE-BEB8-AC4E-B3E0-62BBDD702B5D}"/>
              </a:ext>
            </a:extLst>
          </p:cNvPr>
          <p:cNvSpPr/>
          <p:nvPr/>
        </p:nvSpPr>
        <p:spPr>
          <a:xfrm>
            <a:off x="2987824" y="1658245"/>
            <a:ext cx="6647261" cy="4641720"/>
          </a:xfrm>
          <a:prstGeom prst="rect">
            <a:avLst/>
          </a:prstGeom>
        </p:spPr>
        <p:txBody>
          <a:bodyPr wrap="square">
            <a:spAutoFit/>
          </a:bodyPr>
          <a:lstStyle/>
          <a:p>
            <a:pPr fontAlgn="ctr">
              <a:lnSpc>
                <a:spcPct val="120000"/>
              </a:lnSpc>
            </a:pPr>
            <a:r>
              <a:rPr lang="en-US" altLang="ja-JP" sz="1600" dirty="0"/>
              <a:t>1973</a:t>
            </a:r>
            <a:r>
              <a:rPr lang="ja-JP" altLang="en-US" sz="1600"/>
              <a:t>年</a:t>
            </a:r>
            <a:r>
              <a:rPr lang="en-US" altLang="ja-JP" sz="1600" dirty="0"/>
              <a:t> </a:t>
            </a:r>
            <a:r>
              <a:rPr lang="ja-JP" altLang="en-US" sz="1600"/>
              <a:t>富山県生まれ　　　　</a:t>
            </a:r>
            <a:endParaRPr lang="en-US" altLang="ja-JP" sz="1600" dirty="0"/>
          </a:p>
          <a:p>
            <a:pPr fontAlgn="ctr">
              <a:lnSpc>
                <a:spcPct val="120000"/>
              </a:lnSpc>
            </a:pPr>
            <a:r>
              <a:rPr lang="en-US" altLang="ja-JP" sz="1600" dirty="0"/>
              <a:t>1999</a:t>
            </a:r>
            <a:r>
              <a:rPr lang="ja-JP" altLang="en-US" sz="1600"/>
              <a:t>年</a:t>
            </a:r>
            <a:r>
              <a:rPr lang="en-US" altLang="ja-JP" sz="1600" dirty="0"/>
              <a:t> </a:t>
            </a:r>
            <a:r>
              <a:rPr lang="ja-JP" altLang="en-US" sz="1600"/>
              <a:t>プルデンシャル生命保険入社。　　　　　　　　　　　　　　　　　　　　</a:t>
            </a:r>
            <a:br>
              <a:rPr lang="ja-JP" altLang="en-US" sz="1600"/>
            </a:br>
            <a:r>
              <a:rPr lang="en-US" altLang="ja-JP" sz="1600" dirty="0"/>
              <a:t>2013</a:t>
            </a:r>
            <a:r>
              <a:rPr lang="ja-JP" altLang="en-US" sz="1600"/>
              <a:t>年</a:t>
            </a:r>
            <a:r>
              <a:rPr lang="en-US" altLang="ja-JP" sz="1600" dirty="0"/>
              <a:t> </a:t>
            </a:r>
            <a:r>
              <a:rPr lang="ja-JP" altLang="en-US" sz="1600"/>
              <a:t>プルデンシャル生命を退職。</a:t>
            </a:r>
            <a:endParaRPr lang="en-US" altLang="ja-JP" sz="1600" dirty="0"/>
          </a:p>
          <a:p>
            <a:pPr fontAlgn="ctr">
              <a:lnSpc>
                <a:spcPct val="120000"/>
              </a:lnSpc>
            </a:pPr>
            <a:r>
              <a:rPr lang="ja-JP" altLang="en-US" sz="1600"/>
              <a:t>　　　</a:t>
            </a:r>
            <a:r>
              <a:rPr lang="en-US" altLang="ja-JP" sz="1600" dirty="0"/>
              <a:t>  </a:t>
            </a:r>
            <a:r>
              <a:rPr lang="ja-JP" altLang="en-US" sz="1600"/>
              <a:t>相続コンサルタントとして独立・開業し、</a:t>
            </a:r>
            <a:br>
              <a:rPr lang="en-US" altLang="ja-JP" sz="1600" dirty="0"/>
            </a:br>
            <a:r>
              <a:rPr lang="ja-JP" altLang="en-US" sz="1600"/>
              <a:t>　　</a:t>
            </a:r>
            <a:r>
              <a:rPr lang="ja-JP" altLang="en-US" sz="1600" dirty="0"/>
              <a:t>　</a:t>
            </a:r>
            <a:r>
              <a:rPr lang="ja-JP" altLang="en-US" sz="2000" b="1" u="sng">
                <a:solidFill>
                  <a:srgbClr val="A47D00"/>
                </a:solidFill>
              </a:rPr>
              <a:t>「相続コンサルタント事務所ライブリッジ」</a:t>
            </a:r>
            <a:br>
              <a:rPr lang="en-US" altLang="ja-JP" sz="2000" b="1" u="sng" dirty="0">
                <a:solidFill>
                  <a:srgbClr val="A47D00"/>
                </a:solidFill>
              </a:rPr>
            </a:br>
            <a:r>
              <a:rPr lang="ja-JP" altLang="en-US" sz="2000" b="1">
                <a:solidFill>
                  <a:srgbClr val="A47D00"/>
                </a:solidFill>
              </a:rPr>
              <a:t>　　　　　　　　　　　　　　　　　　　</a:t>
            </a:r>
            <a:r>
              <a:rPr lang="ja-JP" altLang="en-US" sz="1600"/>
              <a:t>を設立</a:t>
            </a:r>
            <a:endParaRPr lang="en-US" altLang="ja-JP" sz="1600" dirty="0"/>
          </a:p>
          <a:p>
            <a:pPr fontAlgn="ctr">
              <a:lnSpc>
                <a:spcPct val="120000"/>
              </a:lnSpc>
            </a:pPr>
            <a:r>
              <a:rPr lang="en-US" altLang="ja-JP" sz="1600" dirty="0"/>
              <a:t>2014</a:t>
            </a:r>
            <a:r>
              <a:rPr lang="ja-JP" altLang="en-US" sz="1600"/>
              <a:t>年</a:t>
            </a:r>
            <a:r>
              <a:rPr lang="en-US" altLang="ja-JP" sz="1600" dirty="0"/>
              <a:t> </a:t>
            </a:r>
            <a:r>
              <a:rPr lang="ja-JP" altLang="en-US" sz="1600"/>
              <a:t>富山の相続の専門家と相続問題解決のための専門家集団</a:t>
            </a:r>
            <a:endParaRPr lang="en-US" altLang="ja-JP" sz="1600" dirty="0">
              <a:latin typeface="メイリオ" charset="-128"/>
            </a:endParaRPr>
          </a:p>
          <a:p>
            <a:pPr fontAlgn="ctr">
              <a:lnSpc>
                <a:spcPct val="120000"/>
              </a:lnSpc>
            </a:pPr>
            <a:r>
              <a:rPr lang="ja-JP" altLang="en-US" sz="1600" b="1">
                <a:solidFill>
                  <a:srgbClr val="002060"/>
                </a:solidFill>
                <a:latin typeface="メイリオ" charset="-128"/>
              </a:rPr>
              <a:t>　　</a:t>
            </a:r>
            <a:r>
              <a:rPr lang="ja-JP" altLang="en-US" sz="1600" b="1" dirty="0">
                <a:solidFill>
                  <a:srgbClr val="002060"/>
                </a:solidFill>
                <a:latin typeface="メイリオ" charset="-128"/>
              </a:rPr>
              <a:t>　</a:t>
            </a:r>
            <a:r>
              <a:rPr lang="ja-JP" altLang="en-US" sz="2000" b="1" u="sng">
                <a:solidFill>
                  <a:srgbClr val="002060"/>
                </a:solidFill>
                <a:latin typeface="メイリオ" charset="-128"/>
              </a:rPr>
              <a:t>「相続トータルサポート富山」</a:t>
            </a:r>
            <a:endParaRPr lang="en-US" altLang="ja-JP" sz="2000" b="1" u="sng" dirty="0">
              <a:solidFill>
                <a:srgbClr val="002060"/>
              </a:solidFill>
              <a:latin typeface="メイリオ" charset="-128"/>
            </a:endParaRPr>
          </a:p>
          <a:p>
            <a:pPr fontAlgn="ctr">
              <a:lnSpc>
                <a:spcPct val="120000"/>
              </a:lnSpc>
            </a:pPr>
            <a:r>
              <a:rPr lang="ja-JP" altLang="en-US" sz="2000" b="1">
                <a:solidFill>
                  <a:srgbClr val="002060"/>
                </a:solidFill>
                <a:latin typeface="メイリオ" charset="-128"/>
              </a:rPr>
              <a:t>　　　　　　　　　　　　　　　</a:t>
            </a:r>
            <a:r>
              <a:rPr lang="ja-JP" altLang="en-US" sz="1600">
                <a:latin typeface="メイリオ" charset="-128"/>
              </a:rPr>
              <a:t>を設立、代表に就任</a:t>
            </a:r>
          </a:p>
          <a:p>
            <a:pPr>
              <a:lnSpc>
                <a:spcPct val="120000"/>
              </a:lnSpc>
            </a:pPr>
            <a:r>
              <a:rPr lang="en-US" altLang="ja-JP" sz="1600" dirty="0"/>
              <a:t>2018</a:t>
            </a:r>
            <a:r>
              <a:rPr lang="ja-JP" altLang="en-US" sz="1600"/>
              <a:t>年</a:t>
            </a:r>
            <a:r>
              <a:rPr lang="en-US" altLang="ja-JP" sz="1600" dirty="0"/>
              <a:t> </a:t>
            </a:r>
            <a:r>
              <a:rPr lang="ja-JP" altLang="en-US" sz="2000" u="sng">
                <a:solidFill>
                  <a:srgbClr val="00B050"/>
                </a:solidFill>
              </a:rPr>
              <a:t>「選ばれる相続コンサルタント養成講座」</a:t>
            </a:r>
            <a:endParaRPr lang="en-US" altLang="ja-JP" sz="2000" u="sng" dirty="0">
              <a:solidFill>
                <a:srgbClr val="00B050"/>
              </a:solidFill>
            </a:endParaRPr>
          </a:p>
          <a:p>
            <a:pPr>
              <a:lnSpc>
                <a:spcPct val="120000"/>
              </a:lnSpc>
            </a:pPr>
            <a:r>
              <a:rPr lang="ja-JP" altLang="en-US" sz="1600"/>
              <a:t>　　　　　　　　　　　　　　スタート（現在第</a:t>
            </a:r>
            <a:r>
              <a:rPr lang="en-US" altLang="ja-JP" sz="1600" dirty="0"/>
              <a:t>29</a:t>
            </a:r>
            <a:r>
              <a:rPr lang="ja-JP" altLang="en-US" sz="1600"/>
              <a:t>期を開講中）</a:t>
            </a:r>
            <a:endParaRPr lang="en-US" altLang="ja-JP" sz="1600" dirty="0"/>
          </a:p>
          <a:p>
            <a:pPr>
              <a:lnSpc>
                <a:spcPct val="120000"/>
              </a:lnSpc>
            </a:pPr>
            <a:r>
              <a:rPr lang="en-US" altLang="ja-JP" sz="1600" dirty="0"/>
              <a:t>2020</a:t>
            </a:r>
            <a:r>
              <a:rPr lang="ja-JP" altLang="en-US" sz="1600"/>
              <a:t>年</a:t>
            </a:r>
            <a:r>
              <a:rPr lang="en-US" altLang="ja-JP" sz="1600" dirty="0"/>
              <a:t> </a:t>
            </a:r>
            <a:r>
              <a:rPr lang="ja-JP" altLang="en-US" sz="2000" u="sng">
                <a:solidFill>
                  <a:srgbClr val="FF0000"/>
                </a:solidFill>
              </a:rPr>
              <a:t>「相続マーケティング研究所」</a:t>
            </a:r>
            <a:r>
              <a:rPr lang="ja-JP" altLang="en-US" sz="1600"/>
              <a:t>設立</a:t>
            </a:r>
            <a:br>
              <a:rPr lang="en-US" altLang="ja-JP" sz="1600" dirty="0"/>
            </a:br>
            <a:r>
              <a:rPr lang="ja-JP" altLang="en-US" sz="1600"/>
              <a:t>　　　　毎朝ほぼ</a:t>
            </a:r>
            <a:r>
              <a:rPr lang="en-US" altLang="ja-JP" sz="1600" dirty="0"/>
              <a:t>8:30</a:t>
            </a:r>
            <a:r>
              <a:rPr lang="ja-JP" altLang="en-US" sz="1600"/>
              <a:t>から</a:t>
            </a:r>
            <a:r>
              <a:rPr lang="en-US" altLang="ja-JP" sz="1600" dirty="0"/>
              <a:t>YouTube</a:t>
            </a:r>
            <a:r>
              <a:rPr lang="ja-JP" altLang="en-US" sz="1600"/>
              <a:t>で</a:t>
            </a:r>
            <a:br>
              <a:rPr lang="en-US" altLang="ja-JP" sz="1600" dirty="0"/>
            </a:br>
            <a:r>
              <a:rPr lang="ja-JP" altLang="en-US" sz="1600"/>
              <a:t>　　　　相続マーケティングに関するライブを配信。</a:t>
            </a:r>
            <a:endParaRPr lang="en-US" altLang="ja-JP" sz="1600" dirty="0"/>
          </a:p>
        </p:txBody>
      </p:sp>
      <p:pic>
        <p:nvPicPr>
          <p:cNvPr id="15" name="図 14" descr="ノートパソコンを使っている男性&#10;&#10;中程度の精度で自動的に生成された説明">
            <a:extLst>
              <a:ext uri="{FF2B5EF4-FFF2-40B4-BE49-F238E27FC236}">
                <a16:creationId xmlns:a16="http://schemas.microsoft.com/office/drawing/2014/main" id="{9A132CA5-3893-4A41-A855-360DAFD62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32857"/>
            <a:ext cx="2544582" cy="3168351"/>
          </a:xfrm>
          <a:prstGeom prst="rect">
            <a:avLst/>
          </a:prstGeom>
        </p:spPr>
      </p:pic>
    </p:spTree>
    <p:extLst>
      <p:ext uri="{BB962C8B-B14F-4D97-AF65-F5344CB8AC3E}">
        <p14:creationId xmlns:p14="http://schemas.microsoft.com/office/powerpoint/2010/main" val="117246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a:cxnSpLocks/>
          </p:cNvCxnSpPr>
          <p:nvPr/>
        </p:nvCxnSpPr>
        <p:spPr>
          <a:xfrm>
            <a:off x="251520" y="1268760"/>
            <a:ext cx="8640960"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1F11839-EDD2-967E-3E5E-CAFF2D3E5F0D}"/>
              </a:ext>
            </a:extLst>
          </p:cNvPr>
          <p:cNvSpPr txBox="1"/>
          <p:nvPr/>
        </p:nvSpPr>
        <p:spPr>
          <a:xfrm>
            <a:off x="1187624" y="1434918"/>
            <a:ext cx="7200800" cy="2303964"/>
          </a:xfrm>
          <a:prstGeom prst="rect">
            <a:avLst/>
          </a:prstGeom>
          <a:noFill/>
        </p:spPr>
        <p:txBody>
          <a:bodyPr wrap="square">
            <a:spAutoFit/>
          </a:bodyPr>
          <a:lstStyle/>
          <a:p>
            <a:pPr>
              <a:lnSpc>
                <a:spcPct val="150000"/>
              </a:lnSpc>
            </a:pPr>
            <a:r>
              <a:rPr lang="ja-JP" altLang="en-US" sz="1400" b="0" i="0">
                <a:solidFill>
                  <a:srgbClr val="333333"/>
                </a:solidFill>
                <a:effectLst/>
                <a:latin typeface="+mn-ea"/>
              </a:rPr>
              <a:t>二次相続とは、一次相続で相続人となった配偶者が亡くなったときに発生する相続のことを指します。</a:t>
            </a:r>
            <a:endParaRPr lang="en-US" altLang="ja-JP" sz="1400" b="0" i="0" dirty="0">
              <a:solidFill>
                <a:srgbClr val="333333"/>
              </a:solidFill>
              <a:effectLst/>
              <a:latin typeface="+mn-ea"/>
            </a:endParaRPr>
          </a:p>
          <a:p>
            <a:pPr>
              <a:lnSpc>
                <a:spcPct val="150000"/>
              </a:lnSpc>
            </a:pPr>
            <a:r>
              <a:rPr lang="ja-JP" altLang="en-US" sz="1400" b="0" i="0">
                <a:solidFill>
                  <a:srgbClr val="333333"/>
                </a:solidFill>
                <a:effectLst/>
                <a:latin typeface="+mn-ea"/>
              </a:rPr>
              <a:t>たとえば両親と子ども</a:t>
            </a:r>
            <a:r>
              <a:rPr lang="en-US" altLang="ja-JP" sz="1400" b="0" i="0" dirty="0">
                <a:solidFill>
                  <a:srgbClr val="333333"/>
                </a:solidFill>
                <a:effectLst/>
                <a:latin typeface="+mn-ea"/>
              </a:rPr>
              <a:t>3</a:t>
            </a:r>
            <a:r>
              <a:rPr lang="ja-JP" altLang="en-US" sz="1400" b="0" i="0">
                <a:solidFill>
                  <a:srgbClr val="333333"/>
                </a:solidFill>
                <a:effectLst/>
                <a:latin typeface="+mn-ea"/>
              </a:rPr>
              <a:t>人の</a:t>
            </a:r>
            <a:r>
              <a:rPr lang="en-US" altLang="ja-JP" sz="1400" b="0" i="0" dirty="0">
                <a:solidFill>
                  <a:srgbClr val="333333"/>
                </a:solidFill>
                <a:effectLst/>
                <a:latin typeface="+mn-ea"/>
              </a:rPr>
              <a:t>5</a:t>
            </a:r>
            <a:r>
              <a:rPr lang="ja-JP" altLang="en-US" sz="1400" b="0" i="0">
                <a:solidFill>
                  <a:srgbClr val="333333"/>
                </a:solidFill>
                <a:effectLst/>
                <a:latin typeface="+mn-ea"/>
              </a:rPr>
              <a:t>人家族の場合、</a:t>
            </a:r>
            <a:endParaRPr lang="en-US" altLang="ja-JP" sz="1400" b="0" i="0" dirty="0">
              <a:solidFill>
                <a:srgbClr val="333333"/>
              </a:solidFill>
              <a:effectLst/>
              <a:latin typeface="+mn-ea"/>
            </a:endParaRPr>
          </a:p>
          <a:p>
            <a:pPr>
              <a:lnSpc>
                <a:spcPct val="150000"/>
              </a:lnSpc>
            </a:pPr>
            <a:r>
              <a:rPr lang="ja-JP" altLang="en-US" sz="1400" b="0" i="0">
                <a:solidFill>
                  <a:srgbClr val="333333"/>
                </a:solidFill>
                <a:effectLst/>
                <a:latin typeface="+mn-ea"/>
              </a:rPr>
              <a:t>父がはじめに亡くなり、配偶者の母と子どもたちへ遺産が相続されるのを一次相続、</a:t>
            </a:r>
            <a:endParaRPr lang="en-US" altLang="ja-JP" sz="1400" b="0" i="0" dirty="0">
              <a:solidFill>
                <a:srgbClr val="333333"/>
              </a:solidFill>
              <a:effectLst/>
              <a:latin typeface="+mn-ea"/>
            </a:endParaRPr>
          </a:p>
          <a:p>
            <a:pPr>
              <a:lnSpc>
                <a:spcPct val="150000"/>
              </a:lnSpc>
            </a:pPr>
            <a:r>
              <a:rPr lang="ja-JP" altLang="en-US" sz="1400" b="0" i="0">
                <a:solidFill>
                  <a:srgbClr val="333333"/>
                </a:solidFill>
                <a:effectLst/>
                <a:latin typeface="+mn-ea"/>
              </a:rPr>
              <a:t>続いて母が亡くなり子ども達だけへ遺産相続されるのが二次相続です。</a:t>
            </a:r>
            <a:endParaRPr lang="en-US" altLang="ja-JP" sz="1400" b="0" i="0" dirty="0">
              <a:solidFill>
                <a:srgbClr val="333333"/>
              </a:solidFill>
              <a:effectLst/>
              <a:latin typeface="+mn-ea"/>
            </a:endParaRPr>
          </a:p>
          <a:p>
            <a:pPr>
              <a:lnSpc>
                <a:spcPct val="150000"/>
              </a:lnSpc>
            </a:pPr>
            <a:r>
              <a:rPr lang="ja-JP" altLang="en-US" sz="1400">
                <a:solidFill>
                  <a:srgbClr val="333333"/>
                </a:solidFill>
                <a:latin typeface="+mn-ea"/>
              </a:rPr>
              <a:t>二次相続ではすでに配偶者が亡くなっているため、相続税において控除される金額が減り、相続税は大きくなりがちなのが一般的です。</a:t>
            </a:r>
            <a:endParaRPr lang="ja-JP" altLang="en-US" sz="1400">
              <a:latin typeface="+mn-ea"/>
            </a:endParaRPr>
          </a:p>
        </p:txBody>
      </p:sp>
      <p:sp>
        <p:nvSpPr>
          <p:cNvPr id="6" name="テキスト ボックス 5">
            <a:extLst>
              <a:ext uri="{FF2B5EF4-FFF2-40B4-BE49-F238E27FC236}">
                <a16:creationId xmlns:a16="http://schemas.microsoft.com/office/drawing/2014/main" id="{950E0604-78EB-172B-8359-ED3BCE476969}"/>
              </a:ext>
            </a:extLst>
          </p:cNvPr>
          <p:cNvSpPr txBox="1"/>
          <p:nvPr/>
        </p:nvSpPr>
        <p:spPr>
          <a:xfrm>
            <a:off x="3787169" y="740020"/>
            <a:ext cx="1569661" cy="369332"/>
          </a:xfrm>
          <a:prstGeom prst="rect">
            <a:avLst/>
          </a:prstGeom>
          <a:noFill/>
        </p:spPr>
        <p:txBody>
          <a:bodyPr wrap="none" rtlCol="0">
            <a:spAutoFit/>
          </a:bodyPr>
          <a:lstStyle/>
          <a:p>
            <a:pPr algn="ctr"/>
            <a:r>
              <a:rPr kumimoji="1" lang="ja-JP" altLang="en-US"/>
              <a:t>二次相続とは</a:t>
            </a:r>
            <a:endParaRPr kumimoji="1" lang="ja-JP" altLang="en-US" dirty="0"/>
          </a:p>
        </p:txBody>
      </p:sp>
      <p:pic>
        <p:nvPicPr>
          <p:cNvPr id="9" name="図 8" descr="タイムライン&#10;&#10;中程度の精度で自動的に生成された説明">
            <a:extLst>
              <a:ext uri="{FF2B5EF4-FFF2-40B4-BE49-F238E27FC236}">
                <a16:creationId xmlns:a16="http://schemas.microsoft.com/office/drawing/2014/main" id="{8C21AADE-ECAD-7548-38C9-506982C95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3920382"/>
            <a:ext cx="2318902" cy="2685044"/>
          </a:xfrm>
          <a:prstGeom prst="rect">
            <a:avLst/>
          </a:prstGeom>
        </p:spPr>
      </p:pic>
      <p:pic>
        <p:nvPicPr>
          <p:cNvPr id="11" name="図 10" descr="タイムライン が含まれている画像&#10;&#10;自動的に生成された説明">
            <a:extLst>
              <a:ext uri="{FF2B5EF4-FFF2-40B4-BE49-F238E27FC236}">
                <a16:creationId xmlns:a16="http://schemas.microsoft.com/office/drawing/2014/main" id="{85E9D1FD-1A13-55DB-D14E-B35620C7B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3920382"/>
            <a:ext cx="2160240" cy="2685044"/>
          </a:xfrm>
          <a:prstGeom prst="rect">
            <a:avLst/>
          </a:prstGeom>
        </p:spPr>
      </p:pic>
    </p:spTree>
    <p:extLst>
      <p:ext uri="{BB962C8B-B14F-4D97-AF65-F5344CB8AC3E}">
        <p14:creationId xmlns:p14="http://schemas.microsoft.com/office/powerpoint/2010/main" val="208647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6B38328C-12D0-9628-9BB5-203757841046}"/>
              </a:ext>
            </a:extLst>
          </p:cNvPr>
          <p:cNvSpPr txBox="1"/>
          <p:nvPr/>
        </p:nvSpPr>
        <p:spPr>
          <a:xfrm>
            <a:off x="2504767" y="1871247"/>
            <a:ext cx="4134465" cy="523220"/>
          </a:xfrm>
          <a:prstGeom prst="rect">
            <a:avLst/>
          </a:prstGeom>
          <a:noFill/>
        </p:spPr>
        <p:txBody>
          <a:bodyPr wrap="none" rtlCol="0">
            <a:spAutoFit/>
          </a:bodyPr>
          <a:lstStyle/>
          <a:p>
            <a:r>
              <a:rPr kumimoji="1" lang="en-US" altLang="ja-JP" sz="2800" dirty="0">
                <a:highlight>
                  <a:srgbClr val="FFFF00"/>
                </a:highlight>
              </a:rPr>
              <a:t>①</a:t>
            </a:r>
            <a:r>
              <a:rPr kumimoji="1" lang="ja-JP" altLang="en-US" sz="2800">
                <a:highlight>
                  <a:srgbClr val="FFFF00"/>
                </a:highlight>
              </a:rPr>
              <a:t>八千代さまの相続対策</a:t>
            </a:r>
            <a:endParaRPr kumimoji="1" lang="ja-JP" altLang="en-US" sz="2800" dirty="0">
              <a:highlight>
                <a:srgbClr val="FFFF00"/>
              </a:highlight>
            </a:endParaRPr>
          </a:p>
        </p:txBody>
      </p:sp>
      <p:sp>
        <p:nvSpPr>
          <p:cNvPr id="5" name="テキスト ボックス 4">
            <a:extLst>
              <a:ext uri="{FF2B5EF4-FFF2-40B4-BE49-F238E27FC236}">
                <a16:creationId xmlns:a16="http://schemas.microsoft.com/office/drawing/2014/main" id="{ACD76D6C-896A-6F95-2B88-911F59B7F8C1}"/>
              </a:ext>
            </a:extLst>
          </p:cNvPr>
          <p:cNvSpPr txBox="1"/>
          <p:nvPr/>
        </p:nvSpPr>
        <p:spPr>
          <a:xfrm>
            <a:off x="1115616" y="2534046"/>
            <a:ext cx="7007046" cy="2907784"/>
          </a:xfrm>
          <a:prstGeom prst="rect">
            <a:avLst/>
          </a:prstGeom>
          <a:noFill/>
        </p:spPr>
        <p:txBody>
          <a:bodyPr wrap="none" rtlCol="0">
            <a:spAutoFit/>
          </a:bodyPr>
          <a:lstStyle/>
          <a:p>
            <a:pPr algn="ctr">
              <a:lnSpc>
                <a:spcPct val="200000"/>
              </a:lnSpc>
            </a:pPr>
            <a:r>
              <a:rPr kumimoji="1" lang="ja-JP" altLang="en-US" sz="2800"/>
              <a:t>今から</a:t>
            </a:r>
            <a:endParaRPr kumimoji="1" lang="en-US" altLang="ja-JP" sz="2800" dirty="0"/>
          </a:p>
          <a:p>
            <a:pPr algn="ctr">
              <a:lnSpc>
                <a:spcPct val="200000"/>
              </a:lnSpc>
            </a:pPr>
            <a:r>
              <a:rPr kumimoji="1" lang="ja-JP" altLang="en-US" sz="4000"/>
              <a:t>「何ができるか？」</a:t>
            </a:r>
            <a:endParaRPr kumimoji="1" lang="en-US" altLang="ja-JP" sz="4000" dirty="0"/>
          </a:p>
          <a:p>
            <a:pPr algn="ctr">
              <a:lnSpc>
                <a:spcPct val="200000"/>
              </a:lnSpc>
            </a:pPr>
            <a:r>
              <a:rPr kumimoji="1" lang="ja-JP" altLang="en-US" sz="2800"/>
              <a:t>を探っていくことが重要と考えられます。</a:t>
            </a:r>
            <a:endParaRPr kumimoji="1" lang="ja-JP" altLang="en-US" sz="2800" dirty="0"/>
          </a:p>
        </p:txBody>
      </p:sp>
    </p:spTree>
    <p:extLst>
      <p:ext uri="{BB962C8B-B14F-4D97-AF65-F5344CB8AC3E}">
        <p14:creationId xmlns:p14="http://schemas.microsoft.com/office/powerpoint/2010/main" val="426613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7" name="Google Shape;96;p18">
            <a:extLst>
              <a:ext uri="{FF2B5EF4-FFF2-40B4-BE49-F238E27FC236}">
                <a16:creationId xmlns:a16="http://schemas.microsoft.com/office/drawing/2014/main" id="{0A6DAE82-301D-154A-86DC-E76A1479729A}"/>
              </a:ext>
            </a:extLst>
          </p:cNvPr>
          <p:cNvSpPr/>
          <p:nvPr/>
        </p:nvSpPr>
        <p:spPr>
          <a:xfrm>
            <a:off x="365341" y="3143246"/>
            <a:ext cx="1913853" cy="947000"/>
          </a:xfrm>
          <a:prstGeom prst="homePlate">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38" name="Google Shape;97;p18">
            <a:extLst>
              <a:ext uri="{FF2B5EF4-FFF2-40B4-BE49-F238E27FC236}">
                <a16:creationId xmlns:a16="http://schemas.microsoft.com/office/drawing/2014/main" id="{871ACBD9-3FCB-AB43-A810-2903CE62A43B}"/>
              </a:ext>
            </a:extLst>
          </p:cNvPr>
          <p:cNvSpPr txBox="1">
            <a:spLocks/>
          </p:cNvSpPr>
          <p:nvPr/>
        </p:nvSpPr>
        <p:spPr>
          <a:xfrm>
            <a:off x="496810" y="3317973"/>
            <a:ext cx="1487905"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spcBef>
                <a:spcPts val="0"/>
              </a:spcBef>
              <a:buFont typeface="Arial" pitchFamily="34" charset="0"/>
              <a:buNone/>
            </a:pPr>
            <a:r>
              <a:rPr lang="ja-JP" altLang="en-US" sz="1800">
                <a:solidFill>
                  <a:schemeClr val="lt1"/>
                </a:solidFill>
              </a:rPr>
              <a:t>現状の確認</a:t>
            </a:r>
            <a:endParaRPr lang="ja-JP" altLang="en-US" sz="1800" dirty="0">
              <a:solidFill>
                <a:schemeClr val="lt1"/>
              </a:solidFill>
            </a:endParaRPr>
          </a:p>
        </p:txBody>
      </p:sp>
      <p:grpSp>
        <p:nvGrpSpPr>
          <p:cNvPr id="39" name="Google Shape;98;p18">
            <a:extLst>
              <a:ext uri="{FF2B5EF4-FFF2-40B4-BE49-F238E27FC236}">
                <a16:creationId xmlns:a16="http://schemas.microsoft.com/office/drawing/2014/main" id="{F2F702E9-480E-5C44-8FB7-EE836BE0516E}"/>
              </a:ext>
            </a:extLst>
          </p:cNvPr>
          <p:cNvGrpSpPr/>
          <p:nvPr/>
        </p:nvGrpSpPr>
        <p:grpSpPr>
          <a:xfrm>
            <a:off x="949919" y="2395320"/>
            <a:ext cx="203314" cy="754114"/>
            <a:chOff x="777447" y="1610215"/>
            <a:chExt cx="198900" cy="593656"/>
          </a:xfrm>
        </p:grpSpPr>
        <p:cxnSp>
          <p:nvCxnSpPr>
            <p:cNvPr id="40" name="Google Shape;99;p18">
              <a:extLst>
                <a:ext uri="{FF2B5EF4-FFF2-40B4-BE49-F238E27FC236}">
                  <a16:creationId xmlns:a16="http://schemas.microsoft.com/office/drawing/2014/main" id="{5C63A034-6FB8-DA45-B320-8EB7B1240590}"/>
                </a:ext>
              </a:extLst>
            </p:cNvPr>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41" name="Google Shape;100;p18">
              <a:extLst>
                <a:ext uri="{FF2B5EF4-FFF2-40B4-BE49-F238E27FC236}">
                  <a16:creationId xmlns:a16="http://schemas.microsoft.com/office/drawing/2014/main" id="{D3AD91E8-83DD-1244-B6A5-4D2CD6D4439C}"/>
                </a:ext>
              </a:extLst>
            </p:cNvPr>
            <p:cNvSpPr/>
            <p:nvPr/>
          </p:nvSpPr>
          <p:spPr>
            <a:xfrm>
              <a:off x="777447"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42" name="Google Shape;101;p18">
            <a:extLst>
              <a:ext uri="{FF2B5EF4-FFF2-40B4-BE49-F238E27FC236}">
                <a16:creationId xmlns:a16="http://schemas.microsoft.com/office/drawing/2014/main" id="{0860E2D9-BB05-CC49-B114-ABF81B2A4CB3}"/>
              </a:ext>
            </a:extLst>
          </p:cNvPr>
          <p:cNvSpPr txBox="1">
            <a:spLocks/>
          </p:cNvSpPr>
          <p:nvPr/>
        </p:nvSpPr>
        <p:spPr>
          <a:xfrm>
            <a:off x="-85838" y="1484349"/>
            <a:ext cx="2879254" cy="825077"/>
          </a:xfrm>
          <a:prstGeom prst="rect">
            <a:avLst/>
          </a:prstGeom>
        </p:spPr>
        <p:txBody>
          <a:bodyPr spcFirstLastPara="1" vert="horz" wrap="square" lIns="121900" tIns="121900" rIns="121900" bIns="121900"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en-US" altLang="ja-JP" sz="1800" dirty="0"/>
              <a:t>K</a:t>
            </a:r>
            <a:r>
              <a:rPr lang="ja-JP" altLang="en-US" sz="1800"/>
              <a:t>家の現状の</a:t>
            </a:r>
            <a:br>
              <a:rPr lang="en-US" altLang="ja-JP" sz="1800" dirty="0"/>
            </a:br>
            <a:r>
              <a:rPr lang="ja-JP" altLang="en-US" sz="1800"/>
              <a:t>確認・把握からスタート</a:t>
            </a:r>
            <a:endParaRPr lang="ja-JP" altLang="en-US" sz="1800" dirty="0"/>
          </a:p>
        </p:txBody>
      </p:sp>
      <p:sp>
        <p:nvSpPr>
          <p:cNvPr id="43" name="Google Shape;102;p18">
            <a:extLst>
              <a:ext uri="{FF2B5EF4-FFF2-40B4-BE49-F238E27FC236}">
                <a16:creationId xmlns:a16="http://schemas.microsoft.com/office/drawing/2014/main" id="{87FFBC35-550E-C048-90AD-76FE36662C15}"/>
              </a:ext>
            </a:extLst>
          </p:cNvPr>
          <p:cNvSpPr/>
          <p:nvPr/>
        </p:nvSpPr>
        <p:spPr>
          <a:xfrm>
            <a:off x="1874221"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44" name="Google Shape;103;p18">
            <a:extLst>
              <a:ext uri="{FF2B5EF4-FFF2-40B4-BE49-F238E27FC236}">
                <a16:creationId xmlns:a16="http://schemas.microsoft.com/office/drawing/2014/main" id="{ECD6F4B9-112D-EF48-B938-4AD129FF4BEC}"/>
              </a:ext>
            </a:extLst>
          </p:cNvPr>
          <p:cNvSpPr txBox="1">
            <a:spLocks/>
          </p:cNvSpPr>
          <p:nvPr/>
        </p:nvSpPr>
        <p:spPr>
          <a:xfrm>
            <a:off x="2275781" y="3303105"/>
            <a:ext cx="1344696"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問題点の</a:t>
            </a:r>
            <a:endParaRPr lang="en-US" altLang="ja-JP" sz="2000" dirty="0">
              <a:solidFill>
                <a:schemeClr val="lt1"/>
              </a:solidFill>
            </a:endParaRPr>
          </a:p>
          <a:p>
            <a:pPr marL="0" indent="0" algn="ctr">
              <a:spcBef>
                <a:spcPts val="0"/>
              </a:spcBef>
              <a:buFont typeface="Arial" pitchFamily="34" charset="0"/>
              <a:buNone/>
            </a:pPr>
            <a:r>
              <a:rPr lang="ja-JP" altLang="en-US" sz="2000">
                <a:solidFill>
                  <a:schemeClr val="lt1"/>
                </a:solidFill>
              </a:rPr>
              <a:t>明確化</a:t>
            </a:r>
            <a:endParaRPr lang="en-US" altLang="ja-JP" sz="2000" dirty="0">
              <a:solidFill>
                <a:schemeClr val="lt1"/>
              </a:solidFill>
            </a:endParaRPr>
          </a:p>
        </p:txBody>
      </p:sp>
      <p:grpSp>
        <p:nvGrpSpPr>
          <p:cNvPr id="45" name="Google Shape;104;p18">
            <a:extLst>
              <a:ext uri="{FF2B5EF4-FFF2-40B4-BE49-F238E27FC236}">
                <a16:creationId xmlns:a16="http://schemas.microsoft.com/office/drawing/2014/main" id="{06B6928D-F6F6-764F-81D1-912B08CAFE26}"/>
              </a:ext>
            </a:extLst>
          </p:cNvPr>
          <p:cNvGrpSpPr/>
          <p:nvPr/>
        </p:nvGrpSpPr>
        <p:grpSpPr>
          <a:xfrm>
            <a:off x="2777585" y="4083206"/>
            <a:ext cx="203314" cy="754114"/>
            <a:chOff x="2223534" y="2938958"/>
            <a:chExt cx="198900" cy="593656"/>
          </a:xfrm>
        </p:grpSpPr>
        <p:cxnSp>
          <p:nvCxnSpPr>
            <p:cNvPr id="46" name="Google Shape;105;p18">
              <a:extLst>
                <a:ext uri="{FF2B5EF4-FFF2-40B4-BE49-F238E27FC236}">
                  <a16:creationId xmlns:a16="http://schemas.microsoft.com/office/drawing/2014/main" id="{794E5209-1873-724F-A5FB-4810B8E25803}"/>
                </a:ext>
              </a:extLst>
            </p:cNvPr>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47" name="Google Shape;106;p18">
              <a:extLst>
                <a:ext uri="{FF2B5EF4-FFF2-40B4-BE49-F238E27FC236}">
                  <a16:creationId xmlns:a16="http://schemas.microsoft.com/office/drawing/2014/main" id="{A358E848-1F72-B542-BA41-1775F6A54B5B}"/>
                </a:ext>
              </a:extLst>
            </p:cNvPr>
            <p:cNvSpPr/>
            <p:nvPr/>
          </p:nvSpPr>
          <p:spPr>
            <a:xfrm rot="10800000" flipH="1">
              <a:off x="2223534" y="3333714"/>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48" name="Google Shape;107;p18">
            <a:extLst>
              <a:ext uri="{FF2B5EF4-FFF2-40B4-BE49-F238E27FC236}">
                <a16:creationId xmlns:a16="http://schemas.microsoft.com/office/drawing/2014/main" id="{0289ED2E-BCF4-0B45-9E76-56E54BC701DC}"/>
              </a:ext>
            </a:extLst>
          </p:cNvPr>
          <p:cNvSpPr txBox="1">
            <a:spLocks/>
          </p:cNvSpPr>
          <p:nvPr/>
        </p:nvSpPr>
        <p:spPr>
          <a:xfrm>
            <a:off x="1678267" y="4975950"/>
            <a:ext cx="2292576" cy="1151262"/>
          </a:xfrm>
          <a:prstGeom prst="rect">
            <a:avLst/>
          </a:prstGeom>
        </p:spPr>
        <p:txBody>
          <a:bodyPr spcFirstLastPara="1" vert="horz" wrap="square" lIns="121900" tIns="121900" rIns="121900" bIns="121900"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spcBef>
                <a:spcPts val="0"/>
              </a:spcBef>
              <a:buFont typeface="Arial" pitchFamily="34" charset="0"/>
              <a:buNone/>
            </a:pPr>
            <a:endParaRPr lang="en-US" altLang="ja-JP" sz="2133" dirty="0"/>
          </a:p>
        </p:txBody>
      </p:sp>
      <p:sp>
        <p:nvSpPr>
          <p:cNvPr id="49" name="Google Shape;108;p18">
            <a:extLst>
              <a:ext uri="{FF2B5EF4-FFF2-40B4-BE49-F238E27FC236}">
                <a16:creationId xmlns:a16="http://schemas.microsoft.com/office/drawing/2014/main" id="{EC5558ED-36A1-0543-A351-9E907AFEC384}"/>
              </a:ext>
            </a:extLst>
          </p:cNvPr>
          <p:cNvSpPr/>
          <p:nvPr/>
        </p:nvSpPr>
        <p:spPr>
          <a:xfrm>
            <a:off x="3565869"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50" name="Google Shape;109;p18">
            <a:extLst>
              <a:ext uri="{FF2B5EF4-FFF2-40B4-BE49-F238E27FC236}">
                <a16:creationId xmlns:a16="http://schemas.microsoft.com/office/drawing/2014/main" id="{35318FB4-4ED3-FF45-B1F4-B6AE587E9135}"/>
              </a:ext>
            </a:extLst>
          </p:cNvPr>
          <p:cNvSpPr txBox="1">
            <a:spLocks/>
          </p:cNvSpPr>
          <p:nvPr/>
        </p:nvSpPr>
        <p:spPr>
          <a:xfrm>
            <a:off x="3990600" y="3288114"/>
            <a:ext cx="1344696"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家族会議</a:t>
            </a:r>
            <a:endParaRPr lang="ja-JP" altLang="en-US" sz="2000" dirty="0">
              <a:solidFill>
                <a:schemeClr val="lt1"/>
              </a:solidFill>
            </a:endParaRPr>
          </a:p>
        </p:txBody>
      </p:sp>
      <p:grpSp>
        <p:nvGrpSpPr>
          <p:cNvPr id="51" name="Google Shape;110;p18">
            <a:extLst>
              <a:ext uri="{FF2B5EF4-FFF2-40B4-BE49-F238E27FC236}">
                <a16:creationId xmlns:a16="http://schemas.microsoft.com/office/drawing/2014/main" id="{1C930781-0FA5-5F44-8C6B-FE4F482571A1}"/>
              </a:ext>
            </a:extLst>
          </p:cNvPr>
          <p:cNvGrpSpPr/>
          <p:nvPr/>
        </p:nvGrpSpPr>
        <p:grpSpPr>
          <a:xfrm>
            <a:off x="4439511" y="2395320"/>
            <a:ext cx="203314" cy="754114"/>
            <a:chOff x="3918084" y="1610215"/>
            <a:chExt cx="198900" cy="593656"/>
          </a:xfrm>
        </p:grpSpPr>
        <p:cxnSp>
          <p:nvCxnSpPr>
            <p:cNvPr id="52" name="Google Shape;111;p18">
              <a:extLst>
                <a:ext uri="{FF2B5EF4-FFF2-40B4-BE49-F238E27FC236}">
                  <a16:creationId xmlns:a16="http://schemas.microsoft.com/office/drawing/2014/main" id="{B28077EE-529B-6140-9A95-9464F4999E18}"/>
                </a:ext>
              </a:extLst>
            </p:cNvPr>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53" name="Google Shape;112;p18">
              <a:extLst>
                <a:ext uri="{FF2B5EF4-FFF2-40B4-BE49-F238E27FC236}">
                  <a16:creationId xmlns:a16="http://schemas.microsoft.com/office/drawing/2014/main" id="{D2D8799E-17C9-0047-800D-2BA0D0C6773B}"/>
                </a:ext>
              </a:extLst>
            </p:cNvPr>
            <p:cNvSpPr/>
            <p:nvPr/>
          </p:nvSpPr>
          <p:spPr>
            <a:xfrm>
              <a:off x="3918084"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54" name="Google Shape;113;p18">
            <a:extLst>
              <a:ext uri="{FF2B5EF4-FFF2-40B4-BE49-F238E27FC236}">
                <a16:creationId xmlns:a16="http://schemas.microsoft.com/office/drawing/2014/main" id="{F9096437-F11B-354E-A042-37BCA80F40D3}"/>
              </a:ext>
            </a:extLst>
          </p:cNvPr>
          <p:cNvSpPr txBox="1">
            <a:spLocks/>
          </p:cNvSpPr>
          <p:nvPr/>
        </p:nvSpPr>
        <p:spPr>
          <a:xfrm>
            <a:off x="2954267" y="1511549"/>
            <a:ext cx="3319823" cy="558321"/>
          </a:xfrm>
          <a:prstGeom prst="rect">
            <a:avLst/>
          </a:prstGeom>
        </p:spPr>
        <p:txBody>
          <a:bodyPr spcFirstLastPara="1" vert="horz" wrap="square" lIns="121900" tIns="121900" rIns="121900" bIns="121900"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1800"/>
              <a:t>ご家族も交えて</a:t>
            </a:r>
            <a:br>
              <a:rPr lang="en-US" altLang="ja-JP" sz="1800" dirty="0"/>
            </a:br>
            <a:r>
              <a:rPr lang="ja-JP" altLang="en-US" sz="1800"/>
              <a:t>問題意識と当事者意識を共有</a:t>
            </a:r>
            <a:endParaRPr lang="en-US" altLang="ja-JP" sz="1800" dirty="0"/>
          </a:p>
        </p:txBody>
      </p:sp>
      <p:sp>
        <p:nvSpPr>
          <p:cNvPr id="55" name="Google Shape;114;p18">
            <a:extLst>
              <a:ext uri="{FF2B5EF4-FFF2-40B4-BE49-F238E27FC236}">
                <a16:creationId xmlns:a16="http://schemas.microsoft.com/office/drawing/2014/main" id="{A4B26FC8-F8C1-794F-A3F0-BCEDA1A3D8C9}"/>
              </a:ext>
            </a:extLst>
          </p:cNvPr>
          <p:cNvSpPr/>
          <p:nvPr/>
        </p:nvSpPr>
        <p:spPr>
          <a:xfrm>
            <a:off x="5257517"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56" name="Google Shape;115;p18">
            <a:extLst>
              <a:ext uri="{FF2B5EF4-FFF2-40B4-BE49-F238E27FC236}">
                <a16:creationId xmlns:a16="http://schemas.microsoft.com/office/drawing/2014/main" id="{45F274C8-41F7-2048-B60B-C69A4A2A5328}"/>
              </a:ext>
            </a:extLst>
          </p:cNvPr>
          <p:cNvSpPr txBox="1">
            <a:spLocks/>
          </p:cNvSpPr>
          <p:nvPr/>
        </p:nvSpPr>
        <p:spPr>
          <a:xfrm>
            <a:off x="5544933" y="3333076"/>
            <a:ext cx="1619355"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対策の</a:t>
            </a:r>
            <a:endParaRPr lang="en-US" altLang="ja-JP" sz="2000" dirty="0">
              <a:solidFill>
                <a:schemeClr val="lt1"/>
              </a:solidFill>
            </a:endParaRPr>
          </a:p>
          <a:p>
            <a:pPr marL="0" indent="0" algn="ctr">
              <a:spcBef>
                <a:spcPts val="0"/>
              </a:spcBef>
              <a:buFont typeface="Arial" pitchFamily="34" charset="0"/>
              <a:buNone/>
            </a:pPr>
            <a:r>
              <a:rPr lang="ja-JP" altLang="en-US" sz="2000">
                <a:solidFill>
                  <a:schemeClr val="lt1"/>
                </a:solidFill>
              </a:rPr>
              <a:t>立案・実行</a:t>
            </a:r>
            <a:endParaRPr lang="ja-JP" altLang="en-US" sz="2000" dirty="0">
              <a:solidFill>
                <a:schemeClr val="lt1"/>
              </a:solidFill>
            </a:endParaRPr>
          </a:p>
        </p:txBody>
      </p:sp>
      <p:grpSp>
        <p:nvGrpSpPr>
          <p:cNvPr id="57" name="Google Shape;116;p18">
            <a:extLst>
              <a:ext uri="{FF2B5EF4-FFF2-40B4-BE49-F238E27FC236}">
                <a16:creationId xmlns:a16="http://schemas.microsoft.com/office/drawing/2014/main" id="{D147EFA8-A0DA-7343-B462-C496FF01A407}"/>
              </a:ext>
            </a:extLst>
          </p:cNvPr>
          <p:cNvGrpSpPr/>
          <p:nvPr/>
        </p:nvGrpSpPr>
        <p:grpSpPr>
          <a:xfrm>
            <a:off x="6122474" y="4083206"/>
            <a:ext cx="203314" cy="754114"/>
            <a:chOff x="5958946" y="2938958"/>
            <a:chExt cx="198900" cy="593656"/>
          </a:xfrm>
        </p:grpSpPr>
        <p:cxnSp>
          <p:nvCxnSpPr>
            <p:cNvPr id="58" name="Google Shape;117;p18">
              <a:extLst>
                <a:ext uri="{FF2B5EF4-FFF2-40B4-BE49-F238E27FC236}">
                  <a16:creationId xmlns:a16="http://schemas.microsoft.com/office/drawing/2014/main" id="{F09B0BA4-B884-B143-96A6-A8C500024E0C}"/>
                </a:ext>
              </a:extLst>
            </p:cNvPr>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59" name="Google Shape;118;p18">
              <a:extLst>
                <a:ext uri="{FF2B5EF4-FFF2-40B4-BE49-F238E27FC236}">
                  <a16:creationId xmlns:a16="http://schemas.microsoft.com/office/drawing/2014/main" id="{ED7B411C-1AFC-4B4E-A060-91DF298131F0}"/>
                </a:ext>
              </a:extLst>
            </p:cNvPr>
            <p:cNvSpPr/>
            <p:nvPr/>
          </p:nvSpPr>
          <p:spPr>
            <a:xfrm rot="10800000" flipH="1">
              <a:off x="5958946" y="3333714"/>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60" name="Google Shape;119;p18">
            <a:extLst>
              <a:ext uri="{FF2B5EF4-FFF2-40B4-BE49-F238E27FC236}">
                <a16:creationId xmlns:a16="http://schemas.microsoft.com/office/drawing/2014/main" id="{3D9C74C0-FD12-634D-80A5-C05CFAD07402}"/>
              </a:ext>
            </a:extLst>
          </p:cNvPr>
          <p:cNvSpPr txBox="1">
            <a:spLocks/>
          </p:cNvSpPr>
          <p:nvPr/>
        </p:nvSpPr>
        <p:spPr>
          <a:xfrm>
            <a:off x="6224130" y="1484349"/>
            <a:ext cx="3319823" cy="504833"/>
          </a:xfrm>
          <a:prstGeom prst="rect">
            <a:avLst/>
          </a:prstGeom>
        </p:spPr>
        <p:txBody>
          <a:bodyPr spcFirstLastPara="1" vert="horz" wrap="square" lIns="121900" tIns="121900" rIns="121900" bIns="121900"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1800"/>
              <a:t>家族の納得感が高く</a:t>
            </a:r>
            <a:br>
              <a:rPr lang="en-US" altLang="ja-JP" sz="1800" dirty="0"/>
            </a:br>
            <a:r>
              <a:rPr lang="ja-JP" altLang="en-US" sz="1800"/>
              <a:t>問題点を網羅した遺言書</a:t>
            </a:r>
            <a:br>
              <a:rPr lang="en-US" altLang="ja-JP" sz="1800" dirty="0"/>
            </a:br>
            <a:endParaRPr lang="ja-JP" altLang="en-US" sz="1800" dirty="0"/>
          </a:p>
        </p:txBody>
      </p:sp>
      <p:sp>
        <p:nvSpPr>
          <p:cNvPr id="61" name="Google Shape;120;p18">
            <a:extLst>
              <a:ext uri="{FF2B5EF4-FFF2-40B4-BE49-F238E27FC236}">
                <a16:creationId xmlns:a16="http://schemas.microsoft.com/office/drawing/2014/main" id="{F2B6DA57-4854-8642-BAA8-1465A14C56B8}"/>
              </a:ext>
            </a:extLst>
          </p:cNvPr>
          <p:cNvSpPr/>
          <p:nvPr/>
        </p:nvSpPr>
        <p:spPr>
          <a:xfrm>
            <a:off x="6949166"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62" name="Google Shape;121;p18">
            <a:extLst>
              <a:ext uri="{FF2B5EF4-FFF2-40B4-BE49-F238E27FC236}">
                <a16:creationId xmlns:a16="http://schemas.microsoft.com/office/drawing/2014/main" id="{493BFBAE-6EA6-0049-9718-37E3472EBFA6}"/>
              </a:ext>
            </a:extLst>
          </p:cNvPr>
          <p:cNvSpPr txBox="1">
            <a:spLocks/>
          </p:cNvSpPr>
          <p:nvPr/>
        </p:nvSpPr>
        <p:spPr>
          <a:xfrm>
            <a:off x="7286182" y="3317974"/>
            <a:ext cx="1452169"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遺言書の</a:t>
            </a:r>
            <a:endParaRPr lang="en-US" altLang="ja-JP" sz="2000" dirty="0">
              <a:solidFill>
                <a:schemeClr val="lt1"/>
              </a:solidFill>
            </a:endParaRPr>
          </a:p>
          <a:p>
            <a:pPr marL="0" indent="0" algn="ctr">
              <a:spcBef>
                <a:spcPts val="0"/>
              </a:spcBef>
              <a:buFont typeface="Arial" pitchFamily="34" charset="0"/>
              <a:buNone/>
            </a:pPr>
            <a:r>
              <a:rPr lang="ja-JP" altLang="en-US" sz="2000">
                <a:solidFill>
                  <a:schemeClr val="lt1"/>
                </a:solidFill>
              </a:rPr>
              <a:t>作成</a:t>
            </a:r>
            <a:endParaRPr lang="en-US" altLang="ja-JP" sz="2000" dirty="0">
              <a:solidFill>
                <a:schemeClr val="lt1"/>
              </a:solidFill>
            </a:endParaRPr>
          </a:p>
        </p:txBody>
      </p:sp>
      <p:grpSp>
        <p:nvGrpSpPr>
          <p:cNvPr id="63" name="Google Shape;122;p18">
            <a:extLst>
              <a:ext uri="{FF2B5EF4-FFF2-40B4-BE49-F238E27FC236}">
                <a16:creationId xmlns:a16="http://schemas.microsoft.com/office/drawing/2014/main" id="{98DDE88F-FCCA-F849-9E8F-BBEB5944EAE7}"/>
              </a:ext>
            </a:extLst>
          </p:cNvPr>
          <p:cNvGrpSpPr/>
          <p:nvPr/>
        </p:nvGrpSpPr>
        <p:grpSpPr>
          <a:xfrm>
            <a:off x="7856868" y="2395320"/>
            <a:ext cx="203314" cy="754114"/>
            <a:chOff x="3918084" y="1610215"/>
            <a:chExt cx="198900" cy="593656"/>
          </a:xfrm>
        </p:grpSpPr>
        <p:cxnSp>
          <p:nvCxnSpPr>
            <p:cNvPr id="64" name="Google Shape;123;p18">
              <a:extLst>
                <a:ext uri="{FF2B5EF4-FFF2-40B4-BE49-F238E27FC236}">
                  <a16:creationId xmlns:a16="http://schemas.microsoft.com/office/drawing/2014/main" id="{37EF688A-054E-7743-A74E-A7721FE90AA9}"/>
                </a:ext>
              </a:extLst>
            </p:cNvPr>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65" name="Google Shape;124;p18">
              <a:extLst>
                <a:ext uri="{FF2B5EF4-FFF2-40B4-BE49-F238E27FC236}">
                  <a16:creationId xmlns:a16="http://schemas.microsoft.com/office/drawing/2014/main" id="{DCAA4EC7-315C-8E40-82D1-998584BBB618}"/>
                </a:ext>
              </a:extLst>
            </p:cNvPr>
            <p:cNvSpPr/>
            <p:nvPr/>
          </p:nvSpPr>
          <p:spPr>
            <a:xfrm>
              <a:off x="3918084"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97" name="Google Shape;101;p18">
            <a:extLst>
              <a:ext uri="{FF2B5EF4-FFF2-40B4-BE49-F238E27FC236}">
                <a16:creationId xmlns:a16="http://schemas.microsoft.com/office/drawing/2014/main" id="{6C8EF9B3-00C5-4047-AD80-00C4681C4195}"/>
              </a:ext>
            </a:extLst>
          </p:cNvPr>
          <p:cNvSpPr txBox="1">
            <a:spLocks/>
          </p:cNvSpPr>
          <p:nvPr/>
        </p:nvSpPr>
        <p:spPr>
          <a:xfrm>
            <a:off x="1353789" y="4868098"/>
            <a:ext cx="2786164" cy="1096633"/>
          </a:xfrm>
          <a:prstGeom prst="rect">
            <a:avLst/>
          </a:prstGeom>
        </p:spPr>
        <p:txBody>
          <a:bodyPr spcFirstLastPara="1" vert="horz" wrap="square" lIns="121900" tIns="121900" rIns="121900" bIns="121900"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1800"/>
              <a:t>今見えている問題と</a:t>
            </a:r>
            <a:endParaRPr lang="en-US" altLang="ja-JP" sz="1800" dirty="0"/>
          </a:p>
          <a:p>
            <a:pPr marL="0" indent="0" algn="ctr">
              <a:spcBef>
                <a:spcPts val="0"/>
              </a:spcBef>
              <a:buFont typeface="Arial" pitchFamily="34" charset="0"/>
              <a:buNone/>
            </a:pPr>
            <a:r>
              <a:rPr lang="ja-JP" altLang="en-US" sz="1800"/>
              <a:t>まだ見えていない問題を</a:t>
            </a:r>
            <a:endParaRPr lang="en-US" altLang="ja-JP" sz="1800" dirty="0"/>
          </a:p>
          <a:p>
            <a:pPr marL="0" indent="0" algn="ctr">
              <a:spcBef>
                <a:spcPts val="0"/>
              </a:spcBef>
              <a:buFont typeface="Arial" pitchFamily="34" charset="0"/>
              <a:buNone/>
            </a:pPr>
            <a:r>
              <a:rPr lang="ja-JP" altLang="en-US" sz="1800"/>
              <a:t>全て洗い出します。</a:t>
            </a:r>
            <a:endParaRPr lang="ja-JP" altLang="en-US" sz="1800" dirty="0"/>
          </a:p>
        </p:txBody>
      </p:sp>
      <p:sp>
        <p:nvSpPr>
          <p:cNvPr id="98" name="Google Shape;113;p18">
            <a:extLst>
              <a:ext uri="{FF2B5EF4-FFF2-40B4-BE49-F238E27FC236}">
                <a16:creationId xmlns:a16="http://schemas.microsoft.com/office/drawing/2014/main" id="{D3B01011-CDC4-7D47-A3E1-688BF63FF7B9}"/>
              </a:ext>
            </a:extLst>
          </p:cNvPr>
          <p:cNvSpPr txBox="1">
            <a:spLocks/>
          </p:cNvSpPr>
          <p:nvPr/>
        </p:nvSpPr>
        <p:spPr>
          <a:xfrm>
            <a:off x="4740359" y="4864521"/>
            <a:ext cx="3319823" cy="947000"/>
          </a:xfrm>
          <a:prstGeom prst="rect">
            <a:avLst/>
          </a:prstGeom>
        </p:spPr>
        <p:txBody>
          <a:bodyPr spcFirstLastPara="1" vert="horz" wrap="square" lIns="121900" tIns="121900" rIns="121900" bIns="121900"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spcBef>
                <a:spcPts val="0"/>
              </a:spcBef>
              <a:buFont typeface="Arial" pitchFamily="34" charset="0"/>
              <a:buNone/>
            </a:pPr>
            <a:r>
              <a:rPr lang="ja-JP" altLang="en-US" sz="1800"/>
              <a:t>・財産目録の作成、整理</a:t>
            </a:r>
            <a:br>
              <a:rPr lang="en-US" altLang="ja-JP" sz="1800" dirty="0"/>
            </a:br>
            <a:r>
              <a:rPr lang="ja-JP" altLang="en-US" sz="1800"/>
              <a:t>・相続税のシュミレーション</a:t>
            </a:r>
            <a:endParaRPr lang="en-US" altLang="ja-JP" sz="1800" dirty="0"/>
          </a:p>
          <a:p>
            <a:pPr marL="0" indent="0">
              <a:spcBef>
                <a:spcPts val="0"/>
              </a:spcBef>
              <a:buFont typeface="Arial" pitchFamily="34" charset="0"/>
              <a:buNone/>
            </a:pPr>
            <a:r>
              <a:rPr lang="ja-JP" altLang="en-US" sz="1800"/>
              <a:t>・財産の引き継ぎの計画立案</a:t>
            </a:r>
            <a:endParaRPr lang="en-US" altLang="ja-JP" sz="1800" dirty="0"/>
          </a:p>
          <a:p>
            <a:pPr marL="0" indent="0">
              <a:spcBef>
                <a:spcPts val="0"/>
              </a:spcBef>
              <a:buFont typeface="Arial" pitchFamily="34" charset="0"/>
              <a:buNone/>
            </a:pPr>
            <a:r>
              <a:rPr lang="ja-JP" altLang="en-US" sz="1800"/>
              <a:t>・生命保険の活用</a:t>
            </a:r>
            <a:endParaRPr lang="en-US" altLang="ja-JP" sz="1800" dirty="0"/>
          </a:p>
          <a:p>
            <a:pPr marL="0" indent="0">
              <a:spcBef>
                <a:spcPts val="0"/>
              </a:spcBef>
              <a:buFont typeface="Arial" pitchFamily="34" charset="0"/>
              <a:buNone/>
            </a:pPr>
            <a:r>
              <a:rPr lang="ja-JP" altLang="en-US" sz="1800"/>
              <a:t>・遺言書の作成</a:t>
            </a:r>
            <a:endParaRPr lang="en-US" altLang="ja-JP" sz="1800" dirty="0"/>
          </a:p>
          <a:p>
            <a:pPr marL="0" indent="0">
              <a:spcBef>
                <a:spcPts val="0"/>
              </a:spcBef>
              <a:buFont typeface="Arial" pitchFamily="34" charset="0"/>
              <a:buNone/>
            </a:pPr>
            <a:r>
              <a:rPr lang="ja-JP" altLang="en-US" sz="1800"/>
              <a:t>　　　などなど</a:t>
            </a:r>
            <a:endParaRPr lang="en-US" altLang="ja-JP" sz="1800" dirty="0"/>
          </a:p>
        </p:txBody>
      </p:sp>
      <p:sp>
        <p:nvSpPr>
          <p:cNvPr id="2" name="テキスト ボックス 1">
            <a:extLst>
              <a:ext uri="{FF2B5EF4-FFF2-40B4-BE49-F238E27FC236}">
                <a16:creationId xmlns:a16="http://schemas.microsoft.com/office/drawing/2014/main" id="{F08668E4-830A-E642-B343-B761A4920C5E}"/>
              </a:ext>
            </a:extLst>
          </p:cNvPr>
          <p:cNvSpPr txBox="1"/>
          <p:nvPr/>
        </p:nvSpPr>
        <p:spPr>
          <a:xfrm>
            <a:off x="2731353" y="600176"/>
            <a:ext cx="3416320" cy="369332"/>
          </a:xfrm>
          <a:prstGeom prst="rect">
            <a:avLst/>
          </a:prstGeom>
          <a:noFill/>
        </p:spPr>
        <p:txBody>
          <a:bodyPr wrap="none" rtlCol="0">
            <a:spAutoFit/>
          </a:bodyPr>
          <a:lstStyle/>
          <a:p>
            <a:pPr algn="ctr"/>
            <a:r>
              <a:rPr kumimoji="1" lang="ja-JP" altLang="en-US"/>
              <a:t>問題解決の戦略とロードマップ</a:t>
            </a:r>
            <a:endParaRPr kumimoji="1" lang="ja-JP" altLang="en-US" dirty="0"/>
          </a:p>
        </p:txBody>
      </p:sp>
    </p:spTree>
    <p:extLst>
      <p:ext uri="{BB962C8B-B14F-4D97-AF65-F5344CB8AC3E}">
        <p14:creationId xmlns:p14="http://schemas.microsoft.com/office/powerpoint/2010/main" val="23217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dissolv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500"/>
                                        <p:tgtEl>
                                          <p:spTgt spid="4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dissolve">
                                      <p:cBhvr>
                                        <p:cTn id="28" dur="500"/>
                                        <p:tgtEl>
                                          <p:spTgt spid="9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dissolv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dissolve">
                                      <p:cBhvr>
                                        <p:cTn id="38" dur="500"/>
                                        <p:tgtEl>
                                          <p:spTgt spid="5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dissolv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dissolv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dissolve">
                                      <p:cBhvr>
                                        <p:cTn id="51" dur="500"/>
                                        <p:tgtEl>
                                          <p:spTgt spid="5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dissolve">
                                      <p:cBhvr>
                                        <p:cTn id="56" dur="500"/>
                                        <p:tgtEl>
                                          <p:spTgt spid="9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dissolve">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dissolve">
                                      <p:cBhvr>
                                        <p:cTn id="66" dur="500"/>
                                        <p:tgtEl>
                                          <p:spTgt spid="6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dissolve">
                                      <p:cBhvr>
                                        <p:cTn id="6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p:bldP spid="43" grpId="0" animBg="1"/>
      <p:bldP spid="49" grpId="0" animBg="1"/>
      <p:bldP spid="54" grpId="0"/>
      <p:bldP spid="55" grpId="0" animBg="1"/>
      <p:bldP spid="60" grpId="0"/>
      <p:bldP spid="61" grpId="0" animBg="1"/>
      <p:bldP spid="97" grpId="0"/>
      <p:bldP spid="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8" name="Google Shape;107;p18">
            <a:extLst>
              <a:ext uri="{FF2B5EF4-FFF2-40B4-BE49-F238E27FC236}">
                <a16:creationId xmlns:a16="http://schemas.microsoft.com/office/drawing/2014/main" id="{0289ED2E-BCF4-0B45-9E76-56E54BC701DC}"/>
              </a:ext>
            </a:extLst>
          </p:cNvPr>
          <p:cNvSpPr txBox="1">
            <a:spLocks/>
          </p:cNvSpPr>
          <p:nvPr/>
        </p:nvSpPr>
        <p:spPr>
          <a:xfrm>
            <a:off x="1678267" y="4975950"/>
            <a:ext cx="2292576" cy="1151262"/>
          </a:xfrm>
          <a:prstGeom prst="rect">
            <a:avLst/>
          </a:prstGeom>
        </p:spPr>
        <p:txBody>
          <a:bodyPr spcFirstLastPara="1" vert="horz" wrap="square" lIns="121900" tIns="121900" rIns="121900" bIns="121900" rtlCol="0" anchor="t"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spcBef>
                <a:spcPts val="0"/>
              </a:spcBef>
              <a:buFont typeface="Arial" pitchFamily="34" charset="0"/>
              <a:buNone/>
            </a:pPr>
            <a:endParaRPr lang="en-US" altLang="ja-JP" sz="2133" dirty="0"/>
          </a:p>
        </p:txBody>
      </p:sp>
      <p:grpSp>
        <p:nvGrpSpPr>
          <p:cNvPr id="2" name="グループ化 1">
            <a:extLst>
              <a:ext uri="{FF2B5EF4-FFF2-40B4-BE49-F238E27FC236}">
                <a16:creationId xmlns:a16="http://schemas.microsoft.com/office/drawing/2014/main" id="{2BE9A7DE-7437-6C44-BFC3-44F95AACB59F}"/>
              </a:ext>
            </a:extLst>
          </p:cNvPr>
          <p:cNvGrpSpPr/>
          <p:nvPr/>
        </p:nvGrpSpPr>
        <p:grpSpPr>
          <a:xfrm>
            <a:off x="395536" y="2420888"/>
            <a:ext cx="8680446" cy="947000"/>
            <a:chOff x="365341" y="3143246"/>
            <a:chExt cx="8680446" cy="947000"/>
          </a:xfrm>
        </p:grpSpPr>
        <p:sp>
          <p:nvSpPr>
            <p:cNvPr id="37" name="Google Shape;96;p18">
              <a:extLst>
                <a:ext uri="{FF2B5EF4-FFF2-40B4-BE49-F238E27FC236}">
                  <a16:creationId xmlns:a16="http://schemas.microsoft.com/office/drawing/2014/main" id="{0A6DAE82-301D-154A-86DC-E76A1479729A}"/>
                </a:ext>
              </a:extLst>
            </p:cNvPr>
            <p:cNvSpPr/>
            <p:nvPr/>
          </p:nvSpPr>
          <p:spPr>
            <a:xfrm>
              <a:off x="365341" y="3143246"/>
              <a:ext cx="1913853" cy="947000"/>
            </a:xfrm>
            <a:prstGeom prst="homePlate">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38" name="Google Shape;97;p18">
              <a:extLst>
                <a:ext uri="{FF2B5EF4-FFF2-40B4-BE49-F238E27FC236}">
                  <a16:creationId xmlns:a16="http://schemas.microsoft.com/office/drawing/2014/main" id="{871ACBD9-3FCB-AB43-A810-2903CE62A43B}"/>
                </a:ext>
              </a:extLst>
            </p:cNvPr>
            <p:cNvSpPr txBox="1">
              <a:spLocks/>
            </p:cNvSpPr>
            <p:nvPr/>
          </p:nvSpPr>
          <p:spPr>
            <a:xfrm>
              <a:off x="496810" y="3317973"/>
              <a:ext cx="1487905"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spcBef>
                  <a:spcPts val="0"/>
                </a:spcBef>
                <a:buFont typeface="Arial" pitchFamily="34" charset="0"/>
                <a:buNone/>
              </a:pPr>
              <a:r>
                <a:rPr lang="ja-JP" altLang="en-US" sz="1800">
                  <a:solidFill>
                    <a:schemeClr val="lt1"/>
                  </a:solidFill>
                </a:rPr>
                <a:t>現状の確認</a:t>
              </a:r>
              <a:endParaRPr lang="ja-JP" altLang="en-US" sz="1800" dirty="0">
                <a:solidFill>
                  <a:schemeClr val="lt1"/>
                </a:solidFill>
              </a:endParaRPr>
            </a:p>
          </p:txBody>
        </p:sp>
        <p:sp>
          <p:nvSpPr>
            <p:cNvPr id="43" name="Google Shape;102;p18">
              <a:extLst>
                <a:ext uri="{FF2B5EF4-FFF2-40B4-BE49-F238E27FC236}">
                  <a16:creationId xmlns:a16="http://schemas.microsoft.com/office/drawing/2014/main" id="{87FFBC35-550E-C048-90AD-76FE36662C15}"/>
                </a:ext>
              </a:extLst>
            </p:cNvPr>
            <p:cNvSpPr/>
            <p:nvPr/>
          </p:nvSpPr>
          <p:spPr>
            <a:xfrm>
              <a:off x="1874221"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44" name="Google Shape;103;p18">
              <a:extLst>
                <a:ext uri="{FF2B5EF4-FFF2-40B4-BE49-F238E27FC236}">
                  <a16:creationId xmlns:a16="http://schemas.microsoft.com/office/drawing/2014/main" id="{ECD6F4B9-112D-EF48-B938-4AD129FF4BEC}"/>
                </a:ext>
              </a:extLst>
            </p:cNvPr>
            <p:cNvSpPr txBox="1">
              <a:spLocks/>
            </p:cNvSpPr>
            <p:nvPr/>
          </p:nvSpPr>
          <p:spPr>
            <a:xfrm>
              <a:off x="2275781" y="3303105"/>
              <a:ext cx="1344696"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問題点の</a:t>
              </a:r>
              <a:endParaRPr lang="en-US" altLang="ja-JP" sz="2000" dirty="0">
                <a:solidFill>
                  <a:schemeClr val="lt1"/>
                </a:solidFill>
              </a:endParaRPr>
            </a:p>
            <a:p>
              <a:pPr marL="0" indent="0" algn="ctr">
                <a:spcBef>
                  <a:spcPts val="0"/>
                </a:spcBef>
                <a:buFont typeface="Arial" pitchFamily="34" charset="0"/>
                <a:buNone/>
              </a:pPr>
              <a:r>
                <a:rPr lang="ja-JP" altLang="en-US" sz="2000">
                  <a:solidFill>
                    <a:schemeClr val="lt1"/>
                  </a:solidFill>
                </a:rPr>
                <a:t>明確化</a:t>
              </a:r>
              <a:endParaRPr lang="en-US" altLang="ja-JP" sz="2000" dirty="0">
                <a:solidFill>
                  <a:schemeClr val="lt1"/>
                </a:solidFill>
              </a:endParaRPr>
            </a:p>
          </p:txBody>
        </p:sp>
        <p:sp>
          <p:nvSpPr>
            <p:cNvPr id="49" name="Google Shape;108;p18">
              <a:extLst>
                <a:ext uri="{FF2B5EF4-FFF2-40B4-BE49-F238E27FC236}">
                  <a16:creationId xmlns:a16="http://schemas.microsoft.com/office/drawing/2014/main" id="{EC5558ED-36A1-0543-A351-9E907AFEC384}"/>
                </a:ext>
              </a:extLst>
            </p:cNvPr>
            <p:cNvSpPr/>
            <p:nvPr/>
          </p:nvSpPr>
          <p:spPr>
            <a:xfrm>
              <a:off x="3565869"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50" name="Google Shape;109;p18">
              <a:extLst>
                <a:ext uri="{FF2B5EF4-FFF2-40B4-BE49-F238E27FC236}">
                  <a16:creationId xmlns:a16="http://schemas.microsoft.com/office/drawing/2014/main" id="{35318FB4-4ED3-FF45-B1F4-B6AE587E9135}"/>
                </a:ext>
              </a:extLst>
            </p:cNvPr>
            <p:cNvSpPr txBox="1">
              <a:spLocks/>
            </p:cNvSpPr>
            <p:nvPr/>
          </p:nvSpPr>
          <p:spPr>
            <a:xfrm>
              <a:off x="3990600" y="3288114"/>
              <a:ext cx="1344696"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家族会議</a:t>
              </a:r>
              <a:endParaRPr lang="ja-JP" altLang="en-US" sz="2000" dirty="0">
                <a:solidFill>
                  <a:schemeClr val="lt1"/>
                </a:solidFill>
              </a:endParaRPr>
            </a:p>
          </p:txBody>
        </p:sp>
        <p:sp>
          <p:nvSpPr>
            <p:cNvPr id="55" name="Google Shape;114;p18">
              <a:extLst>
                <a:ext uri="{FF2B5EF4-FFF2-40B4-BE49-F238E27FC236}">
                  <a16:creationId xmlns:a16="http://schemas.microsoft.com/office/drawing/2014/main" id="{A4B26FC8-F8C1-794F-A3F0-BCEDA1A3D8C9}"/>
                </a:ext>
              </a:extLst>
            </p:cNvPr>
            <p:cNvSpPr/>
            <p:nvPr/>
          </p:nvSpPr>
          <p:spPr>
            <a:xfrm>
              <a:off x="5257517"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56" name="Google Shape;115;p18">
              <a:extLst>
                <a:ext uri="{FF2B5EF4-FFF2-40B4-BE49-F238E27FC236}">
                  <a16:creationId xmlns:a16="http://schemas.microsoft.com/office/drawing/2014/main" id="{45F274C8-41F7-2048-B60B-C69A4A2A5328}"/>
                </a:ext>
              </a:extLst>
            </p:cNvPr>
            <p:cNvSpPr txBox="1">
              <a:spLocks/>
            </p:cNvSpPr>
            <p:nvPr/>
          </p:nvSpPr>
          <p:spPr>
            <a:xfrm>
              <a:off x="5630119" y="3303104"/>
              <a:ext cx="1558970"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対策の</a:t>
              </a:r>
              <a:endParaRPr lang="en-US" altLang="ja-JP" sz="2000" dirty="0">
                <a:solidFill>
                  <a:schemeClr val="lt1"/>
                </a:solidFill>
              </a:endParaRPr>
            </a:p>
            <a:p>
              <a:pPr marL="0" indent="0" algn="ctr">
                <a:spcBef>
                  <a:spcPts val="0"/>
                </a:spcBef>
                <a:buFont typeface="Arial" pitchFamily="34" charset="0"/>
                <a:buNone/>
              </a:pPr>
              <a:r>
                <a:rPr lang="ja-JP" altLang="en-US" sz="2000">
                  <a:solidFill>
                    <a:schemeClr val="lt1"/>
                  </a:solidFill>
                </a:rPr>
                <a:t>立案・実行</a:t>
              </a:r>
              <a:endParaRPr lang="ja-JP" altLang="en-US" sz="2000" dirty="0">
                <a:solidFill>
                  <a:schemeClr val="lt1"/>
                </a:solidFill>
              </a:endParaRPr>
            </a:p>
          </p:txBody>
        </p:sp>
        <p:sp>
          <p:nvSpPr>
            <p:cNvPr id="61" name="Google Shape;120;p18">
              <a:extLst>
                <a:ext uri="{FF2B5EF4-FFF2-40B4-BE49-F238E27FC236}">
                  <a16:creationId xmlns:a16="http://schemas.microsoft.com/office/drawing/2014/main" id="{F2B6DA57-4854-8642-BAA8-1465A14C56B8}"/>
                </a:ext>
              </a:extLst>
            </p:cNvPr>
            <p:cNvSpPr/>
            <p:nvPr/>
          </p:nvSpPr>
          <p:spPr>
            <a:xfrm>
              <a:off x="6949166" y="3143246"/>
              <a:ext cx="2096621" cy="947000"/>
            </a:xfrm>
            <a:prstGeom prst="chevron">
              <a:avLst>
                <a:gd name="adj" fmla="val 50000"/>
              </a:avLst>
            </a:prstGeom>
            <a:solidFill>
              <a:srgbClr val="0070C0"/>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62" name="Google Shape;121;p18">
              <a:extLst>
                <a:ext uri="{FF2B5EF4-FFF2-40B4-BE49-F238E27FC236}">
                  <a16:creationId xmlns:a16="http://schemas.microsoft.com/office/drawing/2014/main" id="{493BFBAE-6EA6-0049-9718-37E3472EBFA6}"/>
                </a:ext>
              </a:extLst>
            </p:cNvPr>
            <p:cNvSpPr txBox="1">
              <a:spLocks/>
            </p:cNvSpPr>
            <p:nvPr/>
          </p:nvSpPr>
          <p:spPr>
            <a:xfrm>
              <a:off x="7286182" y="3317974"/>
              <a:ext cx="1452169" cy="597543"/>
            </a:xfrm>
            <a:prstGeom prst="rect">
              <a:avLst/>
            </a:prstGeom>
          </p:spPr>
          <p:txBody>
            <a:bodyPr spcFirstLastPara="1" vert="horz" wrap="square" lIns="121900" tIns="121900" rIns="121900" bIns="121900" rtlCol="0" anchor="ctr" anchorCtr="0">
              <a:noAutofit/>
            </a:bodyPr>
            <a:lst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a:lstStyle>
            <a:p>
              <a:pPr marL="0" indent="0" algn="ctr">
                <a:spcBef>
                  <a:spcPts val="0"/>
                </a:spcBef>
                <a:buFont typeface="Arial" pitchFamily="34" charset="0"/>
                <a:buNone/>
              </a:pPr>
              <a:r>
                <a:rPr lang="ja-JP" altLang="en-US" sz="2000">
                  <a:solidFill>
                    <a:schemeClr val="lt1"/>
                  </a:solidFill>
                </a:rPr>
                <a:t>遺言書の</a:t>
              </a:r>
              <a:endParaRPr lang="en-US" altLang="ja-JP" sz="2000" dirty="0">
                <a:solidFill>
                  <a:schemeClr val="lt1"/>
                </a:solidFill>
              </a:endParaRPr>
            </a:p>
            <a:p>
              <a:pPr marL="0" indent="0" algn="ctr">
                <a:spcBef>
                  <a:spcPts val="0"/>
                </a:spcBef>
                <a:buFont typeface="Arial" pitchFamily="34" charset="0"/>
                <a:buNone/>
              </a:pPr>
              <a:r>
                <a:rPr lang="ja-JP" altLang="en-US" sz="2000">
                  <a:solidFill>
                    <a:schemeClr val="lt1"/>
                  </a:solidFill>
                </a:rPr>
                <a:t>作成</a:t>
              </a:r>
              <a:endParaRPr lang="en-US" altLang="ja-JP" sz="2000" dirty="0">
                <a:solidFill>
                  <a:schemeClr val="lt1"/>
                </a:solidFill>
              </a:endParaRPr>
            </a:p>
          </p:txBody>
        </p:sp>
      </p:grpSp>
      <p:sp>
        <p:nvSpPr>
          <p:cNvPr id="3" name="テキスト ボックス 2">
            <a:extLst>
              <a:ext uri="{FF2B5EF4-FFF2-40B4-BE49-F238E27FC236}">
                <a16:creationId xmlns:a16="http://schemas.microsoft.com/office/drawing/2014/main" id="{B737600C-1C57-A442-A61F-7EB3DA906EA4}"/>
              </a:ext>
            </a:extLst>
          </p:cNvPr>
          <p:cNvSpPr txBox="1"/>
          <p:nvPr/>
        </p:nvSpPr>
        <p:spPr>
          <a:xfrm>
            <a:off x="669381" y="1646189"/>
            <a:ext cx="3312368" cy="646331"/>
          </a:xfrm>
          <a:prstGeom prst="rect">
            <a:avLst/>
          </a:prstGeom>
          <a:solidFill>
            <a:schemeClr val="bg1">
              <a:lumMod val="85000"/>
            </a:schemeClr>
          </a:solidFill>
        </p:spPr>
        <p:txBody>
          <a:bodyPr wrap="square" rtlCol="0">
            <a:spAutoFit/>
          </a:bodyPr>
          <a:lstStyle/>
          <a:p>
            <a:pPr algn="ctr"/>
            <a:r>
              <a:rPr lang="ja-JP" altLang="en-US"/>
              <a:t>スタートから２ヶ月程度で</a:t>
            </a:r>
            <a:br>
              <a:rPr lang="en-US" altLang="ja-JP" dirty="0"/>
            </a:br>
            <a:r>
              <a:rPr lang="ja-JP" altLang="en-US"/>
              <a:t>現状把握と問題明確化</a:t>
            </a:r>
            <a:endParaRPr kumimoji="1" lang="ja-JP" altLang="en-US" dirty="0"/>
          </a:p>
        </p:txBody>
      </p:sp>
      <p:sp>
        <p:nvSpPr>
          <p:cNvPr id="5" name="テキスト ボックス 4">
            <a:extLst>
              <a:ext uri="{FF2B5EF4-FFF2-40B4-BE49-F238E27FC236}">
                <a16:creationId xmlns:a16="http://schemas.microsoft.com/office/drawing/2014/main" id="{581428AC-9AF8-F844-9617-E0C88A0E62D0}"/>
              </a:ext>
            </a:extLst>
          </p:cNvPr>
          <p:cNvSpPr txBox="1"/>
          <p:nvPr/>
        </p:nvSpPr>
        <p:spPr>
          <a:xfrm>
            <a:off x="842212" y="3564597"/>
            <a:ext cx="3981051" cy="1754326"/>
          </a:xfrm>
          <a:prstGeom prst="rect">
            <a:avLst/>
          </a:prstGeom>
          <a:solidFill>
            <a:srgbClr val="FFFF00"/>
          </a:solidFill>
        </p:spPr>
        <p:txBody>
          <a:bodyPr wrap="square" rtlCol="0">
            <a:spAutoFit/>
          </a:bodyPr>
          <a:lstStyle/>
          <a:p>
            <a:r>
              <a:rPr lang="ja-JP" altLang="en-US"/>
              <a:t>　</a:t>
            </a:r>
            <a:r>
              <a:rPr kumimoji="1" lang="ja-JP" altLang="en-US"/>
              <a:t>家族会議</a:t>
            </a:r>
            <a:r>
              <a:rPr lang="ja-JP" altLang="en-US"/>
              <a:t>の開催</a:t>
            </a:r>
            <a:br>
              <a:rPr kumimoji="1" lang="en-US" altLang="ja-JP" dirty="0"/>
            </a:br>
            <a:r>
              <a:rPr kumimoji="1" lang="ja-JP" altLang="en-US"/>
              <a:t>　　　・問題点の共有</a:t>
            </a:r>
            <a:br>
              <a:rPr kumimoji="1" lang="en-US" altLang="ja-JP" dirty="0"/>
            </a:br>
            <a:r>
              <a:rPr kumimoji="1" lang="ja-JP" altLang="en-US"/>
              <a:t>　　　・当事者意識の共有</a:t>
            </a:r>
            <a:br>
              <a:rPr kumimoji="1" lang="en-US" altLang="ja-JP" dirty="0"/>
            </a:br>
            <a:r>
              <a:rPr kumimoji="1" lang="ja-JP" altLang="en-US"/>
              <a:t>　　　・それぞれの考えを聴き合う</a:t>
            </a:r>
            <a:br>
              <a:rPr kumimoji="1" lang="en-US" altLang="ja-JP" dirty="0"/>
            </a:br>
            <a:r>
              <a:rPr kumimoji="1" lang="ja-JP" altLang="en-US"/>
              <a:t>　　　・対策の方向性の共有</a:t>
            </a:r>
            <a:endParaRPr kumimoji="1" lang="en-US" altLang="ja-JP" dirty="0"/>
          </a:p>
          <a:p>
            <a:r>
              <a:rPr lang="ja-JP" altLang="en-US"/>
              <a:t>　　　・進捗の共有</a:t>
            </a:r>
            <a:endParaRPr kumimoji="1" lang="ja-JP" altLang="en-US" dirty="0"/>
          </a:p>
        </p:txBody>
      </p:sp>
      <p:sp>
        <p:nvSpPr>
          <p:cNvPr id="6" name="テキスト ボックス 5">
            <a:extLst>
              <a:ext uri="{FF2B5EF4-FFF2-40B4-BE49-F238E27FC236}">
                <a16:creationId xmlns:a16="http://schemas.microsoft.com/office/drawing/2014/main" id="{5C1122BA-C378-EC47-B6C8-DA09354AAC71}"/>
              </a:ext>
            </a:extLst>
          </p:cNvPr>
          <p:cNvSpPr txBox="1"/>
          <p:nvPr/>
        </p:nvSpPr>
        <p:spPr>
          <a:xfrm>
            <a:off x="3757425" y="6156593"/>
            <a:ext cx="5153975" cy="584775"/>
          </a:xfrm>
          <a:prstGeom prst="rect">
            <a:avLst/>
          </a:prstGeom>
          <a:solidFill>
            <a:srgbClr val="FF0000"/>
          </a:solidFill>
        </p:spPr>
        <p:txBody>
          <a:bodyPr wrap="none" rtlCol="0">
            <a:spAutoFit/>
          </a:bodyPr>
          <a:lstStyle/>
          <a:p>
            <a:pPr algn="ctr"/>
            <a:r>
              <a:rPr lang="en-US" altLang="ja-JP" sz="3200" dirty="0">
                <a:solidFill>
                  <a:schemeClr val="bg1"/>
                </a:solidFill>
              </a:rPr>
              <a:t>12</a:t>
            </a:r>
            <a:r>
              <a:rPr lang="ja-JP" altLang="en-US" sz="3200">
                <a:solidFill>
                  <a:schemeClr val="bg1"/>
                </a:solidFill>
              </a:rPr>
              <a:t>ヶ月程度で遺言書の作成</a:t>
            </a:r>
            <a:endParaRPr kumimoji="1" lang="ja-JP" altLang="en-US" sz="3200" dirty="0">
              <a:solidFill>
                <a:schemeClr val="bg1"/>
              </a:solidFill>
            </a:endParaRPr>
          </a:p>
        </p:txBody>
      </p:sp>
      <p:grpSp>
        <p:nvGrpSpPr>
          <p:cNvPr id="66" name="Google Shape;110;p18">
            <a:extLst>
              <a:ext uri="{FF2B5EF4-FFF2-40B4-BE49-F238E27FC236}">
                <a16:creationId xmlns:a16="http://schemas.microsoft.com/office/drawing/2014/main" id="{2C4B6896-AECB-9440-A9E6-FCF541402425}"/>
              </a:ext>
            </a:extLst>
          </p:cNvPr>
          <p:cNvGrpSpPr/>
          <p:nvPr/>
        </p:nvGrpSpPr>
        <p:grpSpPr>
          <a:xfrm rot="1917988">
            <a:off x="567723" y="1723224"/>
            <a:ext cx="203314" cy="754114"/>
            <a:chOff x="3918084" y="1610215"/>
            <a:chExt cx="198900" cy="593656"/>
          </a:xfrm>
        </p:grpSpPr>
        <p:cxnSp>
          <p:nvCxnSpPr>
            <p:cNvPr id="67" name="Google Shape;111;p18">
              <a:extLst>
                <a:ext uri="{FF2B5EF4-FFF2-40B4-BE49-F238E27FC236}">
                  <a16:creationId xmlns:a16="http://schemas.microsoft.com/office/drawing/2014/main" id="{61081FFA-1106-2249-88C5-7E3DBB84FF3B}"/>
                </a:ext>
              </a:extLst>
            </p:cNvPr>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68" name="Google Shape;112;p18">
              <a:extLst>
                <a:ext uri="{FF2B5EF4-FFF2-40B4-BE49-F238E27FC236}">
                  <a16:creationId xmlns:a16="http://schemas.microsoft.com/office/drawing/2014/main" id="{2CC6B3CF-4902-0245-9E20-9C7B1C98D593}"/>
                </a:ext>
              </a:extLst>
            </p:cNvPr>
            <p:cNvSpPr/>
            <p:nvPr/>
          </p:nvSpPr>
          <p:spPr>
            <a:xfrm>
              <a:off x="3918084"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dirty="0"/>
            </a:p>
          </p:txBody>
        </p:sp>
      </p:grpSp>
      <p:grpSp>
        <p:nvGrpSpPr>
          <p:cNvPr id="69" name="Google Shape;116;p18">
            <a:extLst>
              <a:ext uri="{FF2B5EF4-FFF2-40B4-BE49-F238E27FC236}">
                <a16:creationId xmlns:a16="http://schemas.microsoft.com/office/drawing/2014/main" id="{9127E814-DCE7-334C-948A-AACBB1B1BD40}"/>
              </a:ext>
            </a:extLst>
          </p:cNvPr>
          <p:cNvGrpSpPr/>
          <p:nvPr/>
        </p:nvGrpSpPr>
        <p:grpSpPr>
          <a:xfrm rot="3211347">
            <a:off x="4047860" y="3237015"/>
            <a:ext cx="203314" cy="754114"/>
            <a:chOff x="5958946" y="2938958"/>
            <a:chExt cx="198900" cy="593656"/>
          </a:xfrm>
        </p:grpSpPr>
        <p:cxnSp>
          <p:nvCxnSpPr>
            <p:cNvPr id="70" name="Google Shape;117;p18">
              <a:extLst>
                <a:ext uri="{FF2B5EF4-FFF2-40B4-BE49-F238E27FC236}">
                  <a16:creationId xmlns:a16="http://schemas.microsoft.com/office/drawing/2014/main" id="{EA71F193-5F96-724C-A0AD-627B34AD6CB6}"/>
                </a:ext>
              </a:extLst>
            </p:cNvPr>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71" name="Google Shape;118;p18">
              <a:extLst>
                <a:ext uri="{FF2B5EF4-FFF2-40B4-BE49-F238E27FC236}">
                  <a16:creationId xmlns:a16="http://schemas.microsoft.com/office/drawing/2014/main" id="{873F1841-3972-A448-8DB6-E97C994DFC0F}"/>
                </a:ext>
              </a:extLst>
            </p:cNvPr>
            <p:cNvSpPr/>
            <p:nvPr/>
          </p:nvSpPr>
          <p:spPr>
            <a:xfrm rot="10800000" flipH="1">
              <a:off x="5958946" y="3333714"/>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dirty="0"/>
            </a:p>
          </p:txBody>
        </p:sp>
      </p:grpSp>
      <p:sp>
        <p:nvSpPr>
          <p:cNvPr id="7" name="下矢印 6">
            <a:extLst>
              <a:ext uri="{FF2B5EF4-FFF2-40B4-BE49-F238E27FC236}">
                <a16:creationId xmlns:a16="http://schemas.microsoft.com/office/drawing/2014/main" id="{5D314C16-CE67-ED41-927C-5957A21B89E1}"/>
              </a:ext>
            </a:extLst>
          </p:cNvPr>
          <p:cNvSpPr/>
          <p:nvPr/>
        </p:nvSpPr>
        <p:spPr>
          <a:xfrm>
            <a:off x="7740352" y="3378489"/>
            <a:ext cx="210771" cy="2714807"/>
          </a:xfrm>
          <a:prstGeom prst="downArrow">
            <a:avLst/>
          </a:prstGeom>
          <a:solidFill>
            <a:srgbClr val="FF0000"/>
          </a:solidFill>
          <a:ln cap="sq">
            <a:solidFill>
              <a:schemeClr val="accent1">
                <a:shade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8C3B5585-A332-3A47-8557-E194C915D9C0}"/>
              </a:ext>
            </a:extLst>
          </p:cNvPr>
          <p:cNvSpPr txBox="1"/>
          <p:nvPr/>
        </p:nvSpPr>
        <p:spPr>
          <a:xfrm>
            <a:off x="5464456" y="1657206"/>
            <a:ext cx="3643388" cy="646331"/>
          </a:xfrm>
          <a:prstGeom prst="rect">
            <a:avLst/>
          </a:prstGeom>
          <a:solidFill>
            <a:schemeClr val="bg1">
              <a:lumMod val="85000"/>
            </a:schemeClr>
          </a:solidFill>
        </p:spPr>
        <p:txBody>
          <a:bodyPr wrap="square" rtlCol="0">
            <a:spAutoFit/>
          </a:bodyPr>
          <a:lstStyle/>
          <a:p>
            <a:pPr algn="ctr"/>
            <a:r>
              <a:rPr lang="ja-JP" altLang="en-US"/>
              <a:t>具体的な対策の立案・実行は</a:t>
            </a:r>
            <a:endParaRPr lang="en-US" altLang="ja-JP" dirty="0"/>
          </a:p>
          <a:p>
            <a:pPr algn="ctr"/>
            <a:r>
              <a:rPr lang="en-US" altLang="ja-JP" dirty="0"/>
              <a:t>4〜6</a:t>
            </a:r>
            <a:r>
              <a:rPr lang="ja-JP" altLang="en-US"/>
              <a:t>ヶ月後からスタート</a:t>
            </a:r>
            <a:endParaRPr kumimoji="1" lang="ja-JP" altLang="en-US" dirty="0"/>
          </a:p>
        </p:txBody>
      </p:sp>
      <p:grpSp>
        <p:nvGrpSpPr>
          <p:cNvPr id="73" name="Google Shape;110;p18">
            <a:extLst>
              <a:ext uri="{FF2B5EF4-FFF2-40B4-BE49-F238E27FC236}">
                <a16:creationId xmlns:a16="http://schemas.microsoft.com/office/drawing/2014/main" id="{6E8FBF03-1B5F-C448-BEAC-5D15F9933F9D}"/>
              </a:ext>
            </a:extLst>
          </p:cNvPr>
          <p:cNvGrpSpPr/>
          <p:nvPr/>
        </p:nvGrpSpPr>
        <p:grpSpPr>
          <a:xfrm>
            <a:off x="5483744" y="1681640"/>
            <a:ext cx="203314" cy="754114"/>
            <a:chOff x="3918084" y="1610215"/>
            <a:chExt cx="198900" cy="593656"/>
          </a:xfrm>
        </p:grpSpPr>
        <p:cxnSp>
          <p:nvCxnSpPr>
            <p:cNvPr id="74" name="Google Shape;111;p18">
              <a:extLst>
                <a:ext uri="{FF2B5EF4-FFF2-40B4-BE49-F238E27FC236}">
                  <a16:creationId xmlns:a16="http://schemas.microsoft.com/office/drawing/2014/main" id="{0BEEE724-8C3B-6540-9BF3-6E1EFB52251E}"/>
                </a:ext>
              </a:extLst>
            </p:cNvPr>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75" name="Google Shape;112;p18">
              <a:extLst>
                <a:ext uri="{FF2B5EF4-FFF2-40B4-BE49-F238E27FC236}">
                  <a16:creationId xmlns:a16="http://schemas.microsoft.com/office/drawing/2014/main" id="{181E739F-0BB9-0440-81DE-F6E39750C403}"/>
                </a:ext>
              </a:extLst>
            </p:cNvPr>
            <p:cNvSpPr/>
            <p:nvPr/>
          </p:nvSpPr>
          <p:spPr>
            <a:xfrm>
              <a:off x="3918084"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dirty="0"/>
            </a:p>
          </p:txBody>
        </p:sp>
      </p:grpSp>
      <p:sp>
        <p:nvSpPr>
          <p:cNvPr id="76" name="テキスト ボックス 75">
            <a:extLst>
              <a:ext uri="{FF2B5EF4-FFF2-40B4-BE49-F238E27FC236}">
                <a16:creationId xmlns:a16="http://schemas.microsoft.com/office/drawing/2014/main" id="{CA0168AC-3525-A74D-9BD8-0005A31FD5B0}"/>
              </a:ext>
            </a:extLst>
          </p:cNvPr>
          <p:cNvSpPr txBox="1"/>
          <p:nvPr/>
        </p:nvSpPr>
        <p:spPr>
          <a:xfrm>
            <a:off x="2731353" y="600176"/>
            <a:ext cx="3416320" cy="369332"/>
          </a:xfrm>
          <a:prstGeom prst="rect">
            <a:avLst/>
          </a:prstGeom>
          <a:noFill/>
        </p:spPr>
        <p:txBody>
          <a:bodyPr wrap="none" rtlCol="0">
            <a:spAutoFit/>
          </a:bodyPr>
          <a:lstStyle/>
          <a:p>
            <a:pPr algn="ctr"/>
            <a:r>
              <a:rPr kumimoji="1" lang="ja-JP" altLang="en-US"/>
              <a:t>問題解決の戦略とロードマップ</a:t>
            </a:r>
            <a:endParaRPr kumimoji="1" lang="ja-JP" altLang="en-US" dirty="0"/>
          </a:p>
        </p:txBody>
      </p:sp>
      <p:sp>
        <p:nvSpPr>
          <p:cNvPr id="9" name="下矢印 8">
            <a:extLst>
              <a:ext uri="{FF2B5EF4-FFF2-40B4-BE49-F238E27FC236}">
                <a16:creationId xmlns:a16="http://schemas.microsoft.com/office/drawing/2014/main" id="{3CF58F02-DEFD-9C0D-EA26-4AA3CCC239D4}"/>
              </a:ext>
            </a:extLst>
          </p:cNvPr>
          <p:cNvSpPr/>
          <p:nvPr/>
        </p:nvSpPr>
        <p:spPr>
          <a:xfrm>
            <a:off x="6229028" y="3389421"/>
            <a:ext cx="210771" cy="2119100"/>
          </a:xfrm>
          <a:prstGeom prst="downArrow">
            <a:avLst/>
          </a:prstGeom>
          <a:solidFill>
            <a:srgbClr val="00B050"/>
          </a:solidFill>
          <a:ln cap="sq">
            <a:solidFill>
              <a:schemeClr val="accent1">
                <a:shade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FF5D7A8-1CDD-250C-DAE4-2BFDDDD3309B}"/>
              </a:ext>
            </a:extLst>
          </p:cNvPr>
          <p:cNvSpPr txBox="1"/>
          <p:nvPr/>
        </p:nvSpPr>
        <p:spPr>
          <a:xfrm>
            <a:off x="1360822" y="5508521"/>
            <a:ext cx="5747086" cy="584775"/>
          </a:xfrm>
          <a:prstGeom prst="rect">
            <a:avLst/>
          </a:prstGeom>
          <a:solidFill>
            <a:srgbClr val="00B050"/>
          </a:solidFill>
        </p:spPr>
        <p:txBody>
          <a:bodyPr wrap="none" rtlCol="0">
            <a:spAutoFit/>
          </a:bodyPr>
          <a:lstStyle/>
          <a:p>
            <a:pPr algn="ctr"/>
            <a:r>
              <a:rPr lang="en-US" altLang="ja-JP" sz="3200" dirty="0">
                <a:solidFill>
                  <a:schemeClr val="bg1"/>
                </a:solidFill>
              </a:rPr>
              <a:t>6</a:t>
            </a:r>
            <a:r>
              <a:rPr lang="ja-JP" altLang="en-US" sz="3200">
                <a:solidFill>
                  <a:schemeClr val="bg1"/>
                </a:solidFill>
              </a:rPr>
              <a:t>ヶ月程度を目処に相続税対策</a:t>
            </a:r>
            <a:endParaRPr kumimoji="1" lang="ja-JP" altLang="en-US" sz="3200" dirty="0">
              <a:solidFill>
                <a:schemeClr val="bg1"/>
              </a:solidFill>
            </a:endParaRPr>
          </a:p>
        </p:txBody>
      </p:sp>
    </p:spTree>
    <p:extLst>
      <p:ext uri="{BB962C8B-B14F-4D97-AF65-F5344CB8AC3E}">
        <p14:creationId xmlns:p14="http://schemas.microsoft.com/office/powerpoint/2010/main" val="42464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dissolve">
                                      <p:cBhvr>
                                        <p:cTn id="15" dur="500"/>
                                        <p:tgtEl>
                                          <p:spTgt spid="6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dissolve">
                                      <p:cBhvr>
                                        <p:cTn id="23" dur="500"/>
                                        <p:tgtEl>
                                          <p:spTgt spid="7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dissolv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72"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994A48F-5CBE-4243-A5CA-E5330AB54892}"/>
              </a:ext>
            </a:extLst>
          </p:cNvPr>
          <p:cNvSpPr txBox="1"/>
          <p:nvPr/>
        </p:nvSpPr>
        <p:spPr>
          <a:xfrm>
            <a:off x="1530142" y="2492896"/>
            <a:ext cx="6083717" cy="1862048"/>
          </a:xfrm>
          <a:prstGeom prst="rect">
            <a:avLst/>
          </a:prstGeom>
          <a:noFill/>
        </p:spPr>
        <p:txBody>
          <a:bodyPr wrap="none" rtlCol="0">
            <a:spAutoFit/>
          </a:bodyPr>
          <a:lstStyle/>
          <a:p>
            <a:pPr algn="ctr"/>
            <a:r>
              <a:rPr kumimoji="1" lang="ja-JP" altLang="en-US" sz="11500">
                <a:highlight>
                  <a:srgbClr val="FFFF00"/>
                </a:highlight>
              </a:rPr>
              <a:t>お見積書</a:t>
            </a:r>
            <a:endParaRPr kumimoji="1" lang="ja-JP" altLang="en-US" sz="11500" dirty="0">
              <a:highlight>
                <a:srgbClr val="FFFF00"/>
              </a:highlight>
            </a:endParaRPr>
          </a:p>
        </p:txBody>
      </p:sp>
    </p:spTree>
    <p:extLst>
      <p:ext uri="{BB962C8B-B14F-4D97-AF65-F5344CB8AC3E}">
        <p14:creationId xmlns:p14="http://schemas.microsoft.com/office/powerpoint/2010/main" val="1903550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a:cxnSpLocks/>
          </p:cNvCxnSpPr>
          <p:nvPr/>
        </p:nvCxnSpPr>
        <p:spPr>
          <a:xfrm flipV="1">
            <a:off x="251520" y="1230362"/>
            <a:ext cx="8892480" cy="38398"/>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F007958-F3B2-BC42-A065-6A7C5ED38961}"/>
              </a:ext>
            </a:extLst>
          </p:cNvPr>
          <p:cNvSpPr txBox="1"/>
          <p:nvPr/>
        </p:nvSpPr>
        <p:spPr>
          <a:xfrm>
            <a:off x="1907704" y="1317497"/>
            <a:ext cx="5921814" cy="4487767"/>
          </a:xfrm>
          <a:prstGeom prst="rect">
            <a:avLst/>
          </a:prstGeom>
          <a:noFill/>
        </p:spPr>
        <p:txBody>
          <a:bodyPr wrap="none" rtlCol="0">
            <a:spAutoFit/>
          </a:bodyPr>
          <a:lstStyle/>
          <a:p>
            <a:pPr>
              <a:lnSpc>
                <a:spcPct val="150000"/>
              </a:lnSpc>
            </a:pPr>
            <a:r>
              <a:rPr kumimoji="1" lang="ja-JP" altLang="en-US"/>
              <a:t>・</a:t>
            </a:r>
            <a:r>
              <a:rPr lang="en-US" altLang="ja-JP" dirty="0"/>
              <a:t>K</a:t>
            </a:r>
            <a:r>
              <a:rPr lang="ja-JP" altLang="en-US"/>
              <a:t>家</a:t>
            </a:r>
            <a:r>
              <a:rPr kumimoji="1" lang="ja-JP" altLang="en-US"/>
              <a:t>の相続に関する現状分析＆レポート作成</a:t>
            </a:r>
            <a:endParaRPr lang="en-US" altLang="ja-JP" dirty="0"/>
          </a:p>
          <a:p>
            <a:pPr>
              <a:lnSpc>
                <a:spcPct val="150000"/>
              </a:lnSpc>
            </a:pPr>
            <a:r>
              <a:rPr kumimoji="1" lang="ja-JP" altLang="en-US"/>
              <a:t>・相続対策</a:t>
            </a:r>
            <a:r>
              <a:rPr lang="ja-JP" altLang="en-US"/>
              <a:t>における課題</a:t>
            </a:r>
            <a:r>
              <a:rPr kumimoji="1" lang="ja-JP" altLang="en-US"/>
              <a:t>の明確化＆レポート作成</a:t>
            </a:r>
            <a:endParaRPr lang="en-US" altLang="ja-JP" dirty="0"/>
          </a:p>
          <a:p>
            <a:pPr>
              <a:lnSpc>
                <a:spcPct val="150000"/>
              </a:lnSpc>
            </a:pPr>
            <a:r>
              <a:rPr kumimoji="1" lang="ja-JP" altLang="en-US"/>
              <a:t>・家族会議支援</a:t>
            </a:r>
            <a:r>
              <a:rPr kumimoji="1" lang="en-US" altLang="ja-JP" dirty="0"/>
              <a:t>®︎ </a:t>
            </a:r>
            <a:r>
              <a:rPr lang="ja-JP" altLang="en-US"/>
              <a:t>＆議事録作成、共有</a:t>
            </a:r>
            <a:endParaRPr kumimoji="1" lang="en-US" altLang="ja-JP" dirty="0"/>
          </a:p>
          <a:p>
            <a:pPr>
              <a:lnSpc>
                <a:spcPct val="150000"/>
              </a:lnSpc>
            </a:pPr>
            <a:r>
              <a:rPr lang="ja-JP" altLang="en-US"/>
              <a:t>・相続対策プランの戦略・ロードマップ策定</a:t>
            </a:r>
            <a:endParaRPr kumimoji="1" lang="en-US" altLang="ja-JP" dirty="0"/>
          </a:p>
          <a:p>
            <a:pPr>
              <a:lnSpc>
                <a:spcPct val="150000"/>
              </a:lnSpc>
            </a:pPr>
            <a:r>
              <a:rPr lang="ja-JP" altLang="en-US"/>
              <a:t>・プラン遂行のための特別チームビルディング</a:t>
            </a:r>
            <a:endParaRPr kumimoji="1" lang="en-US" altLang="ja-JP" dirty="0"/>
          </a:p>
          <a:p>
            <a:pPr>
              <a:lnSpc>
                <a:spcPct val="150000"/>
              </a:lnSpc>
            </a:pPr>
            <a:r>
              <a:rPr kumimoji="1" lang="ja-JP" altLang="en-US"/>
              <a:t>・実行支援のプロジェクト</a:t>
            </a:r>
            <a:r>
              <a:rPr lang="ja-JP" altLang="en-US"/>
              <a:t>遂行</a:t>
            </a:r>
            <a:endParaRPr lang="en-US" altLang="ja-JP" dirty="0"/>
          </a:p>
          <a:p>
            <a:pPr>
              <a:lnSpc>
                <a:spcPct val="150000"/>
              </a:lnSpc>
            </a:pPr>
            <a:r>
              <a:rPr kumimoji="1" lang="ja-JP" altLang="en-US"/>
              <a:t>・遺言書・贈与契約書などの書類作成サポート</a:t>
            </a:r>
            <a:endParaRPr kumimoji="1" lang="en-US" altLang="ja-JP" dirty="0"/>
          </a:p>
          <a:p>
            <a:pPr>
              <a:lnSpc>
                <a:spcPct val="150000"/>
              </a:lnSpc>
            </a:pPr>
            <a:r>
              <a:rPr lang="en-US" altLang="ja-JP" dirty="0"/>
              <a:t>	</a:t>
            </a:r>
            <a:r>
              <a:rPr kumimoji="1" lang="en-US" altLang="ja-JP" sz="1200" dirty="0"/>
              <a:t>※</a:t>
            </a:r>
            <a:r>
              <a:rPr kumimoji="1" lang="ja-JP" altLang="en-US" sz="1200"/>
              <a:t>その他突発事項にも対応します。</a:t>
            </a:r>
            <a:br>
              <a:rPr kumimoji="1" lang="en-US" altLang="ja-JP" sz="1200" dirty="0"/>
            </a:br>
            <a:r>
              <a:rPr lang="en-US" altLang="ja-JP" sz="1200" dirty="0"/>
              <a:t>	</a:t>
            </a:r>
            <a:r>
              <a:rPr kumimoji="1" lang="en-US" altLang="ja-JP" sz="1200" dirty="0"/>
              <a:t>※</a:t>
            </a:r>
            <a:r>
              <a:rPr kumimoji="1" lang="ja-JP" altLang="en-US" sz="1200"/>
              <a:t>サポート期間は</a:t>
            </a:r>
            <a:r>
              <a:rPr lang="en-US" altLang="ja-JP" sz="1200" dirty="0"/>
              <a:t>12</a:t>
            </a:r>
            <a:r>
              <a:rPr lang="ja-JP" altLang="en-US" sz="1200"/>
              <a:t>ヶ月</a:t>
            </a:r>
            <a:r>
              <a:rPr kumimoji="1" lang="ja-JP" altLang="en-US" sz="1200"/>
              <a:t>間です。（必要に応じて更新）</a:t>
            </a:r>
            <a:br>
              <a:rPr kumimoji="1" lang="en-US" altLang="ja-JP" sz="1200" dirty="0"/>
            </a:br>
            <a:r>
              <a:rPr kumimoji="1" lang="en-US" altLang="ja-JP" sz="1200" dirty="0"/>
              <a:t>	※</a:t>
            </a:r>
            <a:r>
              <a:rPr kumimoji="1" lang="ja-JP" altLang="en-US" sz="1200"/>
              <a:t>実費（各種書類取得費用）などは別途ご精算となります。</a:t>
            </a:r>
            <a:endParaRPr kumimoji="1" lang="en-US" altLang="ja-JP" sz="1200" dirty="0"/>
          </a:p>
          <a:p>
            <a:pPr>
              <a:lnSpc>
                <a:spcPct val="150000"/>
              </a:lnSpc>
            </a:pPr>
            <a:r>
              <a:rPr lang="en-US" altLang="ja-JP" sz="1200" dirty="0"/>
              <a:t>	※</a:t>
            </a:r>
            <a:r>
              <a:rPr lang="ja-JP" altLang="en-US" sz="1200"/>
              <a:t> 専門家への報酬が別途発生する場合には事前にご連絡いたします。</a:t>
            </a:r>
            <a:endParaRPr lang="en-US" altLang="ja-JP" sz="1200" dirty="0"/>
          </a:p>
          <a:p>
            <a:pPr>
              <a:lnSpc>
                <a:spcPct val="150000"/>
              </a:lnSpc>
            </a:pPr>
            <a:r>
              <a:rPr lang="en-US" altLang="ja-JP" sz="1200" dirty="0"/>
              <a:t>	</a:t>
            </a:r>
            <a:r>
              <a:rPr kumimoji="1" lang="ja-JP" altLang="en-US" sz="1200"/>
              <a:t>（報酬は専門家へ直接お支払いください）</a:t>
            </a:r>
            <a:endParaRPr kumimoji="1" lang="en-US" altLang="ja-JP" sz="1200" dirty="0"/>
          </a:p>
        </p:txBody>
      </p:sp>
      <p:sp>
        <p:nvSpPr>
          <p:cNvPr id="5" name="テキスト ボックス 4">
            <a:extLst>
              <a:ext uri="{FF2B5EF4-FFF2-40B4-BE49-F238E27FC236}">
                <a16:creationId xmlns:a16="http://schemas.microsoft.com/office/drawing/2014/main" id="{F00367E3-330A-674E-A7C9-1E2E010CC962}"/>
              </a:ext>
            </a:extLst>
          </p:cNvPr>
          <p:cNvSpPr txBox="1"/>
          <p:nvPr/>
        </p:nvSpPr>
        <p:spPr>
          <a:xfrm>
            <a:off x="2595869" y="596473"/>
            <a:ext cx="3775393" cy="400110"/>
          </a:xfrm>
          <a:prstGeom prst="rect">
            <a:avLst/>
          </a:prstGeom>
          <a:noFill/>
        </p:spPr>
        <p:txBody>
          <a:bodyPr wrap="none" rtlCol="0">
            <a:spAutoFit/>
          </a:bodyPr>
          <a:lstStyle/>
          <a:p>
            <a:pPr algn="ctr"/>
            <a:r>
              <a:rPr kumimoji="1" lang="ja-JP" altLang="en-US" sz="2000"/>
              <a:t>相続対策・年間顧問　お見積書</a:t>
            </a:r>
            <a:endParaRPr kumimoji="1" lang="ja-JP" altLang="en-US" sz="2000" dirty="0"/>
          </a:p>
        </p:txBody>
      </p:sp>
      <p:cxnSp>
        <p:nvCxnSpPr>
          <p:cNvPr id="7" name="直線コネクタ 6">
            <a:extLst>
              <a:ext uri="{FF2B5EF4-FFF2-40B4-BE49-F238E27FC236}">
                <a16:creationId xmlns:a16="http://schemas.microsoft.com/office/drawing/2014/main" id="{B9D3AC11-2E6B-5D4E-A97A-BB8A0DAF3833}"/>
              </a:ext>
            </a:extLst>
          </p:cNvPr>
          <p:cNvCxnSpPr>
            <a:cxnSpLocks/>
          </p:cNvCxnSpPr>
          <p:nvPr/>
        </p:nvCxnSpPr>
        <p:spPr>
          <a:xfrm>
            <a:off x="539551" y="5805264"/>
            <a:ext cx="82809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8B47A2D5-4B40-0143-8005-5E0E33BCCBF6}"/>
              </a:ext>
            </a:extLst>
          </p:cNvPr>
          <p:cNvSpPr txBox="1"/>
          <p:nvPr/>
        </p:nvSpPr>
        <p:spPr>
          <a:xfrm>
            <a:off x="835600" y="6000370"/>
            <a:ext cx="3427541" cy="461665"/>
          </a:xfrm>
          <a:prstGeom prst="rect">
            <a:avLst/>
          </a:prstGeom>
          <a:noFill/>
        </p:spPr>
        <p:txBody>
          <a:bodyPr wrap="none" rtlCol="0">
            <a:spAutoFit/>
          </a:bodyPr>
          <a:lstStyle/>
          <a:p>
            <a:pPr algn="ctr"/>
            <a:r>
              <a:rPr kumimoji="1" lang="ja-JP" altLang="en-US" sz="2400"/>
              <a:t>お見積金額：</a:t>
            </a:r>
            <a:r>
              <a:rPr lang="en-US" altLang="ja-JP" sz="2000" dirty="0"/>
              <a:t>1,100</a:t>
            </a:r>
            <a:r>
              <a:rPr kumimoji="1" lang="en-US" altLang="ja-JP" sz="2000" dirty="0"/>
              <a:t>,000</a:t>
            </a:r>
            <a:r>
              <a:rPr kumimoji="1" lang="ja-JP" altLang="en-US" sz="2000"/>
              <a:t>円</a:t>
            </a:r>
            <a:endParaRPr kumimoji="1" lang="en-US" altLang="ja-JP" sz="2400" dirty="0"/>
          </a:p>
        </p:txBody>
      </p:sp>
      <p:sp>
        <p:nvSpPr>
          <p:cNvPr id="13" name="正方形/長方形 12">
            <a:extLst>
              <a:ext uri="{FF2B5EF4-FFF2-40B4-BE49-F238E27FC236}">
                <a16:creationId xmlns:a16="http://schemas.microsoft.com/office/drawing/2014/main" id="{387BD819-F24A-7A4E-88B5-DFAE17CEC70E}"/>
              </a:ext>
            </a:extLst>
          </p:cNvPr>
          <p:cNvSpPr/>
          <p:nvPr/>
        </p:nvSpPr>
        <p:spPr>
          <a:xfrm>
            <a:off x="5610660" y="6525344"/>
            <a:ext cx="3443571" cy="307777"/>
          </a:xfrm>
          <a:prstGeom prst="rect">
            <a:avLst/>
          </a:prstGeom>
        </p:spPr>
        <p:txBody>
          <a:bodyPr wrap="none">
            <a:spAutoFit/>
          </a:bodyPr>
          <a:lstStyle/>
          <a:p>
            <a:r>
              <a:rPr lang="en-US" altLang="ja-JP" sz="1400" dirty="0"/>
              <a:t>※2</a:t>
            </a:r>
            <a:r>
              <a:rPr lang="ja-JP" altLang="en-US" sz="1400"/>
              <a:t>年目以降の更新は年間</a:t>
            </a:r>
            <a:r>
              <a:rPr lang="en-US" altLang="ja-JP" sz="1400" dirty="0"/>
              <a:t>396,000</a:t>
            </a:r>
            <a:r>
              <a:rPr lang="ja-JP" altLang="en-US" sz="1400"/>
              <a:t>円です</a:t>
            </a:r>
          </a:p>
        </p:txBody>
      </p:sp>
      <p:sp>
        <p:nvSpPr>
          <p:cNvPr id="14" name="テキスト ボックス 13">
            <a:extLst>
              <a:ext uri="{FF2B5EF4-FFF2-40B4-BE49-F238E27FC236}">
                <a16:creationId xmlns:a16="http://schemas.microsoft.com/office/drawing/2014/main" id="{B7E28773-0081-A242-867C-0EF3C6C81130}"/>
              </a:ext>
            </a:extLst>
          </p:cNvPr>
          <p:cNvSpPr txBox="1"/>
          <p:nvPr/>
        </p:nvSpPr>
        <p:spPr>
          <a:xfrm>
            <a:off x="7623885" y="145525"/>
            <a:ext cx="1241045" cy="276999"/>
          </a:xfrm>
          <a:prstGeom prst="rect">
            <a:avLst/>
          </a:prstGeom>
          <a:noFill/>
        </p:spPr>
        <p:txBody>
          <a:bodyPr wrap="none" rtlCol="0">
            <a:spAutoFit/>
          </a:bodyPr>
          <a:lstStyle/>
          <a:p>
            <a:pPr algn="ctr"/>
            <a:r>
              <a:rPr kumimoji="1" lang="en-US" altLang="ja-JP" sz="1200" dirty="0"/>
              <a:t>2024</a:t>
            </a:r>
            <a:r>
              <a:rPr kumimoji="1" lang="ja-JP" altLang="en-US" sz="1200"/>
              <a:t>年</a:t>
            </a:r>
            <a:r>
              <a:rPr lang="en-US" altLang="ja-JP" sz="1200" dirty="0"/>
              <a:t>5</a:t>
            </a:r>
            <a:r>
              <a:rPr kumimoji="1" lang="ja-JP" altLang="en-US" sz="1200"/>
              <a:t>月</a:t>
            </a:r>
            <a:r>
              <a:rPr kumimoji="1" lang="en-US" altLang="ja-JP" sz="1200" dirty="0"/>
              <a:t>28</a:t>
            </a:r>
            <a:r>
              <a:rPr kumimoji="1" lang="ja-JP" altLang="en-US" sz="1200"/>
              <a:t>日</a:t>
            </a:r>
            <a:endParaRPr kumimoji="1" lang="ja-JP" altLang="en-US" sz="1200" dirty="0"/>
          </a:p>
        </p:txBody>
      </p:sp>
      <p:sp>
        <p:nvSpPr>
          <p:cNvPr id="15" name="テキスト ボックス 14">
            <a:extLst>
              <a:ext uri="{FF2B5EF4-FFF2-40B4-BE49-F238E27FC236}">
                <a16:creationId xmlns:a16="http://schemas.microsoft.com/office/drawing/2014/main" id="{4B7ECA2B-A5E8-1340-B546-615BED72C3B6}"/>
              </a:ext>
            </a:extLst>
          </p:cNvPr>
          <p:cNvSpPr txBox="1"/>
          <p:nvPr/>
        </p:nvSpPr>
        <p:spPr>
          <a:xfrm>
            <a:off x="7347493" y="474182"/>
            <a:ext cx="1736373" cy="769441"/>
          </a:xfrm>
          <a:prstGeom prst="rect">
            <a:avLst/>
          </a:prstGeom>
          <a:noFill/>
        </p:spPr>
        <p:txBody>
          <a:bodyPr wrap="none" rtlCol="0">
            <a:spAutoFit/>
          </a:bodyPr>
          <a:lstStyle/>
          <a:p>
            <a:r>
              <a:rPr kumimoji="1" lang="ja-JP" altLang="en-US" sz="1100"/>
              <a:t>〒</a:t>
            </a:r>
            <a:r>
              <a:rPr kumimoji="1" lang="en-US" altLang="ja-JP" sz="1100" dirty="0"/>
              <a:t>931-8443 </a:t>
            </a:r>
            <a:br>
              <a:rPr kumimoji="1" lang="en-US" altLang="ja-JP" sz="1100" dirty="0"/>
            </a:br>
            <a:r>
              <a:rPr kumimoji="1" lang="ja-JP" altLang="en-US" sz="1100"/>
              <a:t>富山県富山市下飯野</a:t>
            </a:r>
            <a:r>
              <a:rPr kumimoji="1" lang="en-US" altLang="ja-JP" sz="1100" dirty="0"/>
              <a:t>2-15</a:t>
            </a:r>
            <a:br>
              <a:rPr kumimoji="1" lang="en-US" altLang="ja-JP" sz="1100" dirty="0"/>
            </a:br>
            <a:r>
              <a:rPr kumimoji="1" lang="ja-JP" altLang="en-US" sz="1100"/>
              <a:t>株式会社ライブリッジ　</a:t>
            </a:r>
            <a:endParaRPr kumimoji="1" lang="en-US" altLang="ja-JP" sz="1100" dirty="0"/>
          </a:p>
          <a:p>
            <a:r>
              <a:rPr kumimoji="1" lang="ja-JP" altLang="en-US" sz="1100"/>
              <a:t>代表取締役</a:t>
            </a:r>
            <a:r>
              <a:rPr lang="ja-JP" altLang="en-US" sz="1100" dirty="0"/>
              <a:t>　</a:t>
            </a:r>
            <a:r>
              <a:rPr lang="ja-JP" altLang="en-US" sz="1100"/>
              <a:t>川口宗治</a:t>
            </a:r>
            <a:endParaRPr kumimoji="1" lang="ja-JP" altLang="en-US" sz="1100" dirty="0"/>
          </a:p>
        </p:txBody>
      </p:sp>
      <p:pic>
        <p:nvPicPr>
          <p:cNvPr id="17" name="図 16" descr="ロゴ&#10;&#10;低い精度で自動的に生成された説明">
            <a:extLst>
              <a:ext uri="{FF2B5EF4-FFF2-40B4-BE49-F238E27FC236}">
                <a16:creationId xmlns:a16="http://schemas.microsoft.com/office/drawing/2014/main" id="{F59CBCBB-819C-F440-AE89-423AB1C4D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577" y="1243623"/>
            <a:ext cx="504056" cy="504056"/>
          </a:xfrm>
          <a:prstGeom prst="rect">
            <a:avLst/>
          </a:prstGeom>
        </p:spPr>
      </p:pic>
      <p:cxnSp>
        <p:nvCxnSpPr>
          <p:cNvPr id="6" name="直線コネクタ 5">
            <a:extLst>
              <a:ext uri="{FF2B5EF4-FFF2-40B4-BE49-F238E27FC236}">
                <a16:creationId xmlns:a16="http://schemas.microsoft.com/office/drawing/2014/main" id="{EE29CE8B-9FDB-A998-4153-F47A25B434D7}"/>
              </a:ext>
            </a:extLst>
          </p:cNvPr>
          <p:cNvCxnSpPr>
            <a:cxnSpLocks/>
          </p:cNvCxnSpPr>
          <p:nvPr/>
        </p:nvCxnSpPr>
        <p:spPr>
          <a:xfrm flipH="1">
            <a:off x="2915816" y="6041769"/>
            <a:ext cx="830063" cy="43321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3DEDA8F-DC43-667C-98A9-AD985383683C}"/>
              </a:ext>
            </a:extLst>
          </p:cNvPr>
          <p:cNvSpPr txBox="1"/>
          <p:nvPr/>
        </p:nvSpPr>
        <p:spPr>
          <a:xfrm>
            <a:off x="4837628" y="5877272"/>
            <a:ext cx="2542684" cy="707886"/>
          </a:xfrm>
          <a:prstGeom prst="rect">
            <a:avLst/>
          </a:prstGeom>
          <a:noFill/>
        </p:spPr>
        <p:txBody>
          <a:bodyPr wrap="none" rtlCol="0">
            <a:spAutoFit/>
          </a:bodyPr>
          <a:lstStyle/>
          <a:p>
            <a:pPr algn="ctr"/>
            <a:r>
              <a:rPr lang="en-US" altLang="ja-JP" sz="4000" dirty="0"/>
              <a:t>99</a:t>
            </a:r>
            <a:r>
              <a:rPr kumimoji="1" lang="en-US" altLang="ja-JP" sz="4000" dirty="0"/>
              <a:t>0,000</a:t>
            </a:r>
            <a:r>
              <a:rPr kumimoji="1" lang="ja-JP" altLang="en-US" sz="4000"/>
              <a:t>円</a:t>
            </a:r>
            <a:endParaRPr kumimoji="1" lang="ja-JP" altLang="en-US" sz="4000" dirty="0"/>
          </a:p>
        </p:txBody>
      </p:sp>
      <p:sp>
        <p:nvSpPr>
          <p:cNvPr id="10" name="右矢印 9">
            <a:extLst>
              <a:ext uri="{FF2B5EF4-FFF2-40B4-BE49-F238E27FC236}">
                <a16:creationId xmlns:a16="http://schemas.microsoft.com/office/drawing/2014/main" id="{479E8907-FFA9-38B5-528C-629512944DB6}"/>
              </a:ext>
            </a:extLst>
          </p:cNvPr>
          <p:cNvSpPr/>
          <p:nvPr/>
        </p:nvSpPr>
        <p:spPr>
          <a:xfrm>
            <a:off x="4313762" y="6046037"/>
            <a:ext cx="474262" cy="3439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50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dissolve">
                                      <p:cBhvr>
                                        <p:cTn id="50" dur="500"/>
                                        <p:tgtEl>
                                          <p:spTgt spid="3">
                                            <p:txEl>
                                              <p:pRg st="8" end="8"/>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dissolve">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ssolv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dissolv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dissolve">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dissolve">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dissolve">
                                      <p:cBhvr>
                                        <p:cTn id="7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12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ダイアグラム&#10;&#10;自動的に生成された説明">
            <a:extLst>
              <a:ext uri="{FF2B5EF4-FFF2-40B4-BE49-F238E27FC236}">
                <a16:creationId xmlns:a16="http://schemas.microsoft.com/office/drawing/2014/main" id="{987C4BC5-CB74-C14E-9058-A87E5AE9E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44000" cy="6858000"/>
          </a:xfrm>
          <a:prstGeom prst="rect">
            <a:avLst/>
          </a:prstGeom>
        </p:spPr>
      </p:pic>
      <p:sp>
        <p:nvSpPr>
          <p:cNvPr id="6" name="テキスト ボックス 5">
            <a:extLst>
              <a:ext uri="{FF2B5EF4-FFF2-40B4-BE49-F238E27FC236}">
                <a16:creationId xmlns:a16="http://schemas.microsoft.com/office/drawing/2014/main" id="{299E6DD2-DC32-E94E-9A9F-01542C0A2794}"/>
              </a:ext>
            </a:extLst>
          </p:cNvPr>
          <p:cNvSpPr txBox="1"/>
          <p:nvPr/>
        </p:nvSpPr>
        <p:spPr>
          <a:xfrm>
            <a:off x="5148064" y="476672"/>
            <a:ext cx="3902116" cy="338554"/>
          </a:xfrm>
          <a:prstGeom prst="rect">
            <a:avLst/>
          </a:prstGeom>
          <a:noFill/>
        </p:spPr>
        <p:txBody>
          <a:bodyPr wrap="square" rtlCol="0">
            <a:spAutoFit/>
          </a:bodyPr>
          <a:lstStyle/>
          <a:p>
            <a:r>
              <a:rPr kumimoji="1" lang="ja-JP" altLang="en-US" sz="1600">
                <a:highlight>
                  <a:srgbClr val="FFFF00"/>
                </a:highlight>
              </a:rPr>
              <a:t>相続コンサルタントの役割：イメージ図</a:t>
            </a:r>
          </a:p>
        </p:txBody>
      </p:sp>
      <p:sp>
        <p:nvSpPr>
          <p:cNvPr id="19" name="テキスト ボックス 18">
            <a:extLst>
              <a:ext uri="{FF2B5EF4-FFF2-40B4-BE49-F238E27FC236}">
                <a16:creationId xmlns:a16="http://schemas.microsoft.com/office/drawing/2014/main" id="{CC6624A7-DA0C-5942-A99F-8CAD2509CDA6}"/>
              </a:ext>
            </a:extLst>
          </p:cNvPr>
          <p:cNvSpPr txBox="1"/>
          <p:nvPr/>
        </p:nvSpPr>
        <p:spPr>
          <a:xfrm>
            <a:off x="5724128" y="6093296"/>
            <a:ext cx="3550972" cy="415498"/>
          </a:xfrm>
          <a:prstGeom prst="rect">
            <a:avLst/>
          </a:prstGeom>
          <a:noFill/>
        </p:spPr>
        <p:txBody>
          <a:bodyPr wrap="none" rtlCol="0">
            <a:spAutoFit/>
          </a:bodyPr>
          <a:lstStyle/>
          <a:p>
            <a:r>
              <a:rPr kumimoji="1" lang="en-US" altLang="ja-JP" sz="1050" dirty="0"/>
              <a:t>※</a:t>
            </a:r>
            <a:r>
              <a:rPr kumimoji="1" lang="ja-JP" altLang="en-US" sz="1050"/>
              <a:t>既にお付き合いのある専門家と</a:t>
            </a:r>
            <a:r>
              <a:rPr lang="ja-JP" altLang="en-US" sz="1050"/>
              <a:t>協業することも</a:t>
            </a:r>
            <a:br>
              <a:rPr lang="en-US" altLang="ja-JP" sz="1050" dirty="0"/>
            </a:br>
            <a:r>
              <a:rPr lang="ja-JP" altLang="en-US" sz="1050"/>
              <a:t>新たに専門家を選定することもどちらも対応可能です。</a:t>
            </a:r>
            <a:endParaRPr kumimoji="1" lang="ja-JP" altLang="en-US" sz="1050" dirty="0"/>
          </a:p>
        </p:txBody>
      </p:sp>
    </p:spTree>
    <p:extLst>
      <p:ext uri="{BB962C8B-B14F-4D97-AF65-F5344CB8AC3E}">
        <p14:creationId xmlns:p14="http://schemas.microsoft.com/office/powerpoint/2010/main" val="305054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42CE494-4AB2-4442-8D69-7D8E7267F524}"/>
              </a:ext>
            </a:extLst>
          </p:cNvPr>
          <p:cNvSpPr txBox="1"/>
          <p:nvPr/>
        </p:nvSpPr>
        <p:spPr>
          <a:xfrm>
            <a:off x="2325231" y="575102"/>
            <a:ext cx="4493538" cy="523220"/>
          </a:xfrm>
          <a:prstGeom prst="rect">
            <a:avLst/>
          </a:prstGeom>
          <a:noFill/>
        </p:spPr>
        <p:txBody>
          <a:bodyPr wrap="none" rtlCol="0">
            <a:spAutoFit/>
          </a:bodyPr>
          <a:lstStyle/>
          <a:p>
            <a:r>
              <a:rPr kumimoji="1" lang="ja-JP" altLang="en-US" sz="2800"/>
              <a:t>相続コンサルタントの役割</a:t>
            </a:r>
          </a:p>
        </p:txBody>
      </p:sp>
      <p:sp>
        <p:nvSpPr>
          <p:cNvPr id="2" name="正方形/長方形 1">
            <a:extLst>
              <a:ext uri="{FF2B5EF4-FFF2-40B4-BE49-F238E27FC236}">
                <a16:creationId xmlns:a16="http://schemas.microsoft.com/office/drawing/2014/main" id="{6853476F-4B94-874F-8043-5B43F899019D}"/>
              </a:ext>
            </a:extLst>
          </p:cNvPr>
          <p:cNvSpPr/>
          <p:nvPr/>
        </p:nvSpPr>
        <p:spPr>
          <a:xfrm>
            <a:off x="107504" y="1709728"/>
            <a:ext cx="9144000" cy="4053930"/>
          </a:xfrm>
          <a:prstGeom prst="rect">
            <a:avLst/>
          </a:prstGeom>
        </p:spPr>
        <p:txBody>
          <a:bodyPr wrap="square">
            <a:spAutoFit/>
          </a:bodyPr>
          <a:lstStyle/>
          <a:p>
            <a:pPr algn="ctr">
              <a:lnSpc>
                <a:spcPct val="150000"/>
              </a:lnSpc>
            </a:pPr>
            <a:r>
              <a:rPr lang="ja-JP" altLang="en-US"/>
              <a:t>相続におけるクライアントさまの悩みや困りごとの相談を受け、</a:t>
            </a:r>
            <a:endParaRPr lang="en-US" altLang="ja-JP" dirty="0"/>
          </a:p>
          <a:p>
            <a:pPr algn="ctr">
              <a:lnSpc>
                <a:spcPct val="150000"/>
              </a:lnSpc>
            </a:pPr>
            <a:r>
              <a:rPr lang="ja-JP" altLang="en-US"/>
              <a:t>心の奥にある想いや希望を丁寧にヒアリングいたします。その上で</a:t>
            </a:r>
            <a:br>
              <a:rPr lang="en-US" altLang="ja-JP" dirty="0"/>
            </a:br>
            <a:endParaRPr lang="en-US" altLang="ja-JP" dirty="0"/>
          </a:p>
          <a:p>
            <a:pPr algn="ctr">
              <a:lnSpc>
                <a:spcPct val="150000"/>
              </a:lnSpc>
            </a:pPr>
            <a:r>
              <a:rPr lang="en-US" altLang="ja-JP" sz="2800" dirty="0">
                <a:solidFill>
                  <a:srgbClr val="FF0000"/>
                </a:solidFill>
              </a:rPr>
              <a:t>①</a:t>
            </a:r>
            <a:r>
              <a:rPr lang="ja-JP" altLang="en-US" sz="2800">
                <a:solidFill>
                  <a:srgbClr val="FF0000"/>
                </a:solidFill>
              </a:rPr>
              <a:t>解決すべき本当の問題の「明確化」</a:t>
            </a:r>
            <a:endParaRPr lang="en-US" altLang="ja-JP" sz="2800" dirty="0">
              <a:solidFill>
                <a:srgbClr val="FF0000"/>
              </a:solidFill>
            </a:endParaRPr>
          </a:p>
          <a:p>
            <a:pPr algn="ctr">
              <a:lnSpc>
                <a:spcPct val="150000"/>
              </a:lnSpc>
            </a:pPr>
            <a:r>
              <a:rPr lang="en-US" altLang="ja-JP" sz="2800" dirty="0">
                <a:solidFill>
                  <a:srgbClr val="FF0000"/>
                </a:solidFill>
              </a:rPr>
              <a:t>②</a:t>
            </a:r>
            <a:r>
              <a:rPr lang="ja-JP" altLang="en-US" sz="2800">
                <a:solidFill>
                  <a:srgbClr val="FF0000"/>
                </a:solidFill>
              </a:rPr>
              <a:t>問題解決のための「戦略とロードマップ作り」</a:t>
            </a:r>
            <a:br>
              <a:rPr lang="en-US" altLang="ja-JP" sz="2800" dirty="0">
                <a:solidFill>
                  <a:srgbClr val="FF0000"/>
                </a:solidFill>
              </a:rPr>
            </a:br>
            <a:r>
              <a:rPr lang="ja-JP" altLang="en-US" sz="2800">
                <a:solidFill>
                  <a:srgbClr val="FF0000"/>
                </a:solidFill>
              </a:rPr>
              <a:t>③専門家との協業による「ワンストップのサポート」</a:t>
            </a:r>
            <a:br>
              <a:rPr lang="en-US" altLang="ja-JP" dirty="0">
                <a:solidFill>
                  <a:srgbClr val="FF0000"/>
                </a:solidFill>
              </a:rPr>
            </a:br>
            <a:br>
              <a:rPr lang="en-US" altLang="ja-JP" dirty="0">
                <a:solidFill>
                  <a:srgbClr val="FF0000"/>
                </a:solidFill>
              </a:rPr>
            </a:br>
            <a:r>
              <a:rPr lang="ja-JP" altLang="en-US"/>
              <a:t>を通してご一家のみなさまの利益と幸福の最大化に寄与します。</a:t>
            </a:r>
            <a:endParaRPr lang="en-US" altLang="ja-JP" dirty="0"/>
          </a:p>
        </p:txBody>
      </p:sp>
    </p:spTree>
    <p:extLst>
      <p:ext uri="{BB962C8B-B14F-4D97-AF65-F5344CB8AC3E}">
        <p14:creationId xmlns:p14="http://schemas.microsoft.com/office/powerpoint/2010/main" val="594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544862D-8D85-0A86-5EBF-613E6418EBA6}"/>
              </a:ext>
            </a:extLst>
          </p:cNvPr>
          <p:cNvSpPr txBox="1"/>
          <p:nvPr/>
        </p:nvSpPr>
        <p:spPr>
          <a:xfrm>
            <a:off x="2963077" y="636657"/>
            <a:ext cx="2901756" cy="400110"/>
          </a:xfrm>
          <a:prstGeom prst="rect">
            <a:avLst/>
          </a:prstGeom>
          <a:noFill/>
        </p:spPr>
        <p:txBody>
          <a:bodyPr wrap="none" rtlCol="0">
            <a:spAutoFit/>
          </a:bodyPr>
          <a:lstStyle/>
          <a:p>
            <a:pPr algn="ctr"/>
            <a:r>
              <a:rPr lang="en-US" altLang="ja-JP" sz="2000" dirty="0"/>
              <a:t>K</a:t>
            </a:r>
            <a:r>
              <a:rPr lang="ja-JP" altLang="en-US" sz="2000"/>
              <a:t>家の相続をめぐる</a:t>
            </a:r>
            <a:r>
              <a:rPr kumimoji="1" lang="ja-JP" altLang="en-US" sz="2000"/>
              <a:t>現状</a:t>
            </a:r>
            <a:endParaRPr kumimoji="1" lang="ja-JP" altLang="en-US" sz="2000" dirty="0"/>
          </a:p>
        </p:txBody>
      </p:sp>
      <p:sp>
        <p:nvSpPr>
          <p:cNvPr id="3" name="テキスト ボックス 2">
            <a:extLst>
              <a:ext uri="{FF2B5EF4-FFF2-40B4-BE49-F238E27FC236}">
                <a16:creationId xmlns:a16="http://schemas.microsoft.com/office/drawing/2014/main" id="{11836A3A-4FAA-567B-190B-DBBD8D28CCBF}"/>
              </a:ext>
            </a:extLst>
          </p:cNvPr>
          <p:cNvSpPr txBox="1"/>
          <p:nvPr/>
        </p:nvSpPr>
        <p:spPr>
          <a:xfrm>
            <a:off x="1596456" y="1903038"/>
            <a:ext cx="7109639" cy="3686202"/>
          </a:xfrm>
          <a:prstGeom prst="rect">
            <a:avLst/>
          </a:prstGeom>
          <a:noFill/>
        </p:spPr>
        <p:txBody>
          <a:bodyPr wrap="none" rtlCol="0">
            <a:spAutoFit/>
          </a:bodyPr>
          <a:lstStyle/>
          <a:p>
            <a:pPr>
              <a:lnSpc>
                <a:spcPct val="200000"/>
              </a:lnSpc>
            </a:pPr>
            <a:r>
              <a:rPr kumimoji="1" lang="ja-JP" altLang="en-US" sz="2000"/>
              <a:t>・母・八千代様名義の財産が多い</a:t>
            </a:r>
            <a:endParaRPr kumimoji="1" lang="en-US" altLang="ja-JP" sz="2000" dirty="0"/>
          </a:p>
          <a:p>
            <a:pPr>
              <a:lnSpc>
                <a:spcPct val="200000"/>
              </a:lnSpc>
            </a:pPr>
            <a:r>
              <a:rPr lang="ja-JP" altLang="en-US" sz="2000"/>
              <a:t>・母・八千代様は認知症をお持ちである</a:t>
            </a:r>
            <a:br>
              <a:rPr lang="en-US" altLang="ja-JP" sz="2000" dirty="0"/>
            </a:br>
            <a:r>
              <a:rPr lang="ja-JP" altLang="en-US" sz="2000"/>
              <a:t>・父・功さんは現在も会社に顔を出している</a:t>
            </a:r>
            <a:br>
              <a:rPr lang="en-US" altLang="ja-JP" sz="2000" dirty="0"/>
            </a:br>
            <a:r>
              <a:rPr lang="ja-JP" altLang="en-US" sz="2000"/>
              <a:t>・父・功さんは自身の相続対策に前向きではない</a:t>
            </a:r>
            <a:endParaRPr lang="en-US" altLang="ja-JP" sz="2000" dirty="0"/>
          </a:p>
          <a:p>
            <a:pPr>
              <a:lnSpc>
                <a:spcPct val="200000"/>
              </a:lnSpc>
            </a:pPr>
            <a:r>
              <a:rPr lang="ja-JP" altLang="en-US" sz="2000"/>
              <a:t>・妹・知美さんとは良好なコミュニケーションが取れている</a:t>
            </a:r>
            <a:br>
              <a:rPr lang="en-US" altLang="ja-JP" sz="2000" dirty="0"/>
            </a:br>
            <a:r>
              <a:rPr lang="ja-JP" altLang="en-US" sz="2000"/>
              <a:t>・今までは相続の対策はほとんど考えたことがなかった。</a:t>
            </a:r>
            <a:endParaRPr lang="en-US" altLang="ja-JP" sz="2000" dirty="0"/>
          </a:p>
        </p:txBody>
      </p:sp>
    </p:spTree>
    <p:extLst>
      <p:ext uri="{BB962C8B-B14F-4D97-AF65-F5344CB8AC3E}">
        <p14:creationId xmlns:p14="http://schemas.microsoft.com/office/powerpoint/2010/main" val="324980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544862D-8D85-0A86-5EBF-613E6418EBA6}"/>
              </a:ext>
            </a:extLst>
          </p:cNvPr>
          <p:cNvSpPr txBox="1"/>
          <p:nvPr/>
        </p:nvSpPr>
        <p:spPr>
          <a:xfrm>
            <a:off x="3762326" y="667516"/>
            <a:ext cx="1619354" cy="400110"/>
          </a:xfrm>
          <a:prstGeom prst="rect">
            <a:avLst/>
          </a:prstGeom>
          <a:noFill/>
        </p:spPr>
        <p:txBody>
          <a:bodyPr wrap="none" rtlCol="0">
            <a:spAutoFit/>
          </a:bodyPr>
          <a:lstStyle/>
          <a:p>
            <a:pPr algn="ctr"/>
            <a:r>
              <a:rPr kumimoji="1" lang="en-US" altLang="ja-JP" sz="2000" dirty="0"/>
              <a:t>K</a:t>
            </a:r>
            <a:r>
              <a:rPr kumimoji="1" lang="ja-JP" altLang="en-US" sz="2000"/>
              <a:t>様のご希望</a:t>
            </a:r>
            <a:endParaRPr kumimoji="1" lang="ja-JP" altLang="en-US" sz="2000" dirty="0"/>
          </a:p>
        </p:txBody>
      </p:sp>
      <p:sp>
        <p:nvSpPr>
          <p:cNvPr id="3" name="テキスト ボックス 2">
            <a:extLst>
              <a:ext uri="{FF2B5EF4-FFF2-40B4-BE49-F238E27FC236}">
                <a16:creationId xmlns:a16="http://schemas.microsoft.com/office/drawing/2014/main" id="{11836A3A-4FAA-567B-190B-DBBD8D28CCBF}"/>
              </a:ext>
            </a:extLst>
          </p:cNvPr>
          <p:cNvSpPr txBox="1"/>
          <p:nvPr/>
        </p:nvSpPr>
        <p:spPr>
          <a:xfrm>
            <a:off x="1264920" y="1871084"/>
            <a:ext cx="7879080" cy="3686202"/>
          </a:xfrm>
          <a:prstGeom prst="rect">
            <a:avLst/>
          </a:prstGeom>
          <a:noFill/>
        </p:spPr>
        <p:txBody>
          <a:bodyPr wrap="none" rtlCol="0">
            <a:spAutoFit/>
          </a:bodyPr>
          <a:lstStyle/>
          <a:p>
            <a:pPr>
              <a:lnSpc>
                <a:spcPct val="200000"/>
              </a:lnSpc>
            </a:pPr>
            <a:r>
              <a:rPr kumimoji="1" lang="en-US" altLang="ja-JP" sz="2000" dirty="0"/>
              <a:t>①</a:t>
            </a:r>
            <a:r>
              <a:rPr kumimoji="1" lang="ja-JP" altLang="en-US" sz="2000"/>
              <a:t>お母様が安心して穏やかに暮らしてほしい</a:t>
            </a:r>
            <a:br>
              <a:rPr kumimoji="1" lang="en-US" altLang="ja-JP" sz="2000" dirty="0"/>
            </a:br>
            <a:r>
              <a:rPr kumimoji="1" lang="en-US" altLang="ja-JP" sz="2000" dirty="0"/>
              <a:t>②</a:t>
            </a:r>
            <a:r>
              <a:rPr kumimoji="1" lang="ja-JP" altLang="en-US" sz="2000"/>
              <a:t>お母様の相続対策（主に相続税の対策）を進めたい</a:t>
            </a:r>
            <a:endParaRPr lang="en-US" altLang="ja-JP" sz="2000" dirty="0"/>
          </a:p>
          <a:p>
            <a:pPr>
              <a:lnSpc>
                <a:spcPct val="200000"/>
              </a:lnSpc>
            </a:pPr>
            <a:r>
              <a:rPr lang="en-US" altLang="ja-JP" sz="2000" dirty="0"/>
              <a:t>③</a:t>
            </a:r>
            <a:r>
              <a:rPr lang="ja-JP" altLang="en-US" sz="2000"/>
              <a:t>相続税がかかるかどうか、かかるとしたらいくらくらいなのか、</a:t>
            </a:r>
            <a:br>
              <a:rPr lang="en-US" altLang="ja-JP" sz="2000" dirty="0"/>
            </a:br>
            <a:r>
              <a:rPr lang="ja-JP" altLang="en-US" sz="2000"/>
              <a:t>　今のうちから心の準備をしておきたい。</a:t>
            </a:r>
            <a:br>
              <a:rPr lang="en-US" altLang="ja-JP" sz="2000" dirty="0"/>
            </a:br>
            <a:r>
              <a:rPr lang="en-US" altLang="ja-JP" sz="2000" dirty="0"/>
              <a:t>⑤</a:t>
            </a:r>
            <a:r>
              <a:rPr lang="ja-JP" altLang="en-US" sz="2000"/>
              <a:t>相続税の納税のための資金計画も検討したい。</a:t>
            </a:r>
            <a:br>
              <a:rPr lang="en-US" altLang="ja-JP" sz="2000" dirty="0"/>
            </a:br>
            <a:r>
              <a:rPr lang="en-US" altLang="ja-JP" sz="2000" dirty="0"/>
              <a:t>⑥</a:t>
            </a:r>
            <a:r>
              <a:rPr kumimoji="1" lang="ja-JP" altLang="en-US" sz="2000"/>
              <a:t>遺言書は必要なら準備しておきたい。</a:t>
            </a:r>
            <a:endParaRPr kumimoji="1" lang="en-US" altLang="ja-JP" sz="2000" dirty="0"/>
          </a:p>
        </p:txBody>
      </p:sp>
    </p:spTree>
    <p:extLst>
      <p:ext uri="{BB962C8B-B14F-4D97-AF65-F5344CB8AC3E}">
        <p14:creationId xmlns:p14="http://schemas.microsoft.com/office/powerpoint/2010/main" val="117827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D6F6AFA-A152-1346-B4A1-0A366F150109}"/>
              </a:ext>
            </a:extLst>
          </p:cNvPr>
          <p:cNvSpPr txBox="1"/>
          <p:nvPr/>
        </p:nvSpPr>
        <p:spPr>
          <a:xfrm>
            <a:off x="395536" y="2132857"/>
            <a:ext cx="8905002" cy="3662541"/>
          </a:xfrm>
          <a:prstGeom prst="rect">
            <a:avLst/>
          </a:prstGeom>
          <a:noFill/>
        </p:spPr>
        <p:txBody>
          <a:bodyPr wrap="none" rtlCol="0">
            <a:spAutoFit/>
          </a:bodyPr>
          <a:lstStyle/>
          <a:p>
            <a:pPr algn="ctr"/>
            <a:r>
              <a:rPr lang="ja-JP" altLang="en-US"/>
              <a:t>　　　</a:t>
            </a:r>
            <a:r>
              <a:rPr lang="ja-JP" altLang="en-US" sz="2400"/>
              <a:t>　相続に悩む方の多くは、</a:t>
            </a:r>
            <a:endParaRPr lang="en-US" altLang="ja-JP" sz="2400" dirty="0"/>
          </a:p>
          <a:p>
            <a:pPr algn="ctr"/>
            <a:endParaRPr kumimoji="1" lang="en-US" altLang="ja-JP" sz="2400" dirty="0"/>
          </a:p>
          <a:p>
            <a:pPr algn="ctr"/>
            <a:endParaRPr kumimoji="1" lang="en-US" altLang="ja-JP" sz="2400" dirty="0"/>
          </a:p>
          <a:p>
            <a:pPr algn="ctr"/>
            <a:r>
              <a:rPr lang="ja-JP" altLang="en-US" sz="2400"/>
              <a:t>　　　　　最適な解決策を探しているのですが・・・</a:t>
            </a:r>
            <a:endParaRPr lang="en-US" altLang="ja-JP" sz="2400" dirty="0"/>
          </a:p>
          <a:p>
            <a:pPr algn="ctr"/>
            <a:br>
              <a:rPr lang="en-US" altLang="ja-JP" dirty="0"/>
            </a:br>
            <a:br>
              <a:rPr lang="en-US" altLang="ja-JP" dirty="0"/>
            </a:br>
            <a:r>
              <a:rPr lang="ja-JP" altLang="en-US" sz="4000">
                <a:solidFill>
                  <a:srgbClr val="FF0000"/>
                </a:solidFill>
              </a:rPr>
              <a:t>「解決策を探す前にやることがある」</a:t>
            </a:r>
            <a:endParaRPr lang="en-US" altLang="ja-JP" sz="4000" dirty="0">
              <a:solidFill>
                <a:srgbClr val="FF0000"/>
              </a:solidFill>
            </a:endParaRPr>
          </a:p>
          <a:p>
            <a:pPr algn="ctr"/>
            <a:endParaRPr kumimoji="1" lang="en-US" altLang="ja-JP" dirty="0"/>
          </a:p>
          <a:p>
            <a:pPr algn="ctr"/>
            <a:endParaRPr kumimoji="1" lang="en-US" altLang="ja-JP" dirty="0"/>
          </a:p>
          <a:p>
            <a:pPr algn="ctr"/>
            <a:r>
              <a:rPr kumimoji="1" lang="ja-JP" altLang="en-US" sz="2400"/>
              <a:t>という事実をご存知ですか？</a:t>
            </a:r>
            <a:endParaRPr kumimoji="1" lang="ja-JP" altLang="en-US" sz="2400" dirty="0"/>
          </a:p>
        </p:txBody>
      </p:sp>
      <p:pic>
        <p:nvPicPr>
          <p:cNvPr id="7" name="図 6" descr="アイコン&#10;&#10;自動的に生成された説明">
            <a:extLst>
              <a:ext uri="{FF2B5EF4-FFF2-40B4-BE49-F238E27FC236}">
                <a16:creationId xmlns:a16="http://schemas.microsoft.com/office/drawing/2014/main" id="{809F7BD6-48E9-2D4B-8AF0-418E8DB44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1287902"/>
            <a:ext cx="2592288" cy="2789170"/>
          </a:xfrm>
          <a:prstGeom prst="rect">
            <a:avLst/>
          </a:prstGeom>
        </p:spPr>
      </p:pic>
    </p:spTree>
    <p:extLst>
      <p:ext uri="{BB962C8B-B14F-4D97-AF65-F5344CB8AC3E}">
        <p14:creationId xmlns:p14="http://schemas.microsoft.com/office/powerpoint/2010/main" val="255788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dissolve">
                                      <p:cBhvr>
                                        <p:cTn id="7" dur="1000"/>
                                        <p:tgtEl>
                                          <p:spTgt spid="5">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dissolve">
                                      <p:cBhvr>
                                        <p:cTn id="10"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02453A2-9A1C-3D47-A3CA-91ACA941E297}"/>
              </a:ext>
            </a:extLst>
          </p:cNvPr>
          <p:cNvSpPr/>
          <p:nvPr/>
        </p:nvSpPr>
        <p:spPr>
          <a:xfrm>
            <a:off x="-180528" y="1637279"/>
            <a:ext cx="9144000" cy="4451219"/>
          </a:xfrm>
          <a:prstGeom prst="rect">
            <a:avLst/>
          </a:prstGeom>
        </p:spPr>
        <p:txBody>
          <a:bodyPr wrap="square">
            <a:spAutoFit/>
          </a:bodyPr>
          <a:lstStyle/>
          <a:p>
            <a:pPr algn="ctr">
              <a:lnSpc>
                <a:spcPct val="150000"/>
              </a:lnSpc>
            </a:pPr>
            <a:r>
              <a:rPr lang="en-US" altLang="ja-JP" sz="2400" dirty="0"/>
              <a:t>①</a:t>
            </a:r>
            <a:r>
              <a:rPr lang="ja-JP" altLang="en-US" sz="2400"/>
              <a:t>現状の分析・把握</a:t>
            </a:r>
            <a:endParaRPr lang="en-US" altLang="ja-JP" sz="2400" dirty="0"/>
          </a:p>
          <a:p>
            <a:pPr algn="ctr">
              <a:lnSpc>
                <a:spcPct val="150000"/>
              </a:lnSpc>
            </a:pPr>
            <a:r>
              <a:rPr lang="ja-JP" altLang="en-US"/>
              <a:t>↓</a:t>
            </a:r>
            <a:br>
              <a:rPr lang="en-US" altLang="ja-JP" dirty="0"/>
            </a:br>
            <a:r>
              <a:rPr lang="ja-JP" altLang="en-US"/>
              <a:t>②</a:t>
            </a:r>
            <a:r>
              <a:rPr lang="ja-JP" altLang="en-US" sz="2400"/>
              <a:t>解決すべき本当の問題の「明確化」</a:t>
            </a:r>
            <a:br>
              <a:rPr lang="en-US" altLang="ja-JP" sz="2400" dirty="0"/>
            </a:br>
            <a:r>
              <a:rPr lang="ja-JP" altLang="en-US"/>
              <a:t>↓↓</a:t>
            </a:r>
            <a:endParaRPr lang="en-US" altLang="ja-JP" dirty="0"/>
          </a:p>
          <a:p>
            <a:pPr algn="ctr">
              <a:lnSpc>
                <a:spcPct val="150000"/>
              </a:lnSpc>
            </a:pPr>
            <a:r>
              <a:rPr lang="en-US" altLang="ja-JP" sz="2400" dirty="0"/>
              <a:t>③</a:t>
            </a:r>
            <a:r>
              <a:rPr lang="ja-JP" altLang="en-US" sz="2400"/>
              <a:t>当事者である家族と問題を共有</a:t>
            </a:r>
            <a:endParaRPr lang="en-US" altLang="ja-JP" sz="2400" dirty="0"/>
          </a:p>
          <a:p>
            <a:pPr algn="ctr">
              <a:lnSpc>
                <a:spcPct val="150000"/>
              </a:lnSpc>
            </a:pPr>
            <a:r>
              <a:rPr lang="ja-JP" altLang="en-US"/>
              <a:t>↓↓↓</a:t>
            </a:r>
            <a:br>
              <a:rPr lang="en-US" altLang="ja-JP" dirty="0"/>
            </a:br>
            <a:r>
              <a:rPr lang="en-US" altLang="ja-JP" dirty="0"/>
              <a:t>④</a:t>
            </a:r>
            <a:r>
              <a:rPr lang="ja-JP" altLang="en-US" sz="2400"/>
              <a:t>家族それぞれの気持ち・考え方を共有</a:t>
            </a:r>
            <a:endParaRPr lang="en-US" altLang="ja-JP" dirty="0"/>
          </a:p>
          <a:p>
            <a:pPr algn="ctr">
              <a:lnSpc>
                <a:spcPct val="150000"/>
              </a:lnSpc>
            </a:pPr>
            <a:r>
              <a:rPr lang="ja-JP" altLang="en-US"/>
              <a:t>↓↓↓↓</a:t>
            </a:r>
            <a:endParaRPr lang="en-US" altLang="ja-JP" dirty="0"/>
          </a:p>
          <a:p>
            <a:pPr algn="ctr">
              <a:lnSpc>
                <a:spcPct val="150000"/>
              </a:lnSpc>
            </a:pPr>
            <a:r>
              <a:rPr lang="en-US" altLang="ja-JP" sz="2400" dirty="0"/>
              <a:t>⑤</a:t>
            </a:r>
            <a:r>
              <a:rPr lang="ja-JP" altLang="en-US" sz="2400"/>
              <a:t>専門家チームと最適な解決策の模索</a:t>
            </a:r>
          </a:p>
        </p:txBody>
      </p:sp>
      <p:sp>
        <p:nvSpPr>
          <p:cNvPr id="5" name="テキスト ボックス 4">
            <a:extLst>
              <a:ext uri="{FF2B5EF4-FFF2-40B4-BE49-F238E27FC236}">
                <a16:creationId xmlns:a16="http://schemas.microsoft.com/office/drawing/2014/main" id="{8A452B0F-A29F-A44C-BF61-8DDAC70918E7}"/>
              </a:ext>
            </a:extLst>
          </p:cNvPr>
          <p:cNvSpPr txBox="1"/>
          <p:nvPr/>
        </p:nvSpPr>
        <p:spPr>
          <a:xfrm>
            <a:off x="2684303" y="575102"/>
            <a:ext cx="4134465" cy="523220"/>
          </a:xfrm>
          <a:prstGeom prst="rect">
            <a:avLst/>
          </a:prstGeom>
          <a:noFill/>
        </p:spPr>
        <p:txBody>
          <a:bodyPr wrap="none" rtlCol="0">
            <a:spAutoFit/>
          </a:bodyPr>
          <a:lstStyle/>
          <a:p>
            <a:r>
              <a:rPr kumimoji="1" lang="ja-JP" altLang="en-US" sz="2800"/>
              <a:t>相続対策の正しい進め方</a:t>
            </a:r>
          </a:p>
        </p:txBody>
      </p:sp>
    </p:spTree>
    <p:extLst>
      <p:ext uri="{BB962C8B-B14F-4D97-AF65-F5344CB8AC3E}">
        <p14:creationId xmlns:p14="http://schemas.microsoft.com/office/powerpoint/2010/main" val="41146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02453A2-9A1C-3D47-A3CA-91ACA941E297}"/>
              </a:ext>
            </a:extLst>
          </p:cNvPr>
          <p:cNvSpPr/>
          <p:nvPr/>
        </p:nvSpPr>
        <p:spPr>
          <a:xfrm>
            <a:off x="-180528" y="1637279"/>
            <a:ext cx="9144000" cy="4451219"/>
          </a:xfrm>
          <a:prstGeom prst="rect">
            <a:avLst/>
          </a:prstGeom>
        </p:spPr>
        <p:txBody>
          <a:bodyPr wrap="square">
            <a:spAutoFit/>
          </a:bodyPr>
          <a:lstStyle/>
          <a:p>
            <a:pPr algn="ctr">
              <a:lnSpc>
                <a:spcPct val="150000"/>
              </a:lnSpc>
            </a:pPr>
            <a:r>
              <a:rPr lang="en-US" altLang="ja-JP" sz="2400" dirty="0">
                <a:solidFill>
                  <a:srgbClr val="FF0000"/>
                </a:solidFill>
              </a:rPr>
              <a:t>①</a:t>
            </a:r>
            <a:r>
              <a:rPr lang="ja-JP" altLang="en-US" sz="2400">
                <a:solidFill>
                  <a:srgbClr val="FF0000"/>
                </a:solidFill>
              </a:rPr>
              <a:t>現状の分析・把握</a:t>
            </a:r>
            <a:endParaRPr lang="en-US" altLang="ja-JP" sz="2400" dirty="0">
              <a:solidFill>
                <a:srgbClr val="FF0000"/>
              </a:solidFill>
            </a:endParaRPr>
          </a:p>
          <a:p>
            <a:pPr algn="ctr">
              <a:lnSpc>
                <a:spcPct val="150000"/>
              </a:lnSpc>
            </a:pPr>
            <a:r>
              <a:rPr lang="ja-JP" altLang="en-US"/>
              <a:t>↓</a:t>
            </a:r>
            <a:br>
              <a:rPr lang="en-US" altLang="ja-JP" dirty="0"/>
            </a:br>
            <a:r>
              <a:rPr lang="ja-JP" altLang="en-US"/>
              <a:t>②</a:t>
            </a:r>
            <a:r>
              <a:rPr lang="ja-JP" altLang="en-US" sz="2400"/>
              <a:t>解決すべき本当の問題の「明確化」</a:t>
            </a:r>
            <a:br>
              <a:rPr lang="en-US" altLang="ja-JP" sz="2400" dirty="0"/>
            </a:br>
            <a:r>
              <a:rPr lang="ja-JP" altLang="en-US"/>
              <a:t>↓↓</a:t>
            </a:r>
            <a:endParaRPr lang="en-US" altLang="ja-JP" dirty="0"/>
          </a:p>
          <a:p>
            <a:pPr algn="ctr">
              <a:lnSpc>
                <a:spcPct val="150000"/>
              </a:lnSpc>
            </a:pPr>
            <a:r>
              <a:rPr lang="en-US" altLang="ja-JP" sz="2400" dirty="0"/>
              <a:t>③</a:t>
            </a:r>
            <a:r>
              <a:rPr lang="ja-JP" altLang="en-US" sz="2400"/>
              <a:t>当事者である家族と問題を共有</a:t>
            </a:r>
            <a:endParaRPr lang="en-US" altLang="ja-JP" sz="2400" dirty="0"/>
          </a:p>
          <a:p>
            <a:pPr algn="ctr">
              <a:lnSpc>
                <a:spcPct val="150000"/>
              </a:lnSpc>
            </a:pPr>
            <a:r>
              <a:rPr lang="ja-JP" altLang="en-US"/>
              <a:t>↓↓↓</a:t>
            </a:r>
            <a:br>
              <a:rPr lang="en-US" altLang="ja-JP" dirty="0"/>
            </a:br>
            <a:r>
              <a:rPr lang="en-US" altLang="ja-JP" dirty="0"/>
              <a:t>④</a:t>
            </a:r>
            <a:r>
              <a:rPr lang="ja-JP" altLang="en-US" sz="2400"/>
              <a:t>家族それぞれの気持ち・考え方を共有</a:t>
            </a:r>
            <a:endParaRPr lang="en-US" altLang="ja-JP" dirty="0"/>
          </a:p>
          <a:p>
            <a:pPr algn="ctr">
              <a:lnSpc>
                <a:spcPct val="150000"/>
              </a:lnSpc>
            </a:pPr>
            <a:r>
              <a:rPr lang="ja-JP" altLang="en-US"/>
              <a:t>↓↓↓↓</a:t>
            </a:r>
            <a:endParaRPr lang="en-US" altLang="ja-JP" dirty="0"/>
          </a:p>
          <a:p>
            <a:pPr algn="ctr">
              <a:lnSpc>
                <a:spcPct val="150000"/>
              </a:lnSpc>
            </a:pPr>
            <a:r>
              <a:rPr lang="en-US" altLang="ja-JP" sz="2400" dirty="0"/>
              <a:t>⑤</a:t>
            </a:r>
            <a:r>
              <a:rPr lang="ja-JP" altLang="en-US" sz="2400"/>
              <a:t>専門家チームと最適な解決策の模索</a:t>
            </a:r>
          </a:p>
        </p:txBody>
      </p:sp>
      <p:sp>
        <p:nvSpPr>
          <p:cNvPr id="6" name="テキスト ボックス 5">
            <a:extLst>
              <a:ext uri="{FF2B5EF4-FFF2-40B4-BE49-F238E27FC236}">
                <a16:creationId xmlns:a16="http://schemas.microsoft.com/office/drawing/2014/main" id="{82DED274-5D6A-F44C-A59F-73AB46640B29}"/>
              </a:ext>
            </a:extLst>
          </p:cNvPr>
          <p:cNvSpPr txBox="1"/>
          <p:nvPr/>
        </p:nvSpPr>
        <p:spPr>
          <a:xfrm>
            <a:off x="2684303" y="575102"/>
            <a:ext cx="4134465" cy="523220"/>
          </a:xfrm>
          <a:prstGeom prst="rect">
            <a:avLst/>
          </a:prstGeom>
          <a:noFill/>
        </p:spPr>
        <p:txBody>
          <a:bodyPr wrap="none" rtlCol="0">
            <a:spAutoFit/>
          </a:bodyPr>
          <a:lstStyle/>
          <a:p>
            <a:r>
              <a:rPr kumimoji="1" lang="ja-JP" altLang="en-US" sz="2800"/>
              <a:t>相続対策の正しい進め方</a:t>
            </a:r>
          </a:p>
        </p:txBody>
      </p:sp>
    </p:spTree>
    <p:extLst>
      <p:ext uri="{BB962C8B-B14F-4D97-AF65-F5344CB8AC3E}">
        <p14:creationId xmlns:p14="http://schemas.microsoft.com/office/powerpoint/2010/main" val="467945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タム">
  <a:themeElements>
    <a:clrScheme name="オータム">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オータム">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タム">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txDef>
      <a:spPr>
        <a:noFill/>
      </a:spPr>
      <a:bodyPr wrap="none" rtlCol="0">
        <a:spAutoFit/>
      </a:bodyPr>
      <a:lstStyle>
        <a:defPPr algn="ctr">
          <a:defRPr kumimoji="1"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55135</TotalTime>
  <Words>1862</Words>
  <Application>Microsoft Macintosh PowerPoint</Application>
  <PresentationFormat>画面に合わせる (4:3)</PresentationFormat>
  <Paragraphs>190</Paragraphs>
  <Slides>26</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ＭＳ ゴシック</vt:lpstr>
      <vt:lpstr>メイリオ</vt:lpstr>
      <vt:lpstr>Arial</vt:lpstr>
      <vt:lpstr>Book Antiqua</vt:lpstr>
      <vt:lpstr>Calibri</vt:lpstr>
      <vt:lpstr>Century Gothic</vt:lpstr>
      <vt:lpstr>オータム</vt:lpstr>
      <vt:lpstr>  Kさま  相続対策資料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宗治 川口</cp:lastModifiedBy>
  <cp:revision>261</cp:revision>
  <cp:lastPrinted>2016-09-14T00:29:55Z</cp:lastPrinted>
  <dcterms:created xsi:type="dcterms:W3CDTF">2014-01-09T07:06:07Z</dcterms:created>
  <dcterms:modified xsi:type="dcterms:W3CDTF">2024-07-31T08:13:05Z</dcterms:modified>
</cp:coreProperties>
</file>