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1154" r:id="rId2"/>
    <p:sldId id="1085" r:id="rId3"/>
    <p:sldId id="1438" r:id="rId4"/>
    <p:sldId id="677" r:id="rId5"/>
    <p:sldId id="1455" r:id="rId6"/>
    <p:sldId id="1052" r:id="rId7"/>
    <p:sldId id="1454" r:id="rId8"/>
    <p:sldId id="1053" r:id="rId9"/>
    <p:sldId id="932" r:id="rId10"/>
    <p:sldId id="1392" r:id="rId11"/>
    <p:sldId id="416" r:id="rId12"/>
    <p:sldId id="699" r:id="rId13"/>
    <p:sldId id="715" r:id="rId14"/>
    <p:sldId id="1056" r:id="rId15"/>
    <p:sldId id="1152" r:id="rId16"/>
    <p:sldId id="1088" r:id="rId17"/>
    <p:sldId id="994" r:id="rId18"/>
    <p:sldId id="1262" r:id="rId19"/>
    <p:sldId id="916" r:id="rId20"/>
    <p:sldId id="1453" r:id="rId21"/>
    <p:sldId id="862" r:id="rId22"/>
    <p:sldId id="1382" r:id="rId23"/>
    <p:sldId id="1383" r:id="rId24"/>
    <p:sldId id="1456" r:id="rId25"/>
    <p:sldId id="1459" r:id="rId26"/>
    <p:sldId id="1460" r:id="rId27"/>
    <p:sldId id="1385" r:id="rId28"/>
    <p:sldId id="1386" r:id="rId29"/>
    <p:sldId id="1387" r:id="rId30"/>
    <p:sldId id="1388" r:id="rId31"/>
    <p:sldId id="1389" r:id="rId32"/>
    <p:sldId id="1390" r:id="rId33"/>
    <p:sldId id="409" r:id="rId34"/>
    <p:sldId id="362" r:id="rId35"/>
    <p:sldId id="882" r:id="rId36"/>
    <p:sldId id="1022" r:id="rId37"/>
    <p:sldId id="1023" r:id="rId38"/>
    <p:sldId id="884" r:id="rId39"/>
    <p:sldId id="1457" r:id="rId40"/>
    <p:sldId id="1391" r:id="rId41"/>
    <p:sldId id="1397" r:id="rId42"/>
    <p:sldId id="1399" r:id="rId43"/>
    <p:sldId id="1400" r:id="rId44"/>
    <p:sldId id="1458" r:id="rId45"/>
    <p:sldId id="1450" r:id="rId46"/>
    <p:sldId id="1451" r:id="rId47"/>
    <p:sldId id="1444" r:id="rId48"/>
    <p:sldId id="1448" r:id="rId49"/>
    <p:sldId id="1452" r:id="rId50"/>
    <p:sldId id="1442" r:id="rId51"/>
    <p:sldId id="1443" r:id="rId52"/>
    <p:sldId id="1405" r:id="rId53"/>
    <p:sldId id="1419" r:id="rId54"/>
    <p:sldId id="1420" r:id="rId55"/>
    <p:sldId id="1418" r:id="rId56"/>
    <p:sldId id="1464" r:id="rId57"/>
    <p:sldId id="1465" r:id="rId58"/>
    <p:sldId id="1466" r:id="rId59"/>
    <p:sldId id="1462" r:id="rId60"/>
    <p:sldId id="1463" r:id="rId61"/>
    <p:sldId id="1461" r:id="rId62"/>
    <p:sldId id="1422" r:id="rId63"/>
    <p:sldId id="1423" r:id="rId64"/>
    <p:sldId id="1421" r:id="rId65"/>
    <p:sldId id="1143" r:id="rId66"/>
    <p:sldId id="1406" r:id="rId67"/>
  </p:sldIdLst>
  <p:sldSz cx="9144000" cy="6858000" type="screen4x3"/>
  <p:notesSz cx="6794500" cy="99187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川口宗治" initials="川口宗治"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EF6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78"/>
    <p:restoredTop sz="93333"/>
  </p:normalViewPr>
  <p:slideViewPr>
    <p:cSldViewPr showGuides="1">
      <p:cViewPr varScale="1">
        <p:scale>
          <a:sx n="110" d="100"/>
          <a:sy n="110" d="100"/>
        </p:scale>
        <p:origin x="168" y="3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9A40AD1B-AA6C-3847-9882-7992C0E50200}" type="datetimeFigureOut">
              <a:rPr kumimoji="1" lang="ja-JP" altLang="en-US" smtClean="0"/>
              <a:t>2024/10/15</a:t>
            </a:fld>
            <a:endParaRPr kumimoji="1" lang="ja-JP" altLang="en-US"/>
          </a:p>
        </p:txBody>
      </p:sp>
      <p:sp>
        <p:nvSpPr>
          <p:cNvPr id="4" name="フッター プレースホルダー 3"/>
          <p:cNvSpPr>
            <a:spLocks noGrp="1"/>
          </p:cNvSpPr>
          <p:nvPr>
            <p:ph type="ftr" sz="quarter" idx="2"/>
          </p:nvPr>
        </p:nvSpPr>
        <p:spPr>
          <a:xfrm>
            <a:off x="0" y="9421813"/>
            <a:ext cx="2944813"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8100" y="9421813"/>
            <a:ext cx="2944813" cy="496887"/>
          </a:xfrm>
          <a:prstGeom prst="rect">
            <a:avLst/>
          </a:prstGeom>
        </p:spPr>
        <p:txBody>
          <a:bodyPr vert="horz" lIns="91440" tIns="45720" rIns="91440" bIns="45720" rtlCol="0" anchor="b"/>
          <a:lstStyle>
            <a:lvl1pPr algn="r">
              <a:defRPr sz="1200"/>
            </a:lvl1pPr>
          </a:lstStyle>
          <a:p>
            <a:fld id="{72DAD8FD-C6FE-FD4A-9ABD-D69A5DFAF986}" type="slidenum">
              <a:rPr kumimoji="1" lang="ja-JP" altLang="en-US" smtClean="0"/>
              <a:t>‹#›</a:t>
            </a:fld>
            <a:endParaRPr kumimoji="1" lang="ja-JP" altLang="en-US"/>
          </a:p>
        </p:txBody>
      </p:sp>
    </p:spTree>
    <p:extLst>
      <p:ext uri="{BB962C8B-B14F-4D97-AF65-F5344CB8AC3E}">
        <p14:creationId xmlns:p14="http://schemas.microsoft.com/office/powerpoint/2010/main" val="659091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8100" y="0"/>
            <a:ext cx="2944813" cy="496888"/>
          </a:xfrm>
          <a:prstGeom prst="rect">
            <a:avLst/>
          </a:prstGeom>
        </p:spPr>
        <p:txBody>
          <a:bodyPr vert="horz" lIns="91440" tIns="45720" rIns="91440" bIns="45720" rtlCol="0"/>
          <a:lstStyle>
            <a:lvl1pPr algn="r">
              <a:defRPr sz="1200"/>
            </a:lvl1pPr>
          </a:lstStyle>
          <a:p>
            <a:fld id="{8050FE3A-AE75-EE4A-BB56-11C188A1D08D}" type="datetimeFigureOut">
              <a:rPr kumimoji="1" lang="ja-JP" altLang="en-US" smtClean="0"/>
              <a:t>2024/10/15</a:t>
            </a:fld>
            <a:endParaRPr kumimoji="1" lang="ja-JP" altLang="en-US"/>
          </a:p>
        </p:txBody>
      </p:sp>
      <p:sp>
        <p:nvSpPr>
          <p:cNvPr id="4" name="スライド イメージ プレースホルダー 3"/>
          <p:cNvSpPr>
            <a:spLocks noGrp="1" noRot="1" noChangeAspect="1"/>
          </p:cNvSpPr>
          <p:nvPr>
            <p:ph type="sldImg" idx="2"/>
          </p:nvPr>
        </p:nvSpPr>
        <p:spPr>
          <a:xfrm>
            <a:off x="1165225" y="1239838"/>
            <a:ext cx="4464050" cy="334803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73613"/>
            <a:ext cx="5435600" cy="39052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1813"/>
            <a:ext cx="2944813"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8100" y="9421813"/>
            <a:ext cx="2944813" cy="496887"/>
          </a:xfrm>
          <a:prstGeom prst="rect">
            <a:avLst/>
          </a:prstGeom>
        </p:spPr>
        <p:txBody>
          <a:bodyPr vert="horz" lIns="91440" tIns="45720" rIns="91440" bIns="45720" rtlCol="0" anchor="b"/>
          <a:lstStyle>
            <a:lvl1pPr algn="r">
              <a:defRPr sz="1200"/>
            </a:lvl1pPr>
          </a:lstStyle>
          <a:p>
            <a:fld id="{338AF32A-6E7C-DB4D-84B2-CD03F1981541}" type="slidenum">
              <a:rPr kumimoji="1" lang="ja-JP" altLang="en-US" smtClean="0"/>
              <a:t>‹#›</a:t>
            </a:fld>
            <a:endParaRPr kumimoji="1" lang="ja-JP" altLang="en-US"/>
          </a:p>
        </p:txBody>
      </p:sp>
    </p:spTree>
    <p:extLst>
      <p:ext uri="{BB962C8B-B14F-4D97-AF65-F5344CB8AC3E}">
        <p14:creationId xmlns:p14="http://schemas.microsoft.com/office/powerpoint/2010/main" val="12797559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38AF32A-6E7C-DB4D-84B2-CD03F1981541}" type="slidenum">
              <a:rPr kumimoji="1" lang="ja-JP" altLang="en-US" smtClean="0"/>
              <a:t>1</a:t>
            </a:fld>
            <a:endParaRPr kumimoji="1" lang="ja-JP" altLang="en-US"/>
          </a:p>
        </p:txBody>
      </p:sp>
    </p:spTree>
    <p:extLst>
      <p:ext uri="{BB962C8B-B14F-4D97-AF65-F5344CB8AC3E}">
        <p14:creationId xmlns:p14="http://schemas.microsoft.com/office/powerpoint/2010/main" val="2805767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355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ja-JP" altLang="en-US"/>
          </a:p>
        </p:txBody>
      </p:sp>
      <p:sp>
        <p:nvSpPr>
          <p:cNvPr id="2355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entury Gothic" charset="0"/>
                <a:ea typeface="ＭＳ ゴシック" charset="-128"/>
                <a:cs typeface="ＭＳ ゴシック" charset="-128"/>
              </a:defRPr>
            </a:lvl1pPr>
            <a:lvl2pPr marL="742950" indent="-285750">
              <a:defRPr kumimoji="1">
                <a:solidFill>
                  <a:schemeClr val="tx1"/>
                </a:solidFill>
                <a:latin typeface="Century Gothic" charset="0"/>
                <a:ea typeface="ＭＳ ゴシック" charset="-128"/>
                <a:cs typeface="ＭＳ ゴシック" charset="-128"/>
              </a:defRPr>
            </a:lvl2pPr>
            <a:lvl3pPr marL="1143000" indent="-228600">
              <a:defRPr kumimoji="1">
                <a:solidFill>
                  <a:schemeClr val="tx1"/>
                </a:solidFill>
                <a:latin typeface="Century Gothic" charset="0"/>
                <a:ea typeface="ＭＳ ゴシック" charset="-128"/>
                <a:cs typeface="ＭＳ ゴシック" charset="-128"/>
              </a:defRPr>
            </a:lvl3pPr>
            <a:lvl4pPr marL="1600200" indent="-228600">
              <a:defRPr kumimoji="1">
                <a:solidFill>
                  <a:schemeClr val="tx1"/>
                </a:solidFill>
                <a:latin typeface="Century Gothic" charset="0"/>
                <a:ea typeface="ＭＳ ゴシック" charset="-128"/>
                <a:cs typeface="ＭＳ ゴシック" charset="-128"/>
              </a:defRPr>
            </a:lvl4pPr>
            <a:lvl5pPr marL="2057400" indent="-228600">
              <a:defRPr kumimoji="1">
                <a:solidFill>
                  <a:schemeClr val="tx1"/>
                </a:solidFill>
                <a:latin typeface="Century Gothic" charset="0"/>
                <a:ea typeface="ＭＳ ゴシック" charset="-128"/>
                <a:cs typeface="ＭＳ ゴシック" charset="-128"/>
              </a:defRPr>
            </a:lvl5pPr>
            <a:lvl6pPr marL="25146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6pPr>
            <a:lvl7pPr marL="29718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7pPr>
            <a:lvl8pPr marL="34290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8pPr>
            <a:lvl9pPr marL="38862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9pPr>
          </a:lstStyle>
          <a:p>
            <a:pPr fontAlgn="base">
              <a:spcBef>
                <a:spcPct val="0"/>
              </a:spcBef>
              <a:spcAft>
                <a:spcPct val="0"/>
              </a:spcAft>
            </a:pPr>
            <a:fld id="{CD5F906B-1680-F74C-8BB0-6D6A21C31363}" type="slidenum">
              <a:rPr lang="ja-JP" altLang="en-US">
                <a:latin typeface="Calibri" charset="0"/>
                <a:ea typeface="ＭＳ Ｐゴシック" charset="-128"/>
                <a:cs typeface="ＭＳ Ｐゴシック" charset="-128"/>
              </a:rPr>
              <a:pPr fontAlgn="base">
                <a:spcBef>
                  <a:spcPct val="0"/>
                </a:spcBef>
                <a:spcAft>
                  <a:spcPct val="0"/>
                </a:spcAft>
              </a:pPr>
              <a:t>17</a:t>
            </a:fld>
            <a:endParaRPr lang="ja-JP" altLang="en-US">
              <a:latin typeface="Calibri" charset="0"/>
              <a:ea typeface="ＭＳ Ｐゴシック" charset="-128"/>
              <a:cs typeface="ＭＳ Ｐゴシック" charset="-128"/>
            </a:endParaRPr>
          </a:p>
        </p:txBody>
      </p:sp>
    </p:spTree>
    <p:extLst>
      <p:ext uri="{BB962C8B-B14F-4D97-AF65-F5344CB8AC3E}">
        <p14:creationId xmlns:p14="http://schemas.microsoft.com/office/powerpoint/2010/main" val="1282010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87438C-632C-4C5C-AC2D-7377C8780C7B}" type="slidenum">
              <a:rPr kumimoji="1" lang="ja-JP" altLang="en-US" smtClean="0"/>
              <a:t>18</a:t>
            </a:fld>
            <a:endParaRPr kumimoji="1" lang="ja-JP" altLang="en-US"/>
          </a:p>
        </p:txBody>
      </p:sp>
    </p:spTree>
    <p:extLst>
      <p:ext uri="{BB962C8B-B14F-4D97-AF65-F5344CB8AC3E}">
        <p14:creationId xmlns:p14="http://schemas.microsoft.com/office/powerpoint/2010/main" val="140294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55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ja-JP" altLang="en-US"/>
          </a:p>
        </p:txBody>
      </p:sp>
      <p:sp>
        <p:nvSpPr>
          <p:cNvPr id="2355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entury Gothic" charset="0"/>
                <a:ea typeface="ＭＳ ゴシック" charset="-128"/>
                <a:cs typeface="ＭＳ ゴシック" charset="-128"/>
              </a:defRPr>
            </a:lvl1pPr>
            <a:lvl2pPr marL="742950" indent="-285750">
              <a:defRPr kumimoji="1">
                <a:solidFill>
                  <a:schemeClr val="tx1"/>
                </a:solidFill>
                <a:latin typeface="Century Gothic" charset="0"/>
                <a:ea typeface="ＭＳ ゴシック" charset="-128"/>
                <a:cs typeface="ＭＳ ゴシック" charset="-128"/>
              </a:defRPr>
            </a:lvl2pPr>
            <a:lvl3pPr marL="1143000" indent="-228600">
              <a:defRPr kumimoji="1">
                <a:solidFill>
                  <a:schemeClr val="tx1"/>
                </a:solidFill>
                <a:latin typeface="Century Gothic" charset="0"/>
                <a:ea typeface="ＭＳ ゴシック" charset="-128"/>
                <a:cs typeface="ＭＳ ゴシック" charset="-128"/>
              </a:defRPr>
            </a:lvl3pPr>
            <a:lvl4pPr marL="1600200" indent="-228600">
              <a:defRPr kumimoji="1">
                <a:solidFill>
                  <a:schemeClr val="tx1"/>
                </a:solidFill>
                <a:latin typeface="Century Gothic" charset="0"/>
                <a:ea typeface="ＭＳ ゴシック" charset="-128"/>
                <a:cs typeface="ＭＳ ゴシック" charset="-128"/>
              </a:defRPr>
            </a:lvl4pPr>
            <a:lvl5pPr marL="2057400" indent="-228600">
              <a:defRPr kumimoji="1">
                <a:solidFill>
                  <a:schemeClr val="tx1"/>
                </a:solidFill>
                <a:latin typeface="Century Gothic" charset="0"/>
                <a:ea typeface="ＭＳ ゴシック" charset="-128"/>
                <a:cs typeface="ＭＳ ゴシック" charset="-128"/>
              </a:defRPr>
            </a:lvl5pPr>
            <a:lvl6pPr marL="25146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6pPr>
            <a:lvl7pPr marL="29718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7pPr>
            <a:lvl8pPr marL="34290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8pPr>
            <a:lvl9pPr marL="38862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9pPr>
          </a:lstStyle>
          <a:p>
            <a:pPr fontAlgn="base">
              <a:spcBef>
                <a:spcPct val="0"/>
              </a:spcBef>
              <a:spcAft>
                <a:spcPct val="0"/>
              </a:spcAft>
            </a:pPr>
            <a:fld id="{CD5F906B-1680-F74C-8BB0-6D6A21C31363}" type="slidenum">
              <a:rPr lang="ja-JP" altLang="en-US">
                <a:latin typeface="Calibri" charset="0"/>
                <a:ea typeface="ＭＳ Ｐゴシック" charset="-128"/>
                <a:cs typeface="ＭＳ Ｐゴシック" charset="-128"/>
              </a:rPr>
              <a:pPr fontAlgn="base">
                <a:spcBef>
                  <a:spcPct val="0"/>
                </a:spcBef>
                <a:spcAft>
                  <a:spcPct val="0"/>
                </a:spcAft>
              </a:pPr>
              <a:t>19</a:t>
            </a:fld>
            <a:endParaRPr lang="ja-JP" altLang="en-US">
              <a:latin typeface="Calibri" charset="0"/>
              <a:ea typeface="ＭＳ Ｐゴシック" charset="-128"/>
              <a:cs typeface="ＭＳ Ｐゴシック" charset="-128"/>
            </a:endParaRPr>
          </a:p>
        </p:txBody>
      </p:sp>
    </p:spTree>
    <p:extLst>
      <p:ext uri="{BB962C8B-B14F-4D97-AF65-F5344CB8AC3E}">
        <p14:creationId xmlns:p14="http://schemas.microsoft.com/office/powerpoint/2010/main" val="153119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38AF32A-6E7C-DB4D-84B2-CD03F1981541}" type="slidenum">
              <a:rPr kumimoji="1" lang="ja-JP" altLang="en-US" smtClean="0"/>
              <a:t>49</a:t>
            </a:fld>
            <a:endParaRPr kumimoji="1" lang="ja-JP" altLang="en-US"/>
          </a:p>
        </p:txBody>
      </p:sp>
    </p:spTree>
    <p:extLst>
      <p:ext uri="{BB962C8B-B14F-4D97-AF65-F5344CB8AC3E}">
        <p14:creationId xmlns:p14="http://schemas.microsoft.com/office/powerpoint/2010/main" val="1500961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38AF32A-6E7C-DB4D-84B2-CD03F1981541}" type="slidenum">
              <a:rPr kumimoji="1" lang="ja-JP" altLang="en-US" smtClean="0"/>
              <a:t>65</a:t>
            </a:fld>
            <a:endParaRPr kumimoji="1" lang="ja-JP" altLang="en-US"/>
          </a:p>
        </p:txBody>
      </p:sp>
    </p:spTree>
    <p:extLst>
      <p:ext uri="{BB962C8B-B14F-4D97-AF65-F5344CB8AC3E}">
        <p14:creationId xmlns:p14="http://schemas.microsoft.com/office/powerpoint/2010/main" val="2620806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E3F03B3-1D1F-4432-BF8C-5E92EE43FB17}" type="datetimeFigureOut">
              <a:rPr kumimoji="1" lang="ja-JP" altLang="en-US" smtClean="0"/>
              <a:t>2024/10/15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1404579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E3F03B3-1D1F-4432-BF8C-5E92EE43FB17}" type="datetimeFigureOut">
              <a:rPr kumimoji="1" lang="ja-JP" altLang="en-US" smtClean="0"/>
              <a:t>2024/10/15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2084554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E3F03B3-1D1F-4432-BF8C-5E92EE43FB17}" type="datetimeFigureOut">
              <a:rPr kumimoji="1" lang="ja-JP" altLang="en-US" smtClean="0"/>
              <a:t>2024/10/15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2819334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82663" y="106705"/>
            <a:ext cx="8046937" cy="408849"/>
          </a:xfrm>
        </p:spPr>
        <p:txBody>
          <a:bodyPr/>
          <a:lstStyle/>
          <a:p>
            <a:r>
              <a:rPr lang="ja-JP" altLang="en-US"/>
              <a:t>マスタ タイトルの書式設定</a:t>
            </a:r>
          </a:p>
        </p:txBody>
      </p:sp>
      <p:sp>
        <p:nvSpPr>
          <p:cNvPr id="3" name="サブタイトル 2"/>
          <p:cNvSpPr>
            <a:spLocks noGrp="1"/>
          </p:cNvSpPr>
          <p:nvPr>
            <p:ph type="subTitle" idx="1"/>
          </p:nvPr>
        </p:nvSpPr>
        <p:spPr>
          <a:xfrm>
            <a:off x="182663" y="788260"/>
            <a:ext cx="6513876" cy="330080"/>
          </a:xfrm>
        </p:spPr>
        <p:txBody>
          <a:bodyPr/>
          <a:lstStyle>
            <a:lvl1pPr marL="0" indent="0" algn="l">
              <a:buNone/>
              <a:defRPr>
                <a:solidFill>
                  <a:srgbClr val="0D0D0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dirty="0"/>
              <a:t>マスタ サブタイトルの書式設定</a:t>
            </a:r>
          </a:p>
        </p:txBody>
      </p:sp>
      <p:sp>
        <p:nvSpPr>
          <p:cNvPr id="6" name="スライド番号プレースホルダ 5"/>
          <p:cNvSpPr>
            <a:spLocks noGrp="1"/>
          </p:cNvSpPr>
          <p:nvPr>
            <p:ph type="sldNum" sz="quarter" idx="12"/>
          </p:nvPr>
        </p:nvSpPr>
        <p:spPr/>
        <p:txBody>
          <a:bodyPr/>
          <a:lstStyle>
            <a:lvl1pPr>
              <a:defRPr>
                <a:solidFill>
                  <a:srgbClr val="FFFFFF"/>
                </a:solidFill>
              </a:defRPr>
            </a:lvl1pPr>
          </a:lstStyle>
          <a:p>
            <a:fld id="{804E2823-187D-7049-8A1E-7AAC310499B8}" type="slidenum">
              <a:rPr lang="ja-JP" altLang="en-US" smtClean="0"/>
              <a:pPr/>
              <a:t>‹#›</a:t>
            </a:fld>
            <a:endParaRPr lang="ja-JP" altLang="en-US" dirty="0"/>
          </a:p>
        </p:txBody>
      </p:sp>
      <p:sp>
        <p:nvSpPr>
          <p:cNvPr id="7" name="テキスト プレースホルダ 2"/>
          <p:cNvSpPr>
            <a:spLocks noGrp="1"/>
          </p:cNvSpPr>
          <p:nvPr>
            <p:ph idx="13"/>
          </p:nvPr>
        </p:nvSpPr>
        <p:spPr>
          <a:xfrm>
            <a:off x="182663" y="1138426"/>
            <a:ext cx="8473144" cy="5253907"/>
          </a:xfrm>
          <a:prstGeom prst="rect">
            <a:avLst/>
          </a:prstGeom>
        </p:spPr>
        <p:txBody>
          <a:bodyPr vert="horz" lIns="91440" tIns="45720" rIns="91440" bIns="45720" rtlCol="0">
            <a:normAutofit/>
          </a:bodyPr>
          <a:lstStyle>
            <a:lvl2pPr>
              <a:defRPr sz="900"/>
            </a:lvl2pPr>
            <a:lvl3pPr>
              <a:defRPr sz="900"/>
            </a:lvl3pPr>
            <a:lvl4pPr>
              <a:defRPr sz="900"/>
            </a:lvl4pPr>
            <a:lvl5pPr>
              <a:defRPr sz="900"/>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419608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E3F03B3-1D1F-4432-BF8C-5E92EE43FB17}" type="datetimeFigureOut">
              <a:rPr kumimoji="1" lang="ja-JP" altLang="en-US" smtClean="0"/>
              <a:t>2024/10/15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3364068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E3F03B3-1D1F-4432-BF8C-5E92EE43FB17}" type="datetimeFigureOut">
              <a:rPr kumimoji="1" lang="ja-JP" altLang="en-US" smtClean="0"/>
              <a:t>2024/10/15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729600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E3F03B3-1D1F-4432-BF8C-5E92EE43FB17}" type="datetimeFigureOut">
              <a:rPr kumimoji="1" lang="ja-JP" altLang="en-US" smtClean="0"/>
              <a:t>2024/10/15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1684175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E3F03B3-1D1F-4432-BF8C-5E92EE43FB17}" type="datetimeFigureOut">
              <a:rPr kumimoji="1" lang="ja-JP" altLang="en-US" smtClean="0"/>
              <a:t>2024/10/15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1456543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E3F03B3-1D1F-4432-BF8C-5E92EE43FB17}" type="datetimeFigureOut">
              <a:rPr kumimoji="1" lang="ja-JP" altLang="en-US" smtClean="0"/>
              <a:t>2024/10/15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244019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E3F03B3-1D1F-4432-BF8C-5E92EE43FB17}" type="datetimeFigureOut">
              <a:rPr kumimoji="1" lang="ja-JP" altLang="en-US" smtClean="0"/>
              <a:t>2024/10/15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1462496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E3F03B3-1D1F-4432-BF8C-5E92EE43FB17}" type="datetimeFigureOut">
              <a:rPr kumimoji="1" lang="ja-JP" altLang="en-US" smtClean="0"/>
              <a:t>2024/10/15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2286162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E3F03B3-1D1F-4432-BF8C-5E92EE43FB17}" type="datetimeFigureOut">
              <a:rPr kumimoji="1" lang="ja-JP" altLang="en-US" smtClean="0"/>
              <a:t>2024/10/15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1231338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3F03B3-1D1F-4432-BF8C-5E92EE43FB17}" type="datetimeFigureOut">
              <a:rPr kumimoji="1" lang="ja-JP" altLang="en-US" smtClean="0"/>
              <a:t>2024/10/15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3263568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539B7BA-41E7-BD1E-D40D-62E5465F0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図 3">
            <a:extLst>
              <a:ext uri="{FF2B5EF4-FFF2-40B4-BE49-F238E27FC236}">
                <a16:creationId xmlns:a16="http://schemas.microsoft.com/office/drawing/2014/main" id="{69E9D0BA-52E1-B696-097B-45E8607CA2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0451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17284" y="1916832"/>
            <a:ext cx="8709436" cy="3689536"/>
          </a:xfrm>
          <a:prstGeom prst="rect">
            <a:avLst/>
          </a:prstGeom>
          <a:solidFill>
            <a:srgbClr val="FFFF00"/>
          </a:solidFill>
        </p:spPr>
        <p:txBody>
          <a:bodyPr wrap="none" rtlCol="0">
            <a:spAutoFit/>
          </a:bodyPr>
          <a:lstStyle/>
          <a:p>
            <a:pPr algn="ctr">
              <a:lnSpc>
                <a:spcPct val="150000"/>
              </a:lnSpc>
            </a:pPr>
            <a:r>
              <a:rPr lang="en-US" altLang="ja-JP" sz="5400" dirty="0"/>
              <a:t>①</a:t>
            </a:r>
            <a:r>
              <a:rPr lang="ja-JP" altLang="en-US" sz="5400"/>
              <a:t>相続業界の未来</a:t>
            </a:r>
            <a:br>
              <a:rPr lang="en-US" altLang="ja-JP" sz="5400" dirty="0"/>
            </a:br>
            <a:r>
              <a:rPr lang="ja-JP" altLang="en-US" sz="5400"/>
              <a:t>と</a:t>
            </a:r>
            <a:endParaRPr lang="en-US" altLang="ja-JP" sz="5400" dirty="0"/>
          </a:p>
          <a:p>
            <a:pPr algn="ctr">
              <a:lnSpc>
                <a:spcPct val="150000"/>
              </a:lnSpc>
            </a:pPr>
            <a:r>
              <a:rPr lang="ja-JP" altLang="en-US" sz="5400"/>
              <a:t>キャッチすべきポジショニング</a:t>
            </a:r>
            <a:endParaRPr lang="en-US" altLang="ja-JP" sz="5400" dirty="0"/>
          </a:p>
        </p:txBody>
      </p:sp>
      <p:pic>
        <p:nvPicPr>
          <p:cNvPr id="5" name="コンテンツ プレースホルダー 3">
            <a:extLst>
              <a:ext uri="{FF2B5EF4-FFF2-40B4-BE49-F238E27FC236}">
                <a16:creationId xmlns:a16="http://schemas.microsoft.com/office/drawing/2014/main" id="{1316EFDB-2ED4-464B-AC5A-128C2CE8F3A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6" name="直線コネクタ 5">
            <a:extLst>
              <a:ext uri="{FF2B5EF4-FFF2-40B4-BE49-F238E27FC236}">
                <a16:creationId xmlns:a16="http://schemas.microsoft.com/office/drawing/2014/main" id="{188A5F3B-503A-3742-A79C-9AB715E427E1}"/>
              </a:ext>
            </a:extLst>
          </p:cNvPr>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095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421939" y="1916832"/>
            <a:ext cx="6300122" cy="3703001"/>
          </a:xfrm>
          <a:prstGeom prst="rect">
            <a:avLst/>
          </a:prstGeom>
          <a:noFill/>
        </p:spPr>
        <p:txBody>
          <a:bodyPr wrap="none" rtlCol="0">
            <a:spAutoFit/>
          </a:bodyPr>
          <a:lstStyle/>
          <a:p>
            <a:pPr algn="ctr">
              <a:lnSpc>
                <a:spcPct val="150000"/>
              </a:lnSpc>
            </a:pPr>
            <a:r>
              <a:rPr lang="en-US" altLang="ja-JP" sz="5400" dirty="0">
                <a:highlight>
                  <a:srgbClr val="00FFFF"/>
                </a:highlight>
              </a:rPr>
              <a:t>AI</a:t>
            </a:r>
            <a:r>
              <a:rPr lang="ja-JP" altLang="en-US" sz="5400" dirty="0">
                <a:highlight>
                  <a:srgbClr val="00FFFF"/>
                </a:highlight>
              </a:rPr>
              <a:t>（人工</a:t>
            </a:r>
            <a:r>
              <a:rPr lang="ja-JP" altLang="en-US" sz="5400">
                <a:highlight>
                  <a:srgbClr val="00FFFF"/>
                </a:highlight>
              </a:rPr>
              <a:t>知能）の台頭</a:t>
            </a:r>
            <a:endParaRPr lang="en-US" altLang="ja-JP" sz="5400" dirty="0">
              <a:highlight>
                <a:srgbClr val="00FFFF"/>
              </a:highlight>
            </a:endParaRPr>
          </a:p>
          <a:p>
            <a:pPr algn="ctr">
              <a:lnSpc>
                <a:spcPct val="150000"/>
              </a:lnSpc>
            </a:pPr>
            <a:r>
              <a:rPr lang="ja-JP" altLang="en-US" sz="5400"/>
              <a:t>と</a:t>
            </a:r>
            <a:endParaRPr lang="en-US" altLang="ja-JP" sz="5400" dirty="0"/>
          </a:p>
          <a:p>
            <a:pPr algn="ctr">
              <a:lnSpc>
                <a:spcPct val="150000"/>
              </a:lnSpc>
            </a:pPr>
            <a:r>
              <a:rPr lang="ja-JP" altLang="en-US" sz="5400">
                <a:solidFill>
                  <a:schemeClr val="bg1"/>
                </a:solidFill>
                <a:highlight>
                  <a:srgbClr val="008000"/>
                </a:highlight>
              </a:rPr>
              <a:t>異業種の参入</a:t>
            </a:r>
            <a:endParaRPr lang="en-US" altLang="ja-JP" sz="5400" dirty="0">
              <a:solidFill>
                <a:schemeClr val="bg1"/>
              </a:solidFill>
              <a:highlight>
                <a:srgbClr val="008000"/>
              </a:highlight>
            </a:endParaRPr>
          </a:p>
        </p:txBody>
      </p:sp>
      <p:pic>
        <p:nvPicPr>
          <p:cNvPr id="5" name="コンテンツ プレースホルダー 3">
            <a:extLst>
              <a:ext uri="{FF2B5EF4-FFF2-40B4-BE49-F238E27FC236}">
                <a16:creationId xmlns:a16="http://schemas.microsoft.com/office/drawing/2014/main" id="{1316EFDB-2ED4-464B-AC5A-128C2CE8F3A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6" name="直線コネクタ 5">
            <a:extLst>
              <a:ext uri="{FF2B5EF4-FFF2-40B4-BE49-F238E27FC236}">
                <a16:creationId xmlns:a16="http://schemas.microsoft.com/office/drawing/2014/main" id="{188A5F3B-503A-3742-A79C-9AB715E427E1}"/>
              </a:ext>
            </a:extLst>
          </p:cNvPr>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69EF14DE-EF65-4BE6-725F-EF0E778044CC}"/>
              </a:ext>
            </a:extLst>
          </p:cNvPr>
          <p:cNvSpPr txBox="1"/>
          <p:nvPr/>
        </p:nvSpPr>
        <p:spPr>
          <a:xfrm>
            <a:off x="2404579" y="569957"/>
            <a:ext cx="4334841" cy="584775"/>
          </a:xfrm>
          <a:prstGeom prst="rect">
            <a:avLst/>
          </a:prstGeom>
          <a:noFill/>
        </p:spPr>
        <p:txBody>
          <a:bodyPr wrap="none" rtlCol="0">
            <a:spAutoFit/>
          </a:bodyPr>
          <a:lstStyle/>
          <a:p>
            <a:r>
              <a:rPr kumimoji="1" lang="ja-JP" altLang="en-US" sz="3200"/>
              <a:t>全ての業界に起きること</a:t>
            </a:r>
          </a:p>
        </p:txBody>
      </p:sp>
    </p:spTree>
    <p:extLst>
      <p:ext uri="{BB962C8B-B14F-4D97-AF65-F5344CB8AC3E}">
        <p14:creationId xmlns:p14="http://schemas.microsoft.com/office/powerpoint/2010/main" val="212165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3059832" y="605706"/>
            <a:ext cx="2800767" cy="461665"/>
          </a:xfrm>
          <a:prstGeom prst="rect">
            <a:avLst/>
          </a:prstGeom>
          <a:noFill/>
        </p:spPr>
        <p:txBody>
          <a:bodyPr wrap="none" rtlCol="0">
            <a:spAutoFit/>
          </a:bodyPr>
          <a:lstStyle/>
          <a:p>
            <a:r>
              <a:rPr kumimoji="1" lang="ja-JP" altLang="en-US" sz="2400"/>
              <a:t>例）保険業界の</a:t>
            </a:r>
            <a:r>
              <a:rPr lang="ja-JP" altLang="en-US" sz="2400"/>
              <a:t>未来</a:t>
            </a:r>
            <a:endParaRPr kumimoji="1" lang="ja-JP" altLang="en-US" sz="2400" dirty="0"/>
          </a:p>
        </p:txBody>
      </p:sp>
      <p:sp>
        <p:nvSpPr>
          <p:cNvPr id="5" name="テキスト ボックス 4"/>
          <p:cNvSpPr txBox="1"/>
          <p:nvPr/>
        </p:nvSpPr>
        <p:spPr>
          <a:xfrm>
            <a:off x="467544" y="1753551"/>
            <a:ext cx="4243469" cy="3732945"/>
          </a:xfrm>
          <a:prstGeom prst="rect">
            <a:avLst/>
          </a:prstGeom>
          <a:noFill/>
        </p:spPr>
        <p:txBody>
          <a:bodyPr wrap="none" rtlCol="0">
            <a:spAutoFit/>
          </a:bodyPr>
          <a:lstStyle/>
          <a:p>
            <a:pPr>
              <a:lnSpc>
                <a:spcPct val="150000"/>
              </a:lnSpc>
            </a:pPr>
            <a:r>
              <a:rPr kumimoji="1" lang="ja-JP" altLang="en-US" sz="2000"/>
              <a:t>例</a:t>
            </a:r>
            <a:r>
              <a:rPr kumimoji="1" lang="ja-JP" altLang="en-US" sz="2000" dirty="0"/>
              <a:t>）</a:t>
            </a:r>
            <a:endParaRPr kumimoji="1" lang="en-US" altLang="ja-JP" sz="2000" dirty="0"/>
          </a:p>
          <a:p>
            <a:pPr>
              <a:lnSpc>
                <a:spcPct val="150000"/>
              </a:lnSpc>
            </a:pPr>
            <a:r>
              <a:rPr kumimoji="1" lang="en-US" altLang="ja-JP" sz="2000" dirty="0"/>
              <a:t>Google</a:t>
            </a:r>
            <a:r>
              <a:rPr kumimoji="1" lang="ja-JP" altLang="en-US" sz="2000" dirty="0"/>
              <a:t>が自動車保険に参入したら・</a:t>
            </a:r>
            <a:r>
              <a:rPr kumimoji="1" lang="ja-JP" altLang="en-US" sz="2000"/>
              <a:t>・・</a:t>
            </a:r>
            <a:endParaRPr kumimoji="1" lang="en-US" altLang="ja-JP" sz="2000" dirty="0"/>
          </a:p>
          <a:p>
            <a:pPr>
              <a:lnSpc>
                <a:spcPct val="150000"/>
              </a:lnSpc>
            </a:pPr>
            <a:endParaRPr lang="en-US" altLang="ja-JP" sz="2000" dirty="0"/>
          </a:p>
          <a:p>
            <a:pPr>
              <a:lnSpc>
                <a:spcPct val="150000"/>
              </a:lnSpc>
            </a:pPr>
            <a:endParaRPr kumimoji="1" lang="en-US" altLang="ja-JP" sz="2000" dirty="0"/>
          </a:p>
          <a:p>
            <a:pPr>
              <a:lnSpc>
                <a:spcPct val="150000"/>
              </a:lnSpc>
            </a:pPr>
            <a:endParaRPr lang="en-US" altLang="ja-JP" sz="2000" dirty="0"/>
          </a:p>
          <a:p>
            <a:pPr>
              <a:lnSpc>
                <a:spcPct val="150000"/>
              </a:lnSpc>
            </a:pPr>
            <a:endParaRPr kumimoji="1" lang="en-US" altLang="ja-JP" sz="2000" dirty="0"/>
          </a:p>
          <a:p>
            <a:pPr>
              <a:lnSpc>
                <a:spcPct val="150000"/>
              </a:lnSpc>
            </a:pPr>
            <a:r>
              <a:rPr lang="en-US" altLang="ja-JP" sz="2000" dirty="0"/>
              <a:t>Apple</a:t>
            </a:r>
            <a:r>
              <a:rPr lang="ja-JP" altLang="en-US" sz="2000" dirty="0"/>
              <a:t>が「</a:t>
            </a:r>
            <a:r>
              <a:rPr lang="en-US" altLang="ja-JP" sz="2000" dirty="0" err="1"/>
              <a:t>AppleWatch</a:t>
            </a:r>
            <a:r>
              <a:rPr lang="ja-JP" altLang="en-US" sz="2000"/>
              <a:t>」で</a:t>
            </a:r>
            <a:endParaRPr lang="en-US" altLang="ja-JP" sz="2000" dirty="0"/>
          </a:p>
          <a:p>
            <a:pPr>
              <a:lnSpc>
                <a:spcPct val="150000"/>
              </a:lnSpc>
            </a:pPr>
            <a:r>
              <a:rPr lang="ja-JP" altLang="en-US" sz="2000"/>
              <a:t>生保業界</a:t>
            </a:r>
            <a:r>
              <a:rPr lang="ja-JP" altLang="en-US" sz="2000" dirty="0"/>
              <a:t>に参入したら・・・</a:t>
            </a:r>
            <a:endParaRPr kumimoji="1" lang="ja-JP" altLang="en-US" sz="2000" dirty="0"/>
          </a:p>
        </p:txBody>
      </p:sp>
      <p:pic>
        <p:nvPicPr>
          <p:cNvPr id="6" name="図 5"/>
          <p:cNvPicPr>
            <a:picLocks noChangeAspect="1"/>
          </p:cNvPicPr>
          <p:nvPr/>
        </p:nvPicPr>
        <p:blipFill>
          <a:blip r:embed="rId2"/>
          <a:stretch>
            <a:fillRect/>
          </a:stretch>
        </p:blipFill>
        <p:spPr>
          <a:xfrm>
            <a:off x="5508104" y="1301135"/>
            <a:ext cx="3052304" cy="2708920"/>
          </a:xfrm>
          <a:prstGeom prst="rect">
            <a:avLst/>
          </a:prstGeom>
        </p:spPr>
      </p:pic>
      <p:pic>
        <p:nvPicPr>
          <p:cNvPr id="7" name="図 6"/>
          <p:cNvPicPr>
            <a:picLocks noChangeAspect="1"/>
          </p:cNvPicPr>
          <p:nvPr/>
        </p:nvPicPr>
        <p:blipFill>
          <a:blip r:embed="rId3"/>
          <a:stretch>
            <a:fillRect/>
          </a:stretch>
        </p:blipFill>
        <p:spPr>
          <a:xfrm>
            <a:off x="3491880" y="4259308"/>
            <a:ext cx="3684535" cy="2454376"/>
          </a:xfrm>
          <a:prstGeom prst="rect">
            <a:avLst/>
          </a:prstGeom>
        </p:spPr>
      </p:pic>
      <p:pic>
        <p:nvPicPr>
          <p:cNvPr id="9" name="コンテンツ プレースホルダー 3">
            <a:extLst>
              <a:ext uri="{FF2B5EF4-FFF2-40B4-BE49-F238E27FC236}">
                <a16:creationId xmlns:a16="http://schemas.microsoft.com/office/drawing/2014/main" id="{A86A896E-8233-724C-82C7-0412579C0FE9}"/>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10" name="直線コネクタ 9">
            <a:extLst>
              <a:ext uri="{FF2B5EF4-FFF2-40B4-BE49-F238E27FC236}">
                <a16:creationId xmlns:a16="http://schemas.microsoft.com/office/drawing/2014/main" id="{AC8B833F-E16D-2841-B40E-250A24A90560}"/>
              </a:ext>
            </a:extLst>
          </p:cNvPr>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62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6" end="6"/>
                                            </p:txEl>
                                          </p:spTgt>
                                        </p:tgtEl>
                                        <p:attrNameLst>
                                          <p:attrName>style.visibility</p:attrName>
                                        </p:attrNameLst>
                                      </p:cBhvr>
                                      <p:to>
                                        <p:strVal val="visible"/>
                                      </p:to>
                                    </p:set>
                                    <p:animEffect transition="in" filter="dissolve">
                                      <p:cBhvr>
                                        <p:cTn id="20" dur="500"/>
                                        <p:tgtEl>
                                          <p:spTgt spid="5">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animEffect transition="in" filter="dissolve">
                                      <p:cBhvr>
                                        <p:cTn id="25" dur="500"/>
                                        <p:tgtEl>
                                          <p:spTgt spid="5">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287524" y="1556792"/>
            <a:ext cx="8568952" cy="4496359"/>
          </a:xfrm>
          <a:prstGeom prst="rect">
            <a:avLst/>
          </a:prstGeom>
        </p:spPr>
        <p:txBody>
          <a:bodyPr wrap="square">
            <a:spAutoFit/>
          </a:bodyPr>
          <a:lstStyle/>
          <a:p>
            <a:pPr algn="ctr">
              <a:lnSpc>
                <a:spcPct val="150000"/>
              </a:lnSpc>
            </a:pPr>
            <a:r>
              <a:rPr lang="ja-JP" altLang="en-US" sz="6600">
                <a:solidFill>
                  <a:srgbClr val="FF0000"/>
                </a:solidFill>
                <a:latin typeface="Helvetica" charset="0"/>
              </a:rPr>
              <a:t>相続業界</a:t>
            </a:r>
            <a:endParaRPr lang="en-US" altLang="ja-JP" sz="6600" dirty="0">
              <a:latin typeface="Helvetica" charset="0"/>
            </a:endParaRPr>
          </a:p>
          <a:p>
            <a:pPr algn="ctr">
              <a:lnSpc>
                <a:spcPct val="150000"/>
              </a:lnSpc>
            </a:pPr>
            <a:r>
              <a:rPr lang="ja-JP" altLang="en-US" sz="6600">
                <a:latin typeface="Helvetica" charset="0"/>
              </a:rPr>
              <a:t>は今後</a:t>
            </a:r>
            <a:br>
              <a:rPr lang="en-US" altLang="ja-JP" sz="6600" dirty="0">
                <a:latin typeface="Helvetica" charset="0"/>
              </a:rPr>
            </a:br>
            <a:r>
              <a:rPr lang="ja-JP" altLang="en-US" sz="6600">
                <a:latin typeface="Helvetica" charset="0"/>
              </a:rPr>
              <a:t>どうなるでしょうか？</a:t>
            </a:r>
            <a:endParaRPr lang="ja-JP" altLang="en-US" sz="6600" b="0" i="0" dirty="0">
              <a:effectLst/>
              <a:latin typeface="Helvetica" charset="0"/>
            </a:endParaRPr>
          </a:p>
        </p:txBody>
      </p:sp>
      <p:pic>
        <p:nvPicPr>
          <p:cNvPr id="5" name="コンテンツ プレースホルダー 3">
            <a:extLst>
              <a:ext uri="{FF2B5EF4-FFF2-40B4-BE49-F238E27FC236}">
                <a16:creationId xmlns:a16="http://schemas.microsoft.com/office/drawing/2014/main" id="{2D1CD285-1873-8945-BE3E-26E7151AC8C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6" name="直線コネクタ 5">
            <a:extLst>
              <a:ext uri="{FF2B5EF4-FFF2-40B4-BE49-F238E27FC236}">
                <a16:creationId xmlns:a16="http://schemas.microsoft.com/office/drawing/2014/main" id="{0A8DFC0C-C972-5245-9704-FEE348F8FAD5}"/>
              </a:ext>
            </a:extLst>
          </p:cNvPr>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003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3">
            <a:extLst>
              <a:ext uri="{FF2B5EF4-FFF2-40B4-BE49-F238E27FC236}">
                <a16:creationId xmlns:a16="http://schemas.microsoft.com/office/drawing/2014/main" id="{A68DD9AC-5695-5346-9652-E0BDBCD6BB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361767"/>
            <a:ext cx="1272928" cy="1265286"/>
          </a:xfrm>
          <a:prstGeom prst="rect">
            <a:avLst/>
          </a:prstGeo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473940" y="1932779"/>
            <a:ext cx="6196119" cy="4078039"/>
          </a:xfrm>
          <a:prstGeom prst="rect">
            <a:avLst/>
          </a:prstGeom>
          <a:solidFill>
            <a:srgbClr val="FFFF00"/>
          </a:solidFill>
        </p:spPr>
        <p:txBody>
          <a:bodyPr wrap="none" rtlCol="0">
            <a:spAutoFit/>
          </a:bodyPr>
          <a:lstStyle/>
          <a:p>
            <a:pPr algn="ctr"/>
            <a:r>
              <a:rPr kumimoji="1" lang="ja-JP" altLang="en-US" sz="11500"/>
              <a:t>相続</a:t>
            </a:r>
            <a:r>
              <a:rPr kumimoji="1" lang="en-US" altLang="ja-JP" sz="11500" dirty="0"/>
              <a:t>-tech</a:t>
            </a:r>
          </a:p>
          <a:p>
            <a:pPr algn="ctr"/>
            <a:endParaRPr lang="en-US" altLang="ja-JP" sz="7200" dirty="0"/>
          </a:p>
          <a:p>
            <a:pPr algn="ctr"/>
            <a:r>
              <a:rPr lang="ja-JP" altLang="en-US" sz="7200"/>
              <a:t>という未来</a:t>
            </a:r>
            <a:endParaRPr kumimoji="1" lang="ja-JP" altLang="en-US" sz="7200" dirty="0"/>
          </a:p>
        </p:txBody>
      </p:sp>
    </p:spTree>
    <p:extLst>
      <p:ext uri="{BB962C8B-B14F-4D97-AF65-F5344CB8AC3E}">
        <p14:creationId xmlns:p14="http://schemas.microsoft.com/office/powerpoint/2010/main" val="1332067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3">
            <a:extLst>
              <a:ext uri="{FF2B5EF4-FFF2-40B4-BE49-F238E27FC236}">
                <a16:creationId xmlns:a16="http://schemas.microsoft.com/office/drawing/2014/main" id="{A68DD9AC-5695-5346-9652-E0BDBCD6BB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361767"/>
            <a:ext cx="1272928" cy="1265286"/>
          </a:xfrm>
          <a:prstGeom prst="rect">
            <a:avLst/>
          </a:prstGeo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379765DB-E617-A245-AE96-FEE146EBEFE8}"/>
              </a:ext>
            </a:extLst>
          </p:cNvPr>
          <p:cNvSpPr txBox="1"/>
          <p:nvPr/>
        </p:nvSpPr>
        <p:spPr>
          <a:xfrm>
            <a:off x="2584917" y="597362"/>
            <a:ext cx="3974165" cy="461665"/>
          </a:xfrm>
          <a:prstGeom prst="rect">
            <a:avLst/>
          </a:prstGeom>
          <a:noFill/>
        </p:spPr>
        <p:txBody>
          <a:bodyPr wrap="none" rtlCol="0">
            <a:spAutoFit/>
          </a:bodyPr>
          <a:lstStyle/>
          <a:p>
            <a:r>
              <a:rPr kumimoji="1" lang="ja-JP" altLang="en-US" sz="2400"/>
              <a:t>相続</a:t>
            </a:r>
            <a:r>
              <a:rPr kumimoji="1" lang="en-US" altLang="ja-JP" sz="2400" dirty="0"/>
              <a:t>-tech</a:t>
            </a:r>
            <a:r>
              <a:rPr kumimoji="1" lang="ja-JP" altLang="en-US" sz="2400"/>
              <a:t>（</a:t>
            </a:r>
            <a:r>
              <a:rPr lang="ja-JP" altLang="en-US" sz="2400"/>
              <a:t>そうぞくてっく）とは</a:t>
            </a:r>
            <a:endParaRPr kumimoji="1" lang="ja-JP" altLang="en-US" sz="2400"/>
          </a:p>
        </p:txBody>
      </p:sp>
      <p:sp>
        <p:nvSpPr>
          <p:cNvPr id="4" name="テキスト ボックス 3">
            <a:extLst>
              <a:ext uri="{FF2B5EF4-FFF2-40B4-BE49-F238E27FC236}">
                <a16:creationId xmlns:a16="http://schemas.microsoft.com/office/drawing/2014/main" id="{CC1FF3CE-CABC-DB45-9543-BE26E9FA0115}"/>
              </a:ext>
            </a:extLst>
          </p:cNvPr>
          <p:cNvSpPr txBox="1"/>
          <p:nvPr/>
        </p:nvSpPr>
        <p:spPr>
          <a:xfrm>
            <a:off x="341513" y="1887715"/>
            <a:ext cx="8460971" cy="646331"/>
          </a:xfrm>
          <a:prstGeom prst="rect">
            <a:avLst/>
          </a:prstGeom>
          <a:solidFill>
            <a:srgbClr val="FF0000"/>
          </a:solidFill>
        </p:spPr>
        <p:txBody>
          <a:bodyPr wrap="none" rtlCol="0">
            <a:spAutoFit/>
          </a:bodyPr>
          <a:lstStyle/>
          <a:p>
            <a:r>
              <a:rPr kumimoji="1" lang="ja-JP" altLang="en-US" sz="3600">
                <a:solidFill>
                  <a:schemeClr val="bg1"/>
                </a:solidFill>
              </a:rPr>
              <a:t>相続手続が全てオンラインで完結する未来</a:t>
            </a:r>
          </a:p>
        </p:txBody>
      </p:sp>
      <p:sp>
        <p:nvSpPr>
          <p:cNvPr id="6" name="下矢印 5">
            <a:extLst>
              <a:ext uri="{FF2B5EF4-FFF2-40B4-BE49-F238E27FC236}">
                <a16:creationId xmlns:a16="http://schemas.microsoft.com/office/drawing/2014/main" id="{488276C3-9E9F-BF4D-9CD8-E86820F6AFD6}"/>
              </a:ext>
            </a:extLst>
          </p:cNvPr>
          <p:cNvSpPr/>
          <p:nvPr/>
        </p:nvSpPr>
        <p:spPr>
          <a:xfrm>
            <a:off x="3811033" y="2794708"/>
            <a:ext cx="1512168" cy="17816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C7F7BFF6-C10A-554C-B21F-0DB7D7919CFF}"/>
              </a:ext>
            </a:extLst>
          </p:cNvPr>
          <p:cNvSpPr txBox="1"/>
          <p:nvPr/>
        </p:nvSpPr>
        <p:spPr>
          <a:xfrm>
            <a:off x="-1452" y="4967436"/>
            <a:ext cx="9145452" cy="830997"/>
          </a:xfrm>
          <a:prstGeom prst="rect">
            <a:avLst/>
          </a:prstGeom>
          <a:noFill/>
        </p:spPr>
        <p:txBody>
          <a:bodyPr wrap="none" rtlCol="0">
            <a:spAutoFit/>
          </a:bodyPr>
          <a:lstStyle/>
          <a:p>
            <a:r>
              <a:rPr kumimoji="1" lang="ja-JP" altLang="en-US" sz="4800"/>
              <a:t>相続手続に士業が介在しない未来</a:t>
            </a:r>
          </a:p>
        </p:txBody>
      </p:sp>
      <p:sp>
        <p:nvSpPr>
          <p:cNvPr id="9" name="円形吹き出し 8">
            <a:extLst>
              <a:ext uri="{FF2B5EF4-FFF2-40B4-BE49-F238E27FC236}">
                <a16:creationId xmlns:a16="http://schemas.microsoft.com/office/drawing/2014/main" id="{DAA3A258-BCF9-6E48-AA06-515495BE7C00}"/>
              </a:ext>
            </a:extLst>
          </p:cNvPr>
          <p:cNvSpPr/>
          <p:nvPr/>
        </p:nvSpPr>
        <p:spPr>
          <a:xfrm rot="455906">
            <a:off x="5436096" y="2778633"/>
            <a:ext cx="3563888" cy="1944216"/>
          </a:xfrm>
          <a:prstGeom prst="wedgeEllipseCallout">
            <a:avLst>
              <a:gd name="adj1" fmla="val 21380"/>
              <a:gd name="adj2" fmla="val 765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tx1"/>
                </a:solidFill>
              </a:rPr>
              <a:t>かもしれない</a:t>
            </a:r>
          </a:p>
        </p:txBody>
      </p:sp>
    </p:spTree>
    <p:extLst>
      <p:ext uri="{BB962C8B-B14F-4D97-AF65-F5344CB8AC3E}">
        <p14:creationId xmlns:p14="http://schemas.microsoft.com/office/powerpoint/2010/main" val="52182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p:tgtEl>
                                          <p:spTgt spid="9"/>
                                        </p:tgtEl>
                                        <p:attrNameLst>
                                          <p:attrName>ppt_x</p:attrName>
                                        </p:attrNameLst>
                                      </p:cBhvr>
                                      <p:tavLst>
                                        <p:tav tm="0">
                                          <p:val>
                                            <p:strVal val="#ppt_x+#ppt_w*1.125000"/>
                                          </p:val>
                                        </p:tav>
                                        <p:tav tm="100000">
                                          <p:val>
                                            <p:strVal val="#ppt_x"/>
                                          </p:val>
                                        </p:tav>
                                      </p:tavLst>
                                    </p:anim>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コンテンツ プレースホルダー 3">
            <a:extLst>
              <a:ext uri="{FF2B5EF4-FFF2-40B4-BE49-F238E27FC236}">
                <a16:creationId xmlns:a16="http://schemas.microsoft.com/office/drawing/2014/main" id="{E74CD122-B6B3-3F42-A9D9-CCE9B5D1804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5928" y="557064"/>
            <a:ext cx="1272928" cy="1265286"/>
          </a:xfrm>
        </p:spPr>
      </p:pic>
      <p:sp>
        <p:nvSpPr>
          <p:cNvPr id="5" name="右矢印 4"/>
          <p:cNvSpPr/>
          <p:nvPr/>
        </p:nvSpPr>
        <p:spPr>
          <a:xfrm>
            <a:off x="395288" y="3870325"/>
            <a:ext cx="8748712" cy="454025"/>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grpSp>
        <p:nvGrpSpPr>
          <p:cNvPr id="6" name="グループ化 5"/>
          <p:cNvGrpSpPr/>
          <p:nvPr/>
        </p:nvGrpSpPr>
        <p:grpSpPr>
          <a:xfrm>
            <a:off x="4192649" y="3124752"/>
            <a:ext cx="749698" cy="1944216"/>
            <a:chOff x="423221" y="2072327"/>
            <a:chExt cx="980427" cy="2251335"/>
          </a:xfrm>
          <a:solidFill>
            <a:srgbClr val="FFC000"/>
          </a:solidFill>
        </p:grpSpPr>
        <p:sp>
          <p:nvSpPr>
            <p:cNvPr id="7" name="角丸四角形 6"/>
            <p:cNvSpPr/>
            <p:nvPr/>
          </p:nvSpPr>
          <p:spPr>
            <a:xfrm>
              <a:off x="423221" y="2072327"/>
              <a:ext cx="980427" cy="225133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9" name="テキスト ボックス 8"/>
            <p:cNvSpPr txBox="1"/>
            <p:nvPr/>
          </p:nvSpPr>
          <p:spPr>
            <a:xfrm>
              <a:off x="492744" y="2271182"/>
              <a:ext cx="724498" cy="1853624"/>
            </a:xfrm>
            <a:prstGeom prst="rect">
              <a:avLst/>
            </a:prstGeom>
            <a:grpFill/>
          </p:spPr>
          <p:txBody>
            <a:bodyPr vert="eaVert" wrap="none">
              <a:spAutoFit/>
            </a:bodyPr>
            <a:lstStyle/>
            <a:p>
              <a:pPr eaLnBrk="1" fontAlgn="auto" hangingPunct="1">
                <a:spcBef>
                  <a:spcPts val="0"/>
                </a:spcBef>
                <a:spcAft>
                  <a:spcPts val="0"/>
                </a:spcAft>
                <a:defRPr/>
              </a:pPr>
              <a:r>
                <a:rPr lang="ja-JP" altLang="en-US" sz="2400" dirty="0">
                  <a:latin typeface="+mn-lt"/>
                  <a:ea typeface="+mn-ea"/>
                  <a:cs typeface="+mn-cs"/>
                </a:rPr>
                <a:t>相続の発生</a:t>
              </a:r>
            </a:p>
          </p:txBody>
        </p:sp>
      </p:grpSp>
      <p:sp>
        <p:nvSpPr>
          <p:cNvPr id="3" name="正方形/長方形 2"/>
          <p:cNvSpPr/>
          <p:nvPr/>
        </p:nvSpPr>
        <p:spPr>
          <a:xfrm>
            <a:off x="388938" y="1341438"/>
            <a:ext cx="3797300" cy="261143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6600" dirty="0">
                <a:solidFill>
                  <a:schemeClr val="bg1"/>
                </a:solidFill>
              </a:rPr>
              <a:t>相続対策</a:t>
            </a:r>
          </a:p>
        </p:txBody>
      </p:sp>
      <p:sp>
        <p:nvSpPr>
          <p:cNvPr id="11" name="正方形/長方形 10"/>
          <p:cNvSpPr/>
          <p:nvPr/>
        </p:nvSpPr>
        <p:spPr>
          <a:xfrm>
            <a:off x="4956175" y="1341438"/>
            <a:ext cx="3943350" cy="261143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3200" dirty="0"/>
              <a:t>競合が多い</a:t>
            </a:r>
            <a:endParaRPr lang="en-US" altLang="ja-JP" sz="3200" dirty="0"/>
          </a:p>
          <a:p>
            <a:pPr algn="ctr" eaLnBrk="1" fontAlgn="auto" hangingPunct="1">
              <a:spcBef>
                <a:spcPts val="0"/>
              </a:spcBef>
              <a:spcAft>
                <a:spcPts val="0"/>
              </a:spcAft>
              <a:defRPr/>
            </a:pPr>
            <a:r>
              <a:rPr lang="ja-JP" altLang="en-US" sz="3200" dirty="0"/>
              <a:t>血で血を洗う</a:t>
            </a:r>
            <a:endParaRPr lang="en-US" altLang="ja-JP" sz="3200" dirty="0"/>
          </a:p>
          <a:p>
            <a:pPr algn="ctr" eaLnBrk="1" fontAlgn="auto" hangingPunct="1">
              <a:spcBef>
                <a:spcPts val="0"/>
              </a:spcBef>
              <a:spcAft>
                <a:spcPts val="0"/>
              </a:spcAft>
              <a:defRPr/>
            </a:pPr>
            <a:r>
              <a:rPr lang="ja-JP" altLang="en-US" sz="3200" dirty="0"/>
              <a:t>激戦市場</a:t>
            </a:r>
            <a:endParaRPr lang="en-US" altLang="ja-JP" sz="3200" dirty="0"/>
          </a:p>
          <a:p>
            <a:pPr algn="ctr" eaLnBrk="1" fontAlgn="auto" hangingPunct="1">
              <a:spcBef>
                <a:spcPts val="0"/>
              </a:spcBef>
              <a:spcAft>
                <a:spcPts val="0"/>
              </a:spcAft>
              <a:defRPr/>
            </a:pPr>
            <a:r>
              <a:rPr lang="ja-JP" altLang="en-US" sz="3200" dirty="0"/>
              <a:t>レッドオーシャン</a:t>
            </a:r>
          </a:p>
        </p:txBody>
      </p:sp>
      <p:sp>
        <p:nvSpPr>
          <p:cNvPr id="12" name="正方形/長方形 11"/>
          <p:cNvSpPr/>
          <p:nvPr/>
        </p:nvSpPr>
        <p:spPr>
          <a:xfrm>
            <a:off x="395288" y="4235450"/>
            <a:ext cx="3797300" cy="247808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3200" dirty="0">
                <a:solidFill>
                  <a:schemeClr val="bg1"/>
                </a:solidFill>
              </a:rPr>
              <a:t>競合が少ない</a:t>
            </a:r>
            <a:endParaRPr lang="en-US" altLang="ja-JP" sz="3200" dirty="0">
              <a:solidFill>
                <a:schemeClr val="bg1"/>
              </a:solidFill>
            </a:endParaRPr>
          </a:p>
          <a:p>
            <a:pPr algn="ctr" eaLnBrk="1" fontAlgn="auto" hangingPunct="1">
              <a:spcBef>
                <a:spcPts val="0"/>
              </a:spcBef>
              <a:spcAft>
                <a:spcPts val="0"/>
              </a:spcAft>
              <a:defRPr/>
            </a:pPr>
            <a:r>
              <a:rPr lang="ja-JP" altLang="en-US" sz="3200" dirty="0">
                <a:solidFill>
                  <a:schemeClr val="bg1"/>
                </a:solidFill>
              </a:rPr>
              <a:t>不戦市場</a:t>
            </a:r>
            <a:endParaRPr lang="en-US" altLang="ja-JP" sz="3200" dirty="0">
              <a:solidFill>
                <a:schemeClr val="bg1"/>
              </a:solidFill>
            </a:endParaRPr>
          </a:p>
          <a:p>
            <a:pPr algn="ctr" eaLnBrk="1" fontAlgn="auto" hangingPunct="1">
              <a:spcBef>
                <a:spcPts val="0"/>
              </a:spcBef>
              <a:spcAft>
                <a:spcPts val="0"/>
              </a:spcAft>
              <a:defRPr/>
            </a:pPr>
            <a:r>
              <a:rPr lang="ja-JP" altLang="en-US" sz="3200" dirty="0">
                <a:solidFill>
                  <a:schemeClr val="bg1"/>
                </a:solidFill>
              </a:rPr>
              <a:t>ブルーオーシャン</a:t>
            </a:r>
          </a:p>
        </p:txBody>
      </p:sp>
      <p:sp>
        <p:nvSpPr>
          <p:cNvPr id="13" name="正方形/長方形 12"/>
          <p:cNvSpPr/>
          <p:nvPr/>
        </p:nvSpPr>
        <p:spPr>
          <a:xfrm>
            <a:off x="4949825" y="4221163"/>
            <a:ext cx="3943350" cy="24780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5400" dirty="0"/>
              <a:t>相続手続き</a:t>
            </a:r>
            <a:endParaRPr lang="en-US" altLang="ja-JP" sz="5400" dirty="0"/>
          </a:p>
        </p:txBody>
      </p:sp>
      <p:sp>
        <p:nvSpPr>
          <p:cNvPr id="2" name="テキスト ボックス 1">
            <a:extLst>
              <a:ext uri="{FF2B5EF4-FFF2-40B4-BE49-F238E27FC236}">
                <a16:creationId xmlns:a16="http://schemas.microsoft.com/office/drawing/2014/main" id="{ECD26731-89B8-491D-C32A-D292EC57BC63}"/>
              </a:ext>
            </a:extLst>
          </p:cNvPr>
          <p:cNvSpPr txBox="1"/>
          <p:nvPr/>
        </p:nvSpPr>
        <p:spPr>
          <a:xfrm>
            <a:off x="1619672" y="611485"/>
            <a:ext cx="6958956" cy="461665"/>
          </a:xfrm>
          <a:prstGeom prst="rect">
            <a:avLst/>
          </a:prstGeom>
          <a:noFill/>
        </p:spPr>
        <p:txBody>
          <a:bodyPr wrap="none" rtlCol="0">
            <a:spAutoFit/>
          </a:bodyPr>
          <a:lstStyle/>
          <a:p>
            <a:r>
              <a:rPr kumimoji="1" lang="ja-JP" altLang="en-US" sz="2400"/>
              <a:t>相続業界で保険パーソンがキャッチすべきポジション</a:t>
            </a:r>
          </a:p>
        </p:txBody>
      </p:sp>
    </p:spTree>
    <p:extLst>
      <p:ext uri="{BB962C8B-B14F-4D97-AF65-F5344CB8AC3E}">
        <p14:creationId xmlns:p14="http://schemas.microsoft.com/office/powerpoint/2010/main" val="2333879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404813"/>
            <a:ext cx="1273175" cy="1265237"/>
          </a:xfrm>
        </p:spPr>
      </p:pic>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2532" name="テキスト ボックス 2"/>
          <p:cNvSpPr txBox="1">
            <a:spLocks noChangeArrowheads="1"/>
          </p:cNvSpPr>
          <p:nvPr/>
        </p:nvSpPr>
        <p:spPr bwMode="auto">
          <a:xfrm>
            <a:off x="3132138" y="3141663"/>
            <a:ext cx="2441575" cy="1446212"/>
          </a:xfrm>
          <a:prstGeom prst="rect">
            <a:avLst/>
          </a:prstGeom>
          <a:solidFill>
            <a:srgbClr val="75DBFF"/>
          </a:solidFill>
          <a:ln w="28575">
            <a:noFill/>
            <a:miter lim="800000"/>
            <a:headEnd/>
            <a:tailEnd/>
          </a:ln>
        </p:spPr>
        <p:txBody>
          <a:bodyPr wrap="none">
            <a:spAutoFit/>
          </a:bodyPr>
          <a:lstStyle>
            <a:lvl1pPr>
              <a:defRPr kumimoji="1">
                <a:solidFill>
                  <a:schemeClr val="tx1"/>
                </a:solidFill>
                <a:latin typeface="Century Gothic" charset="0"/>
                <a:ea typeface="ＭＳ ゴシック" charset="-128"/>
                <a:cs typeface="ＭＳ ゴシック" charset="-128"/>
              </a:defRPr>
            </a:lvl1pPr>
            <a:lvl2pPr marL="742950" indent="-285750">
              <a:defRPr kumimoji="1">
                <a:solidFill>
                  <a:schemeClr val="tx1"/>
                </a:solidFill>
                <a:latin typeface="Century Gothic" charset="0"/>
                <a:ea typeface="ＭＳ ゴシック" charset="-128"/>
                <a:cs typeface="ＭＳ ゴシック" charset="-128"/>
              </a:defRPr>
            </a:lvl2pPr>
            <a:lvl3pPr marL="1143000" indent="-228600">
              <a:defRPr kumimoji="1">
                <a:solidFill>
                  <a:schemeClr val="tx1"/>
                </a:solidFill>
                <a:latin typeface="Century Gothic" charset="0"/>
                <a:ea typeface="ＭＳ ゴシック" charset="-128"/>
                <a:cs typeface="ＭＳ ゴシック" charset="-128"/>
              </a:defRPr>
            </a:lvl3pPr>
            <a:lvl4pPr marL="1600200" indent="-228600">
              <a:defRPr kumimoji="1">
                <a:solidFill>
                  <a:schemeClr val="tx1"/>
                </a:solidFill>
                <a:latin typeface="Century Gothic" charset="0"/>
                <a:ea typeface="ＭＳ ゴシック" charset="-128"/>
                <a:cs typeface="ＭＳ ゴシック" charset="-128"/>
              </a:defRPr>
            </a:lvl4pPr>
            <a:lvl5pPr marL="2057400" indent="-228600">
              <a:defRPr kumimoji="1">
                <a:solidFill>
                  <a:schemeClr val="tx1"/>
                </a:solidFill>
                <a:latin typeface="Century Gothic" charset="0"/>
                <a:ea typeface="ＭＳ ゴシック" charset="-128"/>
                <a:cs typeface="ＭＳ ゴシック" charset="-128"/>
              </a:defRPr>
            </a:lvl5pPr>
            <a:lvl6pPr marL="25146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6pPr>
            <a:lvl7pPr marL="29718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7pPr>
            <a:lvl8pPr marL="34290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8pPr>
            <a:lvl9pPr marL="38862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9pPr>
          </a:lstStyle>
          <a:p>
            <a:pPr algn="ctr" eaLnBrk="1" hangingPunct="1"/>
            <a:r>
              <a:rPr lang="ja-JP" altLang="en-US" sz="8800">
                <a:solidFill>
                  <a:srgbClr val="FF0000"/>
                </a:solidFill>
              </a:rPr>
              <a:t>相続</a:t>
            </a:r>
            <a:endParaRPr lang="ja-JP" altLang="en-US" sz="2800"/>
          </a:p>
        </p:txBody>
      </p:sp>
      <p:sp>
        <p:nvSpPr>
          <p:cNvPr id="2" name="円/楕円 1"/>
          <p:cNvSpPr/>
          <p:nvPr/>
        </p:nvSpPr>
        <p:spPr>
          <a:xfrm>
            <a:off x="0" y="1229615"/>
            <a:ext cx="2663825" cy="13161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000" dirty="0">
                <a:solidFill>
                  <a:schemeClr val="bg1"/>
                </a:solidFill>
              </a:rPr>
              <a:t>銀行</a:t>
            </a:r>
          </a:p>
        </p:txBody>
      </p:sp>
      <p:sp>
        <p:nvSpPr>
          <p:cNvPr id="9" name="円/楕円 8"/>
          <p:cNvSpPr/>
          <p:nvPr/>
        </p:nvSpPr>
        <p:spPr>
          <a:xfrm>
            <a:off x="5989029" y="1157628"/>
            <a:ext cx="2915742" cy="13805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000" dirty="0">
                <a:solidFill>
                  <a:schemeClr val="bg1"/>
                </a:solidFill>
              </a:rPr>
              <a:t>税理士</a:t>
            </a:r>
          </a:p>
        </p:txBody>
      </p:sp>
      <p:sp>
        <p:nvSpPr>
          <p:cNvPr id="10" name="円/楕円 9"/>
          <p:cNvSpPr/>
          <p:nvPr/>
        </p:nvSpPr>
        <p:spPr>
          <a:xfrm>
            <a:off x="5989029" y="4948734"/>
            <a:ext cx="3030537" cy="17770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000">
                <a:solidFill>
                  <a:schemeClr val="bg1"/>
                </a:solidFill>
              </a:rPr>
              <a:t>士業</a:t>
            </a:r>
            <a:endParaRPr lang="ja-JP" altLang="en-US" sz="2000" dirty="0">
              <a:solidFill>
                <a:schemeClr val="bg1"/>
              </a:solidFill>
            </a:endParaRPr>
          </a:p>
        </p:txBody>
      </p:sp>
      <p:sp>
        <p:nvSpPr>
          <p:cNvPr id="11" name="円/楕円 10"/>
          <p:cNvSpPr/>
          <p:nvPr/>
        </p:nvSpPr>
        <p:spPr>
          <a:xfrm>
            <a:off x="192683" y="5126037"/>
            <a:ext cx="2808684" cy="1703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000" dirty="0">
                <a:solidFill>
                  <a:schemeClr val="bg1"/>
                </a:solidFill>
              </a:rPr>
              <a:t>不動産</a:t>
            </a:r>
          </a:p>
        </p:txBody>
      </p:sp>
      <p:sp>
        <p:nvSpPr>
          <p:cNvPr id="15" name="円/楕円 14"/>
          <p:cNvSpPr/>
          <p:nvPr/>
        </p:nvSpPr>
        <p:spPr>
          <a:xfrm>
            <a:off x="1014450" y="1375234"/>
            <a:ext cx="6768752" cy="484439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3600">
                <a:solidFill>
                  <a:schemeClr val="bg1"/>
                </a:solidFill>
              </a:rPr>
              <a:t>相続発生前に</a:t>
            </a:r>
            <a:endParaRPr lang="en-US" altLang="ja-JP" sz="3600" dirty="0">
              <a:solidFill>
                <a:schemeClr val="bg1"/>
              </a:solidFill>
            </a:endParaRPr>
          </a:p>
          <a:p>
            <a:pPr algn="ctr" eaLnBrk="1" fontAlgn="auto" hangingPunct="1">
              <a:spcBef>
                <a:spcPts val="0"/>
              </a:spcBef>
              <a:spcAft>
                <a:spcPts val="0"/>
              </a:spcAft>
              <a:defRPr/>
            </a:pPr>
            <a:r>
              <a:rPr lang="ja-JP" altLang="en-US" sz="3600">
                <a:solidFill>
                  <a:schemeClr val="bg1"/>
                </a:solidFill>
              </a:rPr>
              <a:t>総合的にサポート</a:t>
            </a:r>
            <a:endParaRPr lang="en-US" altLang="ja-JP" sz="3600" dirty="0">
              <a:solidFill>
                <a:schemeClr val="bg1"/>
              </a:solidFill>
            </a:endParaRPr>
          </a:p>
          <a:p>
            <a:pPr algn="ctr" eaLnBrk="1" fontAlgn="auto" hangingPunct="1">
              <a:spcBef>
                <a:spcPts val="0"/>
              </a:spcBef>
              <a:spcAft>
                <a:spcPts val="0"/>
              </a:spcAft>
              <a:defRPr/>
            </a:pPr>
            <a:r>
              <a:rPr lang="ja-JP" altLang="en-US" sz="4400" dirty="0">
                <a:solidFill>
                  <a:schemeClr val="bg1"/>
                </a:solidFill>
              </a:rPr>
              <a:t>相続コンサルタント</a:t>
            </a:r>
          </a:p>
        </p:txBody>
      </p:sp>
      <p:sp>
        <p:nvSpPr>
          <p:cNvPr id="19" name="ストライプ矢印 18"/>
          <p:cNvSpPr/>
          <p:nvPr/>
        </p:nvSpPr>
        <p:spPr>
          <a:xfrm rot="19582353">
            <a:off x="5602689" y="1640200"/>
            <a:ext cx="1789704" cy="1560374"/>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トライプ矢印 22"/>
          <p:cNvSpPr/>
          <p:nvPr/>
        </p:nvSpPr>
        <p:spPr>
          <a:xfrm rot="8427518">
            <a:off x="1063329" y="4432371"/>
            <a:ext cx="1789704" cy="1560374"/>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ストライプ矢印 23"/>
          <p:cNvSpPr/>
          <p:nvPr/>
        </p:nvSpPr>
        <p:spPr>
          <a:xfrm rot="13246446">
            <a:off x="1432197" y="1685062"/>
            <a:ext cx="1789704" cy="1560374"/>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ストライプ矢印 24"/>
          <p:cNvSpPr/>
          <p:nvPr/>
        </p:nvSpPr>
        <p:spPr>
          <a:xfrm rot="2298176">
            <a:off x="5539863" y="4603272"/>
            <a:ext cx="1789704" cy="1560374"/>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43CB92E-FA7A-B627-5F68-0FB8807B1443}"/>
              </a:ext>
            </a:extLst>
          </p:cNvPr>
          <p:cNvSpPr txBox="1"/>
          <p:nvPr/>
        </p:nvSpPr>
        <p:spPr>
          <a:xfrm>
            <a:off x="1619672" y="611485"/>
            <a:ext cx="6958956" cy="461665"/>
          </a:xfrm>
          <a:prstGeom prst="rect">
            <a:avLst/>
          </a:prstGeom>
          <a:noFill/>
        </p:spPr>
        <p:txBody>
          <a:bodyPr wrap="none" rtlCol="0">
            <a:spAutoFit/>
          </a:bodyPr>
          <a:lstStyle/>
          <a:p>
            <a:r>
              <a:rPr kumimoji="1" lang="ja-JP" altLang="en-US" sz="2400"/>
              <a:t>相続業界で保険パーソンがキャッチすべきポジション</a:t>
            </a:r>
          </a:p>
        </p:txBody>
      </p:sp>
    </p:spTree>
    <p:extLst>
      <p:ext uri="{BB962C8B-B14F-4D97-AF65-F5344CB8AC3E}">
        <p14:creationId xmlns:p14="http://schemas.microsoft.com/office/powerpoint/2010/main" val="92619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0" fill="hold"/>
                                        <p:tgtEl>
                                          <p:spTgt spid="15"/>
                                        </p:tgtEl>
                                        <p:attrNameLst>
                                          <p:attrName>ppt_w</p:attrName>
                                        </p:attrNameLst>
                                      </p:cBhvr>
                                      <p:tavLst>
                                        <p:tav tm="0">
                                          <p:val>
                                            <p:fltVal val="0"/>
                                          </p:val>
                                        </p:tav>
                                        <p:tav tm="100000">
                                          <p:val>
                                            <p:strVal val="#ppt_w"/>
                                          </p:val>
                                        </p:tav>
                                      </p:tavLst>
                                    </p:anim>
                                    <p:anim calcmode="lin" valueType="num">
                                      <p:cBhvr>
                                        <p:cTn id="8" dur="2000" fill="hold"/>
                                        <p:tgtEl>
                                          <p:spTgt spid="15"/>
                                        </p:tgtEl>
                                        <p:attrNameLst>
                                          <p:attrName>ppt_h</p:attrName>
                                        </p:attrNameLst>
                                      </p:cBhvr>
                                      <p:tavLst>
                                        <p:tav tm="0">
                                          <p:val>
                                            <p:fltVal val="0"/>
                                          </p:val>
                                        </p:tav>
                                        <p:tav tm="100000">
                                          <p:val>
                                            <p:strVal val="#ppt_h"/>
                                          </p:val>
                                        </p:tav>
                                      </p:tavLst>
                                    </p:anim>
                                    <p:animEffect transition="in" filter="fade">
                                      <p:cBhvr>
                                        <p:cTn id="9" dur="2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dissolv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dissolv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ダイアグラム&#10;&#10;自動的に生成された説明">
            <a:extLst>
              <a:ext uri="{FF2B5EF4-FFF2-40B4-BE49-F238E27FC236}">
                <a16:creationId xmlns:a16="http://schemas.microsoft.com/office/drawing/2014/main" id="{987C4BC5-CB74-C14E-9058-A87E5AE9E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0"/>
            <a:ext cx="9144000" cy="6858000"/>
          </a:xfrm>
          <a:prstGeom prst="rect">
            <a:avLst/>
          </a:prstGeom>
        </p:spPr>
      </p:pic>
      <p:sp>
        <p:nvSpPr>
          <p:cNvPr id="6" name="テキスト ボックス 5">
            <a:extLst>
              <a:ext uri="{FF2B5EF4-FFF2-40B4-BE49-F238E27FC236}">
                <a16:creationId xmlns:a16="http://schemas.microsoft.com/office/drawing/2014/main" id="{299E6DD2-DC32-E94E-9A9F-01542C0A2794}"/>
              </a:ext>
            </a:extLst>
          </p:cNvPr>
          <p:cNvSpPr txBox="1"/>
          <p:nvPr/>
        </p:nvSpPr>
        <p:spPr>
          <a:xfrm>
            <a:off x="5148064" y="476672"/>
            <a:ext cx="3902116" cy="338554"/>
          </a:xfrm>
          <a:prstGeom prst="rect">
            <a:avLst/>
          </a:prstGeom>
          <a:noFill/>
        </p:spPr>
        <p:txBody>
          <a:bodyPr wrap="square" rtlCol="0">
            <a:spAutoFit/>
          </a:bodyPr>
          <a:lstStyle/>
          <a:p>
            <a:r>
              <a:rPr kumimoji="1" lang="ja-JP" altLang="en-US" sz="1600">
                <a:highlight>
                  <a:srgbClr val="FFFF00"/>
                </a:highlight>
              </a:rPr>
              <a:t>相続コンサルタントの役割：イメージ図</a:t>
            </a:r>
          </a:p>
        </p:txBody>
      </p:sp>
    </p:spTree>
    <p:extLst>
      <p:ext uri="{BB962C8B-B14F-4D97-AF65-F5344CB8AC3E}">
        <p14:creationId xmlns:p14="http://schemas.microsoft.com/office/powerpoint/2010/main" val="3050540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29"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404813"/>
            <a:ext cx="1273175" cy="1265237"/>
          </a:xfrm>
        </p:spPr>
      </p:pic>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2531" name="テキスト ボックス 6"/>
          <p:cNvSpPr txBox="1">
            <a:spLocks noChangeArrowheads="1"/>
          </p:cNvSpPr>
          <p:nvPr/>
        </p:nvSpPr>
        <p:spPr bwMode="auto">
          <a:xfrm>
            <a:off x="1979664" y="638374"/>
            <a:ext cx="59298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entury Gothic" charset="0"/>
                <a:ea typeface="ＭＳ ゴシック" charset="-128"/>
                <a:cs typeface="ＭＳ ゴシック" charset="-128"/>
              </a:defRPr>
            </a:lvl1pPr>
            <a:lvl2pPr marL="742950" indent="-285750">
              <a:defRPr kumimoji="1">
                <a:solidFill>
                  <a:schemeClr val="tx1"/>
                </a:solidFill>
                <a:latin typeface="Century Gothic" charset="0"/>
                <a:ea typeface="ＭＳ ゴシック" charset="-128"/>
                <a:cs typeface="ＭＳ ゴシック" charset="-128"/>
              </a:defRPr>
            </a:lvl2pPr>
            <a:lvl3pPr marL="1143000" indent="-228600">
              <a:defRPr kumimoji="1">
                <a:solidFill>
                  <a:schemeClr val="tx1"/>
                </a:solidFill>
                <a:latin typeface="Century Gothic" charset="0"/>
                <a:ea typeface="ＭＳ ゴシック" charset="-128"/>
                <a:cs typeface="ＭＳ ゴシック" charset="-128"/>
              </a:defRPr>
            </a:lvl3pPr>
            <a:lvl4pPr marL="1600200" indent="-228600">
              <a:defRPr kumimoji="1">
                <a:solidFill>
                  <a:schemeClr val="tx1"/>
                </a:solidFill>
                <a:latin typeface="Century Gothic" charset="0"/>
                <a:ea typeface="ＭＳ ゴシック" charset="-128"/>
                <a:cs typeface="ＭＳ ゴシック" charset="-128"/>
              </a:defRPr>
            </a:lvl4pPr>
            <a:lvl5pPr marL="2057400" indent="-228600">
              <a:defRPr kumimoji="1">
                <a:solidFill>
                  <a:schemeClr val="tx1"/>
                </a:solidFill>
                <a:latin typeface="Century Gothic" charset="0"/>
                <a:ea typeface="ＭＳ ゴシック" charset="-128"/>
                <a:cs typeface="ＭＳ ゴシック" charset="-128"/>
              </a:defRPr>
            </a:lvl5pPr>
            <a:lvl6pPr marL="25146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6pPr>
            <a:lvl7pPr marL="29718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7pPr>
            <a:lvl8pPr marL="34290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8pPr>
            <a:lvl9pPr marL="38862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9pPr>
          </a:lstStyle>
          <a:p>
            <a:pPr eaLnBrk="1" hangingPunct="1"/>
            <a:r>
              <a:rPr lang="ja-JP" altLang="en-US" sz="2800">
                <a:solidFill>
                  <a:srgbClr val="000000"/>
                </a:solidFill>
              </a:rPr>
              <a:t>キャッチすべきポジションは・・・</a:t>
            </a:r>
            <a:endParaRPr lang="ja-JP" altLang="en-US" sz="2800" dirty="0">
              <a:solidFill>
                <a:srgbClr val="000000"/>
              </a:solidFill>
            </a:endParaRPr>
          </a:p>
        </p:txBody>
      </p:sp>
      <p:sp>
        <p:nvSpPr>
          <p:cNvPr id="22532" name="テキスト ボックス 2"/>
          <p:cNvSpPr txBox="1">
            <a:spLocks noChangeArrowheads="1"/>
          </p:cNvSpPr>
          <p:nvPr/>
        </p:nvSpPr>
        <p:spPr bwMode="auto">
          <a:xfrm>
            <a:off x="3132138" y="3141663"/>
            <a:ext cx="2441575" cy="1446212"/>
          </a:xfrm>
          <a:prstGeom prst="rect">
            <a:avLst/>
          </a:prstGeom>
          <a:solidFill>
            <a:srgbClr val="75DBFF"/>
          </a:solidFill>
          <a:ln w="28575">
            <a:noFill/>
            <a:miter lim="800000"/>
            <a:headEnd/>
            <a:tailEnd/>
          </a:ln>
        </p:spPr>
        <p:txBody>
          <a:bodyPr wrap="none">
            <a:spAutoFit/>
          </a:bodyPr>
          <a:lstStyle>
            <a:lvl1pPr>
              <a:defRPr kumimoji="1">
                <a:solidFill>
                  <a:schemeClr val="tx1"/>
                </a:solidFill>
                <a:latin typeface="Century Gothic" charset="0"/>
                <a:ea typeface="ＭＳ ゴシック" charset="-128"/>
                <a:cs typeface="ＭＳ ゴシック" charset="-128"/>
              </a:defRPr>
            </a:lvl1pPr>
            <a:lvl2pPr marL="742950" indent="-285750">
              <a:defRPr kumimoji="1">
                <a:solidFill>
                  <a:schemeClr val="tx1"/>
                </a:solidFill>
                <a:latin typeface="Century Gothic" charset="0"/>
                <a:ea typeface="ＭＳ ゴシック" charset="-128"/>
                <a:cs typeface="ＭＳ ゴシック" charset="-128"/>
              </a:defRPr>
            </a:lvl2pPr>
            <a:lvl3pPr marL="1143000" indent="-228600">
              <a:defRPr kumimoji="1">
                <a:solidFill>
                  <a:schemeClr val="tx1"/>
                </a:solidFill>
                <a:latin typeface="Century Gothic" charset="0"/>
                <a:ea typeface="ＭＳ ゴシック" charset="-128"/>
                <a:cs typeface="ＭＳ ゴシック" charset="-128"/>
              </a:defRPr>
            </a:lvl3pPr>
            <a:lvl4pPr marL="1600200" indent="-228600">
              <a:defRPr kumimoji="1">
                <a:solidFill>
                  <a:schemeClr val="tx1"/>
                </a:solidFill>
                <a:latin typeface="Century Gothic" charset="0"/>
                <a:ea typeface="ＭＳ ゴシック" charset="-128"/>
                <a:cs typeface="ＭＳ ゴシック" charset="-128"/>
              </a:defRPr>
            </a:lvl4pPr>
            <a:lvl5pPr marL="2057400" indent="-228600">
              <a:defRPr kumimoji="1">
                <a:solidFill>
                  <a:schemeClr val="tx1"/>
                </a:solidFill>
                <a:latin typeface="Century Gothic" charset="0"/>
                <a:ea typeface="ＭＳ ゴシック" charset="-128"/>
                <a:cs typeface="ＭＳ ゴシック" charset="-128"/>
              </a:defRPr>
            </a:lvl5pPr>
            <a:lvl6pPr marL="25146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6pPr>
            <a:lvl7pPr marL="29718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7pPr>
            <a:lvl8pPr marL="34290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8pPr>
            <a:lvl9pPr marL="38862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9pPr>
          </a:lstStyle>
          <a:p>
            <a:pPr algn="ctr" eaLnBrk="1" hangingPunct="1"/>
            <a:r>
              <a:rPr lang="ja-JP" altLang="en-US" sz="8800">
                <a:solidFill>
                  <a:srgbClr val="FF0000"/>
                </a:solidFill>
              </a:rPr>
              <a:t>相続</a:t>
            </a:r>
            <a:endParaRPr lang="ja-JP" altLang="en-US" sz="2800"/>
          </a:p>
        </p:txBody>
      </p:sp>
      <p:sp>
        <p:nvSpPr>
          <p:cNvPr id="2" name="円/楕円 1"/>
          <p:cNvSpPr/>
          <p:nvPr/>
        </p:nvSpPr>
        <p:spPr>
          <a:xfrm>
            <a:off x="0" y="1229615"/>
            <a:ext cx="2663825" cy="13161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000" dirty="0">
                <a:solidFill>
                  <a:schemeClr val="bg1"/>
                </a:solidFill>
              </a:rPr>
              <a:t>銀行</a:t>
            </a:r>
          </a:p>
        </p:txBody>
      </p:sp>
      <p:sp>
        <p:nvSpPr>
          <p:cNvPr id="9" name="円/楕円 8"/>
          <p:cNvSpPr/>
          <p:nvPr/>
        </p:nvSpPr>
        <p:spPr>
          <a:xfrm>
            <a:off x="5989029" y="1157628"/>
            <a:ext cx="2915742" cy="13805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000" dirty="0">
                <a:solidFill>
                  <a:schemeClr val="bg1"/>
                </a:solidFill>
              </a:rPr>
              <a:t>税理士</a:t>
            </a:r>
          </a:p>
        </p:txBody>
      </p:sp>
      <p:sp>
        <p:nvSpPr>
          <p:cNvPr id="10" name="円/楕円 9"/>
          <p:cNvSpPr/>
          <p:nvPr/>
        </p:nvSpPr>
        <p:spPr>
          <a:xfrm>
            <a:off x="5989029" y="4948734"/>
            <a:ext cx="3030537" cy="17770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000">
                <a:solidFill>
                  <a:schemeClr val="bg1"/>
                </a:solidFill>
              </a:rPr>
              <a:t>その他士業</a:t>
            </a:r>
            <a:endParaRPr lang="ja-JP" altLang="en-US" sz="2000" dirty="0">
              <a:solidFill>
                <a:schemeClr val="bg1"/>
              </a:solidFill>
            </a:endParaRPr>
          </a:p>
        </p:txBody>
      </p:sp>
      <p:sp>
        <p:nvSpPr>
          <p:cNvPr id="11" name="円/楕円 10"/>
          <p:cNvSpPr/>
          <p:nvPr/>
        </p:nvSpPr>
        <p:spPr>
          <a:xfrm>
            <a:off x="192683" y="5126037"/>
            <a:ext cx="2808684" cy="1703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000" dirty="0">
                <a:solidFill>
                  <a:schemeClr val="bg1"/>
                </a:solidFill>
              </a:rPr>
              <a:t>不動産</a:t>
            </a:r>
          </a:p>
        </p:txBody>
      </p:sp>
      <p:sp>
        <p:nvSpPr>
          <p:cNvPr id="15" name="円/楕円 14"/>
          <p:cNvSpPr/>
          <p:nvPr/>
        </p:nvSpPr>
        <p:spPr>
          <a:xfrm>
            <a:off x="1014450" y="1375234"/>
            <a:ext cx="6768752" cy="484439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3600">
                <a:solidFill>
                  <a:schemeClr val="bg1"/>
                </a:solidFill>
              </a:rPr>
              <a:t>相続発生前に</a:t>
            </a:r>
            <a:endParaRPr lang="en-US" altLang="ja-JP" sz="3600" dirty="0">
              <a:solidFill>
                <a:schemeClr val="bg1"/>
              </a:solidFill>
            </a:endParaRPr>
          </a:p>
          <a:p>
            <a:pPr algn="ctr" eaLnBrk="1" fontAlgn="auto" hangingPunct="1">
              <a:spcBef>
                <a:spcPts val="0"/>
              </a:spcBef>
              <a:spcAft>
                <a:spcPts val="0"/>
              </a:spcAft>
              <a:defRPr/>
            </a:pPr>
            <a:r>
              <a:rPr lang="ja-JP" altLang="en-US" sz="4400">
                <a:solidFill>
                  <a:schemeClr val="bg1"/>
                </a:solidFill>
              </a:rPr>
              <a:t>生命保険の担当が</a:t>
            </a:r>
            <a:br>
              <a:rPr lang="en-US" altLang="ja-JP" sz="4400" dirty="0">
                <a:solidFill>
                  <a:schemeClr val="bg1"/>
                </a:solidFill>
              </a:rPr>
            </a:br>
            <a:r>
              <a:rPr lang="ja-JP" altLang="en-US" sz="4400">
                <a:solidFill>
                  <a:schemeClr val="bg1"/>
                </a:solidFill>
              </a:rPr>
              <a:t>総合的にサポート</a:t>
            </a:r>
            <a:endParaRPr lang="ja-JP" altLang="en-US" sz="4400" dirty="0">
              <a:solidFill>
                <a:schemeClr val="bg1"/>
              </a:solidFill>
            </a:endParaRPr>
          </a:p>
        </p:txBody>
      </p:sp>
      <p:sp>
        <p:nvSpPr>
          <p:cNvPr id="19" name="ストライプ矢印 18"/>
          <p:cNvSpPr/>
          <p:nvPr/>
        </p:nvSpPr>
        <p:spPr>
          <a:xfrm rot="19582353">
            <a:off x="5602689" y="1640200"/>
            <a:ext cx="1789704" cy="1560374"/>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トライプ矢印 22"/>
          <p:cNvSpPr/>
          <p:nvPr/>
        </p:nvSpPr>
        <p:spPr>
          <a:xfrm rot="8427518">
            <a:off x="1063329" y="4432371"/>
            <a:ext cx="1789704" cy="1560374"/>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ストライプ矢印 23"/>
          <p:cNvSpPr/>
          <p:nvPr/>
        </p:nvSpPr>
        <p:spPr>
          <a:xfrm rot="13246446">
            <a:off x="1432197" y="1685062"/>
            <a:ext cx="1789704" cy="1560374"/>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ストライプ矢印 24"/>
          <p:cNvSpPr/>
          <p:nvPr/>
        </p:nvSpPr>
        <p:spPr>
          <a:xfrm rot="2298176">
            <a:off x="5539863" y="4603272"/>
            <a:ext cx="1789704" cy="1560374"/>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a:extLst>
              <a:ext uri="{FF2B5EF4-FFF2-40B4-BE49-F238E27FC236}">
                <a16:creationId xmlns:a16="http://schemas.microsoft.com/office/drawing/2014/main" id="{EE105179-B093-A34B-A06E-2D4FA8E5DF65}"/>
              </a:ext>
            </a:extLst>
          </p:cNvPr>
          <p:cNvSpPr/>
          <p:nvPr/>
        </p:nvSpPr>
        <p:spPr>
          <a:xfrm>
            <a:off x="230816" y="718715"/>
            <a:ext cx="8552022" cy="596103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9600">
                <a:solidFill>
                  <a:schemeClr val="tx1"/>
                </a:solidFill>
              </a:rPr>
              <a:t>センター</a:t>
            </a:r>
            <a:endParaRPr lang="en-US" altLang="ja-JP" sz="9600" dirty="0">
              <a:solidFill>
                <a:schemeClr val="tx1"/>
              </a:solidFill>
            </a:endParaRPr>
          </a:p>
          <a:p>
            <a:pPr algn="ctr" eaLnBrk="1" fontAlgn="auto" hangingPunct="1">
              <a:spcBef>
                <a:spcPts val="0"/>
              </a:spcBef>
              <a:spcAft>
                <a:spcPts val="0"/>
              </a:spcAft>
              <a:defRPr/>
            </a:pPr>
            <a:r>
              <a:rPr lang="ja-JP" altLang="en-US" sz="9600">
                <a:solidFill>
                  <a:schemeClr val="tx1"/>
                </a:solidFill>
              </a:rPr>
              <a:t>ポジション</a:t>
            </a:r>
            <a:endParaRPr lang="ja-JP" altLang="en-US" sz="9600" dirty="0">
              <a:solidFill>
                <a:schemeClr val="tx1"/>
              </a:solidFill>
            </a:endParaRPr>
          </a:p>
        </p:txBody>
      </p:sp>
    </p:spTree>
    <p:extLst>
      <p:ext uri="{BB962C8B-B14F-4D97-AF65-F5344CB8AC3E}">
        <p14:creationId xmlns:p14="http://schemas.microsoft.com/office/powerpoint/2010/main" val="247627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404813"/>
            <a:ext cx="1273175" cy="1265237"/>
          </a:xfrm>
        </p:spPr>
      </p:pic>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11267" name="テキスト ボックス 1"/>
          <p:cNvSpPr txBox="1">
            <a:spLocks noChangeArrowheads="1"/>
          </p:cNvSpPr>
          <p:nvPr/>
        </p:nvSpPr>
        <p:spPr bwMode="auto">
          <a:xfrm>
            <a:off x="2268538" y="622300"/>
            <a:ext cx="46474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entury Gothic" charset="0"/>
                <a:ea typeface="ＭＳ ゴシック" charset="-128"/>
                <a:cs typeface="ＭＳ ゴシック" charset="-128"/>
              </a:defRPr>
            </a:lvl1pPr>
            <a:lvl2pPr marL="742950" indent="-285750">
              <a:defRPr kumimoji="1">
                <a:solidFill>
                  <a:schemeClr val="tx1"/>
                </a:solidFill>
                <a:latin typeface="Century Gothic" charset="0"/>
                <a:ea typeface="ＭＳ ゴシック" charset="-128"/>
                <a:cs typeface="ＭＳ ゴシック" charset="-128"/>
              </a:defRPr>
            </a:lvl2pPr>
            <a:lvl3pPr marL="1143000" indent="-228600">
              <a:defRPr kumimoji="1">
                <a:solidFill>
                  <a:schemeClr val="tx1"/>
                </a:solidFill>
                <a:latin typeface="Century Gothic" charset="0"/>
                <a:ea typeface="ＭＳ ゴシック" charset="-128"/>
                <a:cs typeface="ＭＳ ゴシック" charset="-128"/>
              </a:defRPr>
            </a:lvl3pPr>
            <a:lvl4pPr marL="1600200" indent="-228600">
              <a:defRPr kumimoji="1">
                <a:solidFill>
                  <a:schemeClr val="tx1"/>
                </a:solidFill>
                <a:latin typeface="Century Gothic" charset="0"/>
                <a:ea typeface="ＭＳ ゴシック" charset="-128"/>
                <a:cs typeface="ＭＳ ゴシック" charset="-128"/>
              </a:defRPr>
            </a:lvl4pPr>
            <a:lvl5pPr marL="2057400" indent="-228600">
              <a:defRPr kumimoji="1">
                <a:solidFill>
                  <a:schemeClr val="tx1"/>
                </a:solidFill>
                <a:latin typeface="Century Gothic" charset="0"/>
                <a:ea typeface="ＭＳ ゴシック" charset="-128"/>
                <a:cs typeface="ＭＳ ゴシック" charset="-128"/>
              </a:defRPr>
            </a:lvl5pPr>
            <a:lvl6pPr marL="25146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6pPr>
            <a:lvl7pPr marL="29718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7pPr>
            <a:lvl8pPr marL="34290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8pPr>
            <a:lvl9pPr marL="38862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9pPr>
          </a:lstStyle>
          <a:p>
            <a:pPr eaLnBrk="1" hangingPunct="1"/>
            <a:r>
              <a:rPr lang="ja-JP" altLang="en-US" sz="3600" dirty="0"/>
              <a:t>川口宗治　</a:t>
            </a:r>
            <a:r>
              <a:rPr lang="ja-JP" altLang="en-US" sz="2800" dirty="0"/>
              <a:t>プロフィール</a:t>
            </a:r>
          </a:p>
        </p:txBody>
      </p:sp>
      <p:sp>
        <p:nvSpPr>
          <p:cNvPr id="11268" name="テキスト ボックス 5"/>
          <p:cNvSpPr txBox="1">
            <a:spLocks noChangeArrowheads="1"/>
          </p:cNvSpPr>
          <p:nvPr/>
        </p:nvSpPr>
        <p:spPr bwMode="auto">
          <a:xfrm>
            <a:off x="90506" y="1228887"/>
            <a:ext cx="9144000" cy="604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entury Gothic" charset="0"/>
                <a:ea typeface="ＭＳ ゴシック" charset="-128"/>
                <a:cs typeface="ＭＳ ゴシック" charset="-128"/>
              </a:defRPr>
            </a:lvl1pPr>
            <a:lvl2pPr marL="742950" indent="-285750">
              <a:defRPr kumimoji="1">
                <a:solidFill>
                  <a:schemeClr val="tx1"/>
                </a:solidFill>
                <a:latin typeface="Century Gothic" charset="0"/>
                <a:ea typeface="ＭＳ ゴシック" charset="-128"/>
                <a:cs typeface="ＭＳ ゴシック" charset="-128"/>
              </a:defRPr>
            </a:lvl2pPr>
            <a:lvl3pPr marL="1143000" indent="-228600">
              <a:defRPr kumimoji="1">
                <a:solidFill>
                  <a:schemeClr val="tx1"/>
                </a:solidFill>
                <a:latin typeface="Century Gothic" charset="0"/>
                <a:ea typeface="ＭＳ ゴシック" charset="-128"/>
                <a:cs typeface="ＭＳ ゴシック" charset="-128"/>
              </a:defRPr>
            </a:lvl3pPr>
            <a:lvl4pPr marL="1600200" indent="-228600">
              <a:defRPr kumimoji="1">
                <a:solidFill>
                  <a:schemeClr val="tx1"/>
                </a:solidFill>
                <a:latin typeface="Century Gothic" charset="0"/>
                <a:ea typeface="ＭＳ ゴシック" charset="-128"/>
                <a:cs typeface="ＭＳ ゴシック" charset="-128"/>
              </a:defRPr>
            </a:lvl4pPr>
            <a:lvl5pPr marL="2057400" indent="-228600">
              <a:defRPr kumimoji="1">
                <a:solidFill>
                  <a:schemeClr val="tx1"/>
                </a:solidFill>
                <a:latin typeface="Century Gothic" charset="0"/>
                <a:ea typeface="ＭＳ ゴシック" charset="-128"/>
                <a:cs typeface="ＭＳ ゴシック" charset="-128"/>
              </a:defRPr>
            </a:lvl5pPr>
            <a:lvl6pPr marL="25146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6pPr>
            <a:lvl7pPr marL="29718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7pPr>
            <a:lvl8pPr marL="34290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8pPr>
            <a:lvl9pPr marL="3886200" indent="-228600" fontAlgn="base">
              <a:spcBef>
                <a:spcPct val="0"/>
              </a:spcBef>
              <a:spcAft>
                <a:spcPct val="0"/>
              </a:spcAft>
              <a:defRPr kumimoji="1">
                <a:solidFill>
                  <a:schemeClr val="tx1"/>
                </a:solidFill>
                <a:latin typeface="Century Gothic" charset="0"/>
                <a:ea typeface="ＭＳ ゴシック" charset="-128"/>
                <a:cs typeface="ＭＳ ゴシック" charset="-128"/>
              </a:defRPr>
            </a:lvl9pPr>
          </a:lstStyle>
          <a:p>
            <a:pPr eaLnBrk="1" fontAlgn="ctr" hangingPunct="1">
              <a:lnSpc>
                <a:spcPct val="120000"/>
              </a:lnSpc>
            </a:pPr>
            <a:r>
              <a:rPr lang="en-US" altLang="ja-JP" sz="2000" dirty="0"/>
              <a:t>1973</a:t>
            </a:r>
            <a:r>
              <a:rPr lang="ja-JP" altLang="en-US" sz="2000" dirty="0"/>
              <a:t>年</a:t>
            </a:r>
            <a:r>
              <a:rPr lang="en-US" altLang="ja-JP" sz="2000" dirty="0"/>
              <a:t>	</a:t>
            </a:r>
            <a:r>
              <a:rPr lang="ja-JP" altLang="en-US" sz="2000" dirty="0"/>
              <a:t>富山県生まれ　　　　　　　　　　　　　　　　　　　　　　　　</a:t>
            </a:r>
            <a:br>
              <a:rPr lang="ja-JP" altLang="en-US" sz="2000" dirty="0"/>
            </a:br>
            <a:r>
              <a:rPr lang="en-US" altLang="ja-JP" sz="2000" dirty="0"/>
              <a:t>2013</a:t>
            </a:r>
            <a:r>
              <a:rPr lang="ja-JP" altLang="en-US" sz="2000" dirty="0"/>
              <a:t>年</a:t>
            </a:r>
            <a:r>
              <a:rPr lang="en-US" altLang="ja-JP" sz="2000" dirty="0"/>
              <a:t>	</a:t>
            </a:r>
            <a:r>
              <a:rPr lang="ja-JP" altLang="en-US" sz="2000" dirty="0"/>
              <a:t>３月相続診断士受験→５月１日認定　　　　　　　　</a:t>
            </a:r>
            <a:br>
              <a:rPr lang="ja-JP" altLang="en-US" sz="2000" dirty="0"/>
            </a:br>
            <a:r>
              <a:rPr lang="en-US" altLang="ja-JP" sz="2000" dirty="0"/>
              <a:t>	</a:t>
            </a:r>
            <a:r>
              <a:rPr lang="ja-JP" altLang="en-US" sz="2000" dirty="0"/>
              <a:t>８月末日でプルデンシャル生命を</a:t>
            </a:r>
            <a:r>
              <a:rPr lang="ja-JP" altLang="en-US" sz="2000"/>
              <a:t>退職。</a:t>
            </a:r>
            <a:r>
              <a:rPr lang="en-US" altLang="ja-JP" sz="2000" dirty="0"/>
              <a:t>11</a:t>
            </a:r>
            <a:r>
              <a:rPr lang="ja-JP" altLang="en-US" sz="2000" dirty="0"/>
              <a:t>月</a:t>
            </a:r>
            <a:r>
              <a:rPr lang="en-US" altLang="ja-JP" sz="2000" dirty="0"/>
              <a:t>10</a:t>
            </a:r>
            <a:r>
              <a:rPr lang="ja-JP" altLang="en-US" sz="2000" dirty="0"/>
              <a:t>日、</a:t>
            </a:r>
            <a:r>
              <a:rPr lang="en-US" altLang="ja-JP" sz="2000" dirty="0"/>
              <a:t>40</a:t>
            </a:r>
            <a:r>
              <a:rPr lang="ja-JP" altLang="en-US" sz="2000" dirty="0"/>
              <a:t>歳の誕生</a:t>
            </a:r>
            <a:r>
              <a:rPr lang="ja-JP" altLang="en-US" sz="2000"/>
              <a:t>日に</a:t>
            </a:r>
            <a:endParaRPr lang="en-US" altLang="ja-JP" sz="2000" dirty="0"/>
          </a:p>
          <a:p>
            <a:pPr eaLnBrk="1" fontAlgn="ctr" hangingPunct="1">
              <a:lnSpc>
                <a:spcPct val="120000"/>
              </a:lnSpc>
            </a:pPr>
            <a:r>
              <a:rPr lang="en-US" altLang="ja-JP" sz="2000" dirty="0"/>
              <a:t>	</a:t>
            </a:r>
            <a:r>
              <a:rPr lang="ja-JP" altLang="en-US" sz="2000"/>
              <a:t>全国初の相続診断士事務所として</a:t>
            </a:r>
            <a:endParaRPr lang="en-US" altLang="ja-JP" sz="2000" dirty="0"/>
          </a:p>
          <a:p>
            <a:pPr eaLnBrk="1" fontAlgn="ctr" hangingPunct="1">
              <a:lnSpc>
                <a:spcPct val="120000"/>
              </a:lnSpc>
            </a:pPr>
            <a:r>
              <a:rPr lang="en-US" altLang="ja-JP" sz="2000" dirty="0"/>
              <a:t>	</a:t>
            </a:r>
            <a:r>
              <a:rPr lang="ja-JP" altLang="en-US" sz="2800" b="1" u="sng" dirty="0">
                <a:solidFill>
                  <a:srgbClr val="A47D00"/>
                </a:solidFill>
              </a:rPr>
              <a:t>「相続診断士事務所ライブリッジ」</a:t>
            </a:r>
            <a:r>
              <a:rPr lang="ja-JP" altLang="en-US" sz="2000"/>
              <a:t>を設立。</a:t>
            </a:r>
            <a:endParaRPr lang="en-US" altLang="ja-JP" sz="2000" dirty="0"/>
          </a:p>
          <a:p>
            <a:pPr eaLnBrk="1" fontAlgn="ctr" hangingPunct="1">
              <a:lnSpc>
                <a:spcPct val="120000"/>
              </a:lnSpc>
            </a:pPr>
            <a:r>
              <a:rPr lang="en-US" altLang="ja-JP" sz="2000" dirty="0"/>
              <a:t>2014</a:t>
            </a:r>
            <a:r>
              <a:rPr lang="ja-JP" altLang="en-US" sz="2000" dirty="0"/>
              <a:t>年</a:t>
            </a:r>
            <a:r>
              <a:rPr lang="en-US" altLang="ja-JP" sz="2000" dirty="0"/>
              <a:t>	</a:t>
            </a:r>
            <a:r>
              <a:rPr lang="ja-JP" altLang="en-US" sz="2000" dirty="0"/>
              <a:t>富山の相続の専門家とともに相続問題解決のための専門家集団</a:t>
            </a:r>
            <a:endParaRPr lang="en-US" altLang="ja-JP" sz="2000" dirty="0">
              <a:latin typeface="メイリオ" charset="-128"/>
            </a:endParaRPr>
          </a:p>
          <a:p>
            <a:pPr eaLnBrk="1" fontAlgn="ctr" hangingPunct="1">
              <a:lnSpc>
                <a:spcPct val="120000"/>
              </a:lnSpc>
            </a:pPr>
            <a:r>
              <a:rPr lang="en-US" altLang="ja-JP" sz="2000" dirty="0">
                <a:latin typeface="メイリオ" charset="-128"/>
              </a:rPr>
              <a:t>	</a:t>
            </a:r>
            <a:r>
              <a:rPr lang="ja-JP" altLang="en-US" sz="2800" b="1" u="sng" dirty="0">
                <a:solidFill>
                  <a:srgbClr val="002060"/>
                </a:solidFill>
                <a:latin typeface="メイリオ" charset="-128"/>
              </a:rPr>
              <a:t>「相続トータルサポート富山」</a:t>
            </a:r>
            <a:r>
              <a:rPr lang="ja-JP" altLang="en-US" sz="2000" dirty="0">
                <a:latin typeface="メイリオ" charset="-128"/>
              </a:rPr>
              <a:t>を設立、代表に就任</a:t>
            </a:r>
          </a:p>
          <a:p>
            <a:pPr>
              <a:lnSpc>
                <a:spcPct val="120000"/>
              </a:lnSpc>
            </a:pPr>
            <a:r>
              <a:rPr lang="en-US" altLang="ja-JP" sz="2000" dirty="0"/>
              <a:t>2017</a:t>
            </a:r>
            <a:r>
              <a:rPr lang="ja-JP" altLang="en-US" sz="2000" dirty="0"/>
              <a:t>年</a:t>
            </a:r>
            <a:r>
              <a:rPr lang="en-US" altLang="ja-JP" sz="2000" dirty="0"/>
              <a:t>	</a:t>
            </a:r>
            <a:r>
              <a:rPr lang="ja-JP" altLang="en-US" sz="2000" dirty="0"/>
              <a:t>相続コンサルティングを有料で受けていくための実践的な情報交換会</a:t>
            </a:r>
            <a:endParaRPr lang="en-US" altLang="ja-JP" sz="2000" dirty="0"/>
          </a:p>
          <a:p>
            <a:pPr>
              <a:lnSpc>
                <a:spcPct val="120000"/>
              </a:lnSpc>
            </a:pPr>
            <a:r>
              <a:rPr lang="en-US" altLang="ja-JP" sz="2000" b="1" dirty="0">
                <a:solidFill>
                  <a:srgbClr val="00B050"/>
                </a:solidFill>
              </a:rPr>
              <a:t>	</a:t>
            </a:r>
            <a:r>
              <a:rPr lang="ja-JP" altLang="en-US" sz="2800" b="1" u="sng" dirty="0">
                <a:solidFill>
                  <a:srgbClr val="0070C0"/>
                </a:solidFill>
              </a:rPr>
              <a:t>「相続コンサルティング実践会」</a:t>
            </a:r>
            <a:r>
              <a:rPr lang="ja-JP" altLang="en-US" sz="2000" dirty="0"/>
              <a:t>を設立。</a:t>
            </a:r>
            <a:endParaRPr lang="en-US" altLang="ja-JP" sz="2000" dirty="0"/>
          </a:p>
          <a:p>
            <a:pPr>
              <a:lnSpc>
                <a:spcPct val="120000"/>
              </a:lnSpc>
            </a:pPr>
            <a:r>
              <a:rPr lang="en-US" altLang="ja-JP" sz="2000" dirty="0"/>
              <a:t>2018</a:t>
            </a:r>
            <a:r>
              <a:rPr lang="ja-JP" altLang="en-US" sz="2000" dirty="0"/>
              <a:t>年</a:t>
            </a:r>
            <a:r>
              <a:rPr lang="en-US" altLang="ja-JP" sz="2000" dirty="0"/>
              <a:t>	</a:t>
            </a:r>
            <a:r>
              <a:rPr lang="ja-JP" altLang="en-US" sz="2800" u="sng">
                <a:solidFill>
                  <a:srgbClr val="00B050"/>
                </a:solidFill>
              </a:rPr>
              <a:t>「選ばれる相続コンサルタント養成講座」</a:t>
            </a:r>
            <a:r>
              <a:rPr lang="ja-JP" altLang="en-US" sz="2000"/>
              <a:t>スタート。</a:t>
            </a:r>
            <a:r>
              <a:rPr lang="en-US" altLang="ja-JP" sz="2000" dirty="0"/>
              <a:t>	</a:t>
            </a:r>
            <a:r>
              <a:rPr lang="ja-JP" altLang="en-US" sz="2000"/>
              <a:t>現在第</a:t>
            </a:r>
            <a:r>
              <a:rPr lang="en-US" altLang="ja-JP" sz="2000" dirty="0"/>
              <a:t>30</a:t>
            </a:r>
            <a:r>
              <a:rPr lang="ja-JP" altLang="en-US" sz="2000"/>
              <a:t>期を開講中。（</a:t>
            </a:r>
            <a:r>
              <a:rPr lang="en-US" altLang="ja-JP" sz="2000" dirty="0"/>
              <a:t>2025</a:t>
            </a:r>
            <a:r>
              <a:rPr lang="ja-JP" altLang="en-US" sz="2000"/>
              <a:t>年</a:t>
            </a:r>
            <a:r>
              <a:rPr lang="en-US" altLang="ja-JP" sz="2000" dirty="0"/>
              <a:t>1</a:t>
            </a:r>
            <a:r>
              <a:rPr lang="ja-JP" altLang="en-US" sz="2000"/>
              <a:t>月より第</a:t>
            </a:r>
            <a:r>
              <a:rPr lang="en-US" altLang="ja-JP" sz="2000" dirty="0"/>
              <a:t>31</a:t>
            </a:r>
            <a:r>
              <a:rPr lang="ja-JP" altLang="en-US" sz="2000"/>
              <a:t>期が始まります）</a:t>
            </a:r>
            <a:endParaRPr lang="en-US" altLang="ja-JP" sz="2000" dirty="0"/>
          </a:p>
          <a:p>
            <a:pPr>
              <a:lnSpc>
                <a:spcPct val="120000"/>
              </a:lnSpc>
            </a:pPr>
            <a:r>
              <a:rPr lang="en-US" altLang="ja-JP" sz="2000" dirty="0"/>
              <a:t>2020</a:t>
            </a:r>
            <a:r>
              <a:rPr lang="ja-JP" altLang="en-US" sz="2000"/>
              <a:t>年</a:t>
            </a:r>
            <a:r>
              <a:rPr lang="en-US" altLang="ja-JP" sz="2000" dirty="0"/>
              <a:t>	</a:t>
            </a:r>
            <a:r>
              <a:rPr lang="ja-JP" altLang="en-US" sz="2800" u="sng">
                <a:solidFill>
                  <a:srgbClr val="FF0000"/>
                </a:solidFill>
              </a:rPr>
              <a:t>「相続マーケティング研究所」</a:t>
            </a:r>
            <a:r>
              <a:rPr lang="ja-JP" altLang="en-US" sz="2000"/>
              <a:t>始動。毎朝ほぼ</a:t>
            </a:r>
            <a:r>
              <a:rPr lang="en-US" altLang="ja-JP" sz="2000" dirty="0"/>
              <a:t>8:30</a:t>
            </a:r>
            <a:r>
              <a:rPr lang="ja-JP" altLang="en-US" sz="2000"/>
              <a:t>から</a:t>
            </a:r>
            <a:br>
              <a:rPr lang="en-US" altLang="ja-JP" sz="2000" dirty="0"/>
            </a:br>
            <a:r>
              <a:rPr lang="en-US" altLang="ja-JP" sz="2000" dirty="0"/>
              <a:t>	YouTube</a:t>
            </a:r>
            <a:r>
              <a:rPr lang="ja-JP" altLang="en-US" sz="2000"/>
              <a:t>、</a:t>
            </a:r>
            <a:r>
              <a:rPr lang="en-US" altLang="ja-JP" sz="2000" dirty="0"/>
              <a:t>Facebook</a:t>
            </a:r>
            <a:r>
              <a:rPr lang="ja-JP" altLang="en-US" sz="2000"/>
              <a:t>で相続マーケティングに関するライブを配信。</a:t>
            </a:r>
            <a:endParaRPr lang="en-US" altLang="ja-JP" sz="2000" dirty="0"/>
          </a:p>
          <a:p>
            <a:pPr>
              <a:lnSpc>
                <a:spcPct val="120000"/>
              </a:lnSpc>
            </a:pPr>
            <a:endParaRPr lang="en-US" altLang="ja-JP" sz="2000" dirty="0"/>
          </a:p>
        </p:txBody>
      </p:sp>
      <p:sp>
        <p:nvSpPr>
          <p:cNvPr id="2" name="星 16 1">
            <a:extLst>
              <a:ext uri="{FF2B5EF4-FFF2-40B4-BE49-F238E27FC236}">
                <a16:creationId xmlns:a16="http://schemas.microsoft.com/office/drawing/2014/main" id="{42B8F674-0C08-5049-A277-4ABB2B744404}"/>
              </a:ext>
            </a:extLst>
          </p:cNvPr>
          <p:cNvSpPr/>
          <p:nvPr/>
        </p:nvSpPr>
        <p:spPr>
          <a:xfrm rot="21045065">
            <a:off x="3479745" y="358661"/>
            <a:ext cx="5601998" cy="3425397"/>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a:solidFill>
                  <a:schemeClr val="tx1"/>
                </a:solidFill>
              </a:rPr>
              <a:t>生命保険を</a:t>
            </a:r>
            <a:endParaRPr lang="en-US" altLang="ja-JP" sz="3600" dirty="0">
              <a:solidFill>
                <a:schemeClr val="tx1"/>
              </a:solidFill>
            </a:endParaRPr>
          </a:p>
          <a:p>
            <a:pPr algn="ctr"/>
            <a:r>
              <a:rPr lang="ja-JP" altLang="en-US" sz="3600">
                <a:solidFill>
                  <a:schemeClr val="tx1"/>
                </a:solidFill>
              </a:rPr>
              <a:t>販売しない</a:t>
            </a:r>
            <a:endParaRPr lang="en-US" altLang="ja-JP" sz="3600" dirty="0">
              <a:solidFill>
                <a:schemeClr val="tx1"/>
              </a:solidFill>
            </a:endParaRPr>
          </a:p>
          <a:p>
            <a:pPr algn="ctr"/>
            <a:r>
              <a:rPr kumimoji="1" lang="ja-JP" altLang="en-US" sz="3600">
                <a:solidFill>
                  <a:schemeClr val="tx1"/>
                </a:solidFill>
              </a:rPr>
              <a:t>事務所運営</a:t>
            </a:r>
            <a:endParaRPr kumimoji="1" lang="en-US" altLang="ja-JP" sz="3600" dirty="0">
              <a:solidFill>
                <a:schemeClr val="tx1"/>
              </a:solidFill>
            </a:endParaRPr>
          </a:p>
        </p:txBody>
      </p:sp>
    </p:spTree>
    <p:extLst>
      <p:ext uri="{BB962C8B-B14F-4D97-AF65-F5344CB8AC3E}">
        <p14:creationId xmlns:p14="http://schemas.microsoft.com/office/powerpoint/2010/main" val="65724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869339" y="1666609"/>
            <a:ext cx="7473521" cy="4429418"/>
          </a:xfrm>
          <a:prstGeom prst="rect">
            <a:avLst/>
          </a:prstGeom>
          <a:noFill/>
        </p:spPr>
        <p:txBody>
          <a:bodyPr wrap="none" rtlCol="0">
            <a:spAutoFit/>
          </a:bodyPr>
          <a:lstStyle/>
          <a:p>
            <a:pPr algn="ctr">
              <a:lnSpc>
                <a:spcPct val="150000"/>
              </a:lnSpc>
            </a:pPr>
            <a:r>
              <a:rPr lang="ja-JP" altLang="en-US" sz="3600">
                <a:solidFill>
                  <a:prstClr val="black"/>
                </a:solidFill>
              </a:rPr>
              <a:t>私たちが</a:t>
            </a:r>
            <a:endParaRPr lang="en-US" altLang="ja-JP" sz="3600" dirty="0">
              <a:solidFill>
                <a:prstClr val="black"/>
              </a:solidFill>
            </a:endParaRPr>
          </a:p>
          <a:p>
            <a:pPr algn="ctr">
              <a:lnSpc>
                <a:spcPct val="150000"/>
              </a:lnSpc>
            </a:pPr>
            <a:r>
              <a:rPr lang="ja-JP" altLang="en-US" sz="3600">
                <a:solidFill>
                  <a:prstClr val="black"/>
                </a:solidFill>
              </a:rPr>
              <a:t>既に持って</a:t>
            </a:r>
            <a:r>
              <a:rPr lang="ja-JP" altLang="en-US" sz="3600" dirty="0">
                <a:solidFill>
                  <a:prstClr val="black"/>
                </a:solidFill>
              </a:rPr>
              <a:t>いる専門性を活かしながら</a:t>
            </a:r>
            <a:endParaRPr lang="en-US" altLang="ja-JP" sz="3600" dirty="0">
              <a:solidFill>
                <a:prstClr val="black"/>
              </a:solidFill>
            </a:endParaRPr>
          </a:p>
          <a:p>
            <a:pPr algn="ctr">
              <a:lnSpc>
                <a:spcPct val="150000"/>
              </a:lnSpc>
            </a:pPr>
            <a:r>
              <a:rPr lang="ja-JP" altLang="en-US" sz="3600">
                <a:solidFill>
                  <a:prstClr val="black"/>
                </a:solidFill>
              </a:rPr>
              <a:t>相続コンサルタント的な役割を果たし</a:t>
            </a:r>
            <a:endParaRPr lang="en-US" altLang="ja-JP" sz="3600" dirty="0">
              <a:solidFill>
                <a:prstClr val="black"/>
              </a:solidFill>
            </a:endParaRPr>
          </a:p>
          <a:p>
            <a:pPr algn="ctr">
              <a:lnSpc>
                <a:spcPct val="150000"/>
              </a:lnSpc>
            </a:pPr>
            <a:r>
              <a:rPr lang="ja-JP" altLang="en-US" sz="4800">
                <a:solidFill>
                  <a:srgbClr val="FF0000"/>
                </a:solidFill>
              </a:rPr>
              <a:t>新たな価値</a:t>
            </a:r>
            <a:r>
              <a:rPr lang="ja-JP" altLang="en-US" sz="3600">
                <a:solidFill>
                  <a:prstClr val="black"/>
                </a:solidFill>
              </a:rPr>
              <a:t>を提供する</a:t>
            </a:r>
            <a:r>
              <a:rPr lang="ja-JP" altLang="en-US" sz="3600" dirty="0">
                <a:solidFill>
                  <a:prstClr val="black"/>
                </a:solidFill>
              </a:rPr>
              <a:t>ことが</a:t>
            </a:r>
            <a:endParaRPr lang="en-US" altLang="ja-JP" sz="3600" dirty="0">
              <a:solidFill>
                <a:prstClr val="black"/>
              </a:solidFill>
            </a:endParaRPr>
          </a:p>
          <a:p>
            <a:pPr algn="ctr">
              <a:lnSpc>
                <a:spcPct val="150000"/>
              </a:lnSpc>
            </a:pPr>
            <a:r>
              <a:rPr lang="ja-JP" altLang="en-US" sz="3600">
                <a:solidFill>
                  <a:prstClr val="black"/>
                </a:solidFill>
              </a:rPr>
              <a:t>できるのです！</a:t>
            </a:r>
            <a:endParaRPr lang="ja-JP" altLang="en-US" sz="3600" dirty="0">
              <a:solidFill>
                <a:prstClr val="black"/>
              </a:solidFill>
            </a:endParaRPr>
          </a:p>
        </p:txBody>
      </p:sp>
      <p:pic>
        <p:nvPicPr>
          <p:cNvPr id="4" name="コンテンツ プレースホルダー 3">
            <a:extLst>
              <a:ext uri="{FF2B5EF4-FFF2-40B4-BE49-F238E27FC236}">
                <a16:creationId xmlns:a16="http://schemas.microsoft.com/office/drawing/2014/main" id="{16BBDB97-CF81-AC4B-95B3-6E69E1A460C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5" name="直線コネクタ 4">
            <a:extLst>
              <a:ext uri="{FF2B5EF4-FFF2-40B4-BE49-F238E27FC236}">
                <a16:creationId xmlns:a16="http://schemas.microsoft.com/office/drawing/2014/main" id="{A8F984FE-02BA-6146-A2CA-4A5D2A00E8F2}"/>
              </a:ext>
            </a:extLst>
          </p:cNvPr>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504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728108" y="1988840"/>
            <a:ext cx="5687776" cy="3289875"/>
          </a:xfrm>
          <a:prstGeom prst="rect">
            <a:avLst/>
          </a:prstGeom>
          <a:solidFill>
            <a:srgbClr val="FFFF00"/>
          </a:solidFill>
        </p:spPr>
        <p:txBody>
          <a:bodyPr wrap="none" rtlCol="0">
            <a:spAutoFit/>
          </a:bodyPr>
          <a:lstStyle/>
          <a:p>
            <a:pPr algn="ctr">
              <a:lnSpc>
                <a:spcPct val="150000"/>
              </a:lnSpc>
            </a:pPr>
            <a:r>
              <a:rPr lang="ja-JP" altLang="en-US" sz="4800"/>
              <a:t>顧客から選ばれる</a:t>
            </a:r>
            <a:endParaRPr lang="en-US" altLang="ja-JP" sz="4800" dirty="0"/>
          </a:p>
          <a:p>
            <a:pPr algn="ctr">
              <a:lnSpc>
                <a:spcPct val="150000"/>
              </a:lnSpc>
            </a:pPr>
            <a:r>
              <a:rPr lang="ja-JP" altLang="en-US" sz="4800"/>
              <a:t>相続コンサルタントが</a:t>
            </a:r>
            <a:endParaRPr lang="en-US" altLang="ja-JP" sz="4800" dirty="0"/>
          </a:p>
          <a:p>
            <a:pPr algn="ctr">
              <a:lnSpc>
                <a:spcPct val="150000"/>
              </a:lnSpc>
            </a:pPr>
            <a:r>
              <a:rPr lang="ja-JP" altLang="en-US" sz="4800"/>
              <a:t>果たす役割とは？</a:t>
            </a:r>
            <a:endParaRPr lang="en-US" altLang="ja-JP" sz="4800" dirty="0"/>
          </a:p>
        </p:txBody>
      </p:sp>
    </p:spTree>
    <p:extLst>
      <p:ext uri="{BB962C8B-B14F-4D97-AF65-F5344CB8AC3E}">
        <p14:creationId xmlns:p14="http://schemas.microsoft.com/office/powerpoint/2010/main" val="1545950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D1107232-5285-184D-B6B8-8B5362F91E86}"/>
              </a:ext>
            </a:extLst>
          </p:cNvPr>
          <p:cNvSpPr txBox="1"/>
          <p:nvPr/>
        </p:nvSpPr>
        <p:spPr>
          <a:xfrm>
            <a:off x="1668464" y="638915"/>
            <a:ext cx="6362639" cy="523220"/>
          </a:xfrm>
          <a:prstGeom prst="rect">
            <a:avLst/>
          </a:prstGeom>
          <a:noFill/>
        </p:spPr>
        <p:txBody>
          <a:bodyPr wrap="none" rtlCol="0">
            <a:spAutoFit/>
          </a:bodyPr>
          <a:lstStyle/>
          <a:p>
            <a:r>
              <a:rPr kumimoji="1" lang="ja-JP" altLang="en-US" sz="2800"/>
              <a:t>相続コンサルタントの価値ある</a:t>
            </a:r>
            <a:r>
              <a:rPr kumimoji="1" lang="en-US" altLang="ja-JP" sz="2800" dirty="0"/>
              <a:t>3</a:t>
            </a:r>
            <a:r>
              <a:rPr kumimoji="1" lang="ja-JP" altLang="en-US" sz="2800"/>
              <a:t>つの役割</a:t>
            </a:r>
          </a:p>
        </p:txBody>
      </p:sp>
      <p:sp>
        <p:nvSpPr>
          <p:cNvPr id="3" name="テキスト ボックス 2">
            <a:extLst>
              <a:ext uri="{FF2B5EF4-FFF2-40B4-BE49-F238E27FC236}">
                <a16:creationId xmlns:a16="http://schemas.microsoft.com/office/drawing/2014/main" id="{536FE5E7-DA58-7F44-8A91-A7C5DBDA5693}"/>
              </a:ext>
            </a:extLst>
          </p:cNvPr>
          <p:cNvSpPr txBox="1"/>
          <p:nvPr/>
        </p:nvSpPr>
        <p:spPr>
          <a:xfrm>
            <a:off x="141247" y="1360553"/>
            <a:ext cx="9144000" cy="5228867"/>
          </a:xfrm>
          <a:prstGeom prst="rect">
            <a:avLst/>
          </a:prstGeom>
          <a:noFill/>
        </p:spPr>
        <p:txBody>
          <a:bodyPr wrap="square" rtlCol="0">
            <a:spAutoFit/>
          </a:bodyPr>
          <a:lstStyle/>
          <a:p>
            <a:pPr>
              <a:lnSpc>
                <a:spcPct val="150000"/>
              </a:lnSpc>
            </a:pPr>
            <a:r>
              <a:rPr kumimoji="1" lang="en-US" altLang="ja-JP" sz="2800" dirty="0"/>
              <a:t>①</a:t>
            </a:r>
            <a:r>
              <a:rPr lang="ja-JP" altLang="en-US" sz="2800"/>
              <a:t>丁寧で詳細な</a:t>
            </a:r>
            <a:r>
              <a:rPr kumimoji="1" lang="ja-JP" altLang="en-US" sz="2800"/>
              <a:t>ヒアリングを通して</a:t>
            </a:r>
            <a:endParaRPr kumimoji="1" lang="en-US" altLang="ja-JP" sz="2800" dirty="0"/>
          </a:p>
          <a:p>
            <a:pPr algn="ctr">
              <a:lnSpc>
                <a:spcPct val="150000"/>
              </a:lnSpc>
            </a:pPr>
            <a:r>
              <a:rPr kumimoji="1" lang="ja-JP" altLang="en-US" sz="4800">
                <a:solidFill>
                  <a:schemeClr val="bg1"/>
                </a:solidFill>
                <a:highlight>
                  <a:srgbClr val="FF0000"/>
                </a:highlight>
              </a:rPr>
              <a:t>「課題を特定する役割」</a:t>
            </a:r>
            <a:endParaRPr lang="en-US" altLang="ja-JP" sz="2800" dirty="0"/>
          </a:p>
          <a:p>
            <a:pPr>
              <a:lnSpc>
                <a:spcPct val="150000"/>
              </a:lnSpc>
            </a:pPr>
            <a:r>
              <a:rPr kumimoji="1" lang="en-US" altLang="ja-JP" sz="2800" dirty="0"/>
              <a:t>②</a:t>
            </a:r>
            <a:r>
              <a:rPr kumimoji="1" lang="ja-JP" altLang="en-US" sz="2800"/>
              <a:t>複数の問題を解決するための</a:t>
            </a:r>
            <a:endParaRPr kumimoji="1" lang="en-US" altLang="ja-JP" sz="2800" dirty="0"/>
          </a:p>
          <a:p>
            <a:pPr algn="ctr">
              <a:lnSpc>
                <a:spcPct val="150000"/>
              </a:lnSpc>
            </a:pPr>
            <a:r>
              <a:rPr kumimoji="1" lang="ja-JP" altLang="en-US" sz="4800">
                <a:solidFill>
                  <a:schemeClr val="bg1"/>
                </a:solidFill>
                <a:highlight>
                  <a:srgbClr val="FF0000"/>
                </a:highlight>
              </a:rPr>
              <a:t>「戦略とロードマップを描く役割」</a:t>
            </a:r>
            <a:endParaRPr lang="en-US" altLang="ja-JP" sz="2800" dirty="0"/>
          </a:p>
          <a:p>
            <a:pPr>
              <a:lnSpc>
                <a:spcPct val="150000"/>
              </a:lnSpc>
            </a:pPr>
            <a:r>
              <a:rPr kumimoji="1" lang="en-US" altLang="ja-JP" sz="2800" dirty="0"/>
              <a:t>③</a:t>
            </a:r>
            <a:r>
              <a:rPr kumimoji="1" lang="ja-JP" altLang="en-US" sz="2800"/>
              <a:t>ロードマップ通りに</a:t>
            </a:r>
            <a:r>
              <a:rPr lang="ja-JP" altLang="en-US" sz="2800"/>
              <a:t>プロジェクトリーダーとして</a:t>
            </a:r>
            <a:endParaRPr lang="en-US" altLang="ja-JP" sz="2800" dirty="0"/>
          </a:p>
          <a:p>
            <a:pPr algn="ctr">
              <a:lnSpc>
                <a:spcPct val="150000"/>
              </a:lnSpc>
            </a:pPr>
            <a:r>
              <a:rPr kumimoji="1" lang="ja-JP" altLang="en-US" sz="4800">
                <a:solidFill>
                  <a:schemeClr val="bg1"/>
                </a:solidFill>
                <a:highlight>
                  <a:srgbClr val="FF0000"/>
                </a:highlight>
              </a:rPr>
              <a:t>「実行支援する役割」</a:t>
            </a:r>
            <a:endParaRPr kumimoji="1" lang="en-US" altLang="ja-JP" sz="4800" dirty="0">
              <a:solidFill>
                <a:schemeClr val="bg1"/>
              </a:solidFill>
              <a:highlight>
                <a:srgbClr val="FF0000"/>
              </a:highlight>
            </a:endParaRPr>
          </a:p>
        </p:txBody>
      </p:sp>
    </p:spTree>
    <p:extLst>
      <p:ext uri="{BB962C8B-B14F-4D97-AF65-F5344CB8AC3E}">
        <p14:creationId xmlns:p14="http://schemas.microsoft.com/office/powerpoint/2010/main" val="211696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C1B8C3C4-B892-BD4F-A214-BE97BB7993FD}"/>
              </a:ext>
            </a:extLst>
          </p:cNvPr>
          <p:cNvSpPr txBox="1"/>
          <p:nvPr/>
        </p:nvSpPr>
        <p:spPr>
          <a:xfrm>
            <a:off x="2832772" y="521310"/>
            <a:ext cx="3262432" cy="584775"/>
          </a:xfrm>
          <a:prstGeom prst="rect">
            <a:avLst/>
          </a:prstGeom>
          <a:noFill/>
        </p:spPr>
        <p:txBody>
          <a:bodyPr wrap="none" rtlCol="0">
            <a:spAutoFit/>
          </a:bodyPr>
          <a:lstStyle/>
          <a:p>
            <a:r>
              <a:rPr kumimoji="1" lang="ja-JP" altLang="en-US" sz="3200"/>
              <a:t>相続</a:t>
            </a:r>
            <a:r>
              <a:rPr lang="ja-JP" altLang="en-US" sz="3200"/>
              <a:t>の未来は・・・</a:t>
            </a:r>
            <a:endParaRPr kumimoji="1" lang="ja-JP" altLang="en-US" sz="3200"/>
          </a:p>
        </p:txBody>
      </p:sp>
      <p:pic>
        <p:nvPicPr>
          <p:cNvPr id="5" name="コンテンツ プレースホルダー 3">
            <a:extLst>
              <a:ext uri="{FF2B5EF4-FFF2-40B4-BE49-F238E27FC236}">
                <a16:creationId xmlns:a16="http://schemas.microsoft.com/office/drawing/2014/main" id="{1316EFDB-2ED4-464B-AC5A-128C2CE8F3A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6" name="直線コネクタ 5">
            <a:extLst>
              <a:ext uri="{FF2B5EF4-FFF2-40B4-BE49-F238E27FC236}">
                <a16:creationId xmlns:a16="http://schemas.microsoft.com/office/drawing/2014/main" id="{188A5F3B-503A-3742-A79C-9AB715E427E1}"/>
              </a:ext>
            </a:extLst>
          </p:cNvPr>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DBF291B8-D5A0-8742-A5D8-E999B7A0F42B}"/>
              </a:ext>
            </a:extLst>
          </p:cNvPr>
          <p:cNvSpPr txBox="1"/>
          <p:nvPr/>
        </p:nvSpPr>
        <p:spPr>
          <a:xfrm>
            <a:off x="0" y="2368183"/>
            <a:ext cx="9144000" cy="3416320"/>
          </a:xfrm>
          <a:prstGeom prst="rect">
            <a:avLst/>
          </a:prstGeom>
          <a:solidFill>
            <a:srgbClr val="0070C0"/>
          </a:solidFill>
        </p:spPr>
        <p:txBody>
          <a:bodyPr wrap="square" rtlCol="0">
            <a:spAutoFit/>
          </a:bodyPr>
          <a:lstStyle/>
          <a:p>
            <a:pPr algn="ctr"/>
            <a:r>
              <a:rPr kumimoji="1" lang="ja-JP" altLang="en-US" sz="7200">
                <a:solidFill>
                  <a:schemeClr val="bg1"/>
                </a:solidFill>
              </a:rPr>
              <a:t>士業よりも</a:t>
            </a:r>
            <a:br>
              <a:rPr kumimoji="1" lang="en-US" altLang="ja-JP" sz="7200" dirty="0">
                <a:solidFill>
                  <a:schemeClr val="bg1"/>
                </a:solidFill>
              </a:rPr>
            </a:br>
            <a:r>
              <a:rPr kumimoji="1" lang="ja-JP" altLang="en-US" sz="7200">
                <a:solidFill>
                  <a:schemeClr val="bg1"/>
                </a:solidFill>
              </a:rPr>
              <a:t>相続コンサルタントが</a:t>
            </a:r>
            <a:br>
              <a:rPr kumimoji="1" lang="en-US" altLang="ja-JP" sz="7200" dirty="0">
                <a:solidFill>
                  <a:schemeClr val="bg1"/>
                </a:solidFill>
              </a:rPr>
            </a:br>
            <a:r>
              <a:rPr kumimoji="1" lang="ja-JP" altLang="en-US" sz="7200">
                <a:solidFill>
                  <a:schemeClr val="bg1"/>
                </a:solidFill>
              </a:rPr>
              <a:t>必要とされる未来</a:t>
            </a:r>
          </a:p>
        </p:txBody>
      </p:sp>
      <p:sp>
        <p:nvSpPr>
          <p:cNvPr id="2" name="円形吹き出し 1">
            <a:extLst>
              <a:ext uri="{FF2B5EF4-FFF2-40B4-BE49-F238E27FC236}">
                <a16:creationId xmlns:a16="http://schemas.microsoft.com/office/drawing/2014/main" id="{A8A7CA1F-65CF-E61F-8AD5-B0751A14C1B5}"/>
              </a:ext>
            </a:extLst>
          </p:cNvPr>
          <p:cNvSpPr/>
          <p:nvPr/>
        </p:nvSpPr>
        <p:spPr>
          <a:xfrm rot="455906">
            <a:off x="5353530" y="880596"/>
            <a:ext cx="3733787" cy="1847444"/>
          </a:xfrm>
          <a:prstGeom prst="wedgeEllipseCallout">
            <a:avLst>
              <a:gd name="adj1" fmla="val 17123"/>
              <a:gd name="adj2" fmla="val 10103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tx1"/>
                </a:solidFill>
              </a:rPr>
              <a:t>かもしれない</a:t>
            </a:r>
          </a:p>
        </p:txBody>
      </p:sp>
    </p:spTree>
    <p:extLst>
      <p:ext uri="{BB962C8B-B14F-4D97-AF65-F5344CB8AC3E}">
        <p14:creationId xmlns:p14="http://schemas.microsoft.com/office/powerpoint/2010/main" val="353379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ppt_x</p:attrName>
                                        </p:attrNameLst>
                                      </p:cBhvr>
                                      <p:tavLst>
                                        <p:tav tm="0">
                                          <p:val>
                                            <p:strVal val="#ppt_x+#ppt_w*1.125000"/>
                                          </p:val>
                                        </p:tav>
                                        <p:tav tm="100000">
                                          <p:val>
                                            <p:strVal val="#ppt_x"/>
                                          </p:val>
                                        </p:tav>
                                      </p:tavLst>
                                    </p:anim>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3">
            <a:extLst>
              <a:ext uri="{FF2B5EF4-FFF2-40B4-BE49-F238E27FC236}">
                <a16:creationId xmlns:a16="http://schemas.microsoft.com/office/drawing/2014/main" id="{00B63BC2-A5CF-F248-BA0E-21745E2D04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885C25D0-3EB5-66FA-8FF0-4A6B6D6F573B}"/>
              </a:ext>
            </a:extLst>
          </p:cNvPr>
          <p:cNvSpPr txBox="1"/>
          <p:nvPr/>
        </p:nvSpPr>
        <p:spPr>
          <a:xfrm>
            <a:off x="363155" y="1340768"/>
            <a:ext cx="8417689" cy="5262979"/>
          </a:xfrm>
          <a:prstGeom prst="rect">
            <a:avLst/>
          </a:prstGeom>
          <a:noFill/>
        </p:spPr>
        <p:txBody>
          <a:bodyPr wrap="none" rtlCol="0">
            <a:spAutoFit/>
          </a:bodyPr>
          <a:lstStyle/>
          <a:p>
            <a:pPr algn="ctr"/>
            <a:endParaRPr lang="en-US" altLang="ja-JP" sz="2400" dirty="0"/>
          </a:p>
          <a:p>
            <a:pPr algn="ctr"/>
            <a:r>
              <a:rPr kumimoji="1" lang="en-US" altLang="ja-JP" sz="4800" dirty="0">
                <a:highlight>
                  <a:srgbClr val="FFFF00"/>
                </a:highlight>
              </a:rPr>
              <a:t>①</a:t>
            </a:r>
            <a:r>
              <a:rPr kumimoji="1" lang="ja-JP" altLang="en-US" sz="4800">
                <a:highlight>
                  <a:srgbClr val="FFFF00"/>
                </a:highlight>
              </a:rPr>
              <a:t>自らが相続コンサルタント</a:t>
            </a:r>
            <a:br>
              <a:rPr kumimoji="1" lang="en-US" altLang="ja-JP" sz="4800" dirty="0">
                <a:highlight>
                  <a:srgbClr val="FFFF00"/>
                </a:highlight>
              </a:rPr>
            </a:br>
            <a:r>
              <a:rPr kumimoji="1" lang="ja-JP" altLang="en-US" sz="4800">
                <a:highlight>
                  <a:srgbClr val="FFFF00"/>
                </a:highlight>
              </a:rPr>
              <a:t>として顧客と関わる</a:t>
            </a:r>
            <a:br>
              <a:rPr kumimoji="1" lang="en-US" altLang="ja-JP" sz="4800" dirty="0">
                <a:highlight>
                  <a:srgbClr val="FFFF00"/>
                </a:highlight>
              </a:rPr>
            </a:br>
            <a:endParaRPr lang="en-US" altLang="ja-JP" sz="4800" dirty="0"/>
          </a:p>
          <a:p>
            <a:pPr algn="ctr"/>
            <a:r>
              <a:rPr kumimoji="1" lang="en-US" altLang="ja-JP" sz="4800" dirty="0">
                <a:highlight>
                  <a:srgbClr val="FFFF00"/>
                </a:highlight>
              </a:rPr>
              <a:t>②</a:t>
            </a:r>
            <a:r>
              <a:rPr lang="ja-JP" altLang="en-US" sz="4800">
                <a:highlight>
                  <a:srgbClr val="FFFF00"/>
                </a:highlight>
              </a:rPr>
              <a:t>相続コンサルタントと協業して</a:t>
            </a:r>
            <a:endParaRPr lang="en-US" altLang="ja-JP" sz="4800" dirty="0">
              <a:highlight>
                <a:srgbClr val="FFFF00"/>
              </a:highlight>
            </a:endParaRPr>
          </a:p>
          <a:p>
            <a:pPr algn="ctr"/>
            <a:r>
              <a:rPr kumimoji="1" lang="ja-JP" altLang="en-US" sz="4800">
                <a:highlight>
                  <a:srgbClr val="FFFF00"/>
                </a:highlight>
              </a:rPr>
              <a:t>顧客の保険を預かる</a:t>
            </a:r>
            <a:endParaRPr kumimoji="1" lang="en-US" altLang="ja-JP" sz="4800" dirty="0">
              <a:highlight>
                <a:srgbClr val="FFFF00"/>
              </a:highlight>
            </a:endParaRPr>
          </a:p>
          <a:p>
            <a:pPr algn="ctr"/>
            <a:endParaRPr lang="en-US" altLang="ja-JP" sz="2400" dirty="0"/>
          </a:p>
          <a:p>
            <a:pPr algn="ctr"/>
            <a:r>
              <a:rPr kumimoji="1" lang="ja-JP" altLang="en-US" sz="2400"/>
              <a:t>のどちらでも</a:t>
            </a:r>
            <a:r>
              <a:rPr kumimoji="1" lang="en-US" altLang="ja-JP" sz="2400" dirty="0"/>
              <a:t>OK</a:t>
            </a:r>
            <a:r>
              <a:rPr kumimoji="1" lang="ja-JP" altLang="en-US" sz="2400"/>
              <a:t>！</a:t>
            </a:r>
            <a:br>
              <a:rPr kumimoji="1" lang="en-US" altLang="ja-JP" sz="2400" dirty="0"/>
            </a:br>
            <a:r>
              <a:rPr kumimoji="1" lang="ja-JP" altLang="en-US" sz="2400"/>
              <a:t>顧客の相続の担当者になろう！</a:t>
            </a:r>
          </a:p>
        </p:txBody>
      </p:sp>
      <p:sp>
        <p:nvSpPr>
          <p:cNvPr id="5" name="テキスト ボックス 4">
            <a:extLst>
              <a:ext uri="{FF2B5EF4-FFF2-40B4-BE49-F238E27FC236}">
                <a16:creationId xmlns:a16="http://schemas.microsoft.com/office/drawing/2014/main" id="{43FC684B-02D2-5D0D-6200-37D8255848E6}"/>
              </a:ext>
            </a:extLst>
          </p:cNvPr>
          <p:cNvSpPr txBox="1"/>
          <p:nvPr/>
        </p:nvSpPr>
        <p:spPr>
          <a:xfrm>
            <a:off x="1821440" y="637621"/>
            <a:ext cx="6999032" cy="461665"/>
          </a:xfrm>
          <a:prstGeom prst="rect">
            <a:avLst/>
          </a:prstGeom>
          <a:noFill/>
        </p:spPr>
        <p:txBody>
          <a:bodyPr wrap="none" rtlCol="0">
            <a:spAutoFit/>
          </a:bodyPr>
          <a:lstStyle/>
          <a:p>
            <a:r>
              <a:rPr lang="ja-JP" altLang="en-US" sz="2400"/>
              <a:t>これからの保険パーソンの相続分野での活躍の仕方</a:t>
            </a:r>
            <a:endParaRPr kumimoji="1" lang="ja-JP" altLang="en-US" sz="2400"/>
          </a:p>
        </p:txBody>
      </p:sp>
    </p:spTree>
    <p:extLst>
      <p:ext uri="{BB962C8B-B14F-4D97-AF65-F5344CB8AC3E}">
        <p14:creationId xmlns:p14="http://schemas.microsoft.com/office/powerpoint/2010/main" val="416944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1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1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10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dissolve">
                                      <p:cBhvr>
                                        <p:cTn id="22"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629528" y="1988840"/>
            <a:ext cx="5884944" cy="3301801"/>
          </a:xfrm>
          <a:prstGeom prst="rect">
            <a:avLst/>
          </a:prstGeom>
          <a:solidFill>
            <a:srgbClr val="FFFF00"/>
          </a:solidFill>
        </p:spPr>
        <p:txBody>
          <a:bodyPr wrap="none" rtlCol="0">
            <a:spAutoFit/>
          </a:bodyPr>
          <a:lstStyle/>
          <a:p>
            <a:pPr algn="ctr">
              <a:lnSpc>
                <a:spcPct val="150000"/>
              </a:lnSpc>
            </a:pPr>
            <a:r>
              <a:rPr lang="ja-JP" altLang="en-US" sz="4800"/>
              <a:t>相続の現場での</a:t>
            </a:r>
            <a:endParaRPr lang="en-US" altLang="ja-JP" sz="4800" dirty="0"/>
          </a:p>
          <a:p>
            <a:pPr algn="ctr">
              <a:lnSpc>
                <a:spcPct val="150000"/>
              </a:lnSpc>
            </a:pPr>
            <a:r>
              <a:rPr lang="ja-JP" altLang="en-US" sz="4800"/>
              <a:t>クライアントの困りごと</a:t>
            </a:r>
            <a:endParaRPr lang="en-US" altLang="ja-JP" sz="4800" dirty="0"/>
          </a:p>
          <a:p>
            <a:pPr algn="ctr">
              <a:lnSpc>
                <a:spcPct val="150000"/>
              </a:lnSpc>
            </a:pPr>
            <a:r>
              <a:rPr lang="ja-JP" altLang="en-US" sz="4800"/>
              <a:t>トップ５</a:t>
            </a:r>
            <a:endParaRPr lang="en-US" altLang="ja-JP" sz="4800" dirty="0"/>
          </a:p>
        </p:txBody>
      </p:sp>
    </p:spTree>
    <p:extLst>
      <p:ext uri="{BB962C8B-B14F-4D97-AF65-F5344CB8AC3E}">
        <p14:creationId xmlns:p14="http://schemas.microsoft.com/office/powerpoint/2010/main" val="1643776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9C28B750-7117-30CA-B8EF-BC5921B623E7}"/>
              </a:ext>
            </a:extLst>
          </p:cNvPr>
          <p:cNvSpPr txBox="1"/>
          <p:nvPr/>
        </p:nvSpPr>
        <p:spPr>
          <a:xfrm>
            <a:off x="2300383" y="1797446"/>
            <a:ext cx="4543231" cy="461665"/>
          </a:xfrm>
          <a:prstGeom prst="rect">
            <a:avLst/>
          </a:prstGeom>
          <a:noFill/>
        </p:spPr>
        <p:txBody>
          <a:bodyPr wrap="none" rtlCol="0">
            <a:spAutoFit/>
          </a:bodyPr>
          <a:lstStyle/>
          <a:p>
            <a:pPr algn="ctr"/>
            <a:r>
              <a:rPr kumimoji="1" lang="ja-JP" altLang="en-US" sz="2400"/>
              <a:t>①誰に相談していいかわからない</a:t>
            </a:r>
          </a:p>
        </p:txBody>
      </p:sp>
      <p:sp>
        <p:nvSpPr>
          <p:cNvPr id="3" name="テキスト ボックス 2">
            <a:extLst>
              <a:ext uri="{FF2B5EF4-FFF2-40B4-BE49-F238E27FC236}">
                <a16:creationId xmlns:a16="http://schemas.microsoft.com/office/drawing/2014/main" id="{613157E1-AFDB-5307-3791-39ECBB7B77CE}"/>
              </a:ext>
            </a:extLst>
          </p:cNvPr>
          <p:cNvSpPr txBox="1"/>
          <p:nvPr/>
        </p:nvSpPr>
        <p:spPr>
          <a:xfrm>
            <a:off x="2267744" y="2663204"/>
            <a:ext cx="4515980" cy="461665"/>
          </a:xfrm>
          <a:prstGeom prst="rect">
            <a:avLst/>
          </a:prstGeom>
          <a:noFill/>
        </p:spPr>
        <p:txBody>
          <a:bodyPr wrap="none" rtlCol="0">
            <a:spAutoFit/>
          </a:bodyPr>
          <a:lstStyle/>
          <a:p>
            <a:pPr algn="ctr"/>
            <a:r>
              <a:rPr lang="en-US" altLang="ja-JP" sz="2400" dirty="0"/>
              <a:t>②</a:t>
            </a:r>
            <a:r>
              <a:rPr lang="ja-JP" altLang="en-US" sz="2400"/>
              <a:t>何を相談していいかわからない</a:t>
            </a:r>
            <a:endParaRPr kumimoji="1" lang="ja-JP" altLang="en-US" sz="2400"/>
          </a:p>
        </p:txBody>
      </p:sp>
      <p:sp>
        <p:nvSpPr>
          <p:cNvPr id="5" name="テキスト ボックス 4">
            <a:extLst>
              <a:ext uri="{FF2B5EF4-FFF2-40B4-BE49-F238E27FC236}">
                <a16:creationId xmlns:a16="http://schemas.microsoft.com/office/drawing/2014/main" id="{9D13E98E-3F68-F0EA-C019-BAA84D94FC2D}"/>
              </a:ext>
            </a:extLst>
          </p:cNvPr>
          <p:cNvSpPr txBox="1"/>
          <p:nvPr/>
        </p:nvSpPr>
        <p:spPr>
          <a:xfrm>
            <a:off x="2685904" y="3653554"/>
            <a:ext cx="3772186" cy="461665"/>
          </a:xfrm>
          <a:prstGeom prst="rect">
            <a:avLst/>
          </a:prstGeom>
          <a:noFill/>
        </p:spPr>
        <p:txBody>
          <a:bodyPr wrap="none" rtlCol="0">
            <a:spAutoFit/>
          </a:bodyPr>
          <a:lstStyle/>
          <a:p>
            <a:pPr algn="ctr"/>
            <a:r>
              <a:rPr kumimoji="1" lang="en-US" altLang="ja-JP" sz="2400" dirty="0"/>
              <a:t>③</a:t>
            </a:r>
            <a:r>
              <a:rPr kumimoji="1" lang="ja-JP" altLang="en-US" sz="2400"/>
              <a:t>本当の課題がわからない</a:t>
            </a:r>
          </a:p>
        </p:txBody>
      </p:sp>
      <p:sp>
        <p:nvSpPr>
          <p:cNvPr id="7" name="テキスト ボックス 6">
            <a:extLst>
              <a:ext uri="{FF2B5EF4-FFF2-40B4-BE49-F238E27FC236}">
                <a16:creationId xmlns:a16="http://schemas.microsoft.com/office/drawing/2014/main" id="{2A4BA770-208C-AEB3-EC47-E111D7503932}"/>
              </a:ext>
            </a:extLst>
          </p:cNvPr>
          <p:cNvSpPr txBox="1"/>
          <p:nvPr/>
        </p:nvSpPr>
        <p:spPr>
          <a:xfrm>
            <a:off x="1407506" y="4598890"/>
            <a:ext cx="6328977" cy="830997"/>
          </a:xfrm>
          <a:prstGeom prst="rect">
            <a:avLst/>
          </a:prstGeom>
          <a:noFill/>
        </p:spPr>
        <p:txBody>
          <a:bodyPr wrap="none" rtlCol="0">
            <a:spAutoFit/>
          </a:bodyPr>
          <a:lstStyle/>
          <a:p>
            <a:pPr algn="ctr"/>
            <a:r>
              <a:rPr kumimoji="1" lang="en-US" altLang="ja-JP" sz="2400" dirty="0"/>
              <a:t>④</a:t>
            </a:r>
            <a:r>
              <a:rPr kumimoji="1" lang="ja-JP" altLang="en-US" sz="2400"/>
              <a:t>何が正しいか分からない</a:t>
            </a:r>
            <a:br>
              <a:rPr kumimoji="1" lang="en-US" altLang="ja-JP" sz="2400" dirty="0"/>
            </a:br>
            <a:r>
              <a:rPr kumimoji="1" lang="ja-JP" altLang="en-US" sz="2400"/>
              <a:t>（情報はあるが「我が家の最適解が分からない）</a:t>
            </a:r>
          </a:p>
        </p:txBody>
      </p:sp>
      <p:sp>
        <p:nvSpPr>
          <p:cNvPr id="9" name="テキスト ボックス 8">
            <a:extLst>
              <a:ext uri="{FF2B5EF4-FFF2-40B4-BE49-F238E27FC236}">
                <a16:creationId xmlns:a16="http://schemas.microsoft.com/office/drawing/2014/main" id="{E8B90614-4A6A-71E4-3FC4-D8F72EBBA907}"/>
              </a:ext>
            </a:extLst>
          </p:cNvPr>
          <p:cNvSpPr txBox="1"/>
          <p:nvPr/>
        </p:nvSpPr>
        <p:spPr>
          <a:xfrm>
            <a:off x="1995809" y="5924649"/>
            <a:ext cx="5152373" cy="461665"/>
          </a:xfrm>
          <a:prstGeom prst="rect">
            <a:avLst/>
          </a:prstGeom>
          <a:noFill/>
        </p:spPr>
        <p:txBody>
          <a:bodyPr wrap="none" rtlCol="0">
            <a:spAutoFit/>
          </a:bodyPr>
          <a:lstStyle/>
          <a:p>
            <a:r>
              <a:rPr kumimoji="1" lang="en-US" altLang="ja-JP" sz="2400" dirty="0"/>
              <a:t>⑤</a:t>
            </a:r>
            <a:r>
              <a:rPr kumimoji="1" lang="ja-JP" altLang="en-US" sz="2400"/>
              <a:t>誰と一緒に進めていいか分からない</a:t>
            </a:r>
          </a:p>
        </p:txBody>
      </p:sp>
      <p:sp>
        <p:nvSpPr>
          <p:cNvPr id="10" name="テキスト ボックス 9">
            <a:extLst>
              <a:ext uri="{FF2B5EF4-FFF2-40B4-BE49-F238E27FC236}">
                <a16:creationId xmlns:a16="http://schemas.microsoft.com/office/drawing/2014/main" id="{A5749012-AFC5-B126-12C3-85E294162112}"/>
              </a:ext>
            </a:extLst>
          </p:cNvPr>
          <p:cNvSpPr txBox="1"/>
          <p:nvPr/>
        </p:nvSpPr>
        <p:spPr>
          <a:xfrm>
            <a:off x="2476935" y="633834"/>
            <a:ext cx="4097597" cy="461665"/>
          </a:xfrm>
          <a:prstGeom prst="rect">
            <a:avLst/>
          </a:prstGeom>
          <a:noFill/>
        </p:spPr>
        <p:txBody>
          <a:bodyPr wrap="none" rtlCol="0">
            <a:spAutoFit/>
          </a:bodyPr>
          <a:lstStyle/>
          <a:p>
            <a:r>
              <a:rPr kumimoji="1" lang="ja-JP" altLang="en-US" sz="2400"/>
              <a:t>クライアントの困りごと・トップ５</a:t>
            </a:r>
          </a:p>
        </p:txBody>
      </p:sp>
    </p:spTree>
    <p:extLst>
      <p:ext uri="{BB962C8B-B14F-4D97-AF65-F5344CB8AC3E}">
        <p14:creationId xmlns:p14="http://schemas.microsoft.com/office/powerpoint/2010/main" val="17582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21D24786-7742-40BB-9CBF-8CCC8DD599B9}"/>
              </a:ext>
            </a:extLst>
          </p:cNvPr>
          <p:cNvSpPr>
            <a:spLocks noGrp="1"/>
          </p:cNvSpPr>
          <p:nvPr>
            <p:ph type="sldNum" sz="quarter" idx="12"/>
          </p:nvPr>
        </p:nvSpPr>
        <p:spPr>
          <a:xfrm>
            <a:off x="6785826" y="6492875"/>
            <a:ext cx="2228850" cy="317585"/>
          </a:xfrm>
        </p:spPr>
        <p:txBody>
          <a:bodyPr/>
          <a:lstStyle/>
          <a:p>
            <a:fld id="{EA5E466B-C367-40C3-9595-D4C9264D4DDD}" type="slidenum">
              <a:rPr kumimoji="1" lang="ja-JP" altLang="en-US" smtClean="0"/>
              <a:t>27</a:t>
            </a:fld>
            <a:endParaRPr kumimoji="1" lang="ja-JP" altLang="en-US"/>
          </a:p>
        </p:txBody>
      </p:sp>
      <p:sp>
        <p:nvSpPr>
          <p:cNvPr id="4" name="テキスト ボックス 3">
            <a:extLst>
              <a:ext uri="{FF2B5EF4-FFF2-40B4-BE49-F238E27FC236}">
                <a16:creationId xmlns:a16="http://schemas.microsoft.com/office/drawing/2014/main" id="{C1B66A6C-56BA-D14B-A77E-AFEADB6AA6A4}"/>
              </a:ext>
            </a:extLst>
          </p:cNvPr>
          <p:cNvSpPr txBox="1"/>
          <p:nvPr/>
        </p:nvSpPr>
        <p:spPr>
          <a:xfrm>
            <a:off x="1144619" y="2512178"/>
            <a:ext cx="6854762" cy="1833643"/>
          </a:xfrm>
          <a:prstGeom prst="rect">
            <a:avLst/>
          </a:prstGeom>
          <a:solidFill>
            <a:srgbClr val="FFFF00"/>
          </a:solidFill>
        </p:spPr>
        <p:txBody>
          <a:bodyPr wrap="none" rtlCol="0">
            <a:spAutoFit/>
          </a:bodyPr>
          <a:lstStyle/>
          <a:p>
            <a:pPr algn="ctr">
              <a:lnSpc>
                <a:spcPct val="150000"/>
              </a:lnSpc>
            </a:pPr>
            <a:r>
              <a:rPr lang="ja-JP" altLang="en-US" sz="4000"/>
              <a:t>相続コンサルティング受任事例</a:t>
            </a:r>
            <a:endParaRPr lang="en-US" altLang="ja-JP" sz="4000" dirty="0"/>
          </a:p>
          <a:p>
            <a:pPr algn="ctr">
              <a:lnSpc>
                <a:spcPct val="150000"/>
              </a:lnSpc>
            </a:pPr>
            <a:r>
              <a:rPr lang="ja-JP" altLang="en-US" sz="4000"/>
              <a:t>（一般的な相続対策）</a:t>
            </a:r>
            <a:endParaRPr lang="en-US" altLang="ja-JP" sz="4000" dirty="0"/>
          </a:p>
        </p:txBody>
      </p:sp>
    </p:spTree>
    <p:extLst>
      <p:ext uri="{BB962C8B-B14F-4D97-AF65-F5344CB8AC3E}">
        <p14:creationId xmlns:p14="http://schemas.microsoft.com/office/powerpoint/2010/main" val="957014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21D24786-7742-40BB-9CBF-8CCC8DD599B9}"/>
              </a:ext>
            </a:extLst>
          </p:cNvPr>
          <p:cNvSpPr>
            <a:spLocks noGrp="1"/>
          </p:cNvSpPr>
          <p:nvPr>
            <p:ph type="sldNum" sz="quarter" idx="12"/>
          </p:nvPr>
        </p:nvSpPr>
        <p:spPr>
          <a:xfrm>
            <a:off x="6785826" y="6492875"/>
            <a:ext cx="2228850" cy="317585"/>
          </a:xfrm>
        </p:spPr>
        <p:txBody>
          <a:bodyPr/>
          <a:lstStyle/>
          <a:p>
            <a:fld id="{EA5E466B-C367-40C3-9595-D4C9264D4DDD}" type="slidenum">
              <a:rPr kumimoji="1" lang="ja-JP" altLang="en-US" smtClean="0"/>
              <a:t>28</a:t>
            </a:fld>
            <a:endParaRPr kumimoji="1" lang="ja-JP" altLang="en-US"/>
          </a:p>
        </p:txBody>
      </p:sp>
      <p:sp>
        <p:nvSpPr>
          <p:cNvPr id="3" name="テキスト ボックス 2">
            <a:extLst>
              <a:ext uri="{FF2B5EF4-FFF2-40B4-BE49-F238E27FC236}">
                <a16:creationId xmlns:a16="http://schemas.microsoft.com/office/drawing/2014/main" id="{27BAC873-1B11-694A-A1DF-76F5547B776F}"/>
              </a:ext>
            </a:extLst>
          </p:cNvPr>
          <p:cNvSpPr txBox="1"/>
          <p:nvPr/>
        </p:nvSpPr>
        <p:spPr>
          <a:xfrm>
            <a:off x="244277" y="872725"/>
            <a:ext cx="8655446" cy="526297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2800"/>
              <a:t>＜相談者＞</a:t>
            </a:r>
            <a:endParaRPr kumimoji="1" lang="en-US" altLang="ja-JP" sz="2800" dirty="0"/>
          </a:p>
          <a:p>
            <a:pPr algn="ctr"/>
            <a:r>
              <a:rPr kumimoji="1" lang="en-US" altLang="ja-JP" sz="2800" dirty="0"/>
              <a:t>76</a:t>
            </a:r>
            <a:r>
              <a:rPr kumimoji="1" lang="ja-JP" altLang="en-US" sz="2800"/>
              <a:t>歳女性</a:t>
            </a:r>
            <a:endParaRPr kumimoji="1" lang="en-US" altLang="ja-JP" sz="2800" dirty="0"/>
          </a:p>
          <a:p>
            <a:pPr algn="ctr"/>
            <a:r>
              <a:rPr kumimoji="1" lang="ja-JP" altLang="en-US" sz="2800"/>
              <a:t>配偶者と死別</a:t>
            </a:r>
            <a:endParaRPr kumimoji="1" lang="en-US" altLang="ja-JP" sz="2800" dirty="0"/>
          </a:p>
          <a:p>
            <a:pPr algn="ctr"/>
            <a:r>
              <a:rPr lang="ja-JP" altLang="en-US" sz="2800"/>
              <a:t>一人暮らし</a:t>
            </a:r>
            <a:endParaRPr kumimoji="1" lang="en-US" altLang="ja-JP" sz="2800" dirty="0"/>
          </a:p>
          <a:p>
            <a:pPr algn="ctr"/>
            <a:endParaRPr kumimoji="1" lang="en-US" altLang="ja-JP" sz="2800" dirty="0"/>
          </a:p>
          <a:p>
            <a:pPr algn="ctr"/>
            <a:r>
              <a:rPr lang="ja-JP" altLang="en-US" sz="2800"/>
              <a:t>＜相談内容＞</a:t>
            </a:r>
            <a:endParaRPr lang="en-US" altLang="ja-JP" sz="2800" dirty="0"/>
          </a:p>
          <a:p>
            <a:pPr algn="ctr"/>
            <a:r>
              <a:rPr lang="en-US" altLang="ja-JP" sz="2800" dirty="0"/>
              <a:t>10</a:t>
            </a:r>
            <a:r>
              <a:rPr lang="ja-JP" altLang="en-US" sz="2800"/>
              <a:t>年前に夫が他界し、一人暮らし。</a:t>
            </a:r>
            <a:br>
              <a:rPr lang="en-US" altLang="ja-JP" sz="2800" dirty="0"/>
            </a:br>
            <a:r>
              <a:rPr lang="ja-JP" altLang="en-US" sz="2800"/>
              <a:t>長女、次女、長男の</a:t>
            </a:r>
            <a:r>
              <a:rPr lang="en-US" altLang="ja-JP" sz="2800" dirty="0"/>
              <a:t>3</a:t>
            </a:r>
            <a:r>
              <a:rPr lang="ja-JP" altLang="en-US" sz="2800"/>
              <a:t>人の子どもが仲良く居続け</a:t>
            </a:r>
            <a:endParaRPr lang="en-US" altLang="ja-JP" sz="2800" dirty="0"/>
          </a:p>
          <a:p>
            <a:pPr algn="ctr"/>
            <a:r>
              <a:rPr lang="ja-JP" altLang="en-US" sz="2800"/>
              <a:t>られるような相続の準備をしておきたいと考えている。</a:t>
            </a:r>
            <a:endParaRPr lang="en-US" altLang="ja-JP" sz="2800" dirty="0"/>
          </a:p>
          <a:p>
            <a:pPr algn="ctr"/>
            <a:endParaRPr lang="en-US" altLang="ja-JP" sz="2800" dirty="0"/>
          </a:p>
          <a:p>
            <a:pPr algn="ctr"/>
            <a:r>
              <a:rPr lang="ja-JP" altLang="en-US" sz="2800"/>
              <a:t>何をしていいのかわからないし、誰を頼っていいのか</a:t>
            </a:r>
            <a:endParaRPr lang="en-US" altLang="ja-JP" sz="2800" dirty="0"/>
          </a:p>
          <a:p>
            <a:pPr algn="ctr"/>
            <a:r>
              <a:rPr lang="ja-JP" altLang="en-US" sz="2800"/>
              <a:t>わからないので、相談に乗ってください。</a:t>
            </a:r>
            <a:endParaRPr lang="en-US" altLang="ja-JP" sz="2800" dirty="0"/>
          </a:p>
        </p:txBody>
      </p:sp>
      <p:sp>
        <p:nvSpPr>
          <p:cNvPr id="6" name="タイトル 5">
            <a:extLst>
              <a:ext uri="{FF2B5EF4-FFF2-40B4-BE49-F238E27FC236}">
                <a16:creationId xmlns:a16="http://schemas.microsoft.com/office/drawing/2014/main" id="{F784BA1C-27D5-2440-80CA-EA9311E7C69B}"/>
              </a:ext>
            </a:extLst>
          </p:cNvPr>
          <p:cNvSpPr>
            <a:spLocks noGrp="1"/>
          </p:cNvSpPr>
          <p:nvPr>
            <p:ph type="ctrTitle"/>
          </p:nvPr>
        </p:nvSpPr>
        <p:spPr/>
        <p:txBody>
          <a:bodyPr>
            <a:normAutofit fontScale="90000"/>
          </a:bodyPr>
          <a:lstStyle/>
          <a:p>
            <a:r>
              <a:rPr lang="ja-JP" altLang="en-US"/>
              <a:t>相談内容</a:t>
            </a:r>
          </a:p>
        </p:txBody>
      </p:sp>
    </p:spTree>
    <p:extLst>
      <p:ext uri="{BB962C8B-B14F-4D97-AF65-F5344CB8AC3E}">
        <p14:creationId xmlns:p14="http://schemas.microsoft.com/office/powerpoint/2010/main" val="2519245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21D24786-7742-40BB-9CBF-8CCC8DD599B9}"/>
              </a:ext>
            </a:extLst>
          </p:cNvPr>
          <p:cNvSpPr>
            <a:spLocks noGrp="1"/>
          </p:cNvSpPr>
          <p:nvPr>
            <p:ph type="sldNum" sz="quarter" idx="12"/>
          </p:nvPr>
        </p:nvSpPr>
        <p:spPr>
          <a:xfrm>
            <a:off x="6785826" y="6492875"/>
            <a:ext cx="2228850" cy="317585"/>
          </a:xfrm>
        </p:spPr>
        <p:txBody>
          <a:bodyPr/>
          <a:lstStyle/>
          <a:p>
            <a:fld id="{EA5E466B-C367-40C3-9595-D4C9264D4DDD}" type="slidenum">
              <a:rPr kumimoji="1" lang="ja-JP" altLang="en-US" smtClean="0"/>
              <a:t>29</a:t>
            </a:fld>
            <a:endParaRPr kumimoji="1" lang="ja-JP" altLang="en-US"/>
          </a:p>
        </p:txBody>
      </p:sp>
      <p:sp>
        <p:nvSpPr>
          <p:cNvPr id="3" name="テキスト ボックス 2">
            <a:extLst>
              <a:ext uri="{FF2B5EF4-FFF2-40B4-BE49-F238E27FC236}">
                <a16:creationId xmlns:a16="http://schemas.microsoft.com/office/drawing/2014/main" id="{DC409709-5E1D-B54D-8799-D07CE8BCB072}"/>
              </a:ext>
            </a:extLst>
          </p:cNvPr>
          <p:cNvSpPr txBox="1"/>
          <p:nvPr/>
        </p:nvSpPr>
        <p:spPr>
          <a:xfrm>
            <a:off x="888940" y="1094392"/>
            <a:ext cx="7366119" cy="5632311"/>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kumimoji="1" lang="ja-JP" altLang="en-US" sz="2000"/>
              <a:t>詳細なヒアリング</a:t>
            </a:r>
            <a:endParaRPr kumimoji="1" lang="en-US" altLang="ja-JP" sz="2000" dirty="0"/>
          </a:p>
          <a:p>
            <a:pPr algn="ctr"/>
            <a:r>
              <a:rPr lang="ja-JP" altLang="en-US" sz="2000"/>
              <a:t>↓</a:t>
            </a:r>
            <a:endParaRPr lang="en-US" altLang="ja-JP" sz="2000" dirty="0"/>
          </a:p>
          <a:p>
            <a:pPr algn="ctr"/>
            <a:r>
              <a:rPr kumimoji="1" lang="ja-JP" altLang="en-US" sz="2000"/>
              <a:t>相続対策案の提示</a:t>
            </a:r>
            <a:endParaRPr kumimoji="1" lang="en-US" altLang="ja-JP" sz="2000" dirty="0"/>
          </a:p>
          <a:p>
            <a:pPr algn="ctr"/>
            <a:r>
              <a:rPr lang="ja-JP" altLang="en-US" sz="2000"/>
              <a:t>↓</a:t>
            </a:r>
            <a:endParaRPr lang="en-US" altLang="ja-JP" sz="2000" dirty="0"/>
          </a:p>
          <a:p>
            <a:pPr algn="ctr"/>
            <a:r>
              <a:rPr kumimoji="1" lang="ja-JP" altLang="en-US" sz="2000"/>
              <a:t>相続コンサルティング契約（６ヶ月で</a:t>
            </a:r>
            <a:r>
              <a:rPr kumimoji="1" lang="en-US" altLang="ja-JP" sz="2000" dirty="0"/>
              <a:t>30</a:t>
            </a:r>
            <a:r>
              <a:rPr kumimoji="1" lang="ja-JP" altLang="en-US" sz="2000"/>
              <a:t>万円）</a:t>
            </a:r>
            <a:endParaRPr kumimoji="1" lang="en-US" altLang="ja-JP" sz="2000" dirty="0"/>
          </a:p>
          <a:p>
            <a:pPr algn="ctr"/>
            <a:r>
              <a:rPr lang="ja-JP" altLang="en-US" sz="2000">
                <a:solidFill>
                  <a:srgbClr val="FF0000"/>
                </a:solidFill>
              </a:rPr>
              <a:t>→相続コンサルタントのキャッシュポイント</a:t>
            </a:r>
            <a:endParaRPr lang="en-US" altLang="ja-JP" sz="2000" dirty="0">
              <a:solidFill>
                <a:srgbClr val="FF0000"/>
              </a:solidFill>
            </a:endParaRPr>
          </a:p>
          <a:p>
            <a:pPr algn="ctr"/>
            <a:r>
              <a:rPr lang="ja-JP" altLang="en-US" sz="2000"/>
              <a:t>↓</a:t>
            </a:r>
            <a:endParaRPr lang="en-US" altLang="ja-JP" sz="2000" dirty="0"/>
          </a:p>
          <a:p>
            <a:pPr algn="ctr"/>
            <a:r>
              <a:rPr kumimoji="1" lang="ja-JP" altLang="en-US" sz="2000"/>
              <a:t>相続税の試算</a:t>
            </a:r>
            <a:r>
              <a:rPr kumimoji="1" lang="ja-JP" altLang="en-US" sz="2000">
                <a:solidFill>
                  <a:schemeClr val="tx1"/>
                </a:solidFill>
                <a:highlight>
                  <a:srgbClr val="FFFF00"/>
                </a:highlight>
              </a:rPr>
              <a:t>（税理士とコラボ）</a:t>
            </a:r>
            <a:endParaRPr kumimoji="1" lang="en-US" altLang="ja-JP" sz="2000" dirty="0">
              <a:solidFill>
                <a:schemeClr val="tx1"/>
              </a:solidFill>
              <a:highlight>
                <a:srgbClr val="FFFF00"/>
              </a:highlight>
            </a:endParaRPr>
          </a:p>
          <a:p>
            <a:pPr algn="ctr"/>
            <a:r>
              <a:rPr lang="ja-JP" altLang="en-US" sz="2000"/>
              <a:t>↓</a:t>
            </a:r>
            <a:endParaRPr lang="en-US" altLang="ja-JP" sz="2000" dirty="0"/>
          </a:p>
          <a:p>
            <a:pPr algn="ctr"/>
            <a:r>
              <a:rPr kumimoji="1" lang="ja-JP" altLang="en-US" sz="2000"/>
              <a:t>家族会議の開催（資料作成、司会進行など支援）</a:t>
            </a:r>
            <a:endParaRPr kumimoji="1" lang="en-US" altLang="ja-JP" sz="2000" dirty="0"/>
          </a:p>
          <a:p>
            <a:pPr algn="ctr"/>
            <a:r>
              <a:rPr lang="ja-JP" altLang="en-US" sz="2000"/>
              <a:t>↓</a:t>
            </a:r>
            <a:endParaRPr lang="en-US" altLang="ja-JP" sz="2000" dirty="0"/>
          </a:p>
          <a:p>
            <a:pPr algn="ctr"/>
            <a:r>
              <a:rPr kumimoji="1" lang="ja-JP" altLang="en-US" sz="2000"/>
              <a:t>生命保険加入</a:t>
            </a:r>
            <a:endParaRPr kumimoji="1" lang="en-US" altLang="ja-JP" sz="2000" dirty="0"/>
          </a:p>
          <a:p>
            <a:pPr algn="ctr"/>
            <a:r>
              <a:rPr kumimoji="1" lang="ja-JP" altLang="en-US" sz="2000">
                <a:solidFill>
                  <a:srgbClr val="FF0000"/>
                </a:solidFill>
              </a:rPr>
              <a:t>→</a:t>
            </a:r>
            <a:r>
              <a:rPr lang="en-US" altLang="ja-JP" sz="2000" dirty="0">
                <a:solidFill>
                  <a:srgbClr val="FF0000"/>
                </a:solidFill>
              </a:rPr>
              <a:t>FP</a:t>
            </a:r>
            <a:r>
              <a:rPr lang="ja-JP" altLang="en-US" sz="2000">
                <a:solidFill>
                  <a:srgbClr val="FF0000"/>
                </a:solidFill>
              </a:rPr>
              <a:t>のキャッシュポイント</a:t>
            </a:r>
            <a:endParaRPr kumimoji="1" lang="en-US" altLang="ja-JP" sz="2000" dirty="0">
              <a:solidFill>
                <a:srgbClr val="FF0000"/>
              </a:solidFill>
            </a:endParaRPr>
          </a:p>
          <a:p>
            <a:pPr algn="ctr"/>
            <a:r>
              <a:rPr lang="ja-JP" altLang="en-US" sz="2000"/>
              <a:t>↓</a:t>
            </a:r>
            <a:endParaRPr lang="en-US" altLang="ja-JP" sz="2000" dirty="0"/>
          </a:p>
          <a:p>
            <a:pPr algn="ctr"/>
            <a:r>
              <a:rPr kumimoji="1" lang="ja-JP" altLang="en-US" sz="2000"/>
              <a:t>財産管理委任契約＋任意後見契約＋遺言書＋死後事務委任契約</a:t>
            </a:r>
            <a:endParaRPr kumimoji="1" lang="en-US" altLang="ja-JP" sz="2000" dirty="0"/>
          </a:p>
          <a:p>
            <a:pPr algn="ctr"/>
            <a:r>
              <a:rPr lang="ja-JP" altLang="en-US" sz="2000">
                <a:highlight>
                  <a:srgbClr val="FFFF00"/>
                </a:highlight>
              </a:rPr>
              <a:t>（行政書士とコラボ）</a:t>
            </a:r>
            <a:endParaRPr lang="en-US" altLang="ja-JP" sz="2000" dirty="0">
              <a:highlight>
                <a:srgbClr val="FFFF00"/>
              </a:highlight>
            </a:endParaRPr>
          </a:p>
          <a:p>
            <a:pPr algn="ctr"/>
            <a:r>
              <a:rPr lang="ja-JP" altLang="en-US" sz="2000"/>
              <a:t>↓</a:t>
            </a:r>
            <a:endParaRPr kumimoji="1" lang="en-US" altLang="ja-JP" sz="2000" dirty="0"/>
          </a:p>
          <a:p>
            <a:pPr algn="ctr"/>
            <a:r>
              <a:rPr lang="ja-JP" altLang="en-US" sz="2000"/>
              <a:t>約１０年滞っていた相続登記</a:t>
            </a:r>
            <a:r>
              <a:rPr lang="ja-JP" altLang="en-US" sz="2000">
                <a:highlight>
                  <a:srgbClr val="FFFF00"/>
                </a:highlight>
              </a:rPr>
              <a:t>（司法書士とコラボ）</a:t>
            </a:r>
            <a:endParaRPr kumimoji="1" lang="en-US" altLang="ja-JP" sz="2000" dirty="0">
              <a:highlight>
                <a:srgbClr val="FFFF00"/>
              </a:highlight>
            </a:endParaRPr>
          </a:p>
        </p:txBody>
      </p:sp>
      <p:sp>
        <p:nvSpPr>
          <p:cNvPr id="6" name="タイトル 5">
            <a:extLst>
              <a:ext uri="{FF2B5EF4-FFF2-40B4-BE49-F238E27FC236}">
                <a16:creationId xmlns:a16="http://schemas.microsoft.com/office/drawing/2014/main" id="{AE6AAE18-6FBA-FE48-BBCC-9B086E8B6C42}"/>
              </a:ext>
            </a:extLst>
          </p:cNvPr>
          <p:cNvSpPr>
            <a:spLocks noGrp="1"/>
          </p:cNvSpPr>
          <p:nvPr>
            <p:ph type="ctrTitle"/>
          </p:nvPr>
        </p:nvSpPr>
        <p:spPr>
          <a:xfrm>
            <a:off x="548530" y="404664"/>
            <a:ext cx="8046937" cy="408849"/>
          </a:xfrm>
        </p:spPr>
        <p:txBody>
          <a:bodyPr>
            <a:normAutofit fontScale="90000"/>
          </a:bodyPr>
          <a:lstStyle/>
          <a:p>
            <a:r>
              <a:rPr lang="ja-JP" altLang="en-US"/>
              <a:t>相続コンサルティングの流れ（概要）</a:t>
            </a:r>
          </a:p>
        </p:txBody>
      </p:sp>
    </p:spTree>
    <p:extLst>
      <p:ext uri="{BB962C8B-B14F-4D97-AF65-F5344CB8AC3E}">
        <p14:creationId xmlns:p14="http://schemas.microsoft.com/office/powerpoint/2010/main" val="2158940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ADFDC6F-01F8-1342-B564-2EB2C03B39DA}"/>
              </a:ext>
            </a:extLst>
          </p:cNvPr>
          <p:cNvCxnSpPr/>
          <p:nvPr/>
        </p:nvCxnSpPr>
        <p:spPr>
          <a:xfrm>
            <a:off x="251519" y="4362233"/>
            <a:ext cx="864096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C7C2F77B-54B9-DB40-8789-892202B92206}"/>
              </a:ext>
            </a:extLst>
          </p:cNvPr>
          <p:cNvSpPr txBox="1"/>
          <p:nvPr/>
        </p:nvSpPr>
        <p:spPr>
          <a:xfrm>
            <a:off x="475365" y="4381154"/>
            <a:ext cx="11181266" cy="369332"/>
          </a:xfrm>
          <a:prstGeom prst="rect">
            <a:avLst/>
          </a:prstGeom>
          <a:noFill/>
        </p:spPr>
        <p:txBody>
          <a:bodyPr wrap="square" rtlCol="0">
            <a:spAutoFit/>
          </a:bodyPr>
          <a:lstStyle/>
          <a:p>
            <a:r>
              <a:rPr kumimoji="1" lang="en-US" altLang="ja-JP" dirty="0">
                <a:latin typeface="MS PGothic" panose="020B0600070205080204" pitchFamily="34" charset="-128"/>
                <a:ea typeface="MS PGothic" panose="020B0600070205080204" pitchFamily="34" charset="-128"/>
              </a:rPr>
              <a:t>2013          2014        2015       2016        2017        2018         2019      2020</a:t>
            </a:r>
            <a:r>
              <a:rPr kumimoji="1" lang="ja-JP" altLang="en-US">
                <a:latin typeface="MS PGothic" panose="020B0600070205080204" pitchFamily="34" charset="-128"/>
                <a:ea typeface="MS PGothic" panose="020B0600070205080204" pitchFamily="34" charset="-128"/>
              </a:rPr>
              <a:t>以降</a:t>
            </a:r>
            <a:r>
              <a:rPr kumimoji="1" lang="en-US" altLang="ja-JP" dirty="0">
                <a:latin typeface="MS PGothic" panose="020B0600070205080204" pitchFamily="34" charset="-128"/>
                <a:ea typeface="MS PGothic" panose="020B0600070205080204" pitchFamily="34" charset="-128"/>
              </a:rPr>
              <a:t>  </a:t>
            </a:r>
            <a:endParaRPr kumimoji="1" lang="ja-JP" altLang="en-US">
              <a:latin typeface="MS PGothic" panose="020B0600070205080204" pitchFamily="34" charset="-128"/>
              <a:ea typeface="MS PGothic" panose="020B0600070205080204" pitchFamily="34" charset="-128"/>
            </a:endParaRPr>
          </a:p>
        </p:txBody>
      </p:sp>
      <p:sp>
        <p:nvSpPr>
          <p:cNvPr id="23" name="円/楕円 22">
            <a:extLst>
              <a:ext uri="{FF2B5EF4-FFF2-40B4-BE49-F238E27FC236}">
                <a16:creationId xmlns:a16="http://schemas.microsoft.com/office/drawing/2014/main" id="{0E3E1C14-41D3-B342-AD14-A92533A18183}"/>
              </a:ext>
            </a:extLst>
          </p:cNvPr>
          <p:cNvSpPr/>
          <p:nvPr/>
        </p:nvSpPr>
        <p:spPr>
          <a:xfrm>
            <a:off x="625672" y="2246014"/>
            <a:ext cx="276424"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S PGothic" panose="020B0600070205080204" pitchFamily="34" charset="-128"/>
              <a:ea typeface="MS PGothic" panose="020B0600070205080204" pitchFamily="34" charset="-128"/>
            </a:endParaRPr>
          </a:p>
        </p:txBody>
      </p:sp>
      <p:sp>
        <p:nvSpPr>
          <p:cNvPr id="24" name="円/楕円 23">
            <a:extLst>
              <a:ext uri="{FF2B5EF4-FFF2-40B4-BE49-F238E27FC236}">
                <a16:creationId xmlns:a16="http://schemas.microsoft.com/office/drawing/2014/main" id="{D42D59E4-3173-3643-BA6D-47B375D8CD9B}"/>
              </a:ext>
            </a:extLst>
          </p:cNvPr>
          <p:cNvSpPr/>
          <p:nvPr/>
        </p:nvSpPr>
        <p:spPr>
          <a:xfrm>
            <a:off x="1835696" y="6267729"/>
            <a:ext cx="276424"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S PGothic" panose="020B0600070205080204" pitchFamily="34" charset="-128"/>
              <a:ea typeface="MS PGothic" panose="020B0600070205080204" pitchFamily="34" charset="-128"/>
            </a:endParaRPr>
          </a:p>
        </p:txBody>
      </p:sp>
      <p:sp>
        <p:nvSpPr>
          <p:cNvPr id="25" name="円/楕円 24">
            <a:extLst>
              <a:ext uri="{FF2B5EF4-FFF2-40B4-BE49-F238E27FC236}">
                <a16:creationId xmlns:a16="http://schemas.microsoft.com/office/drawing/2014/main" id="{00F21ABC-5DEC-F44C-A6F5-327B027F6221}"/>
              </a:ext>
            </a:extLst>
          </p:cNvPr>
          <p:cNvSpPr/>
          <p:nvPr/>
        </p:nvSpPr>
        <p:spPr>
          <a:xfrm>
            <a:off x="2771800" y="5733256"/>
            <a:ext cx="276424"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S PGothic" panose="020B0600070205080204" pitchFamily="34" charset="-128"/>
              <a:ea typeface="MS PGothic" panose="020B0600070205080204" pitchFamily="34" charset="-128"/>
            </a:endParaRPr>
          </a:p>
        </p:txBody>
      </p:sp>
      <p:sp>
        <p:nvSpPr>
          <p:cNvPr id="26" name="円/楕円 25">
            <a:extLst>
              <a:ext uri="{FF2B5EF4-FFF2-40B4-BE49-F238E27FC236}">
                <a16:creationId xmlns:a16="http://schemas.microsoft.com/office/drawing/2014/main" id="{3F8759A9-76C9-3541-A639-16540B998CBF}"/>
              </a:ext>
            </a:extLst>
          </p:cNvPr>
          <p:cNvSpPr/>
          <p:nvPr/>
        </p:nvSpPr>
        <p:spPr>
          <a:xfrm>
            <a:off x="3779912" y="5162395"/>
            <a:ext cx="276424"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S PGothic" panose="020B0600070205080204" pitchFamily="34" charset="-128"/>
              <a:ea typeface="MS PGothic" panose="020B0600070205080204" pitchFamily="34" charset="-128"/>
            </a:endParaRPr>
          </a:p>
        </p:txBody>
      </p:sp>
      <p:sp>
        <p:nvSpPr>
          <p:cNvPr id="27" name="円/楕円 26">
            <a:extLst>
              <a:ext uri="{FF2B5EF4-FFF2-40B4-BE49-F238E27FC236}">
                <a16:creationId xmlns:a16="http://schemas.microsoft.com/office/drawing/2014/main" id="{E520E8D2-2B29-A14C-9B65-E456518D3C75}"/>
              </a:ext>
            </a:extLst>
          </p:cNvPr>
          <p:cNvSpPr/>
          <p:nvPr/>
        </p:nvSpPr>
        <p:spPr>
          <a:xfrm>
            <a:off x="4788024" y="3140968"/>
            <a:ext cx="276424"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S PGothic" panose="020B0600070205080204" pitchFamily="34" charset="-128"/>
              <a:ea typeface="MS PGothic" panose="020B0600070205080204" pitchFamily="34" charset="-128"/>
            </a:endParaRPr>
          </a:p>
        </p:txBody>
      </p:sp>
      <p:sp>
        <p:nvSpPr>
          <p:cNvPr id="28" name="円/楕円 27">
            <a:extLst>
              <a:ext uri="{FF2B5EF4-FFF2-40B4-BE49-F238E27FC236}">
                <a16:creationId xmlns:a16="http://schemas.microsoft.com/office/drawing/2014/main" id="{F0797B57-760E-9343-A0C8-DF785D11E6EE}"/>
              </a:ext>
            </a:extLst>
          </p:cNvPr>
          <p:cNvSpPr/>
          <p:nvPr/>
        </p:nvSpPr>
        <p:spPr>
          <a:xfrm>
            <a:off x="5796136" y="2351751"/>
            <a:ext cx="276424"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S PGothic" panose="020B0600070205080204" pitchFamily="34" charset="-128"/>
              <a:ea typeface="MS PGothic" panose="020B0600070205080204" pitchFamily="34" charset="-128"/>
            </a:endParaRPr>
          </a:p>
        </p:txBody>
      </p:sp>
      <p:sp>
        <p:nvSpPr>
          <p:cNvPr id="29" name="円/楕円 28">
            <a:extLst>
              <a:ext uri="{FF2B5EF4-FFF2-40B4-BE49-F238E27FC236}">
                <a16:creationId xmlns:a16="http://schemas.microsoft.com/office/drawing/2014/main" id="{E4816AFE-68E1-B34A-B0BE-540F586EC8C8}"/>
              </a:ext>
            </a:extLst>
          </p:cNvPr>
          <p:cNvSpPr/>
          <p:nvPr/>
        </p:nvSpPr>
        <p:spPr>
          <a:xfrm>
            <a:off x="6974396" y="1546067"/>
            <a:ext cx="276424"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S PGothic" panose="020B0600070205080204" pitchFamily="34" charset="-128"/>
              <a:ea typeface="MS PGothic" panose="020B0600070205080204" pitchFamily="34" charset="-128"/>
            </a:endParaRPr>
          </a:p>
        </p:txBody>
      </p:sp>
      <p:sp>
        <p:nvSpPr>
          <p:cNvPr id="30" name="円/楕円 29">
            <a:extLst>
              <a:ext uri="{FF2B5EF4-FFF2-40B4-BE49-F238E27FC236}">
                <a16:creationId xmlns:a16="http://schemas.microsoft.com/office/drawing/2014/main" id="{334FFB42-E017-6744-8B4B-7AB2CFC9EC1C}"/>
              </a:ext>
            </a:extLst>
          </p:cNvPr>
          <p:cNvSpPr/>
          <p:nvPr/>
        </p:nvSpPr>
        <p:spPr>
          <a:xfrm>
            <a:off x="8106196" y="742330"/>
            <a:ext cx="276424"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S PGothic" panose="020B0600070205080204" pitchFamily="34" charset="-128"/>
              <a:ea typeface="MS PGothic" panose="020B0600070205080204" pitchFamily="34" charset="-128"/>
            </a:endParaRPr>
          </a:p>
        </p:txBody>
      </p:sp>
      <p:sp>
        <p:nvSpPr>
          <p:cNvPr id="31" name="右矢印 30">
            <a:extLst>
              <a:ext uri="{FF2B5EF4-FFF2-40B4-BE49-F238E27FC236}">
                <a16:creationId xmlns:a16="http://schemas.microsoft.com/office/drawing/2014/main" id="{8688370C-DAEE-E843-AB4B-3C6A1EBB71FF}"/>
              </a:ext>
            </a:extLst>
          </p:cNvPr>
          <p:cNvSpPr/>
          <p:nvPr/>
        </p:nvSpPr>
        <p:spPr>
          <a:xfrm rot="4453998">
            <a:off x="-598744" y="4263565"/>
            <a:ext cx="3927057" cy="28371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S PGothic" panose="020B0600070205080204" pitchFamily="34" charset="-128"/>
              <a:ea typeface="MS PGothic" panose="020B0600070205080204" pitchFamily="34" charset="-128"/>
            </a:endParaRPr>
          </a:p>
        </p:txBody>
      </p:sp>
      <p:sp>
        <p:nvSpPr>
          <p:cNvPr id="32" name="右矢印 31">
            <a:extLst>
              <a:ext uri="{FF2B5EF4-FFF2-40B4-BE49-F238E27FC236}">
                <a16:creationId xmlns:a16="http://schemas.microsoft.com/office/drawing/2014/main" id="{3588810B-FF8A-3845-A209-D57CEBD9D7BE}"/>
              </a:ext>
            </a:extLst>
          </p:cNvPr>
          <p:cNvSpPr/>
          <p:nvPr/>
        </p:nvSpPr>
        <p:spPr>
          <a:xfrm rot="19750901">
            <a:off x="2066996" y="6017183"/>
            <a:ext cx="797771" cy="24491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S PGothic" panose="020B0600070205080204" pitchFamily="34" charset="-128"/>
              <a:ea typeface="MS PGothic" panose="020B0600070205080204" pitchFamily="34" charset="-128"/>
            </a:endParaRPr>
          </a:p>
        </p:txBody>
      </p:sp>
      <p:sp>
        <p:nvSpPr>
          <p:cNvPr id="33" name="右矢印 32">
            <a:extLst>
              <a:ext uri="{FF2B5EF4-FFF2-40B4-BE49-F238E27FC236}">
                <a16:creationId xmlns:a16="http://schemas.microsoft.com/office/drawing/2014/main" id="{74AA0A24-63BE-814E-B511-7EEE969AD825}"/>
              </a:ext>
            </a:extLst>
          </p:cNvPr>
          <p:cNvSpPr/>
          <p:nvPr/>
        </p:nvSpPr>
        <p:spPr>
          <a:xfrm rot="19750901">
            <a:off x="3019790" y="5461878"/>
            <a:ext cx="797771" cy="24491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S PGothic" panose="020B0600070205080204" pitchFamily="34" charset="-128"/>
              <a:ea typeface="MS PGothic" panose="020B0600070205080204" pitchFamily="34" charset="-128"/>
            </a:endParaRPr>
          </a:p>
        </p:txBody>
      </p:sp>
      <p:sp>
        <p:nvSpPr>
          <p:cNvPr id="34" name="右矢印 33">
            <a:extLst>
              <a:ext uri="{FF2B5EF4-FFF2-40B4-BE49-F238E27FC236}">
                <a16:creationId xmlns:a16="http://schemas.microsoft.com/office/drawing/2014/main" id="{24F169B3-C687-6548-9CBD-E70C1FBF2A85}"/>
              </a:ext>
            </a:extLst>
          </p:cNvPr>
          <p:cNvSpPr/>
          <p:nvPr/>
        </p:nvSpPr>
        <p:spPr>
          <a:xfrm rot="17800627">
            <a:off x="3488352" y="4161437"/>
            <a:ext cx="1887521" cy="23544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S PGothic" panose="020B0600070205080204" pitchFamily="34" charset="-128"/>
              <a:ea typeface="MS PGothic" panose="020B0600070205080204" pitchFamily="34" charset="-128"/>
            </a:endParaRPr>
          </a:p>
        </p:txBody>
      </p:sp>
      <p:sp>
        <p:nvSpPr>
          <p:cNvPr id="35" name="右矢印 34">
            <a:extLst>
              <a:ext uri="{FF2B5EF4-FFF2-40B4-BE49-F238E27FC236}">
                <a16:creationId xmlns:a16="http://schemas.microsoft.com/office/drawing/2014/main" id="{870E989C-31D9-4C45-98EA-8CC501C96927}"/>
              </a:ext>
            </a:extLst>
          </p:cNvPr>
          <p:cNvSpPr/>
          <p:nvPr/>
        </p:nvSpPr>
        <p:spPr>
          <a:xfrm rot="19399115">
            <a:off x="4920340" y="2742608"/>
            <a:ext cx="970190" cy="24635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S PGothic" panose="020B0600070205080204" pitchFamily="34" charset="-128"/>
              <a:ea typeface="MS PGothic" panose="020B0600070205080204" pitchFamily="34" charset="-128"/>
            </a:endParaRPr>
          </a:p>
        </p:txBody>
      </p:sp>
      <p:sp>
        <p:nvSpPr>
          <p:cNvPr id="36" name="右矢印 35">
            <a:extLst>
              <a:ext uri="{FF2B5EF4-FFF2-40B4-BE49-F238E27FC236}">
                <a16:creationId xmlns:a16="http://schemas.microsoft.com/office/drawing/2014/main" id="{78EB8498-F6F1-454D-8ABD-38B4527B1221}"/>
              </a:ext>
            </a:extLst>
          </p:cNvPr>
          <p:cNvSpPr/>
          <p:nvPr/>
        </p:nvSpPr>
        <p:spPr>
          <a:xfrm rot="19399115">
            <a:off x="5994976" y="1953644"/>
            <a:ext cx="1057004" cy="24424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S PGothic" panose="020B0600070205080204" pitchFamily="34" charset="-128"/>
              <a:ea typeface="MS PGothic" panose="020B0600070205080204" pitchFamily="34" charset="-128"/>
            </a:endParaRPr>
          </a:p>
        </p:txBody>
      </p:sp>
      <p:sp>
        <p:nvSpPr>
          <p:cNvPr id="37" name="右矢印 36">
            <a:extLst>
              <a:ext uri="{FF2B5EF4-FFF2-40B4-BE49-F238E27FC236}">
                <a16:creationId xmlns:a16="http://schemas.microsoft.com/office/drawing/2014/main" id="{49B86E9F-8387-294E-919C-F8BE93620B2B}"/>
              </a:ext>
            </a:extLst>
          </p:cNvPr>
          <p:cNvSpPr/>
          <p:nvPr/>
        </p:nvSpPr>
        <p:spPr>
          <a:xfrm rot="19399115">
            <a:off x="7147199" y="1146638"/>
            <a:ext cx="1057004" cy="24424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S PGothic" panose="020B0600070205080204" pitchFamily="34" charset="-128"/>
              <a:ea typeface="MS PGothic" panose="020B0600070205080204" pitchFamily="34" charset="-128"/>
            </a:endParaRPr>
          </a:p>
        </p:txBody>
      </p:sp>
      <p:sp>
        <p:nvSpPr>
          <p:cNvPr id="38" name="テキスト ボックス 37">
            <a:extLst>
              <a:ext uri="{FF2B5EF4-FFF2-40B4-BE49-F238E27FC236}">
                <a16:creationId xmlns:a16="http://schemas.microsoft.com/office/drawing/2014/main" id="{CD9FE789-9CDE-D84F-BF1D-41825ABEB63E}"/>
              </a:ext>
            </a:extLst>
          </p:cNvPr>
          <p:cNvSpPr txBox="1"/>
          <p:nvPr/>
        </p:nvSpPr>
        <p:spPr>
          <a:xfrm>
            <a:off x="1795516" y="700499"/>
            <a:ext cx="5153975" cy="461665"/>
          </a:xfrm>
          <a:prstGeom prst="rect">
            <a:avLst/>
          </a:prstGeom>
          <a:noFill/>
        </p:spPr>
        <p:txBody>
          <a:bodyPr wrap="none" rtlCol="0">
            <a:spAutoFit/>
          </a:bodyPr>
          <a:lstStyle/>
          <a:p>
            <a:r>
              <a:rPr kumimoji="1" lang="ja-JP" altLang="en-US" sz="2400">
                <a:latin typeface="MS PGothic" panose="020B0600070205080204" pitchFamily="34" charset="-128"/>
                <a:ea typeface="MS PGothic" panose="020B0600070205080204" pitchFamily="34" charset="-128"/>
              </a:rPr>
              <a:t>創業以来の</a:t>
            </a:r>
            <a:r>
              <a:rPr lang="ja-JP" altLang="en-US" sz="2400">
                <a:latin typeface="MS PGothic" panose="020B0600070205080204" pitchFamily="34" charset="-128"/>
                <a:ea typeface="MS PGothic" panose="020B0600070205080204" pitchFamily="34" charset="-128"/>
              </a:rPr>
              <a:t>テンション（≒売上）の推移</a:t>
            </a:r>
            <a:endParaRPr kumimoji="1" lang="ja-JP" altLang="en-US" sz="2400">
              <a:latin typeface="MS PGothic" panose="020B0600070205080204" pitchFamily="34" charset="-128"/>
              <a:ea typeface="MS PGothic" panose="020B0600070205080204" pitchFamily="34" charset="-128"/>
            </a:endParaRPr>
          </a:p>
        </p:txBody>
      </p:sp>
      <p:sp>
        <p:nvSpPr>
          <p:cNvPr id="39" name="テキスト ボックス 38">
            <a:extLst>
              <a:ext uri="{FF2B5EF4-FFF2-40B4-BE49-F238E27FC236}">
                <a16:creationId xmlns:a16="http://schemas.microsoft.com/office/drawing/2014/main" id="{9460B567-2CEB-C54F-9142-1983738D3CEF}"/>
              </a:ext>
            </a:extLst>
          </p:cNvPr>
          <p:cNvSpPr txBox="1"/>
          <p:nvPr/>
        </p:nvSpPr>
        <p:spPr>
          <a:xfrm>
            <a:off x="512256" y="1594158"/>
            <a:ext cx="2646878" cy="1077218"/>
          </a:xfrm>
          <a:prstGeom prst="rect">
            <a:avLst/>
          </a:prstGeom>
          <a:noFill/>
        </p:spPr>
        <p:txBody>
          <a:bodyPr wrap="none" rtlCol="0">
            <a:spAutoFit/>
          </a:bodyPr>
          <a:lstStyle/>
          <a:p>
            <a:pPr algn="ctr"/>
            <a:r>
              <a:rPr lang="ja-JP" altLang="en-US" sz="3200">
                <a:solidFill>
                  <a:srgbClr val="FF0000"/>
                </a:solidFill>
                <a:latin typeface="MS PGothic" panose="020B0600070205080204" pitchFamily="34" charset="-128"/>
                <a:ea typeface="MS PGothic" panose="020B0600070205080204" pitchFamily="34" charset="-128"/>
              </a:rPr>
              <a:t>保険会社</a:t>
            </a:r>
            <a:r>
              <a:rPr kumimoji="1" lang="ja-JP" altLang="en-US" sz="3200">
                <a:solidFill>
                  <a:srgbClr val="FF0000"/>
                </a:solidFill>
                <a:latin typeface="MS PGothic" panose="020B0600070205080204" pitchFamily="34" charset="-128"/>
                <a:ea typeface="MS PGothic" panose="020B0600070205080204" pitchFamily="34" charset="-128"/>
              </a:rPr>
              <a:t>退職</a:t>
            </a:r>
            <a:endParaRPr lang="en-US" altLang="ja-JP" sz="3200" dirty="0">
              <a:solidFill>
                <a:srgbClr val="FF0000"/>
              </a:solidFill>
              <a:latin typeface="MS PGothic" panose="020B0600070205080204" pitchFamily="34" charset="-128"/>
              <a:ea typeface="MS PGothic" panose="020B0600070205080204" pitchFamily="34" charset="-128"/>
            </a:endParaRPr>
          </a:p>
          <a:p>
            <a:pPr algn="ctr"/>
            <a:r>
              <a:rPr lang="ja-JP" altLang="en-US" sz="3200">
                <a:solidFill>
                  <a:srgbClr val="FF0000"/>
                </a:solidFill>
                <a:latin typeface="MS PGothic" panose="020B0600070205080204" pitchFamily="34" charset="-128"/>
                <a:ea typeface="MS PGothic" panose="020B0600070205080204" pitchFamily="34" charset="-128"/>
              </a:rPr>
              <a:t>→独立</a:t>
            </a:r>
            <a:endParaRPr kumimoji="1" lang="ja-JP" altLang="en-US" sz="3200">
              <a:solidFill>
                <a:srgbClr val="FF0000"/>
              </a:solidFill>
              <a:latin typeface="MS PGothic" panose="020B0600070205080204" pitchFamily="34" charset="-128"/>
              <a:ea typeface="MS PGothic" panose="020B0600070205080204" pitchFamily="34" charset="-128"/>
            </a:endParaRPr>
          </a:p>
        </p:txBody>
      </p:sp>
      <p:sp>
        <p:nvSpPr>
          <p:cNvPr id="40" name="テキスト ボックス 39">
            <a:extLst>
              <a:ext uri="{FF2B5EF4-FFF2-40B4-BE49-F238E27FC236}">
                <a16:creationId xmlns:a16="http://schemas.microsoft.com/office/drawing/2014/main" id="{C75F2102-A1CC-294E-B6F7-238FD4803D48}"/>
              </a:ext>
            </a:extLst>
          </p:cNvPr>
          <p:cNvSpPr txBox="1"/>
          <p:nvPr/>
        </p:nvSpPr>
        <p:spPr>
          <a:xfrm>
            <a:off x="2520150" y="3179885"/>
            <a:ext cx="2031325" cy="1200329"/>
          </a:xfrm>
          <a:prstGeom prst="rect">
            <a:avLst/>
          </a:prstGeom>
          <a:noFill/>
        </p:spPr>
        <p:txBody>
          <a:bodyPr wrap="none" rtlCol="0">
            <a:spAutoFit/>
          </a:bodyPr>
          <a:lstStyle/>
          <a:p>
            <a:pPr algn="ctr"/>
            <a:r>
              <a:rPr kumimoji="1" lang="ja-JP" altLang="en-US" sz="3600">
                <a:solidFill>
                  <a:srgbClr val="FF0000"/>
                </a:solidFill>
                <a:latin typeface="MS PGothic" panose="020B0600070205080204" pitchFamily="34" charset="-128"/>
                <a:ea typeface="MS PGothic" panose="020B0600070205080204" pitchFamily="34" charset="-128"/>
              </a:rPr>
              <a:t>潜伏期間</a:t>
            </a:r>
            <a:endParaRPr kumimoji="1" lang="en-US" altLang="ja-JP" sz="3600" dirty="0">
              <a:solidFill>
                <a:srgbClr val="FF0000"/>
              </a:solidFill>
              <a:latin typeface="MS PGothic" panose="020B0600070205080204" pitchFamily="34" charset="-128"/>
              <a:ea typeface="MS PGothic" panose="020B0600070205080204" pitchFamily="34" charset="-128"/>
            </a:endParaRPr>
          </a:p>
          <a:p>
            <a:pPr algn="ctr"/>
            <a:r>
              <a:rPr lang="ja-JP" altLang="en-US" sz="3600">
                <a:solidFill>
                  <a:srgbClr val="FF0000"/>
                </a:solidFill>
                <a:latin typeface="MS PGothic" panose="020B0600070205080204" pitchFamily="34" charset="-128"/>
                <a:ea typeface="MS PGothic" panose="020B0600070205080204" pitchFamily="34" charset="-128"/>
              </a:rPr>
              <a:t>３年（笑）</a:t>
            </a:r>
            <a:endParaRPr kumimoji="1" lang="ja-JP" altLang="en-US" sz="3600">
              <a:solidFill>
                <a:srgbClr val="FF0000"/>
              </a:solidFill>
              <a:latin typeface="MS PGothic" panose="020B0600070205080204" pitchFamily="34" charset="-128"/>
              <a:ea typeface="MS PGothic" panose="020B0600070205080204" pitchFamily="34" charset="-128"/>
            </a:endParaRPr>
          </a:p>
        </p:txBody>
      </p:sp>
      <p:sp>
        <p:nvSpPr>
          <p:cNvPr id="44" name="星 16 43">
            <a:extLst>
              <a:ext uri="{FF2B5EF4-FFF2-40B4-BE49-F238E27FC236}">
                <a16:creationId xmlns:a16="http://schemas.microsoft.com/office/drawing/2014/main" id="{EC7F098C-D51B-CF49-A776-26BD053CBE3B}"/>
              </a:ext>
            </a:extLst>
          </p:cNvPr>
          <p:cNvSpPr/>
          <p:nvPr/>
        </p:nvSpPr>
        <p:spPr>
          <a:xfrm>
            <a:off x="5345218" y="968596"/>
            <a:ext cx="3681644" cy="2904024"/>
          </a:xfrm>
          <a:prstGeom prst="star1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latin typeface="MS PGothic" panose="020B0600070205080204" pitchFamily="34" charset="-128"/>
                <a:ea typeface="MS PGothic" panose="020B0600070205080204" pitchFamily="34" charset="-128"/>
              </a:rPr>
              <a:t>現在は</a:t>
            </a:r>
            <a:endParaRPr kumimoji="1" lang="en-US" altLang="ja-JP" sz="2800" dirty="0">
              <a:latin typeface="MS PGothic" panose="020B0600070205080204" pitchFamily="34" charset="-128"/>
              <a:ea typeface="MS PGothic" panose="020B0600070205080204" pitchFamily="34" charset="-128"/>
            </a:endParaRPr>
          </a:p>
          <a:p>
            <a:pPr algn="ctr"/>
            <a:r>
              <a:rPr kumimoji="1" lang="ja-JP" altLang="en-US" sz="2800">
                <a:latin typeface="MS PGothic" panose="020B0600070205080204" pitchFamily="34" charset="-128"/>
                <a:ea typeface="MS PGothic" panose="020B0600070205080204" pitchFamily="34" charset="-128"/>
              </a:rPr>
              <a:t>右肩上りの</a:t>
            </a:r>
            <a:endParaRPr kumimoji="1" lang="en-US" altLang="ja-JP" sz="2800" dirty="0">
              <a:latin typeface="MS PGothic" panose="020B0600070205080204" pitchFamily="34" charset="-128"/>
              <a:ea typeface="MS PGothic" panose="020B0600070205080204" pitchFamily="34" charset="-128"/>
            </a:endParaRPr>
          </a:p>
          <a:p>
            <a:pPr algn="ctr"/>
            <a:r>
              <a:rPr lang="ja-JP" altLang="en-US" sz="2800">
                <a:latin typeface="MS PGothic" panose="020B0600070205080204" pitchFamily="34" charset="-128"/>
                <a:ea typeface="MS PGothic" panose="020B0600070205080204" pitchFamily="34" charset="-128"/>
              </a:rPr>
              <a:t>順調な</a:t>
            </a:r>
            <a:endParaRPr lang="en-US" altLang="ja-JP" sz="2800" dirty="0">
              <a:latin typeface="MS PGothic" panose="020B0600070205080204" pitchFamily="34" charset="-128"/>
              <a:ea typeface="MS PGothic" panose="020B0600070205080204" pitchFamily="34" charset="-128"/>
            </a:endParaRPr>
          </a:p>
          <a:p>
            <a:pPr algn="ctr"/>
            <a:r>
              <a:rPr kumimoji="1" lang="ja-JP" altLang="en-US" sz="2800">
                <a:latin typeface="MS PGothic" panose="020B0600070205080204" pitchFamily="34" charset="-128"/>
                <a:ea typeface="MS PGothic" panose="020B0600070205080204" pitchFamily="34" charset="-128"/>
              </a:rPr>
              <a:t>成長</a:t>
            </a:r>
          </a:p>
        </p:txBody>
      </p:sp>
      <p:sp>
        <p:nvSpPr>
          <p:cNvPr id="2" name="角丸四角形吹き出し 1">
            <a:extLst>
              <a:ext uri="{FF2B5EF4-FFF2-40B4-BE49-F238E27FC236}">
                <a16:creationId xmlns:a16="http://schemas.microsoft.com/office/drawing/2014/main" id="{8E614D71-1870-68E8-2ED1-AF17E3E58F23}"/>
              </a:ext>
            </a:extLst>
          </p:cNvPr>
          <p:cNvSpPr/>
          <p:nvPr/>
        </p:nvSpPr>
        <p:spPr>
          <a:xfrm>
            <a:off x="4254181" y="5212951"/>
            <a:ext cx="2880320" cy="1342810"/>
          </a:xfrm>
          <a:prstGeom prst="wedgeRoundRectCallout">
            <a:avLst>
              <a:gd name="adj1" fmla="val -95177"/>
              <a:gd name="adj2" fmla="val -49474"/>
              <a:gd name="adj3" fmla="val 1666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ysClr val="windowText" lastClr="000000"/>
                </a:solidFill>
                <a:latin typeface="MS PGothic" panose="020B0600070205080204" pitchFamily="34" charset="-128"/>
                <a:ea typeface="MS PGothic" panose="020B0600070205080204" pitchFamily="34" charset="-128"/>
              </a:rPr>
              <a:t>お昼ご飯を</a:t>
            </a:r>
            <a:endParaRPr kumimoji="1" lang="en-US" altLang="ja-JP" sz="2400" dirty="0">
              <a:solidFill>
                <a:sysClr val="windowText" lastClr="000000"/>
              </a:solidFill>
              <a:latin typeface="MS PGothic" panose="020B0600070205080204" pitchFamily="34" charset="-128"/>
              <a:ea typeface="MS PGothic" panose="020B0600070205080204" pitchFamily="34" charset="-128"/>
            </a:endParaRPr>
          </a:p>
          <a:p>
            <a:pPr algn="ctr"/>
            <a:r>
              <a:rPr kumimoji="1" lang="ja-JP" altLang="en-US" sz="2400">
                <a:solidFill>
                  <a:sysClr val="windowText" lastClr="000000"/>
                </a:solidFill>
                <a:latin typeface="MS PGothic" panose="020B0600070205080204" pitchFamily="34" charset="-128"/>
                <a:ea typeface="MS PGothic" panose="020B0600070205080204" pitchFamily="34" charset="-128"/>
              </a:rPr>
              <a:t>我慢するレベル</a:t>
            </a:r>
            <a:r>
              <a:rPr kumimoji="1" lang="en-US" altLang="ja-JP" sz="2400" dirty="0">
                <a:solidFill>
                  <a:sysClr val="windowText" lastClr="000000"/>
                </a:solidFill>
                <a:latin typeface="MS PGothic" panose="020B0600070205080204" pitchFamily="34" charset="-128"/>
                <a:ea typeface="MS PGothic" panose="020B0600070205080204" pitchFamily="34" charset="-128"/>
              </a:rPr>
              <a:t>…</a:t>
            </a:r>
            <a:endParaRPr kumimoji="1" lang="ja-JP" altLang="en-US" sz="2400">
              <a:solidFill>
                <a:sysClr val="windowText" lastClr="000000"/>
              </a:solidFill>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415481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dissolv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dissolv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dissolv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dissolv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dissolv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dissolve">
                                      <p:cBhvr>
                                        <p:cTn id="47" dur="500"/>
                                        <p:tgtEl>
                                          <p:spTgt spid="40"/>
                                        </p:tgtEl>
                                      </p:cBhvr>
                                    </p:animEffect>
                                  </p:childTnLst>
                                </p:cTn>
                              </p:par>
                            </p:childTnLst>
                          </p:cTn>
                        </p:par>
                        <p:par>
                          <p:cTn id="48" fill="hold">
                            <p:stCondLst>
                              <p:cond delay="500"/>
                            </p:stCondLst>
                            <p:childTnLst>
                              <p:par>
                                <p:cTn id="49" presetID="9" presetClass="entr" presetSubtype="0" fill="hold" grpId="0"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dissolve">
                                      <p:cBhvr>
                                        <p:cTn id="51" dur="125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dissolv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dissolve">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dissolve">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dissolve">
                                      <p:cBhvr>
                                        <p:cTn id="71" dur="500"/>
                                        <p:tgtEl>
                                          <p:spTgt spid="36"/>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dissolve">
                                      <p:cBhvr>
                                        <p:cTn id="76" dur="500"/>
                                        <p:tgtEl>
                                          <p:spTgt spid="30"/>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dissolve">
                                      <p:cBhvr>
                                        <p:cTn id="81" dur="500"/>
                                        <p:tgtEl>
                                          <p:spTgt spid="37"/>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44"/>
                                        </p:tgtEl>
                                        <p:attrNameLst>
                                          <p:attrName>style.visibility</p:attrName>
                                        </p:attrNameLst>
                                      </p:cBhvr>
                                      <p:to>
                                        <p:strVal val="visible"/>
                                      </p:to>
                                    </p:set>
                                    <p:animEffect transition="in" filter="randombar(horizontal)">
                                      <p:cBhvr>
                                        <p:cTn id="86" dur="17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0" grpId="0"/>
      <p:bldP spid="44" grpId="0" animBg="1"/>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21D24786-7742-40BB-9CBF-8CCC8DD599B9}"/>
              </a:ext>
            </a:extLst>
          </p:cNvPr>
          <p:cNvSpPr>
            <a:spLocks noGrp="1"/>
          </p:cNvSpPr>
          <p:nvPr>
            <p:ph type="sldNum" sz="quarter" idx="12"/>
          </p:nvPr>
        </p:nvSpPr>
        <p:spPr>
          <a:xfrm>
            <a:off x="6785826" y="6492875"/>
            <a:ext cx="2228850" cy="317585"/>
          </a:xfrm>
        </p:spPr>
        <p:txBody>
          <a:bodyPr/>
          <a:lstStyle/>
          <a:p>
            <a:fld id="{EA5E466B-C367-40C3-9595-D4C9264D4DDD}" type="slidenum">
              <a:rPr kumimoji="1" lang="ja-JP" altLang="en-US" smtClean="0"/>
              <a:t>30</a:t>
            </a:fld>
            <a:endParaRPr kumimoji="1" lang="ja-JP" altLang="en-US"/>
          </a:p>
        </p:txBody>
      </p:sp>
      <p:sp>
        <p:nvSpPr>
          <p:cNvPr id="4" name="テキスト ボックス 3">
            <a:extLst>
              <a:ext uri="{FF2B5EF4-FFF2-40B4-BE49-F238E27FC236}">
                <a16:creationId xmlns:a16="http://schemas.microsoft.com/office/drawing/2014/main" id="{C1B66A6C-56BA-D14B-A77E-AFEADB6AA6A4}"/>
              </a:ext>
            </a:extLst>
          </p:cNvPr>
          <p:cNvSpPr txBox="1"/>
          <p:nvPr/>
        </p:nvSpPr>
        <p:spPr>
          <a:xfrm>
            <a:off x="631659" y="2512178"/>
            <a:ext cx="7880682" cy="1833643"/>
          </a:xfrm>
          <a:prstGeom prst="rect">
            <a:avLst/>
          </a:prstGeom>
          <a:solidFill>
            <a:srgbClr val="FFFF00"/>
          </a:solidFill>
        </p:spPr>
        <p:txBody>
          <a:bodyPr wrap="none" rtlCol="0">
            <a:spAutoFit/>
          </a:bodyPr>
          <a:lstStyle/>
          <a:p>
            <a:pPr algn="ctr">
              <a:lnSpc>
                <a:spcPct val="150000"/>
              </a:lnSpc>
            </a:pPr>
            <a:r>
              <a:rPr lang="ja-JP" altLang="en-US" sz="4000"/>
              <a:t>事業承継コンサルティング受任事例</a:t>
            </a:r>
            <a:endParaRPr lang="en-US" altLang="ja-JP" sz="4000" dirty="0"/>
          </a:p>
          <a:p>
            <a:pPr algn="ctr">
              <a:lnSpc>
                <a:spcPct val="150000"/>
              </a:lnSpc>
            </a:pPr>
            <a:r>
              <a:rPr lang="ja-JP" altLang="en-US" sz="4000"/>
              <a:t>（経営者の相続対策）</a:t>
            </a:r>
            <a:endParaRPr lang="en-US" altLang="ja-JP" sz="4000" dirty="0"/>
          </a:p>
        </p:txBody>
      </p:sp>
    </p:spTree>
    <p:extLst>
      <p:ext uri="{BB962C8B-B14F-4D97-AF65-F5344CB8AC3E}">
        <p14:creationId xmlns:p14="http://schemas.microsoft.com/office/powerpoint/2010/main" val="824118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9D3BE4-8881-4547-ACBB-71046FA32555}"/>
              </a:ext>
            </a:extLst>
          </p:cNvPr>
          <p:cNvSpPr>
            <a:spLocks noGrp="1"/>
          </p:cNvSpPr>
          <p:nvPr>
            <p:ph type="ctrTitle"/>
          </p:nvPr>
        </p:nvSpPr>
        <p:spPr>
          <a:xfrm>
            <a:off x="975648" y="480715"/>
            <a:ext cx="7069475" cy="408849"/>
          </a:xfrm>
        </p:spPr>
        <p:txBody>
          <a:bodyPr>
            <a:normAutofit fontScale="90000"/>
          </a:bodyPr>
          <a:lstStyle/>
          <a:p>
            <a:r>
              <a:rPr lang="ja-JP" altLang="en-US"/>
              <a:t>相談内容</a:t>
            </a:r>
            <a:endParaRPr lang="ja-JP" altLang="en-US" dirty="0"/>
          </a:p>
        </p:txBody>
      </p:sp>
      <p:sp>
        <p:nvSpPr>
          <p:cNvPr id="5" name="スライド番号プレースホルダー 4">
            <a:extLst>
              <a:ext uri="{FF2B5EF4-FFF2-40B4-BE49-F238E27FC236}">
                <a16:creationId xmlns:a16="http://schemas.microsoft.com/office/drawing/2014/main" id="{21D24786-7742-40BB-9CBF-8CCC8DD599B9}"/>
              </a:ext>
            </a:extLst>
          </p:cNvPr>
          <p:cNvSpPr>
            <a:spLocks noGrp="1"/>
          </p:cNvSpPr>
          <p:nvPr>
            <p:ph type="sldNum" sz="quarter" idx="12"/>
          </p:nvPr>
        </p:nvSpPr>
        <p:spPr>
          <a:xfrm>
            <a:off x="6785826" y="6492875"/>
            <a:ext cx="2228850" cy="317585"/>
          </a:xfrm>
        </p:spPr>
        <p:txBody>
          <a:bodyPr/>
          <a:lstStyle/>
          <a:p>
            <a:fld id="{EA5E466B-C367-40C3-9595-D4C9264D4DDD}" type="slidenum">
              <a:rPr kumimoji="1" lang="ja-JP" altLang="en-US" smtClean="0"/>
              <a:t>31</a:t>
            </a:fld>
            <a:endParaRPr kumimoji="1" lang="ja-JP" altLang="en-US"/>
          </a:p>
        </p:txBody>
      </p:sp>
      <p:sp>
        <p:nvSpPr>
          <p:cNvPr id="3" name="テキスト ボックス 2">
            <a:extLst>
              <a:ext uri="{FF2B5EF4-FFF2-40B4-BE49-F238E27FC236}">
                <a16:creationId xmlns:a16="http://schemas.microsoft.com/office/drawing/2014/main" id="{27BAC873-1B11-694A-A1DF-76F5547B776F}"/>
              </a:ext>
            </a:extLst>
          </p:cNvPr>
          <p:cNvSpPr txBox="1"/>
          <p:nvPr/>
        </p:nvSpPr>
        <p:spPr>
          <a:xfrm>
            <a:off x="182663" y="1340768"/>
            <a:ext cx="8655446" cy="48320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2800"/>
              <a:t>＜相談者＞</a:t>
            </a:r>
            <a:endParaRPr kumimoji="1" lang="en-US" altLang="ja-JP" sz="2800" dirty="0"/>
          </a:p>
          <a:p>
            <a:pPr algn="ctr"/>
            <a:r>
              <a:rPr kumimoji="1" lang="en-US" altLang="ja-JP" sz="2800" dirty="0"/>
              <a:t>62</a:t>
            </a:r>
            <a:r>
              <a:rPr kumimoji="1" lang="ja-JP" altLang="en-US" sz="2800"/>
              <a:t>歳医療法人理事長</a:t>
            </a:r>
            <a:endParaRPr kumimoji="1" lang="en-US" altLang="ja-JP" sz="2800" dirty="0"/>
          </a:p>
          <a:p>
            <a:pPr algn="ctr"/>
            <a:r>
              <a:rPr lang="ja-JP" altLang="en-US" sz="2800"/>
              <a:t>独身</a:t>
            </a:r>
            <a:endParaRPr lang="en-US" altLang="ja-JP" sz="2800" dirty="0"/>
          </a:p>
          <a:p>
            <a:pPr algn="ctr"/>
            <a:r>
              <a:rPr lang="ja-JP" altLang="en-US" sz="2800"/>
              <a:t>一人暮らし</a:t>
            </a:r>
            <a:endParaRPr kumimoji="1" lang="en-US" altLang="ja-JP" sz="2800" dirty="0"/>
          </a:p>
          <a:p>
            <a:pPr algn="ctr"/>
            <a:endParaRPr kumimoji="1" lang="en-US" altLang="ja-JP" sz="2800" dirty="0"/>
          </a:p>
          <a:p>
            <a:pPr algn="ctr"/>
            <a:r>
              <a:rPr lang="ja-JP" altLang="en-US" sz="2800"/>
              <a:t>＜相談内容＞</a:t>
            </a:r>
            <a:endParaRPr lang="en-US" altLang="ja-JP" sz="2800" dirty="0"/>
          </a:p>
          <a:p>
            <a:pPr algn="ctr"/>
            <a:r>
              <a:rPr lang="ja-JP" altLang="en-US" sz="2800"/>
              <a:t>子供がいない自分だが、</a:t>
            </a:r>
            <a:endParaRPr lang="en-US" altLang="ja-JP" sz="2800" dirty="0"/>
          </a:p>
          <a:p>
            <a:pPr algn="ctr"/>
            <a:r>
              <a:rPr lang="ja-JP" altLang="en-US" sz="2800"/>
              <a:t>そろそろ事業の承継について考えている。</a:t>
            </a:r>
            <a:endParaRPr lang="en-US" altLang="ja-JP" sz="2800" dirty="0"/>
          </a:p>
          <a:p>
            <a:pPr algn="ctr"/>
            <a:r>
              <a:rPr lang="ja-JP" altLang="en-US" sz="2800"/>
              <a:t>事業承継だけでなく、個人の相続のことも心配。</a:t>
            </a:r>
            <a:endParaRPr lang="en-US" altLang="ja-JP" sz="2800" dirty="0"/>
          </a:p>
          <a:p>
            <a:pPr algn="ctr"/>
            <a:r>
              <a:rPr lang="ja-JP" altLang="en-US" sz="2800"/>
              <a:t>生命保険も沢山入りすぎてて・・・</a:t>
            </a:r>
            <a:endParaRPr lang="en-US" altLang="ja-JP" sz="2800" dirty="0"/>
          </a:p>
          <a:p>
            <a:pPr algn="ctr"/>
            <a:r>
              <a:rPr lang="ja-JP" altLang="en-US" sz="2800"/>
              <a:t>諸々きちんと準備してかなければと考えている。</a:t>
            </a:r>
            <a:endParaRPr lang="en-US" altLang="ja-JP" sz="2800" dirty="0"/>
          </a:p>
        </p:txBody>
      </p:sp>
    </p:spTree>
    <p:extLst>
      <p:ext uri="{BB962C8B-B14F-4D97-AF65-F5344CB8AC3E}">
        <p14:creationId xmlns:p14="http://schemas.microsoft.com/office/powerpoint/2010/main" val="3343012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9D3BE4-8881-4547-ACBB-71046FA32555}"/>
              </a:ext>
            </a:extLst>
          </p:cNvPr>
          <p:cNvSpPr>
            <a:spLocks noGrp="1"/>
          </p:cNvSpPr>
          <p:nvPr>
            <p:ph type="ctrTitle"/>
          </p:nvPr>
        </p:nvSpPr>
        <p:spPr>
          <a:xfrm>
            <a:off x="334483" y="404664"/>
            <a:ext cx="8277769" cy="408849"/>
          </a:xfrm>
        </p:spPr>
        <p:txBody>
          <a:bodyPr>
            <a:noAutofit/>
          </a:bodyPr>
          <a:lstStyle/>
          <a:p>
            <a:r>
              <a:rPr lang="ja-JP" altLang="en-US" sz="3600"/>
              <a:t>事業承継コンサルティングの流れ（概要）</a:t>
            </a:r>
            <a:endParaRPr lang="ja-JP" altLang="en-US" sz="3600" dirty="0"/>
          </a:p>
        </p:txBody>
      </p:sp>
      <p:sp>
        <p:nvSpPr>
          <p:cNvPr id="5" name="スライド番号プレースホルダー 4">
            <a:extLst>
              <a:ext uri="{FF2B5EF4-FFF2-40B4-BE49-F238E27FC236}">
                <a16:creationId xmlns:a16="http://schemas.microsoft.com/office/drawing/2014/main" id="{21D24786-7742-40BB-9CBF-8CCC8DD599B9}"/>
              </a:ext>
            </a:extLst>
          </p:cNvPr>
          <p:cNvSpPr>
            <a:spLocks noGrp="1"/>
          </p:cNvSpPr>
          <p:nvPr>
            <p:ph type="sldNum" sz="quarter" idx="12"/>
          </p:nvPr>
        </p:nvSpPr>
        <p:spPr>
          <a:xfrm>
            <a:off x="6785826" y="6492875"/>
            <a:ext cx="2228850" cy="317585"/>
          </a:xfrm>
        </p:spPr>
        <p:txBody>
          <a:bodyPr/>
          <a:lstStyle/>
          <a:p>
            <a:fld id="{EA5E466B-C367-40C3-9595-D4C9264D4DDD}" type="slidenum">
              <a:rPr kumimoji="1" lang="ja-JP" altLang="en-US" smtClean="0"/>
              <a:t>32</a:t>
            </a:fld>
            <a:endParaRPr kumimoji="1" lang="ja-JP" altLang="en-US"/>
          </a:p>
        </p:txBody>
      </p:sp>
      <p:sp>
        <p:nvSpPr>
          <p:cNvPr id="3" name="テキスト ボックス 2">
            <a:extLst>
              <a:ext uri="{FF2B5EF4-FFF2-40B4-BE49-F238E27FC236}">
                <a16:creationId xmlns:a16="http://schemas.microsoft.com/office/drawing/2014/main" id="{DC409709-5E1D-B54D-8799-D07CE8BCB072}"/>
              </a:ext>
            </a:extLst>
          </p:cNvPr>
          <p:cNvSpPr txBox="1"/>
          <p:nvPr/>
        </p:nvSpPr>
        <p:spPr>
          <a:xfrm>
            <a:off x="497808" y="1178149"/>
            <a:ext cx="8148384" cy="5632311"/>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kumimoji="1" lang="ja-JP" altLang="en-US" sz="2000"/>
              <a:t>詳細なヒアリング</a:t>
            </a:r>
            <a:endParaRPr kumimoji="1" lang="en-US" altLang="ja-JP" sz="2000" dirty="0"/>
          </a:p>
          <a:p>
            <a:pPr algn="ctr"/>
            <a:r>
              <a:rPr lang="ja-JP" altLang="en-US" sz="2000"/>
              <a:t>↓</a:t>
            </a:r>
            <a:endParaRPr lang="en-US" altLang="ja-JP" sz="2000" dirty="0"/>
          </a:p>
          <a:p>
            <a:pPr algn="ctr"/>
            <a:r>
              <a:rPr kumimoji="1" lang="ja-JP" altLang="en-US" sz="2000"/>
              <a:t>相続対策・事業承継対策案の提示</a:t>
            </a:r>
            <a:endParaRPr kumimoji="1" lang="en-US" altLang="ja-JP" sz="2000" dirty="0"/>
          </a:p>
          <a:p>
            <a:pPr algn="ctr"/>
            <a:r>
              <a:rPr lang="ja-JP" altLang="en-US" sz="2000"/>
              <a:t>↓</a:t>
            </a:r>
            <a:endParaRPr lang="en-US" altLang="ja-JP" sz="2000" dirty="0"/>
          </a:p>
          <a:p>
            <a:pPr algn="ctr"/>
            <a:r>
              <a:rPr kumimoji="1" lang="ja-JP" altLang="en-US" sz="2000"/>
              <a:t>事業承継コンサルティング顧問契約（初年度着手金</a:t>
            </a:r>
            <a:r>
              <a:rPr kumimoji="1" lang="en-US" altLang="ja-JP" sz="2000" dirty="0"/>
              <a:t>30</a:t>
            </a:r>
            <a:r>
              <a:rPr kumimoji="1" lang="ja-JP" altLang="en-US" sz="2000"/>
              <a:t>万円＋年間</a:t>
            </a:r>
            <a:r>
              <a:rPr kumimoji="1" lang="en-US" altLang="ja-JP" sz="2000" dirty="0"/>
              <a:t>36</a:t>
            </a:r>
            <a:r>
              <a:rPr kumimoji="1" lang="ja-JP" altLang="en-US" sz="2000"/>
              <a:t>万円）</a:t>
            </a:r>
            <a:endParaRPr kumimoji="1" lang="en-US" altLang="ja-JP" sz="2000" dirty="0"/>
          </a:p>
          <a:p>
            <a:pPr algn="ctr"/>
            <a:r>
              <a:rPr lang="ja-JP" altLang="en-US" sz="2000">
                <a:solidFill>
                  <a:srgbClr val="FF0000"/>
                </a:solidFill>
              </a:rPr>
              <a:t>→相続コンサルタントのキャッシュポイント（現在顧問契約３年目）</a:t>
            </a:r>
            <a:endParaRPr lang="en-US" altLang="ja-JP" sz="2000" dirty="0">
              <a:solidFill>
                <a:srgbClr val="FF0000"/>
              </a:solidFill>
            </a:endParaRPr>
          </a:p>
          <a:p>
            <a:pPr algn="ctr"/>
            <a:r>
              <a:rPr lang="ja-JP" altLang="en-US" sz="2000"/>
              <a:t>↓</a:t>
            </a:r>
            <a:endParaRPr lang="en-US" altLang="ja-JP" sz="2000" dirty="0"/>
          </a:p>
          <a:p>
            <a:pPr algn="ctr"/>
            <a:r>
              <a:rPr kumimoji="1" lang="ja-JP" altLang="en-US" sz="2000"/>
              <a:t>相続税の試算・甥の養子縁組検討</a:t>
            </a:r>
            <a:r>
              <a:rPr kumimoji="1" lang="ja-JP" altLang="en-US" sz="2000">
                <a:solidFill>
                  <a:schemeClr val="tx1"/>
                </a:solidFill>
                <a:highlight>
                  <a:srgbClr val="FFFF00"/>
                </a:highlight>
              </a:rPr>
              <a:t>（税理士とコラボ）</a:t>
            </a:r>
            <a:endParaRPr kumimoji="1" lang="en-US" altLang="ja-JP" sz="2000" dirty="0">
              <a:solidFill>
                <a:schemeClr val="tx1"/>
              </a:solidFill>
              <a:highlight>
                <a:srgbClr val="FFFF00"/>
              </a:highlight>
            </a:endParaRPr>
          </a:p>
          <a:p>
            <a:pPr algn="ctr"/>
            <a:r>
              <a:rPr lang="ja-JP" altLang="en-US" sz="2000"/>
              <a:t>↓</a:t>
            </a:r>
            <a:endParaRPr lang="en-US" altLang="ja-JP" sz="2000" dirty="0"/>
          </a:p>
          <a:p>
            <a:pPr algn="ctr"/>
            <a:r>
              <a:rPr lang="ja-JP" altLang="en-US" sz="2000"/>
              <a:t>役員・従業員退職金規定改定</a:t>
            </a:r>
            <a:r>
              <a:rPr lang="ja-JP" altLang="en-US" sz="2000">
                <a:highlight>
                  <a:srgbClr val="FFFF00"/>
                </a:highlight>
              </a:rPr>
              <a:t>（社会保険労務士とコラボ）</a:t>
            </a:r>
            <a:endParaRPr lang="en-US" altLang="ja-JP" sz="2000" dirty="0">
              <a:highlight>
                <a:srgbClr val="FFFF00"/>
              </a:highlight>
            </a:endParaRPr>
          </a:p>
          <a:p>
            <a:pPr algn="ctr"/>
            <a:r>
              <a:rPr lang="ja-JP" altLang="en-US" sz="2000"/>
              <a:t>↓</a:t>
            </a:r>
            <a:endParaRPr lang="en-US" altLang="ja-JP" sz="2000" dirty="0"/>
          </a:p>
          <a:p>
            <a:pPr algn="ctr"/>
            <a:r>
              <a:rPr kumimoji="1" lang="ja-JP" altLang="en-US" sz="2000"/>
              <a:t>家族会議の開催（資料作成、司会進行など支援）</a:t>
            </a:r>
            <a:endParaRPr kumimoji="1" lang="en-US" altLang="ja-JP" sz="2000" dirty="0"/>
          </a:p>
          <a:p>
            <a:pPr algn="ctr"/>
            <a:r>
              <a:rPr lang="ja-JP" altLang="en-US" sz="2000"/>
              <a:t>↓</a:t>
            </a:r>
            <a:endParaRPr lang="en-US" altLang="ja-JP" sz="2000" dirty="0"/>
          </a:p>
          <a:p>
            <a:pPr algn="ctr"/>
            <a:r>
              <a:rPr kumimoji="1" lang="ja-JP" altLang="en-US" sz="2000"/>
              <a:t>生命保険最適化サポート</a:t>
            </a:r>
            <a:endParaRPr kumimoji="1" lang="en-US" altLang="ja-JP" sz="2000" dirty="0"/>
          </a:p>
          <a:p>
            <a:pPr algn="ctr"/>
            <a:r>
              <a:rPr kumimoji="1" lang="ja-JP" altLang="en-US" sz="2000">
                <a:solidFill>
                  <a:srgbClr val="FF0000"/>
                </a:solidFill>
              </a:rPr>
              <a:t>→</a:t>
            </a:r>
            <a:r>
              <a:rPr lang="en-US" altLang="ja-JP" sz="2000" dirty="0">
                <a:solidFill>
                  <a:srgbClr val="FF0000"/>
                </a:solidFill>
              </a:rPr>
              <a:t>FP</a:t>
            </a:r>
            <a:r>
              <a:rPr lang="ja-JP" altLang="en-US" sz="2000">
                <a:solidFill>
                  <a:srgbClr val="FF0000"/>
                </a:solidFill>
              </a:rPr>
              <a:t>のキャッシュポイント</a:t>
            </a:r>
            <a:endParaRPr kumimoji="1" lang="en-US" altLang="ja-JP" sz="2000" dirty="0">
              <a:solidFill>
                <a:srgbClr val="FF0000"/>
              </a:solidFill>
            </a:endParaRPr>
          </a:p>
          <a:p>
            <a:pPr algn="ctr"/>
            <a:r>
              <a:rPr lang="ja-JP" altLang="en-US" sz="2000"/>
              <a:t>↓</a:t>
            </a:r>
            <a:endParaRPr lang="en-US" altLang="ja-JP" sz="2000" dirty="0"/>
          </a:p>
          <a:p>
            <a:pPr algn="ctr"/>
            <a:r>
              <a:rPr kumimoji="1" lang="ja-JP" altLang="en-US" sz="2000"/>
              <a:t>財産管理委任契約＋任意後見契約＋遺言書＋死後事務委任契約</a:t>
            </a:r>
            <a:endParaRPr kumimoji="1" lang="en-US" altLang="ja-JP" sz="2000" dirty="0"/>
          </a:p>
          <a:p>
            <a:pPr algn="ctr"/>
            <a:r>
              <a:rPr lang="ja-JP" altLang="en-US" sz="2000">
                <a:highlight>
                  <a:srgbClr val="FFFF00"/>
                </a:highlight>
              </a:rPr>
              <a:t>（行政書士とコラボ）</a:t>
            </a:r>
            <a:endParaRPr lang="en-US" altLang="ja-JP" sz="2000" dirty="0">
              <a:highlight>
                <a:srgbClr val="FFFF00"/>
              </a:highlight>
            </a:endParaRPr>
          </a:p>
        </p:txBody>
      </p:sp>
    </p:spTree>
    <p:extLst>
      <p:ext uri="{BB962C8B-B14F-4D97-AF65-F5344CB8AC3E}">
        <p14:creationId xmlns:p14="http://schemas.microsoft.com/office/powerpoint/2010/main" val="2874416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コンテンツ プレースホルダー 3">
            <a:extLst>
              <a:ext uri="{FF2B5EF4-FFF2-40B4-BE49-F238E27FC236}">
                <a16:creationId xmlns:a16="http://schemas.microsoft.com/office/drawing/2014/main" id="{CA018572-75A5-DF44-8EA4-9D4BDDC0A83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390083" y="1556792"/>
            <a:ext cx="4597734" cy="4449744"/>
          </a:xfrm>
          <a:prstGeom prst="rect">
            <a:avLst/>
          </a:prstGeom>
          <a:solidFill>
            <a:srgbClr val="FFFF00"/>
          </a:solidFill>
        </p:spPr>
        <p:txBody>
          <a:bodyPr wrap="none" rtlCol="0">
            <a:spAutoFit/>
          </a:bodyPr>
          <a:lstStyle/>
          <a:p>
            <a:pPr algn="ctr">
              <a:lnSpc>
                <a:spcPct val="250000"/>
              </a:lnSpc>
            </a:pPr>
            <a:r>
              <a:rPr kumimoji="1" lang="en-US" altLang="ja-JP" sz="4000" dirty="0"/>
              <a:t>②</a:t>
            </a:r>
            <a:r>
              <a:rPr kumimoji="1" lang="ja-JP" altLang="en-US" sz="4000"/>
              <a:t>相続</a:t>
            </a:r>
            <a:r>
              <a:rPr kumimoji="1" lang="ja-JP" altLang="en-US" sz="4000" dirty="0"/>
              <a:t>マーケットで</a:t>
            </a:r>
            <a:endParaRPr kumimoji="1" lang="en-US" altLang="ja-JP" sz="4000" dirty="0"/>
          </a:p>
          <a:p>
            <a:pPr algn="ctr">
              <a:lnSpc>
                <a:spcPct val="250000"/>
              </a:lnSpc>
            </a:pPr>
            <a:r>
              <a:rPr lang="ja-JP" altLang="en-US" sz="4000" dirty="0"/>
              <a:t>収益を上げるための</a:t>
            </a:r>
            <a:endParaRPr lang="en-US" altLang="ja-JP" sz="4000" dirty="0"/>
          </a:p>
          <a:p>
            <a:pPr algn="ctr">
              <a:lnSpc>
                <a:spcPct val="250000"/>
              </a:lnSpc>
            </a:pPr>
            <a:r>
              <a:rPr lang="ja-JP" altLang="en-US" sz="4000"/>
              <a:t>ビジネスモデル</a:t>
            </a:r>
            <a:endParaRPr kumimoji="1" lang="en-US" altLang="ja-JP" sz="4000" dirty="0"/>
          </a:p>
        </p:txBody>
      </p:sp>
    </p:spTree>
    <p:extLst>
      <p:ext uri="{BB962C8B-B14F-4D97-AF65-F5344CB8AC3E}">
        <p14:creationId xmlns:p14="http://schemas.microsoft.com/office/powerpoint/2010/main" val="2822158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3">
            <a:extLst>
              <a:ext uri="{FF2B5EF4-FFF2-40B4-BE49-F238E27FC236}">
                <a16:creationId xmlns:a16="http://schemas.microsoft.com/office/drawing/2014/main" id="{A720154D-9475-1345-AD0C-96077C0045D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965688" y="1669950"/>
            <a:ext cx="7056784" cy="4570482"/>
          </a:xfrm>
          <a:prstGeom prst="rect">
            <a:avLst/>
          </a:prstGeom>
        </p:spPr>
        <p:txBody>
          <a:bodyPr wrap="square">
            <a:spAutoFit/>
          </a:bodyPr>
          <a:lstStyle/>
          <a:p>
            <a:pPr algn="ctr">
              <a:lnSpc>
                <a:spcPct val="150000"/>
              </a:lnSpc>
            </a:pPr>
            <a:r>
              <a:rPr lang="ja-JP" altLang="en-US" sz="3200" dirty="0">
                <a:solidFill>
                  <a:srgbClr val="000000"/>
                </a:solidFill>
                <a:latin typeface="Helvetica" charset="0"/>
              </a:rPr>
              <a:t>相続マーケットで収益を上げるためには</a:t>
            </a:r>
            <a:endParaRPr lang="en-US" altLang="ja-JP" sz="3200" dirty="0">
              <a:solidFill>
                <a:srgbClr val="000000"/>
              </a:solidFill>
              <a:latin typeface="Helvetica" charset="0"/>
            </a:endParaRPr>
          </a:p>
          <a:p>
            <a:pPr algn="ctr">
              <a:lnSpc>
                <a:spcPct val="150000"/>
              </a:lnSpc>
            </a:pPr>
            <a:endParaRPr lang="en-US" altLang="ja-JP" sz="3200" dirty="0">
              <a:solidFill>
                <a:srgbClr val="000000"/>
              </a:solidFill>
              <a:latin typeface="Helvetica" charset="0"/>
            </a:endParaRPr>
          </a:p>
          <a:p>
            <a:pPr algn="ctr">
              <a:lnSpc>
                <a:spcPct val="150000"/>
              </a:lnSpc>
            </a:pPr>
            <a:r>
              <a:rPr lang="ja-JP" altLang="en-US" sz="6600" dirty="0">
                <a:solidFill>
                  <a:srgbClr val="FF0000"/>
                </a:solidFill>
                <a:latin typeface="Helvetica" charset="0"/>
              </a:rPr>
              <a:t>「ビジネスモデル」</a:t>
            </a:r>
            <a:endParaRPr lang="en-US" altLang="ja-JP" sz="6600" dirty="0">
              <a:solidFill>
                <a:srgbClr val="FF0000"/>
              </a:solidFill>
              <a:latin typeface="Helvetica" charset="0"/>
            </a:endParaRPr>
          </a:p>
          <a:p>
            <a:pPr algn="ctr">
              <a:lnSpc>
                <a:spcPct val="150000"/>
              </a:lnSpc>
            </a:pPr>
            <a:endParaRPr lang="en-US" altLang="ja-JP" sz="3200" dirty="0">
              <a:solidFill>
                <a:srgbClr val="000000"/>
              </a:solidFill>
              <a:latin typeface="Helvetica" charset="0"/>
            </a:endParaRPr>
          </a:p>
          <a:p>
            <a:pPr algn="ctr">
              <a:lnSpc>
                <a:spcPct val="150000"/>
              </a:lnSpc>
            </a:pPr>
            <a:r>
              <a:rPr lang="ja-JP" altLang="en-US" sz="3200" dirty="0">
                <a:solidFill>
                  <a:srgbClr val="000000"/>
                </a:solidFill>
                <a:latin typeface="Helvetica" charset="0"/>
              </a:rPr>
              <a:t>が必要！</a:t>
            </a:r>
            <a:endParaRPr lang="ja-JP" altLang="en-US" sz="3200" dirty="0"/>
          </a:p>
        </p:txBody>
      </p:sp>
    </p:spTree>
    <p:extLst>
      <p:ext uri="{BB962C8B-B14F-4D97-AF65-F5344CB8AC3E}">
        <p14:creationId xmlns:p14="http://schemas.microsoft.com/office/powerpoint/2010/main" val="13638888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89756" y="1792014"/>
            <a:ext cx="8964488" cy="4524315"/>
          </a:xfrm>
          <a:prstGeom prst="rect">
            <a:avLst/>
          </a:prstGeom>
        </p:spPr>
        <p:txBody>
          <a:bodyPr wrap="square">
            <a:spAutoFit/>
          </a:bodyPr>
          <a:lstStyle/>
          <a:p>
            <a:pPr algn="ctr"/>
            <a:r>
              <a:rPr lang="ja-JP" altLang="en-US" sz="3600">
                <a:solidFill>
                  <a:srgbClr val="000000"/>
                </a:solidFill>
                <a:latin typeface="Helvetica" charset="0"/>
              </a:rPr>
              <a:t>　</a:t>
            </a:r>
            <a:r>
              <a:rPr lang="ja-JP" altLang="en-US" sz="9600">
                <a:solidFill>
                  <a:srgbClr val="FF0000"/>
                </a:solidFill>
                <a:latin typeface="Helvetica" charset="0"/>
              </a:rPr>
              <a:t>フロント商品</a:t>
            </a:r>
            <a:endParaRPr lang="en-US" altLang="ja-JP" sz="9600" dirty="0">
              <a:solidFill>
                <a:srgbClr val="FF0000"/>
              </a:solidFill>
              <a:latin typeface="Helvetica" charset="0"/>
            </a:endParaRPr>
          </a:p>
          <a:p>
            <a:pPr algn="ctr"/>
            <a:r>
              <a:rPr lang="ja-JP" altLang="en-US" sz="9600" b="0" i="0">
                <a:solidFill>
                  <a:srgbClr val="FF0000"/>
                </a:solidFill>
                <a:effectLst/>
                <a:latin typeface="Helvetica" charset="0"/>
              </a:rPr>
              <a:t>↓</a:t>
            </a:r>
            <a:endParaRPr lang="en-US" altLang="ja-JP" sz="9600" b="0" i="0" dirty="0">
              <a:solidFill>
                <a:srgbClr val="FF0000"/>
              </a:solidFill>
              <a:effectLst/>
              <a:latin typeface="Helvetica" charset="0"/>
            </a:endParaRPr>
          </a:p>
          <a:p>
            <a:pPr algn="ctr"/>
            <a:r>
              <a:rPr lang="ja-JP" altLang="en-US" sz="9600">
                <a:solidFill>
                  <a:srgbClr val="FF0000"/>
                </a:solidFill>
                <a:latin typeface="Helvetica" charset="0"/>
              </a:rPr>
              <a:t>バックエンド商品</a:t>
            </a:r>
            <a:endParaRPr lang="ja-JP" altLang="en-US" sz="9600" b="0" i="0" dirty="0">
              <a:solidFill>
                <a:srgbClr val="FF0000"/>
              </a:solidFill>
              <a:effectLst/>
              <a:latin typeface="Helvetica" charset="0"/>
            </a:endParaRPr>
          </a:p>
        </p:txBody>
      </p:sp>
      <p:sp>
        <p:nvSpPr>
          <p:cNvPr id="5" name="テキスト ボックス 4">
            <a:extLst>
              <a:ext uri="{FF2B5EF4-FFF2-40B4-BE49-F238E27FC236}">
                <a16:creationId xmlns:a16="http://schemas.microsoft.com/office/drawing/2014/main" id="{A00FD615-107F-2F45-AE99-293622AF75DD}"/>
              </a:ext>
            </a:extLst>
          </p:cNvPr>
          <p:cNvSpPr txBox="1"/>
          <p:nvPr/>
        </p:nvSpPr>
        <p:spPr>
          <a:xfrm>
            <a:off x="1923678" y="509186"/>
            <a:ext cx="5296643" cy="523220"/>
          </a:xfrm>
          <a:prstGeom prst="rect">
            <a:avLst/>
          </a:prstGeom>
          <a:noFill/>
        </p:spPr>
        <p:txBody>
          <a:bodyPr wrap="none" rtlCol="0">
            <a:spAutoFit/>
          </a:bodyPr>
          <a:lstStyle/>
          <a:p>
            <a:r>
              <a:rPr kumimoji="1" lang="ja-JP" altLang="en-US" sz="2800"/>
              <a:t>うまくいっているビジネスの共通点</a:t>
            </a:r>
          </a:p>
        </p:txBody>
      </p:sp>
    </p:spTree>
    <p:extLst>
      <p:ext uri="{BB962C8B-B14F-4D97-AF65-F5344CB8AC3E}">
        <p14:creationId xmlns:p14="http://schemas.microsoft.com/office/powerpoint/2010/main" val="267779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89756" y="1916832"/>
            <a:ext cx="8964488" cy="3908762"/>
          </a:xfrm>
          <a:prstGeom prst="rect">
            <a:avLst/>
          </a:prstGeom>
        </p:spPr>
        <p:txBody>
          <a:bodyPr wrap="square">
            <a:spAutoFit/>
          </a:bodyPr>
          <a:lstStyle/>
          <a:p>
            <a:pPr algn="ctr"/>
            <a:r>
              <a:rPr lang="ja-JP" altLang="en-US" sz="1200">
                <a:solidFill>
                  <a:srgbClr val="000000"/>
                </a:solidFill>
                <a:latin typeface="Helvetica" charset="0"/>
              </a:rPr>
              <a:t>　</a:t>
            </a:r>
            <a:r>
              <a:rPr lang="ja-JP" altLang="en-US" sz="4400">
                <a:latin typeface="Helvetica" charset="0"/>
              </a:rPr>
              <a:t>フロント商品＝</a:t>
            </a:r>
            <a:r>
              <a:rPr lang="ja-JP" altLang="en-US" sz="8000">
                <a:solidFill>
                  <a:srgbClr val="FF0000"/>
                </a:solidFill>
                <a:latin typeface="Helvetica" charset="0"/>
              </a:rPr>
              <a:t>集客商品</a:t>
            </a:r>
            <a:endParaRPr lang="en-US" altLang="ja-JP" sz="5400" dirty="0">
              <a:solidFill>
                <a:srgbClr val="FF0000"/>
              </a:solidFill>
              <a:latin typeface="Helvetica" charset="0"/>
            </a:endParaRPr>
          </a:p>
          <a:p>
            <a:pPr algn="ctr"/>
            <a:endParaRPr lang="en-US" altLang="ja-JP" sz="4400" b="0" i="0" dirty="0">
              <a:solidFill>
                <a:srgbClr val="FF0000"/>
              </a:solidFill>
              <a:effectLst/>
              <a:latin typeface="Helvetica" charset="0"/>
            </a:endParaRPr>
          </a:p>
          <a:p>
            <a:pPr algn="ctr"/>
            <a:endParaRPr lang="en-US" altLang="ja-JP" sz="4400" b="0" i="0" dirty="0">
              <a:solidFill>
                <a:srgbClr val="FF0000"/>
              </a:solidFill>
              <a:effectLst/>
              <a:latin typeface="Helvetica" charset="0"/>
            </a:endParaRPr>
          </a:p>
          <a:p>
            <a:pPr algn="ctr"/>
            <a:r>
              <a:rPr lang="ja-JP" altLang="en-US" sz="4400">
                <a:latin typeface="Helvetica" charset="0"/>
              </a:rPr>
              <a:t>バックエンド商品＝</a:t>
            </a:r>
            <a:r>
              <a:rPr lang="ja-JP" altLang="en-US" sz="8000">
                <a:solidFill>
                  <a:srgbClr val="FF0000"/>
                </a:solidFill>
                <a:latin typeface="Helvetica" charset="0"/>
              </a:rPr>
              <a:t>本命商品</a:t>
            </a:r>
            <a:endParaRPr lang="ja-JP" altLang="en-US" sz="4400" b="0" i="0" dirty="0">
              <a:solidFill>
                <a:srgbClr val="FF0000"/>
              </a:solidFill>
              <a:effectLst/>
              <a:latin typeface="Helvetica" charset="0"/>
            </a:endParaRPr>
          </a:p>
        </p:txBody>
      </p:sp>
      <p:sp>
        <p:nvSpPr>
          <p:cNvPr id="3" name="テキスト ボックス 2">
            <a:extLst>
              <a:ext uri="{FF2B5EF4-FFF2-40B4-BE49-F238E27FC236}">
                <a16:creationId xmlns:a16="http://schemas.microsoft.com/office/drawing/2014/main" id="{2358C7CA-304E-2049-AF90-AAF0F82C2C5E}"/>
              </a:ext>
            </a:extLst>
          </p:cNvPr>
          <p:cNvSpPr txBox="1"/>
          <p:nvPr/>
        </p:nvSpPr>
        <p:spPr>
          <a:xfrm>
            <a:off x="1923678" y="509186"/>
            <a:ext cx="5296643" cy="523220"/>
          </a:xfrm>
          <a:prstGeom prst="rect">
            <a:avLst/>
          </a:prstGeom>
          <a:noFill/>
        </p:spPr>
        <p:txBody>
          <a:bodyPr wrap="none" rtlCol="0">
            <a:spAutoFit/>
          </a:bodyPr>
          <a:lstStyle/>
          <a:p>
            <a:r>
              <a:rPr kumimoji="1" lang="ja-JP" altLang="en-US" sz="2800"/>
              <a:t>うまくいっているビジネスの共通点</a:t>
            </a:r>
          </a:p>
        </p:txBody>
      </p:sp>
    </p:spTree>
    <p:extLst>
      <p:ext uri="{BB962C8B-B14F-4D97-AF65-F5344CB8AC3E}">
        <p14:creationId xmlns:p14="http://schemas.microsoft.com/office/powerpoint/2010/main" val="484882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89756" y="2348880"/>
            <a:ext cx="8964488" cy="3046988"/>
          </a:xfrm>
          <a:prstGeom prst="rect">
            <a:avLst/>
          </a:prstGeom>
        </p:spPr>
        <p:txBody>
          <a:bodyPr wrap="square">
            <a:spAutoFit/>
          </a:bodyPr>
          <a:lstStyle/>
          <a:p>
            <a:pPr algn="ctr"/>
            <a:r>
              <a:rPr lang="ja-JP" altLang="en-US" sz="3600" dirty="0">
                <a:solidFill>
                  <a:srgbClr val="000000"/>
                </a:solidFill>
                <a:latin typeface="Helvetica" charset="0"/>
              </a:rPr>
              <a:t>　相続のビジネスモデルの基本</a:t>
            </a:r>
            <a:endParaRPr lang="en-US" altLang="ja-JP" sz="3600" dirty="0">
              <a:solidFill>
                <a:srgbClr val="000000"/>
              </a:solidFill>
              <a:latin typeface="Helvetica" charset="0"/>
            </a:endParaRPr>
          </a:p>
          <a:p>
            <a:pPr algn="ctr"/>
            <a:endParaRPr lang="en-US" altLang="ja-JP" sz="1200" dirty="0">
              <a:solidFill>
                <a:srgbClr val="000000"/>
              </a:solidFill>
              <a:latin typeface="Helvetica" charset="0"/>
            </a:endParaRPr>
          </a:p>
          <a:p>
            <a:pPr algn="ctr"/>
            <a:endParaRPr lang="ja-JP" altLang="en-US" sz="4800" dirty="0">
              <a:solidFill>
                <a:srgbClr val="000000"/>
              </a:solidFill>
              <a:latin typeface="Helvetica" charset="0"/>
            </a:endParaRPr>
          </a:p>
          <a:p>
            <a:pPr algn="ctr"/>
            <a:r>
              <a:rPr lang="ja-JP" altLang="en-US" sz="9600" b="0" i="0" dirty="0">
                <a:solidFill>
                  <a:srgbClr val="FF0000"/>
                </a:solidFill>
                <a:effectLst/>
                <a:latin typeface="Helvetica" charset="0"/>
              </a:rPr>
              <a:t>３ステップモデル</a:t>
            </a:r>
          </a:p>
        </p:txBody>
      </p:sp>
    </p:spTree>
    <p:extLst>
      <p:ext uri="{BB962C8B-B14F-4D97-AF65-F5344CB8AC3E}">
        <p14:creationId xmlns:p14="http://schemas.microsoft.com/office/powerpoint/2010/main" val="1508806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404813"/>
            <a:ext cx="1273175" cy="1265237"/>
          </a:xfrm>
        </p:spPr>
      </p:pic>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100063" y="1494914"/>
            <a:ext cx="3791743" cy="646331"/>
          </a:xfrm>
          <a:prstGeom prst="rect">
            <a:avLst/>
          </a:prstGeom>
          <a:solidFill>
            <a:srgbClr val="FFFF00"/>
          </a:solidFill>
        </p:spPr>
        <p:txBody>
          <a:bodyPr wrap="square" rtlCol="0">
            <a:spAutoFit/>
          </a:bodyPr>
          <a:lstStyle/>
          <a:p>
            <a:pPr algn="ctr"/>
            <a:r>
              <a:rPr kumimoji="1" lang="ja-JP" altLang="en-US" sz="3600" dirty="0">
                <a:latin typeface="MS PGothic" panose="020B0600070205080204" pitchFamily="34" charset="-128"/>
                <a:ea typeface="MS PGothic" panose="020B0600070205080204" pitchFamily="34" charset="-128"/>
              </a:rPr>
              <a:t>①</a:t>
            </a:r>
            <a:r>
              <a:rPr kumimoji="1" lang="ja-JP" altLang="en-US" sz="3600">
                <a:latin typeface="MS PGothic" panose="020B0600070205080204" pitchFamily="34" charset="-128"/>
                <a:ea typeface="MS PGothic" panose="020B0600070205080204" pitchFamily="34" charset="-128"/>
              </a:rPr>
              <a:t>相続セミナー</a:t>
            </a:r>
            <a:r>
              <a:rPr kumimoji="1" lang="ja-JP" altLang="en-US" sz="3600" dirty="0">
                <a:latin typeface="MS PGothic" panose="020B0600070205080204" pitchFamily="34" charset="-128"/>
                <a:ea typeface="MS PGothic" panose="020B0600070205080204" pitchFamily="34" charset="-128"/>
              </a:rPr>
              <a:t>　　　　　</a:t>
            </a:r>
          </a:p>
        </p:txBody>
      </p:sp>
      <p:sp>
        <p:nvSpPr>
          <p:cNvPr id="7" name="テキスト ボックス 6"/>
          <p:cNvSpPr txBox="1"/>
          <p:nvPr/>
        </p:nvSpPr>
        <p:spPr>
          <a:xfrm>
            <a:off x="2708791" y="3107557"/>
            <a:ext cx="2574286" cy="646331"/>
          </a:xfrm>
          <a:prstGeom prst="rect">
            <a:avLst/>
          </a:prstGeom>
          <a:solidFill>
            <a:srgbClr val="FFFF00"/>
          </a:solidFill>
        </p:spPr>
        <p:txBody>
          <a:bodyPr wrap="square" rtlCol="0">
            <a:spAutoFit/>
          </a:bodyPr>
          <a:lstStyle/>
          <a:p>
            <a:r>
              <a:rPr lang="ja-JP" altLang="en-US" sz="3600">
                <a:latin typeface="MS PGothic" panose="020B0600070205080204" pitchFamily="34" charset="-128"/>
                <a:ea typeface="MS PGothic" panose="020B0600070205080204" pitchFamily="34" charset="-128"/>
              </a:rPr>
              <a:t>②個別相談</a:t>
            </a:r>
            <a:endParaRPr kumimoji="1" lang="ja-JP" altLang="en-US" sz="3600" dirty="0">
              <a:latin typeface="MS PGothic" panose="020B0600070205080204" pitchFamily="34" charset="-128"/>
              <a:ea typeface="MS PGothic" panose="020B0600070205080204" pitchFamily="34" charset="-128"/>
            </a:endParaRPr>
          </a:p>
        </p:txBody>
      </p:sp>
      <p:sp>
        <p:nvSpPr>
          <p:cNvPr id="9" name="テキスト ボックス 8"/>
          <p:cNvSpPr txBox="1"/>
          <p:nvPr/>
        </p:nvSpPr>
        <p:spPr>
          <a:xfrm>
            <a:off x="620349" y="4663855"/>
            <a:ext cx="7903302" cy="1754326"/>
          </a:xfrm>
          <a:prstGeom prst="rect">
            <a:avLst/>
          </a:prstGeom>
          <a:solidFill>
            <a:srgbClr val="FF0000"/>
          </a:solidFill>
        </p:spPr>
        <p:txBody>
          <a:bodyPr wrap="square" rtlCol="0">
            <a:spAutoFit/>
          </a:bodyPr>
          <a:lstStyle/>
          <a:p>
            <a:pPr algn="ctr"/>
            <a:r>
              <a:rPr lang="ja-JP" altLang="en-US" sz="5400">
                <a:solidFill>
                  <a:schemeClr val="bg1"/>
                </a:solidFill>
                <a:latin typeface="MS PGothic" panose="020B0600070205080204" pitchFamily="34" charset="-128"/>
                <a:ea typeface="MS PGothic" panose="020B0600070205080204" pitchFamily="34" charset="-128"/>
              </a:rPr>
              <a:t>③ バックエンド商品受任</a:t>
            </a:r>
            <a:endParaRPr lang="en-US" altLang="ja-JP" sz="5400" dirty="0">
              <a:solidFill>
                <a:schemeClr val="bg1"/>
              </a:solidFill>
              <a:latin typeface="MS PGothic" panose="020B0600070205080204" pitchFamily="34" charset="-128"/>
              <a:ea typeface="MS PGothic" panose="020B0600070205080204" pitchFamily="34" charset="-128"/>
            </a:endParaRPr>
          </a:p>
          <a:p>
            <a:pPr algn="ctr"/>
            <a:r>
              <a:rPr lang="ja-JP" altLang="en-US" sz="5400">
                <a:solidFill>
                  <a:schemeClr val="bg1"/>
                </a:solidFill>
                <a:latin typeface="MS PGothic" panose="020B0600070205080204" pitchFamily="34" charset="-128"/>
                <a:ea typeface="MS PGothic" panose="020B0600070205080204" pitchFamily="34" charset="-128"/>
              </a:rPr>
              <a:t>生</a:t>
            </a:r>
            <a:r>
              <a:rPr lang="en-US" altLang="ja-JP" sz="5400" dirty="0">
                <a:solidFill>
                  <a:schemeClr val="bg1"/>
                </a:solidFill>
                <a:latin typeface="MS PGothic" panose="020B0600070205080204" pitchFamily="34" charset="-128"/>
                <a:ea typeface="MS PGothic" panose="020B0600070205080204" pitchFamily="34" charset="-128"/>
              </a:rPr>
              <a:t> </a:t>
            </a:r>
            <a:r>
              <a:rPr lang="ja-JP" altLang="en-US" sz="5400">
                <a:solidFill>
                  <a:schemeClr val="bg1"/>
                </a:solidFill>
                <a:latin typeface="MS PGothic" panose="020B0600070205080204" pitchFamily="34" charset="-128"/>
                <a:ea typeface="MS PGothic" panose="020B0600070205080204" pitchFamily="34" charset="-128"/>
              </a:rPr>
              <a:t>命</a:t>
            </a:r>
            <a:r>
              <a:rPr lang="en-US" altLang="ja-JP" sz="5400" dirty="0">
                <a:solidFill>
                  <a:schemeClr val="bg1"/>
                </a:solidFill>
                <a:latin typeface="MS PGothic" panose="020B0600070205080204" pitchFamily="34" charset="-128"/>
                <a:ea typeface="MS PGothic" panose="020B0600070205080204" pitchFamily="34" charset="-128"/>
              </a:rPr>
              <a:t> </a:t>
            </a:r>
            <a:r>
              <a:rPr lang="ja-JP" altLang="en-US" sz="5400">
                <a:solidFill>
                  <a:schemeClr val="bg1"/>
                </a:solidFill>
                <a:latin typeface="MS PGothic" panose="020B0600070205080204" pitchFamily="34" charset="-128"/>
                <a:ea typeface="MS PGothic" panose="020B0600070205080204" pitchFamily="34" charset="-128"/>
              </a:rPr>
              <a:t>保</a:t>
            </a:r>
            <a:r>
              <a:rPr lang="en-US" altLang="ja-JP" sz="5400" dirty="0">
                <a:solidFill>
                  <a:schemeClr val="bg1"/>
                </a:solidFill>
                <a:latin typeface="MS PGothic" panose="020B0600070205080204" pitchFamily="34" charset="-128"/>
                <a:ea typeface="MS PGothic" panose="020B0600070205080204" pitchFamily="34" charset="-128"/>
              </a:rPr>
              <a:t> </a:t>
            </a:r>
            <a:r>
              <a:rPr lang="ja-JP" altLang="en-US" sz="5400">
                <a:solidFill>
                  <a:schemeClr val="bg1"/>
                </a:solidFill>
                <a:latin typeface="MS PGothic" panose="020B0600070205080204" pitchFamily="34" charset="-128"/>
                <a:ea typeface="MS PGothic" panose="020B0600070205080204" pitchFamily="34" charset="-128"/>
              </a:rPr>
              <a:t>険</a:t>
            </a:r>
            <a:r>
              <a:rPr lang="en-US" altLang="ja-JP" sz="5400" dirty="0">
                <a:solidFill>
                  <a:schemeClr val="bg1"/>
                </a:solidFill>
                <a:latin typeface="MS PGothic" panose="020B0600070205080204" pitchFamily="34" charset="-128"/>
                <a:ea typeface="MS PGothic" panose="020B0600070205080204" pitchFamily="34" charset="-128"/>
              </a:rPr>
              <a:t> </a:t>
            </a:r>
            <a:r>
              <a:rPr lang="ja-JP" altLang="en-US" sz="5400">
                <a:solidFill>
                  <a:schemeClr val="bg1"/>
                </a:solidFill>
                <a:latin typeface="MS PGothic" panose="020B0600070205080204" pitchFamily="34" charset="-128"/>
                <a:ea typeface="MS PGothic" panose="020B0600070205080204" pitchFamily="34" charset="-128"/>
              </a:rPr>
              <a:t>契</a:t>
            </a:r>
            <a:r>
              <a:rPr lang="en-US" altLang="ja-JP" sz="5400" dirty="0">
                <a:solidFill>
                  <a:schemeClr val="bg1"/>
                </a:solidFill>
                <a:latin typeface="MS PGothic" panose="020B0600070205080204" pitchFamily="34" charset="-128"/>
                <a:ea typeface="MS PGothic" panose="020B0600070205080204" pitchFamily="34" charset="-128"/>
              </a:rPr>
              <a:t> </a:t>
            </a:r>
            <a:r>
              <a:rPr lang="ja-JP" altLang="en-US" sz="5400">
                <a:solidFill>
                  <a:schemeClr val="bg1"/>
                </a:solidFill>
                <a:latin typeface="MS PGothic" panose="020B0600070205080204" pitchFamily="34" charset="-128"/>
                <a:ea typeface="MS PGothic" panose="020B0600070205080204" pitchFamily="34" charset="-128"/>
              </a:rPr>
              <a:t>約</a:t>
            </a:r>
            <a:endParaRPr kumimoji="1" lang="ja-JP" altLang="en-US" sz="5400" dirty="0">
              <a:solidFill>
                <a:schemeClr val="bg1"/>
              </a:solidFill>
              <a:latin typeface="MS PGothic" panose="020B0600070205080204" pitchFamily="34" charset="-128"/>
              <a:ea typeface="MS PGothic" panose="020B0600070205080204" pitchFamily="34" charset="-128"/>
            </a:endParaRPr>
          </a:p>
        </p:txBody>
      </p:sp>
      <p:sp>
        <p:nvSpPr>
          <p:cNvPr id="4" name="テキスト ボックス 3"/>
          <p:cNvSpPr txBox="1"/>
          <p:nvPr/>
        </p:nvSpPr>
        <p:spPr>
          <a:xfrm>
            <a:off x="2156465" y="596683"/>
            <a:ext cx="5046574" cy="523220"/>
          </a:xfrm>
          <a:prstGeom prst="rect">
            <a:avLst/>
          </a:prstGeom>
          <a:noFill/>
        </p:spPr>
        <p:txBody>
          <a:bodyPr wrap="none" rtlCol="0">
            <a:spAutoFit/>
          </a:bodyPr>
          <a:lstStyle/>
          <a:p>
            <a:r>
              <a:rPr kumimoji="1" lang="ja-JP" altLang="en-US" sz="2800" dirty="0">
                <a:latin typeface="MS PGothic" panose="020B0600070205080204" pitchFamily="34" charset="-128"/>
                <a:ea typeface="MS PGothic" panose="020B0600070205080204" pitchFamily="34" charset="-128"/>
              </a:rPr>
              <a:t>相続ビジネス</a:t>
            </a:r>
            <a:r>
              <a:rPr kumimoji="1" lang="ja-JP" altLang="en-US" sz="2800">
                <a:latin typeface="MS PGothic" panose="020B0600070205080204" pitchFamily="34" charset="-128"/>
                <a:ea typeface="MS PGothic" panose="020B0600070205080204" pitchFamily="34" charset="-128"/>
              </a:rPr>
              <a:t>の３ステップモデル</a:t>
            </a:r>
            <a:endParaRPr kumimoji="1" lang="ja-JP" altLang="en-US" sz="2800" dirty="0">
              <a:latin typeface="MS PGothic" panose="020B0600070205080204" pitchFamily="34" charset="-128"/>
              <a:ea typeface="MS PGothic" panose="020B0600070205080204" pitchFamily="34" charset="-128"/>
            </a:endParaRPr>
          </a:p>
        </p:txBody>
      </p:sp>
      <p:sp>
        <p:nvSpPr>
          <p:cNvPr id="6" name="下矢印 5"/>
          <p:cNvSpPr/>
          <p:nvPr/>
        </p:nvSpPr>
        <p:spPr>
          <a:xfrm>
            <a:off x="3599890" y="2380343"/>
            <a:ext cx="792088" cy="504056"/>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S PGothic" panose="020B0600070205080204" pitchFamily="34" charset="-128"/>
              <a:ea typeface="MS PGothic" panose="020B0600070205080204" pitchFamily="34" charset="-128"/>
            </a:endParaRPr>
          </a:p>
        </p:txBody>
      </p:sp>
      <p:sp>
        <p:nvSpPr>
          <p:cNvPr id="11" name="下矢印 10"/>
          <p:cNvSpPr/>
          <p:nvPr/>
        </p:nvSpPr>
        <p:spPr>
          <a:xfrm>
            <a:off x="3623150" y="4008000"/>
            <a:ext cx="792088" cy="504056"/>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S PGothic" panose="020B0600070205080204" pitchFamily="34" charset="-128"/>
              <a:ea typeface="MS PGothic" panose="020B0600070205080204" pitchFamily="34" charset="-128"/>
            </a:endParaRPr>
          </a:p>
        </p:txBody>
      </p:sp>
      <p:sp>
        <p:nvSpPr>
          <p:cNvPr id="3" name="テキスト ボックス 2">
            <a:extLst>
              <a:ext uri="{FF2B5EF4-FFF2-40B4-BE49-F238E27FC236}">
                <a16:creationId xmlns:a16="http://schemas.microsoft.com/office/drawing/2014/main" id="{EC9F2CC1-402D-F4DE-3EA1-1B1BCEF80360}"/>
              </a:ext>
            </a:extLst>
          </p:cNvPr>
          <p:cNvSpPr txBox="1"/>
          <p:nvPr/>
        </p:nvSpPr>
        <p:spPr>
          <a:xfrm rot="20999908">
            <a:off x="387520" y="1372359"/>
            <a:ext cx="4801314" cy="1200329"/>
          </a:xfrm>
          <a:prstGeom prst="rect">
            <a:avLst/>
          </a:prstGeom>
          <a:solidFill>
            <a:srgbClr val="00B050"/>
          </a:solidFill>
        </p:spPr>
        <p:txBody>
          <a:bodyPr wrap="none" rtlCol="0">
            <a:spAutoFit/>
          </a:bodyPr>
          <a:lstStyle/>
          <a:p>
            <a:r>
              <a:rPr kumimoji="1" lang="ja-JP" altLang="en-US" sz="7200" b="1">
                <a:solidFill>
                  <a:schemeClr val="bg1"/>
                </a:solidFill>
              </a:rPr>
              <a:t>顧客獲得型</a:t>
            </a:r>
          </a:p>
        </p:txBody>
      </p:sp>
      <p:sp>
        <p:nvSpPr>
          <p:cNvPr id="5" name="テキスト ボックス 4">
            <a:extLst>
              <a:ext uri="{FF2B5EF4-FFF2-40B4-BE49-F238E27FC236}">
                <a16:creationId xmlns:a16="http://schemas.microsoft.com/office/drawing/2014/main" id="{3619F076-1A35-BDA7-CAE9-A18013C9BE0E}"/>
              </a:ext>
            </a:extLst>
          </p:cNvPr>
          <p:cNvSpPr txBox="1"/>
          <p:nvPr/>
        </p:nvSpPr>
        <p:spPr>
          <a:xfrm rot="20999908">
            <a:off x="5545288" y="880725"/>
            <a:ext cx="2492990" cy="646331"/>
          </a:xfrm>
          <a:prstGeom prst="rect">
            <a:avLst/>
          </a:prstGeom>
          <a:solidFill>
            <a:schemeClr val="tx2"/>
          </a:solidFill>
        </p:spPr>
        <p:txBody>
          <a:bodyPr wrap="none" rtlCol="0">
            <a:spAutoFit/>
          </a:bodyPr>
          <a:lstStyle/>
          <a:p>
            <a:r>
              <a:rPr lang="ja-JP" altLang="en-US" sz="3600" b="1">
                <a:solidFill>
                  <a:schemeClr val="bg1"/>
                </a:solidFill>
              </a:rPr>
              <a:t>知識提供</a:t>
            </a:r>
            <a:r>
              <a:rPr kumimoji="1" lang="ja-JP" altLang="en-US" sz="3600" b="1">
                <a:solidFill>
                  <a:schemeClr val="bg1"/>
                </a:solidFill>
              </a:rPr>
              <a:t>型</a:t>
            </a:r>
          </a:p>
        </p:txBody>
      </p:sp>
      <p:cxnSp>
        <p:nvCxnSpPr>
          <p:cNvPr id="14" name="直線コネクタ 13">
            <a:extLst>
              <a:ext uri="{FF2B5EF4-FFF2-40B4-BE49-F238E27FC236}">
                <a16:creationId xmlns:a16="http://schemas.microsoft.com/office/drawing/2014/main" id="{ADD79880-C1CF-3302-4FBE-702F50BC19E2}"/>
              </a:ext>
            </a:extLst>
          </p:cNvPr>
          <p:cNvCxnSpPr/>
          <p:nvPr/>
        </p:nvCxnSpPr>
        <p:spPr>
          <a:xfrm>
            <a:off x="5859143" y="476672"/>
            <a:ext cx="1881209" cy="144016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EFCD774-4A11-4820-4C83-D4436D7F5E11}"/>
              </a:ext>
            </a:extLst>
          </p:cNvPr>
          <p:cNvCxnSpPr>
            <a:cxnSpLocks/>
          </p:cNvCxnSpPr>
          <p:nvPr/>
        </p:nvCxnSpPr>
        <p:spPr>
          <a:xfrm flipH="1">
            <a:off x="5887396" y="318927"/>
            <a:ext cx="1495944" cy="156551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40E566D0-FAA4-6A0B-2F33-7FDEB417A7AD}"/>
              </a:ext>
            </a:extLst>
          </p:cNvPr>
          <p:cNvSpPr txBox="1"/>
          <p:nvPr/>
        </p:nvSpPr>
        <p:spPr>
          <a:xfrm rot="20999908">
            <a:off x="530723" y="641381"/>
            <a:ext cx="2492990" cy="646331"/>
          </a:xfrm>
          <a:prstGeom prst="rect">
            <a:avLst/>
          </a:prstGeom>
          <a:solidFill>
            <a:schemeClr val="accent6">
              <a:lumMod val="75000"/>
            </a:schemeClr>
          </a:solidFill>
        </p:spPr>
        <p:txBody>
          <a:bodyPr wrap="none" rtlCol="0">
            <a:spAutoFit/>
          </a:bodyPr>
          <a:lstStyle/>
          <a:p>
            <a:r>
              <a:rPr lang="ja-JP" altLang="en-US" sz="3600" b="1">
                <a:solidFill>
                  <a:schemeClr val="bg1"/>
                </a:solidFill>
              </a:rPr>
              <a:t>課題解決型</a:t>
            </a:r>
            <a:endParaRPr kumimoji="1" lang="ja-JP" altLang="en-US" sz="3600" b="1">
              <a:solidFill>
                <a:schemeClr val="bg1"/>
              </a:solidFill>
            </a:endParaRPr>
          </a:p>
        </p:txBody>
      </p:sp>
    </p:spTree>
    <p:extLst>
      <p:ext uri="{BB962C8B-B14F-4D97-AF65-F5344CB8AC3E}">
        <p14:creationId xmlns:p14="http://schemas.microsoft.com/office/powerpoint/2010/main" val="293116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par>
                                <p:cTn id="38" presetID="9"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dissolv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dissolv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p:cTn id="50" dur="500" fill="hold"/>
                                        <p:tgtEl>
                                          <p:spTgt spid="3"/>
                                        </p:tgtEl>
                                        <p:attrNameLst>
                                          <p:attrName>ppt_w</p:attrName>
                                        </p:attrNameLst>
                                      </p:cBhvr>
                                      <p:tavLst>
                                        <p:tav tm="0">
                                          <p:val>
                                            <p:fltVal val="0"/>
                                          </p:val>
                                        </p:tav>
                                        <p:tav tm="100000">
                                          <p:val>
                                            <p:strVal val="#ppt_w"/>
                                          </p:val>
                                        </p:tav>
                                      </p:tavLst>
                                    </p:anim>
                                    <p:anim calcmode="lin" valueType="num">
                                      <p:cBhvr>
                                        <p:cTn id="51"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6" grpId="0" animBg="1"/>
      <p:bldP spid="11" grpId="0" animBg="1"/>
      <p:bldP spid="3" grpId="0" animBg="1"/>
      <p:bldP spid="5"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0" y="476672"/>
            <a:ext cx="9144000" cy="2616101"/>
          </a:xfrm>
          <a:prstGeom prst="rect">
            <a:avLst/>
          </a:prstGeom>
        </p:spPr>
        <p:txBody>
          <a:bodyPr wrap="square">
            <a:spAutoFit/>
          </a:bodyPr>
          <a:lstStyle/>
          <a:p>
            <a:pPr algn="ctr"/>
            <a:r>
              <a:rPr lang="ja-JP" altLang="en-US" sz="3600">
                <a:solidFill>
                  <a:srgbClr val="000000"/>
                </a:solidFill>
                <a:latin typeface="Helvetica" charset="0"/>
              </a:rPr>
              <a:t>始まりはいつも</a:t>
            </a:r>
            <a:endParaRPr lang="en-US" altLang="ja-JP" sz="1200" dirty="0">
              <a:solidFill>
                <a:srgbClr val="000000"/>
              </a:solidFill>
              <a:latin typeface="Helvetica" charset="0"/>
            </a:endParaRPr>
          </a:p>
          <a:p>
            <a:pPr algn="ctr"/>
            <a:endParaRPr lang="ja-JP" altLang="en-US" sz="4800" dirty="0">
              <a:solidFill>
                <a:srgbClr val="000000"/>
              </a:solidFill>
              <a:latin typeface="Helvetica" charset="0"/>
            </a:endParaRPr>
          </a:p>
          <a:p>
            <a:pPr algn="ctr"/>
            <a:r>
              <a:rPr lang="ja-JP" altLang="en-US" sz="8000" b="0" i="0">
                <a:solidFill>
                  <a:srgbClr val="FF0000"/>
                </a:solidFill>
                <a:effectLst/>
                <a:latin typeface="Helvetica" charset="0"/>
              </a:rPr>
              <a:t>相続セミナー</a:t>
            </a:r>
            <a:endParaRPr lang="ja-JP" altLang="en-US" sz="8000" b="0" i="0" dirty="0">
              <a:solidFill>
                <a:srgbClr val="FF0000"/>
              </a:solidFill>
              <a:effectLst/>
              <a:latin typeface="Helvetica" charset="0"/>
            </a:endParaRPr>
          </a:p>
        </p:txBody>
      </p:sp>
      <p:sp>
        <p:nvSpPr>
          <p:cNvPr id="3" name="テキスト ボックス 2">
            <a:extLst>
              <a:ext uri="{FF2B5EF4-FFF2-40B4-BE49-F238E27FC236}">
                <a16:creationId xmlns:a16="http://schemas.microsoft.com/office/drawing/2014/main" id="{1D820123-9993-CED9-7D4A-09B1C46DFA51}"/>
              </a:ext>
            </a:extLst>
          </p:cNvPr>
          <p:cNvSpPr txBox="1"/>
          <p:nvPr/>
        </p:nvSpPr>
        <p:spPr>
          <a:xfrm>
            <a:off x="1250417" y="3283750"/>
            <a:ext cx="6643165" cy="962956"/>
          </a:xfrm>
          <a:prstGeom prst="rect">
            <a:avLst/>
          </a:prstGeom>
          <a:noFill/>
        </p:spPr>
        <p:txBody>
          <a:bodyPr wrap="none" rtlCol="0">
            <a:spAutoFit/>
          </a:bodyPr>
          <a:lstStyle/>
          <a:p>
            <a:pPr algn="ctr">
              <a:lnSpc>
                <a:spcPct val="150000"/>
              </a:lnSpc>
            </a:pPr>
            <a:r>
              <a:rPr kumimoji="1" lang="ja-JP" altLang="en-US" sz="2000"/>
              <a:t>既契約者・見込客に相続セミナーを受講してもらうことで、</a:t>
            </a:r>
            <a:br>
              <a:rPr kumimoji="1" lang="en-US" altLang="ja-JP" sz="2000" dirty="0"/>
            </a:br>
            <a:r>
              <a:rPr kumimoji="1" lang="ja-JP" altLang="en-US" sz="2000"/>
              <a:t>あなたがその人たちの最初の相続の相談相手になれます！</a:t>
            </a:r>
          </a:p>
        </p:txBody>
      </p:sp>
      <p:sp>
        <p:nvSpPr>
          <p:cNvPr id="4" name="テキスト ボックス 3">
            <a:extLst>
              <a:ext uri="{FF2B5EF4-FFF2-40B4-BE49-F238E27FC236}">
                <a16:creationId xmlns:a16="http://schemas.microsoft.com/office/drawing/2014/main" id="{F683A97A-1C8B-EFE6-303C-D1CD006D1C7A}"/>
              </a:ext>
            </a:extLst>
          </p:cNvPr>
          <p:cNvSpPr txBox="1"/>
          <p:nvPr/>
        </p:nvSpPr>
        <p:spPr>
          <a:xfrm>
            <a:off x="1026786" y="4610478"/>
            <a:ext cx="7269940" cy="1957524"/>
          </a:xfrm>
          <a:prstGeom prst="rect">
            <a:avLst/>
          </a:prstGeom>
          <a:solidFill>
            <a:srgbClr val="00B050"/>
          </a:solidFill>
        </p:spPr>
        <p:txBody>
          <a:bodyPr wrap="none" rtlCol="0">
            <a:spAutoFit/>
          </a:bodyPr>
          <a:lstStyle/>
          <a:p>
            <a:pPr algn="ctr">
              <a:lnSpc>
                <a:spcPct val="150000"/>
              </a:lnSpc>
            </a:pPr>
            <a:r>
              <a:rPr kumimoji="1" lang="ja-JP" altLang="en-US" sz="2800">
                <a:solidFill>
                  <a:schemeClr val="bg1"/>
                </a:solidFill>
              </a:rPr>
              <a:t>既契約者・見込客への</a:t>
            </a:r>
            <a:endParaRPr kumimoji="1" lang="en-US" altLang="ja-JP" sz="2800" dirty="0">
              <a:solidFill>
                <a:schemeClr val="bg1"/>
              </a:solidFill>
            </a:endParaRPr>
          </a:p>
          <a:p>
            <a:pPr algn="ctr">
              <a:lnSpc>
                <a:spcPct val="150000"/>
              </a:lnSpc>
            </a:pPr>
            <a:r>
              <a:rPr lang="ja-JP" altLang="en-US" sz="2800">
                <a:solidFill>
                  <a:schemeClr val="bg1"/>
                </a:solidFill>
              </a:rPr>
              <a:t>「顧客獲得型・</a:t>
            </a:r>
            <a:r>
              <a:rPr kumimoji="1" lang="ja-JP" altLang="en-US" sz="2800">
                <a:solidFill>
                  <a:schemeClr val="bg1"/>
                </a:solidFill>
              </a:rPr>
              <a:t>相続セミナー」に関心がある方は</a:t>
            </a:r>
            <a:br>
              <a:rPr kumimoji="1" lang="en-US" altLang="ja-JP" sz="2800" dirty="0">
                <a:solidFill>
                  <a:schemeClr val="bg1"/>
                </a:solidFill>
              </a:rPr>
            </a:br>
            <a:r>
              <a:rPr lang="ja-JP" altLang="en-US" sz="2800">
                <a:solidFill>
                  <a:schemeClr val="bg1"/>
                </a:solidFill>
              </a:rPr>
              <a:t>むねお所長に個別にご相談ください。</a:t>
            </a:r>
            <a:endParaRPr kumimoji="1" lang="ja-JP" altLang="en-US" sz="2800">
              <a:solidFill>
                <a:schemeClr val="bg1"/>
              </a:solidFill>
            </a:endParaRPr>
          </a:p>
        </p:txBody>
      </p:sp>
    </p:spTree>
    <p:extLst>
      <p:ext uri="{BB962C8B-B14F-4D97-AF65-F5344CB8AC3E}">
        <p14:creationId xmlns:p14="http://schemas.microsoft.com/office/powerpoint/2010/main" val="121870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dissolv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1835696" y="2132825"/>
            <a:ext cx="5208477" cy="3023392"/>
          </a:xfrm>
          <a:prstGeom prst="rect">
            <a:avLst/>
          </a:prstGeom>
          <a:noFill/>
        </p:spPr>
        <p:txBody>
          <a:bodyPr wrap="none" rtlCol="0">
            <a:spAutoFit/>
          </a:bodyPr>
          <a:lstStyle/>
          <a:p>
            <a:pPr algn="ctr">
              <a:lnSpc>
                <a:spcPct val="150000"/>
              </a:lnSpc>
            </a:pPr>
            <a:r>
              <a:rPr lang="ja-JP" altLang="en-US" sz="4400">
                <a:solidFill>
                  <a:prstClr val="black"/>
                </a:solidFill>
              </a:rPr>
              <a:t>あなたは</a:t>
            </a:r>
            <a:endParaRPr lang="en-US" altLang="ja-JP" sz="4400" dirty="0">
              <a:solidFill>
                <a:prstClr val="black"/>
              </a:solidFill>
            </a:endParaRPr>
          </a:p>
          <a:p>
            <a:pPr algn="ctr">
              <a:lnSpc>
                <a:spcPct val="150000"/>
              </a:lnSpc>
            </a:pPr>
            <a:r>
              <a:rPr lang="ja-JP" altLang="en-US" sz="4400">
                <a:solidFill>
                  <a:prstClr val="black"/>
                </a:solidFill>
              </a:rPr>
              <a:t>相続の仕事が得意で</a:t>
            </a:r>
            <a:endParaRPr lang="en-US" altLang="ja-JP" sz="4400" dirty="0">
              <a:solidFill>
                <a:prstClr val="black"/>
              </a:solidFill>
            </a:endParaRPr>
          </a:p>
          <a:p>
            <a:pPr algn="ctr">
              <a:lnSpc>
                <a:spcPct val="150000"/>
              </a:lnSpc>
            </a:pPr>
            <a:r>
              <a:rPr lang="ja-JP" altLang="en-US" sz="4400">
                <a:solidFill>
                  <a:prstClr val="black"/>
                </a:solidFill>
              </a:rPr>
              <a:t>自信がありますか？</a:t>
            </a:r>
            <a:endParaRPr lang="ja-JP" altLang="en-US" sz="4400" dirty="0">
              <a:solidFill>
                <a:prstClr val="black"/>
              </a:solidFill>
            </a:endParaRPr>
          </a:p>
        </p:txBody>
      </p:sp>
      <p:pic>
        <p:nvPicPr>
          <p:cNvPr id="4" name="コンテンツ プレースホルダー 3">
            <a:extLst>
              <a:ext uri="{FF2B5EF4-FFF2-40B4-BE49-F238E27FC236}">
                <a16:creationId xmlns:a16="http://schemas.microsoft.com/office/drawing/2014/main" id="{16BBDB97-CF81-AC4B-95B3-6E69E1A460C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5" name="直線コネクタ 4">
            <a:extLst>
              <a:ext uri="{FF2B5EF4-FFF2-40B4-BE49-F238E27FC236}">
                <a16:creationId xmlns:a16="http://schemas.microsoft.com/office/drawing/2014/main" id="{A8F984FE-02BA-6146-A2CA-4A5D2A00E8F2}"/>
              </a:ext>
            </a:extLst>
          </p:cNvPr>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9E9D01F8-6D9C-8538-E630-00DD67434BB1}"/>
              </a:ext>
            </a:extLst>
          </p:cNvPr>
          <p:cNvSpPr txBox="1"/>
          <p:nvPr/>
        </p:nvSpPr>
        <p:spPr>
          <a:xfrm>
            <a:off x="2279987" y="636391"/>
            <a:ext cx="4652236" cy="461665"/>
          </a:xfrm>
          <a:prstGeom prst="rect">
            <a:avLst/>
          </a:prstGeom>
          <a:noFill/>
        </p:spPr>
        <p:txBody>
          <a:bodyPr wrap="none" rtlCol="0">
            <a:spAutoFit/>
          </a:bodyPr>
          <a:lstStyle/>
          <a:p>
            <a:r>
              <a:rPr kumimoji="1" lang="ja-JP" altLang="en-US" sz="2400"/>
              <a:t>突然ですが、あなたに質問します。</a:t>
            </a:r>
          </a:p>
        </p:txBody>
      </p:sp>
    </p:spTree>
    <p:extLst>
      <p:ext uri="{BB962C8B-B14F-4D97-AF65-F5344CB8AC3E}">
        <p14:creationId xmlns:p14="http://schemas.microsoft.com/office/powerpoint/2010/main" val="52000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3">
            <a:extLst>
              <a:ext uri="{FF2B5EF4-FFF2-40B4-BE49-F238E27FC236}">
                <a16:creationId xmlns:a16="http://schemas.microsoft.com/office/drawing/2014/main" id="{00B63BC2-A5CF-F248-BA0E-21745E2D04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427823" y="1973569"/>
            <a:ext cx="4288354" cy="2910861"/>
          </a:xfrm>
          <a:prstGeom prst="rect">
            <a:avLst/>
          </a:prstGeom>
          <a:solidFill>
            <a:srgbClr val="FFFF00"/>
          </a:solidFill>
        </p:spPr>
        <p:txBody>
          <a:bodyPr wrap="none" rtlCol="0">
            <a:spAutoFit/>
          </a:bodyPr>
          <a:lstStyle/>
          <a:p>
            <a:pPr algn="ctr">
              <a:lnSpc>
                <a:spcPct val="250000"/>
              </a:lnSpc>
            </a:pPr>
            <a:r>
              <a:rPr lang="ja-JP" altLang="en-US" sz="4000"/>
              <a:t>③相続分野の</a:t>
            </a:r>
            <a:br>
              <a:rPr lang="en-US" altLang="ja-JP" sz="4000" dirty="0"/>
            </a:br>
            <a:r>
              <a:rPr lang="ja-JP" altLang="en-US" sz="4000"/>
              <a:t>生命保険活用事例</a:t>
            </a:r>
            <a:endParaRPr lang="en-US" altLang="ja-JP" sz="4000" dirty="0"/>
          </a:p>
        </p:txBody>
      </p:sp>
    </p:spTree>
    <p:extLst>
      <p:ext uri="{BB962C8B-B14F-4D97-AF65-F5344CB8AC3E}">
        <p14:creationId xmlns:p14="http://schemas.microsoft.com/office/powerpoint/2010/main" val="3578853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865918" y="606885"/>
            <a:ext cx="6420275" cy="523220"/>
          </a:xfrm>
          <a:prstGeom prst="rect">
            <a:avLst/>
          </a:prstGeom>
          <a:noFill/>
        </p:spPr>
        <p:txBody>
          <a:bodyPr wrap="square" rtlCol="0">
            <a:spAutoFit/>
          </a:bodyPr>
          <a:lstStyle/>
          <a:p>
            <a:r>
              <a:rPr lang="ja-JP" altLang="en-US" sz="2800"/>
              <a:t>保険嫌いの経営者の相続対策の実例</a:t>
            </a:r>
            <a:endParaRPr kumimoji="1" lang="ja-JP" altLang="en-US" sz="2800" dirty="0"/>
          </a:p>
        </p:txBody>
      </p:sp>
      <p:grpSp>
        <p:nvGrpSpPr>
          <p:cNvPr id="107" name="グループ化 106">
            <a:extLst>
              <a:ext uri="{FF2B5EF4-FFF2-40B4-BE49-F238E27FC236}">
                <a16:creationId xmlns:a16="http://schemas.microsoft.com/office/drawing/2014/main" id="{70E9C1B6-B87D-1A06-EF77-88B02827B461}"/>
              </a:ext>
            </a:extLst>
          </p:cNvPr>
          <p:cNvGrpSpPr/>
          <p:nvPr/>
        </p:nvGrpSpPr>
        <p:grpSpPr>
          <a:xfrm>
            <a:off x="-47730" y="1434262"/>
            <a:ext cx="8868201" cy="5091071"/>
            <a:chOff x="1236149" y="2052490"/>
            <a:chExt cx="7072991" cy="3928463"/>
          </a:xfrm>
        </p:grpSpPr>
        <p:sp>
          <p:nvSpPr>
            <p:cNvPr id="4" name="円/楕円 3">
              <a:extLst>
                <a:ext uri="{FF2B5EF4-FFF2-40B4-BE49-F238E27FC236}">
                  <a16:creationId xmlns:a16="http://schemas.microsoft.com/office/drawing/2014/main" id="{5A7678A8-DD22-390A-B584-3398EFEA9BF9}"/>
                </a:ext>
              </a:extLst>
            </p:cNvPr>
            <p:cNvSpPr/>
            <p:nvPr/>
          </p:nvSpPr>
          <p:spPr>
            <a:xfrm>
              <a:off x="3635896" y="2348880"/>
              <a:ext cx="504056" cy="504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三角形 4">
              <a:extLst>
                <a:ext uri="{FF2B5EF4-FFF2-40B4-BE49-F238E27FC236}">
                  <a16:creationId xmlns:a16="http://schemas.microsoft.com/office/drawing/2014/main" id="{BC30E745-E9AB-1D6C-28B5-6CA2D173C1B5}"/>
                </a:ext>
              </a:extLst>
            </p:cNvPr>
            <p:cNvSpPr/>
            <p:nvPr/>
          </p:nvSpPr>
          <p:spPr>
            <a:xfrm>
              <a:off x="5220072" y="2348880"/>
              <a:ext cx="504056" cy="432048"/>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4659EB02-6B7C-6FE7-D235-55CEE776E38E}"/>
                </a:ext>
              </a:extLst>
            </p:cNvPr>
            <p:cNvCxnSpPr>
              <a:cxnSpLocks/>
            </p:cNvCxnSpPr>
            <p:nvPr/>
          </p:nvCxnSpPr>
          <p:spPr>
            <a:xfrm>
              <a:off x="4247964" y="2492896"/>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F7FF73E4-C005-8B95-3EC9-C9E0FFD9A86E}"/>
                </a:ext>
              </a:extLst>
            </p:cNvPr>
            <p:cNvCxnSpPr>
              <a:cxnSpLocks/>
            </p:cNvCxnSpPr>
            <p:nvPr/>
          </p:nvCxnSpPr>
          <p:spPr>
            <a:xfrm>
              <a:off x="4247964" y="2636912"/>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3A085018-FD0E-3BE8-61A9-BB98A5A53371}"/>
                </a:ext>
              </a:extLst>
            </p:cNvPr>
            <p:cNvCxnSpPr>
              <a:cxnSpLocks/>
            </p:cNvCxnSpPr>
            <p:nvPr/>
          </p:nvCxnSpPr>
          <p:spPr>
            <a:xfrm>
              <a:off x="2353333" y="3717032"/>
              <a:ext cx="47389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8D2ABFD9-3203-78F5-248C-A6DE80BD5DCF}"/>
                </a:ext>
              </a:extLst>
            </p:cNvPr>
            <p:cNvCxnSpPr>
              <a:cxnSpLocks/>
            </p:cNvCxnSpPr>
            <p:nvPr/>
          </p:nvCxnSpPr>
          <p:spPr>
            <a:xfrm>
              <a:off x="2353333" y="371703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AC9DF1F-3CB5-69A6-6197-3CDDA3B12342}"/>
                </a:ext>
              </a:extLst>
            </p:cNvPr>
            <p:cNvCxnSpPr>
              <a:cxnSpLocks/>
            </p:cNvCxnSpPr>
            <p:nvPr/>
          </p:nvCxnSpPr>
          <p:spPr>
            <a:xfrm>
              <a:off x="7092280" y="371703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8AFC1D64-EDCF-398F-4F17-7BD10C4AA17B}"/>
                </a:ext>
              </a:extLst>
            </p:cNvPr>
            <p:cNvCxnSpPr>
              <a:cxnSpLocks/>
            </p:cNvCxnSpPr>
            <p:nvPr/>
          </p:nvCxnSpPr>
          <p:spPr>
            <a:xfrm>
              <a:off x="4716016" y="2636912"/>
              <a:ext cx="0" cy="165618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三角形 21">
              <a:extLst>
                <a:ext uri="{FF2B5EF4-FFF2-40B4-BE49-F238E27FC236}">
                  <a16:creationId xmlns:a16="http://schemas.microsoft.com/office/drawing/2014/main" id="{E42D8A5D-3217-807C-067F-EE2E9AB8173D}"/>
                </a:ext>
              </a:extLst>
            </p:cNvPr>
            <p:cNvSpPr/>
            <p:nvPr/>
          </p:nvSpPr>
          <p:spPr>
            <a:xfrm>
              <a:off x="6826671" y="4297370"/>
              <a:ext cx="504056" cy="432048"/>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三角形 22">
              <a:extLst>
                <a:ext uri="{FF2B5EF4-FFF2-40B4-BE49-F238E27FC236}">
                  <a16:creationId xmlns:a16="http://schemas.microsoft.com/office/drawing/2014/main" id="{A4FDFF4B-70BA-A925-7DC0-96AE46649C09}"/>
                </a:ext>
              </a:extLst>
            </p:cNvPr>
            <p:cNvSpPr/>
            <p:nvPr/>
          </p:nvSpPr>
          <p:spPr>
            <a:xfrm>
              <a:off x="4477569" y="4293096"/>
              <a:ext cx="504056" cy="432048"/>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a:extLst>
                <a:ext uri="{FF2B5EF4-FFF2-40B4-BE49-F238E27FC236}">
                  <a16:creationId xmlns:a16="http://schemas.microsoft.com/office/drawing/2014/main" id="{4F9180BD-5629-A1E1-FD5C-9D98183646C2}"/>
                </a:ext>
              </a:extLst>
            </p:cNvPr>
            <p:cNvSpPr/>
            <p:nvPr/>
          </p:nvSpPr>
          <p:spPr>
            <a:xfrm>
              <a:off x="2128467" y="4293096"/>
              <a:ext cx="504056" cy="504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4CE58ACE-1173-AE35-CDD0-DCD9F8167916}"/>
                </a:ext>
              </a:extLst>
            </p:cNvPr>
            <p:cNvSpPr/>
            <p:nvPr/>
          </p:nvSpPr>
          <p:spPr>
            <a:xfrm>
              <a:off x="5502981" y="5476897"/>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6AE7CBDB-D697-57C8-1658-9290132D5BD3}"/>
                </a:ext>
              </a:extLst>
            </p:cNvPr>
            <p:cNvSpPr/>
            <p:nvPr/>
          </p:nvSpPr>
          <p:spPr>
            <a:xfrm>
              <a:off x="7805084" y="5447462"/>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a:extLst>
                <a:ext uri="{FF2B5EF4-FFF2-40B4-BE49-F238E27FC236}">
                  <a16:creationId xmlns:a16="http://schemas.microsoft.com/office/drawing/2014/main" id="{E80A8A19-ED91-1D91-B27D-F6420675417A}"/>
                </a:ext>
              </a:extLst>
            </p:cNvPr>
            <p:cNvSpPr/>
            <p:nvPr/>
          </p:nvSpPr>
          <p:spPr>
            <a:xfrm>
              <a:off x="7777187" y="4221088"/>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a:extLst>
                <a:ext uri="{FF2B5EF4-FFF2-40B4-BE49-F238E27FC236}">
                  <a16:creationId xmlns:a16="http://schemas.microsoft.com/office/drawing/2014/main" id="{0C58BF81-EB8D-9235-6213-4CDE08902DBC}"/>
                </a:ext>
              </a:extLst>
            </p:cNvPr>
            <p:cNvSpPr/>
            <p:nvPr/>
          </p:nvSpPr>
          <p:spPr>
            <a:xfrm>
              <a:off x="5428085" y="4257092"/>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三角形 30">
              <a:extLst>
                <a:ext uri="{FF2B5EF4-FFF2-40B4-BE49-F238E27FC236}">
                  <a16:creationId xmlns:a16="http://schemas.microsoft.com/office/drawing/2014/main" id="{C55E3611-F020-32F7-0D83-72EE52F50FD2}"/>
                </a:ext>
              </a:extLst>
            </p:cNvPr>
            <p:cNvSpPr/>
            <p:nvPr/>
          </p:nvSpPr>
          <p:spPr>
            <a:xfrm>
              <a:off x="2128467" y="5481742"/>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三角形 31">
              <a:extLst>
                <a:ext uri="{FF2B5EF4-FFF2-40B4-BE49-F238E27FC236}">
                  <a16:creationId xmlns:a16="http://schemas.microsoft.com/office/drawing/2014/main" id="{5F834C15-288D-727E-4DEF-2E85989A2BEB}"/>
                </a:ext>
              </a:extLst>
            </p:cNvPr>
            <p:cNvSpPr/>
            <p:nvPr/>
          </p:nvSpPr>
          <p:spPr>
            <a:xfrm>
              <a:off x="3076361" y="4293096"/>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 name="直線コネクタ 43">
              <a:extLst>
                <a:ext uri="{FF2B5EF4-FFF2-40B4-BE49-F238E27FC236}">
                  <a16:creationId xmlns:a16="http://schemas.microsoft.com/office/drawing/2014/main" id="{0849DBCF-E192-F1CF-7B6D-DCFED81FC0E8}"/>
                </a:ext>
              </a:extLst>
            </p:cNvPr>
            <p:cNvCxnSpPr>
              <a:cxnSpLocks/>
            </p:cNvCxnSpPr>
            <p:nvPr/>
          </p:nvCxnSpPr>
          <p:spPr>
            <a:xfrm>
              <a:off x="7356670" y="443711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EB25063E-3A8D-05E6-8AD6-5EE3530D5AC2}"/>
                </a:ext>
              </a:extLst>
            </p:cNvPr>
            <p:cNvCxnSpPr>
              <a:cxnSpLocks/>
            </p:cNvCxnSpPr>
            <p:nvPr/>
          </p:nvCxnSpPr>
          <p:spPr>
            <a:xfrm>
              <a:off x="7356669" y="453933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9E964805-B675-54C7-B5B6-ADE4A3CF83CE}"/>
                </a:ext>
              </a:extLst>
            </p:cNvPr>
            <p:cNvCxnSpPr>
              <a:cxnSpLocks/>
            </p:cNvCxnSpPr>
            <p:nvPr/>
          </p:nvCxnSpPr>
          <p:spPr>
            <a:xfrm>
              <a:off x="2699793" y="445617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9D962668-E3D8-AE73-6D62-CA90D65E0DC7}"/>
                </a:ext>
              </a:extLst>
            </p:cNvPr>
            <p:cNvCxnSpPr>
              <a:cxnSpLocks/>
            </p:cNvCxnSpPr>
            <p:nvPr/>
          </p:nvCxnSpPr>
          <p:spPr>
            <a:xfrm>
              <a:off x="2699792" y="455839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96E7821A-12A9-4A63-0C8A-96DF1978C812}"/>
                </a:ext>
              </a:extLst>
            </p:cNvPr>
            <p:cNvCxnSpPr>
              <a:cxnSpLocks/>
            </p:cNvCxnSpPr>
            <p:nvPr/>
          </p:nvCxnSpPr>
          <p:spPr>
            <a:xfrm>
              <a:off x="4981626" y="445617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61B91CCE-4A08-0DF7-A007-3E1598BAF626}"/>
                </a:ext>
              </a:extLst>
            </p:cNvPr>
            <p:cNvCxnSpPr>
              <a:cxnSpLocks/>
            </p:cNvCxnSpPr>
            <p:nvPr/>
          </p:nvCxnSpPr>
          <p:spPr>
            <a:xfrm>
              <a:off x="4981625" y="455839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0A736FA5-E36C-FDC6-57A9-DF934AAA3DAE}"/>
                </a:ext>
              </a:extLst>
            </p:cNvPr>
            <p:cNvCxnSpPr>
              <a:cxnSpLocks/>
            </p:cNvCxnSpPr>
            <p:nvPr/>
          </p:nvCxnSpPr>
          <p:spPr>
            <a:xfrm>
              <a:off x="2895936" y="455839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9A4CD9F7-6FFC-B63B-E99B-8030C3F6F79D}"/>
                </a:ext>
              </a:extLst>
            </p:cNvPr>
            <p:cNvCxnSpPr>
              <a:cxnSpLocks/>
            </p:cNvCxnSpPr>
            <p:nvPr/>
          </p:nvCxnSpPr>
          <p:spPr>
            <a:xfrm>
              <a:off x="5184068" y="455839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6118D949-CCDE-FD29-1AB5-85585700D050}"/>
                </a:ext>
              </a:extLst>
            </p:cNvPr>
            <p:cNvCxnSpPr>
              <a:cxnSpLocks/>
            </p:cNvCxnSpPr>
            <p:nvPr/>
          </p:nvCxnSpPr>
          <p:spPr>
            <a:xfrm>
              <a:off x="7533998" y="4561470"/>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10F17070-6207-8317-0966-68C4D4AB5FC7}"/>
                </a:ext>
              </a:extLst>
            </p:cNvPr>
            <p:cNvCxnSpPr>
              <a:cxnSpLocks/>
            </p:cNvCxnSpPr>
            <p:nvPr/>
          </p:nvCxnSpPr>
          <p:spPr>
            <a:xfrm>
              <a:off x="2380495" y="5180221"/>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DEE757D5-A1AE-C050-173D-C4F8DB5DCF2D}"/>
                </a:ext>
              </a:extLst>
            </p:cNvPr>
            <p:cNvCxnSpPr>
              <a:cxnSpLocks/>
            </p:cNvCxnSpPr>
            <p:nvPr/>
          </p:nvCxnSpPr>
          <p:spPr>
            <a:xfrm>
              <a:off x="2380495" y="5171527"/>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4" name="三角形 63">
              <a:extLst>
                <a:ext uri="{FF2B5EF4-FFF2-40B4-BE49-F238E27FC236}">
                  <a16:creationId xmlns:a16="http://schemas.microsoft.com/office/drawing/2014/main" id="{40EC8507-425E-2754-7082-F668BBA9F137}"/>
                </a:ext>
              </a:extLst>
            </p:cNvPr>
            <p:cNvSpPr/>
            <p:nvPr/>
          </p:nvSpPr>
          <p:spPr>
            <a:xfrm>
              <a:off x="3076361" y="5481742"/>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 name="直線コネクタ 64">
              <a:extLst>
                <a:ext uri="{FF2B5EF4-FFF2-40B4-BE49-F238E27FC236}">
                  <a16:creationId xmlns:a16="http://schemas.microsoft.com/office/drawing/2014/main" id="{D96F99CC-F9E1-2A7E-B04B-C365F0F32159}"/>
                </a:ext>
              </a:extLst>
            </p:cNvPr>
            <p:cNvCxnSpPr>
              <a:cxnSpLocks/>
            </p:cNvCxnSpPr>
            <p:nvPr/>
          </p:nvCxnSpPr>
          <p:spPr>
            <a:xfrm>
              <a:off x="3328389" y="5171527"/>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6" name="三角形 65">
              <a:extLst>
                <a:ext uri="{FF2B5EF4-FFF2-40B4-BE49-F238E27FC236}">
                  <a16:creationId xmlns:a16="http://schemas.microsoft.com/office/drawing/2014/main" id="{C0AC7265-AF97-8930-5DE8-778B9BBEBD13}"/>
                </a:ext>
              </a:extLst>
            </p:cNvPr>
            <p:cNvSpPr/>
            <p:nvPr/>
          </p:nvSpPr>
          <p:spPr>
            <a:xfrm>
              <a:off x="6831289" y="5458669"/>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 name="直線コネクタ 66">
              <a:extLst>
                <a:ext uri="{FF2B5EF4-FFF2-40B4-BE49-F238E27FC236}">
                  <a16:creationId xmlns:a16="http://schemas.microsoft.com/office/drawing/2014/main" id="{E1767B7A-DB3C-ABDB-1582-704946B7EBC0}"/>
                </a:ext>
              </a:extLst>
            </p:cNvPr>
            <p:cNvCxnSpPr>
              <a:cxnSpLocks/>
            </p:cNvCxnSpPr>
            <p:nvPr/>
          </p:nvCxnSpPr>
          <p:spPr>
            <a:xfrm>
              <a:off x="7083317" y="5157148"/>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AFC838ED-CB73-6018-7285-E84E3B60B267}"/>
                </a:ext>
              </a:extLst>
            </p:cNvPr>
            <p:cNvCxnSpPr>
              <a:cxnSpLocks/>
            </p:cNvCxnSpPr>
            <p:nvPr/>
          </p:nvCxnSpPr>
          <p:spPr>
            <a:xfrm>
              <a:off x="7083317" y="5148454"/>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C6310217-3888-D3D7-B286-63932EA7439B}"/>
                </a:ext>
              </a:extLst>
            </p:cNvPr>
            <p:cNvCxnSpPr>
              <a:cxnSpLocks/>
            </p:cNvCxnSpPr>
            <p:nvPr/>
          </p:nvCxnSpPr>
          <p:spPr>
            <a:xfrm>
              <a:off x="8031211" y="5148454"/>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1" name="三角形 70">
              <a:extLst>
                <a:ext uri="{FF2B5EF4-FFF2-40B4-BE49-F238E27FC236}">
                  <a16:creationId xmlns:a16="http://schemas.microsoft.com/office/drawing/2014/main" id="{F07F9C79-13BF-619D-1FE0-D526527CC46B}"/>
                </a:ext>
              </a:extLst>
            </p:cNvPr>
            <p:cNvSpPr/>
            <p:nvPr/>
          </p:nvSpPr>
          <p:spPr>
            <a:xfrm>
              <a:off x="4529186" y="5492358"/>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 name="直線コネクタ 71">
              <a:extLst>
                <a:ext uri="{FF2B5EF4-FFF2-40B4-BE49-F238E27FC236}">
                  <a16:creationId xmlns:a16="http://schemas.microsoft.com/office/drawing/2014/main" id="{D04B0540-50EF-733B-1227-C027E0782373}"/>
                </a:ext>
              </a:extLst>
            </p:cNvPr>
            <p:cNvCxnSpPr>
              <a:cxnSpLocks/>
            </p:cNvCxnSpPr>
            <p:nvPr/>
          </p:nvCxnSpPr>
          <p:spPr>
            <a:xfrm>
              <a:off x="4781214" y="5190837"/>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25308CF6-A68E-EACC-4F49-7D1A29989F74}"/>
                </a:ext>
              </a:extLst>
            </p:cNvPr>
            <p:cNvCxnSpPr>
              <a:cxnSpLocks/>
            </p:cNvCxnSpPr>
            <p:nvPr/>
          </p:nvCxnSpPr>
          <p:spPr>
            <a:xfrm>
              <a:off x="4781214" y="5182143"/>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B64E796F-8B59-349D-1AE7-8F22D8C06799}"/>
                </a:ext>
              </a:extLst>
            </p:cNvPr>
            <p:cNvCxnSpPr>
              <a:cxnSpLocks/>
            </p:cNvCxnSpPr>
            <p:nvPr/>
          </p:nvCxnSpPr>
          <p:spPr>
            <a:xfrm>
              <a:off x="5729108" y="5182143"/>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6" name="テキスト ボックス 75">
              <a:extLst>
                <a:ext uri="{FF2B5EF4-FFF2-40B4-BE49-F238E27FC236}">
                  <a16:creationId xmlns:a16="http://schemas.microsoft.com/office/drawing/2014/main" id="{FBA3B034-A26F-D5D8-5CA0-EB3660D8E6CD}"/>
                </a:ext>
              </a:extLst>
            </p:cNvPr>
            <p:cNvSpPr txBox="1"/>
            <p:nvPr/>
          </p:nvSpPr>
          <p:spPr>
            <a:xfrm>
              <a:off x="3467393" y="2869373"/>
              <a:ext cx="936422" cy="338554"/>
            </a:xfrm>
            <a:prstGeom prst="rect">
              <a:avLst/>
            </a:prstGeom>
            <a:noFill/>
          </p:spPr>
          <p:txBody>
            <a:bodyPr wrap="square" rtlCol="0">
              <a:spAutoFit/>
            </a:bodyPr>
            <a:lstStyle/>
            <a:p>
              <a:r>
                <a:rPr kumimoji="1" lang="ja-JP" altLang="en-US" sz="1600"/>
                <a:t>父：</a:t>
              </a:r>
              <a:r>
                <a:rPr kumimoji="1" lang="en-US" altLang="ja-JP" sz="1600" dirty="0"/>
                <a:t>76</a:t>
              </a:r>
              <a:r>
                <a:rPr kumimoji="1" lang="ja-JP" altLang="en-US" sz="1600"/>
                <a:t>歳</a:t>
              </a:r>
            </a:p>
          </p:txBody>
        </p:sp>
        <p:sp>
          <p:nvSpPr>
            <p:cNvPr id="77" name="テキスト ボックス 76">
              <a:extLst>
                <a:ext uri="{FF2B5EF4-FFF2-40B4-BE49-F238E27FC236}">
                  <a16:creationId xmlns:a16="http://schemas.microsoft.com/office/drawing/2014/main" id="{7958657D-D957-6BF2-43A8-1AB4B1644A0A}"/>
                </a:ext>
              </a:extLst>
            </p:cNvPr>
            <p:cNvSpPr txBox="1"/>
            <p:nvPr/>
          </p:nvSpPr>
          <p:spPr>
            <a:xfrm>
              <a:off x="5132900" y="2883147"/>
              <a:ext cx="936422" cy="338554"/>
            </a:xfrm>
            <a:prstGeom prst="rect">
              <a:avLst/>
            </a:prstGeom>
            <a:noFill/>
          </p:spPr>
          <p:txBody>
            <a:bodyPr wrap="square" rtlCol="0">
              <a:spAutoFit/>
            </a:bodyPr>
            <a:lstStyle/>
            <a:p>
              <a:r>
                <a:rPr lang="ja-JP" altLang="en-US" sz="1600"/>
                <a:t>母</a:t>
              </a:r>
              <a:r>
                <a:rPr kumimoji="1" lang="ja-JP" altLang="en-US" sz="1600"/>
                <a:t>：</a:t>
              </a:r>
              <a:r>
                <a:rPr kumimoji="1" lang="en-US" altLang="ja-JP" sz="1600" dirty="0"/>
                <a:t>74</a:t>
              </a:r>
              <a:r>
                <a:rPr kumimoji="1" lang="ja-JP" altLang="en-US" sz="1600"/>
                <a:t>歳</a:t>
              </a:r>
            </a:p>
          </p:txBody>
        </p:sp>
        <p:sp>
          <p:nvSpPr>
            <p:cNvPr id="78" name="テキスト ボックス 77">
              <a:extLst>
                <a:ext uri="{FF2B5EF4-FFF2-40B4-BE49-F238E27FC236}">
                  <a16:creationId xmlns:a16="http://schemas.microsoft.com/office/drawing/2014/main" id="{95B7C579-0006-6C73-1563-A430328E5BFB}"/>
                </a:ext>
              </a:extLst>
            </p:cNvPr>
            <p:cNvSpPr txBox="1"/>
            <p:nvPr/>
          </p:nvSpPr>
          <p:spPr>
            <a:xfrm>
              <a:off x="6625665" y="4746630"/>
              <a:ext cx="1109163" cy="338554"/>
            </a:xfrm>
            <a:prstGeom prst="rect">
              <a:avLst/>
            </a:prstGeom>
            <a:noFill/>
          </p:spPr>
          <p:txBody>
            <a:bodyPr wrap="square" rtlCol="0">
              <a:spAutoFit/>
            </a:bodyPr>
            <a:lstStyle/>
            <a:p>
              <a:r>
                <a:rPr lang="ja-JP" altLang="en-US" sz="1600"/>
                <a:t>長女</a:t>
              </a:r>
              <a:r>
                <a:rPr kumimoji="1" lang="ja-JP" altLang="en-US" sz="1600"/>
                <a:t>：</a:t>
              </a:r>
              <a:r>
                <a:rPr kumimoji="1" lang="en-US" altLang="ja-JP" sz="1600" dirty="0"/>
                <a:t>51</a:t>
              </a:r>
              <a:r>
                <a:rPr kumimoji="1" lang="ja-JP" altLang="en-US" sz="1600"/>
                <a:t>歳</a:t>
              </a:r>
            </a:p>
          </p:txBody>
        </p:sp>
        <p:sp>
          <p:nvSpPr>
            <p:cNvPr id="79" name="テキスト ボックス 78">
              <a:extLst>
                <a:ext uri="{FF2B5EF4-FFF2-40B4-BE49-F238E27FC236}">
                  <a16:creationId xmlns:a16="http://schemas.microsoft.com/office/drawing/2014/main" id="{E69C2836-6BD8-F617-B30C-BDC5E5EC94F7}"/>
                </a:ext>
              </a:extLst>
            </p:cNvPr>
            <p:cNvSpPr txBox="1"/>
            <p:nvPr/>
          </p:nvSpPr>
          <p:spPr>
            <a:xfrm>
              <a:off x="4213552" y="4746630"/>
              <a:ext cx="1109163" cy="338554"/>
            </a:xfrm>
            <a:prstGeom prst="rect">
              <a:avLst/>
            </a:prstGeom>
            <a:noFill/>
          </p:spPr>
          <p:txBody>
            <a:bodyPr wrap="square" rtlCol="0">
              <a:spAutoFit/>
            </a:bodyPr>
            <a:lstStyle/>
            <a:p>
              <a:r>
                <a:rPr lang="ja-JP" altLang="en-US" sz="1600"/>
                <a:t>次女</a:t>
              </a:r>
              <a:r>
                <a:rPr kumimoji="1" lang="ja-JP" altLang="en-US" sz="1600"/>
                <a:t>：</a:t>
              </a:r>
              <a:r>
                <a:rPr lang="en-US" altLang="ja-JP" sz="1600" dirty="0"/>
                <a:t>48</a:t>
              </a:r>
              <a:r>
                <a:rPr kumimoji="1" lang="ja-JP" altLang="en-US" sz="1600"/>
                <a:t>歳</a:t>
              </a:r>
            </a:p>
          </p:txBody>
        </p:sp>
        <p:sp>
          <p:nvSpPr>
            <p:cNvPr id="80" name="テキスト ボックス 79">
              <a:extLst>
                <a:ext uri="{FF2B5EF4-FFF2-40B4-BE49-F238E27FC236}">
                  <a16:creationId xmlns:a16="http://schemas.microsoft.com/office/drawing/2014/main" id="{A98A4615-E609-BF44-ADBD-F68FDD7902A7}"/>
                </a:ext>
              </a:extLst>
            </p:cNvPr>
            <p:cNvSpPr txBox="1"/>
            <p:nvPr/>
          </p:nvSpPr>
          <p:spPr>
            <a:xfrm>
              <a:off x="1803457" y="4808946"/>
              <a:ext cx="1451733" cy="338554"/>
            </a:xfrm>
            <a:prstGeom prst="rect">
              <a:avLst/>
            </a:prstGeom>
            <a:noFill/>
          </p:spPr>
          <p:txBody>
            <a:bodyPr wrap="square" rtlCol="0">
              <a:spAutoFit/>
            </a:bodyPr>
            <a:lstStyle/>
            <a:p>
              <a:r>
                <a:rPr kumimoji="1" lang="ja-JP" altLang="en-US" sz="1600"/>
                <a:t>相談者：</a:t>
              </a:r>
              <a:r>
                <a:rPr lang="en-US" altLang="ja-JP" sz="1600" dirty="0"/>
                <a:t>47</a:t>
              </a:r>
              <a:r>
                <a:rPr kumimoji="1" lang="ja-JP" altLang="en-US" sz="1600"/>
                <a:t>歳</a:t>
              </a:r>
            </a:p>
          </p:txBody>
        </p:sp>
        <p:sp>
          <p:nvSpPr>
            <p:cNvPr id="81" name="テキスト ボックス 80">
              <a:extLst>
                <a:ext uri="{FF2B5EF4-FFF2-40B4-BE49-F238E27FC236}">
                  <a16:creationId xmlns:a16="http://schemas.microsoft.com/office/drawing/2014/main" id="{F07584B9-CC06-1830-4AF6-14EB0CAEE314}"/>
                </a:ext>
              </a:extLst>
            </p:cNvPr>
            <p:cNvSpPr txBox="1"/>
            <p:nvPr/>
          </p:nvSpPr>
          <p:spPr>
            <a:xfrm>
              <a:off x="3464949" y="2052490"/>
              <a:ext cx="824004" cy="261241"/>
            </a:xfrm>
            <a:prstGeom prst="rect">
              <a:avLst/>
            </a:prstGeom>
            <a:noFill/>
          </p:spPr>
          <p:txBody>
            <a:bodyPr wrap="square" rtlCol="0">
              <a:spAutoFit/>
            </a:bodyPr>
            <a:lstStyle/>
            <a:p>
              <a:r>
                <a:rPr lang="ja-JP" altLang="en-US" sz="1600"/>
                <a:t>創業社長</a:t>
              </a:r>
              <a:endParaRPr kumimoji="1" lang="ja-JP" altLang="en-US" sz="1600"/>
            </a:p>
          </p:txBody>
        </p:sp>
        <p:sp>
          <p:nvSpPr>
            <p:cNvPr id="82" name="テキスト ボックス 81">
              <a:extLst>
                <a:ext uri="{FF2B5EF4-FFF2-40B4-BE49-F238E27FC236}">
                  <a16:creationId xmlns:a16="http://schemas.microsoft.com/office/drawing/2014/main" id="{589801A2-7BDC-3573-C833-C2F85B14516E}"/>
                </a:ext>
              </a:extLst>
            </p:cNvPr>
            <p:cNvSpPr txBox="1"/>
            <p:nvPr/>
          </p:nvSpPr>
          <p:spPr>
            <a:xfrm>
              <a:off x="1236149" y="4395189"/>
              <a:ext cx="1042710" cy="261241"/>
            </a:xfrm>
            <a:prstGeom prst="rect">
              <a:avLst/>
            </a:prstGeom>
            <a:noFill/>
          </p:spPr>
          <p:txBody>
            <a:bodyPr wrap="square" rtlCol="0">
              <a:spAutoFit/>
            </a:bodyPr>
            <a:lstStyle/>
            <a:p>
              <a:r>
                <a:rPr lang="ja-JP" altLang="en-US" sz="1600"/>
                <a:t>次期社長→</a:t>
              </a:r>
              <a:endParaRPr kumimoji="1" lang="ja-JP" altLang="en-US" sz="1600"/>
            </a:p>
          </p:txBody>
        </p:sp>
      </p:grpSp>
      <p:sp>
        <p:nvSpPr>
          <p:cNvPr id="108" name="テキスト ボックス 107">
            <a:extLst>
              <a:ext uri="{FF2B5EF4-FFF2-40B4-BE49-F238E27FC236}">
                <a16:creationId xmlns:a16="http://schemas.microsoft.com/office/drawing/2014/main" id="{7A1EC633-7389-DE67-F7E4-FB5A6D9E6AE9}"/>
              </a:ext>
            </a:extLst>
          </p:cNvPr>
          <p:cNvSpPr txBox="1"/>
          <p:nvPr/>
        </p:nvSpPr>
        <p:spPr>
          <a:xfrm>
            <a:off x="1159162" y="6054851"/>
            <a:ext cx="532518" cy="369332"/>
          </a:xfrm>
          <a:prstGeom prst="rect">
            <a:avLst/>
          </a:prstGeom>
          <a:noFill/>
        </p:spPr>
        <p:txBody>
          <a:bodyPr wrap="none" rtlCol="0">
            <a:spAutoFit/>
          </a:bodyPr>
          <a:lstStyle/>
          <a:p>
            <a:r>
              <a:rPr kumimoji="1" lang="en-US" altLang="ja-JP" dirty="0"/>
              <a:t>7</a:t>
            </a:r>
            <a:r>
              <a:rPr kumimoji="1" lang="ja-JP" altLang="en-US"/>
              <a:t>歳</a:t>
            </a:r>
          </a:p>
        </p:txBody>
      </p:sp>
      <p:sp>
        <p:nvSpPr>
          <p:cNvPr id="109" name="テキスト ボックス 108">
            <a:extLst>
              <a:ext uri="{FF2B5EF4-FFF2-40B4-BE49-F238E27FC236}">
                <a16:creationId xmlns:a16="http://schemas.microsoft.com/office/drawing/2014/main" id="{1B0EE766-DE4D-3C4A-672B-FBC1F0272E81}"/>
              </a:ext>
            </a:extLst>
          </p:cNvPr>
          <p:cNvSpPr txBox="1"/>
          <p:nvPr/>
        </p:nvSpPr>
        <p:spPr>
          <a:xfrm>
            <a:off x="2340248" y="6051174"/>
            <a:ext cx="532518" cy="369332"/>
          </a:xfrm>
          <a:prstGeom prst="rect">
            <a:avLst/>
          </a:prstGeom>
          <a:noFill/>
        </p:spPr>
        <p:txBody>
          <a:bodyPr wrap="none" rtlCol="0">
            <a:spAutoFit/>
          </a:bodyPr>
          <a:lstStyle/>
          <a:p>
            <a:r>
              <a:rPr lang="en-US" altLang="ja-JP" dirty="0"/>
              <a:t>9</a:t>
            </a:r>
            <a:r>
              <a:rPr kumimoji="1" lang="ja-JP" altLang="en-US"/>
              <a:t>歳</a:t>
            </a:r>
          </a:p>
        </p:txBody>
      </p:sp>
      <p:sp>
        <p:nvSpPr>
          <p:cNvPr id="111" name="テキスト ボックス 110">
            <a:extLst>
              <a:ext uri="{FF2B5EF4-FFF2-40B4-BE49-F238E27FC236}">
                <a16:creationId xmlns:a16="http://schemas.microsoft.com/office/drawing/2014/main" id="{CCBDB368-928E-1D67-9CB4-9C581E0D0551}"/>
              </a:ext>
            </a:extLst>
          </p:cNvPr>
          <p:cNvSpPr txBox="1"/>
          <p:nvPr/>
        </p:nvSpPr>
        <p:spPr>
          <a:xfrm>
            <a:off x="4067944" y="6084004"/>
            <a:ext cx="649537" cy="369332"/>
          </a:xfrm>
          <a:prstGeom prst="rect">
            <a:avLst/>
          </a:prstGeom>
          <a:noFill/>
        </p:spPr>
        <p:txBody>
          <a:bodyPr wrap="none" rtlCol="0">
            <a:spAutoFit/>
          </a:bodyPr>
          <a:lstStyle/>
          <a:p>
            <a:r>
              <a:rPr lang="en-US" altLang="ja-JP" dirty="0"/>
              <a:t>10</a:t>
            </a:r>
            <a:r>
              <a:rPr kumimoji="1" lang="ja-JP" altLang="en-US"/>
              <a:t>歳</a:t>
            </a:r>
          </a:p>
        </p:txBody>
      </p:sp>
      <p:sp>
        <p:nvSpPr>
          <p:cNvPr id="114" name="テキスト ボックス 113">
            <a:extLst>
              <a:ext uri="{FF2B5EF4-FFF2-40B4-BE49-F238E27FC236}">
                <a16:creationId xmlns:a16="http://schemas.microsoft.com/office/drawing/2014/main" id="{B4E83E8E-168E-72E7-2FC8-0195C48AD8F8}"/>
              </a:ext>
            </a:extLst>
          </p:cNvPr>
          <p:cNvSpPr txBox="1"/>
          <p:nvPr/>
        </p:nvSpPr>
        <p:spPr>
          <a:xfrm>
            <a:off x="5282749" y="6014052"/>
            <a:ext cx="649537" cy="369332"/>
          </a:xfrm>
          <a:prstGeom prst="rect">
            <a:avLst/>
          </a:prstGeom>
          <a:noFill/>
        </p:spPr>
        <p:txBody>
          <a:bodyPr wrap="none" rtlCol="0">
            <a:spAutoFit/>
          </a:bodyPr>
          <a:lstStyle/>
          <a:p>
            <a:r>
              <a:rPr lang="en-US" altLang="ja-JP" dirty="0"/>
              <a:t>13</a:t>
            </a:r>
            <a:r>
              <a:rPr kumimoji="1" lang="ja-JP" altLang="en-US"/>
              <a:t>歳</a:t>
            </a:r>
          </a:p>
        </p:txBody>
      </p:sp>
      <p:sp>
        <p:nvSpPr>
          <p:cNvPr id="115" name="テキスト ボックス 114">
            <a:extLst>
              <a:ext uri="{FF2B5EF4-FFF2-40B4-BE49-F238E27FC236}">
                <a16:creationId xmlns:a16="http://schemas.microsoft.com/office/drawing/2014/main" id="{781BFACC-F7C0-141B-1BE2-B5B4D3869B9C}"/>
              </a:ext>
            </a:extLst>
          </p:cNvPr>
          <p:cNvSpPr txBox="1"/>
          <p:nvPr/>
        </p:nvSpPr>
        <p:spPr>
          <a:xfrm>
            <a:off x="6952960" y="6011996"/>
            <a:ext cx="649537" cy="369332"/>
          </a:xfrm>
          <a:prstGeom prst="rect">
            <a:avLst/>
          </a:prstGeom>
          <a:noFill/>
        </p:spPr>
        <p:txBody>
          <a:bodyPr wrap="none" rtlCol="0">
            <a:spAutoFit/>
          </a:bodyPr>
          <a:lstStyle/>
          <a:p>
            <a:r>
              <a:rPr lang="en-US" altLang="ja-JP" dirty="0"/>
              <a:t>16</a:t>
            </a:r>
            <a:r>
              <a:rPr kumimoji="1" lang="ja-JP" altLang="en-US"/>
              <a:t>歳</a:t>
            </a:r>
          </a:p>
        </p:txBody>
      </p:sp>
      <p:sp>
        <p:nvSpPr>
          <p:cNvPr id="116" name="テキスト ボックス 115">
            <a:extLst>
              <a:ext uri="{FF2B5EF4-FFF2-40B4-BE49-F238E27FC236}">
                <a16:creationId xmlns:a16="http://schemas.microsoft.com/office/drawing/2014/main" id="{0E50B9F4-5DF5-40F4-568E-1BB3753BF5A1}"/>
              </a:ext>
            </a:extLst>
          </p:cNvPr>
          <p:cNvSpPr txBox="1"/>
          <p:nvPr/>
        </p:nvSpPr>
        <p:spPr>
          <a:xfrm>
            <a:off x="8177925" y="5973672"/>
            <a:ext cx="649537" cy="369332"/>
          </a:xfrm>
          <a:prstGeom prst="rect">
            <a:avLst/>
          </a:prstGeom>
          <a:noFill/>
        </p:spPr>
        <p:txBody>
          <a:bodyPr wrap="none" rtlCol="0">
            <a:spAutoFit/>
          </a:bodyPr>
          <a:lstStyle/>
          <a:p>
            <a:r>
              <a:rPr lang="en-US" altLang="ja-JP" dirty="0"/>
              <a:t>18</a:t>
            </a:r>
            <a:r>
              <a:rPr kumimoji="1" lang="ja-JP" altLang="en-US"/>
              <a:t>歳</a:t>
            </a:r>
          </a:p>
        </p:txBody>
      </p:sp>
    </p:spTree>
    <p:extLst>
      <p:ext uri="{BB962C8B-B14F-4D97-AF65-F5344CB8AC3E}">
        <p14:creationId xmlns:p14="http://schemas.microsoft.com/office/powerpoint/2010/main" val="3019175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grpSp>
        <p:nvGrpSpPr>
          <p:cNvPr id="3" name="グループ化 2">
            <a:extLst>
              <a:ext uri="{FF2B5EF4-FFF2-40B4-BE49-F238E27FC236}">
                <a16:creationId xmlns:a16="http://schemas.microsoft.com/office/drawing/2014/main" id="{AC29D0DE-9D7F-5722-D424-7F978F76BAF0}"/>
              </a:ext>
            </a:extLst>
          </p:cNvPr>
          <p:cNvGrpSpPr/>
          <p:nvPr/>
        </p:nvGrpSpPr>
        <p:grpSpPr>
          <a:xfrm>
            <a:off x="179512" y="2348880"/>
            <a:ext cx="4074665" cy="2310268"/>
            <a:chOff x="2065748" y="2348880"/>
            <a:chExt cx="6243392" cy="3632073"/>
          </a:xfrm>
        </p:grpSpPr>
        <p:sp>
          <p:nvSpPr>
            <p:cNvPr id="7" name="円/楕円 6">
              <a:extLst>
                <a:ext uri="{FF2B5EF4-FFF2-40B4-BE49-F238E27FC236}">
                  <a16:creationId xmlns:a16="http://schemas.microsoft.com/office/drawing/2014/main" id="{47C03B1D-24FB-4BFC-87FF-DEE20534D9FC}"/>
                </a:ext>
              </a:extLst>
            </p:cNvPr>
            <p:cNvSpPr/>
            <p:nvPr/>
          </p:nvSpPr>
          <p:spPr>
            <a:xfrm>
              <a:off x="3635896" y="2348880"/>
              <a:ext cx="504056" cy="504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三角形 9">
              <a:extLst>
                <a:ext uri="{FF2B5EF4-FFF2-40B4-BE49-F238E27FC236}">
                  <a16:creationId xmlns:a16="http://schemas.microsoft.com/office/drawing/2014/main" id="{7995CCB3-D5BE-8857-FF3B-8BA628DE14D9}"/>
                </a:ext>
              </a:extLst>
            </p:cNvPr>
            <p:cNvSpPr/>
            <p:nvPr/>
          </p:nvSpPr>
          <p:spPr>
            <a:xfrm>
              <a:off x="5220072" y="2348880"/>
              <a:ext cx="504056" cy="432048"/>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2A63CA1F-6237-4DCB-EB57-1124693A12B3}"/>
                </a:ext>
              </a:extLst>
            </p:cNvPr>
            <p:cNvCxnSpPr>
              <a:cxnSpLocks/>
            </p:cNvCxnSpPr>
            <p:nvPr/>
          </p:nvCxnSpPr>
          <p:spPr>
            <a:xfrm>
              <a:off x="4247964" y="2492896"/>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AACAB777-8622-DE11-3D52-AAE7125FD5B3}"/>
                </a:ext>
              </a:extLst>
            </p:cNvPr>
            <p:cNvCxnSpPr>
              <a:cxnSpLocks/>
            </p:cNvCxnSpPr>
            <p:nvPr/>
          </p:nvCxnSpPr>
          <p:spPr>
            <a:xfrm>
              <a:off x="4247964" y="2636912"/>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0478ABD1-1CD0-E4FA-160B-EC6B377E6088}"/>
                </a:ext>
              </a:extLst>
            </p:cNvPr>
            <p:cNvCxnSpPr>
              <a:cxnSpLocks/>
            </p:cNvCxnSpPr>
            <p:nvPr/>
          </p:nvCxnSpPr>
          <p:spPr>
            <a:xfrm>
              <a:off x="2353333" y="3717032"/>
              <a:ext cx="47389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D2FFDCAA-EFAF-0BDE-1596-939FB0D0EB79}"/>
                </a:ext>
              </a:extLst>
            </p:cNvPr>
            <p:cNvCxnSpPr>
              <a:cxnSpLocks/>
            </p:cNvCxnSpPr>
            <p:nvPr/>
          </p:nvCxnSpPr>
          <p:spPr>
            <a:xfrm>
              <a:off x="2353333" y="371703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321A6A9C-A313-FD6D-3843-F908840F9244}"/>
                </a:ext>
              </a:extLst>
            </p:cNvPr>
            <p:cNvCxnSpPr>
              <a:cxnSpLocks/>
            </p:cNvCxnSpPr>
            <p:nvPr/>
          </p:nvCxnSpPr>
          <p:spPr>
            <a:xfrm>
              <a:off x="7092280" y="371703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614F764E-5775-2AFD-CD16-35B66B95D232}"/>
                </a:ext>
              </a:extLst>
            </p:cNvPr>
            <p:cNvCxnSpPr>
              <a:cxnSpLocks/>
            </p:cNvCxnSpPr>
            <p:nvPr/>
          </p:nvCxnSpPr>
          <p:spPr>
            <a:xfrm>
              <a:off x="4716016" y="2636912"/>
              <a:ext cx="0" cy="165618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三角形 28">
              <a:extLst>
                <a:ext uri="{FF2B5EF4-FFF2-40B4-BE49-F238E27FC236}">
                  <a16:creationId xmlns:a16="http://schemas.microsoft.com/office/drawing/2014/main" id="{C445D929-9494-9CD4-E7C4-4CC55AA46AA8}"/>
                </a:ext>
              </a:extLst>
            </p:cNvPr>
            <p:cNvSpPr/>
            <p:nvPr/>
          </p:nvSpPr>
          <p:spPr>
            <a:xfrm>
              <a:off x="6826671" y="4297370"/>
              <a:ext cx="504056" cy="432048"/>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三角形 29">
              <a:extLst>
                <a:ext uri="{FF2B5EF4-FFF2-40B4-BE49-F238E27FC236}">
                  <a16:creationId xmlns:a16="http://schemas.microsoft.com/office/drawing/2014/main" id="{568930D2-0D04-39DE-0A61-26C3BDA74F1F}"/>
                </a:ext>
              </a:extLst>
            </p:cNvPr>
            <p:cNvSpPr/>
            <p:nvPr/>
          </p:nvSpPr>
          <p:spPr>
            <a:xfrm>
              <a:off x="4477569" y="4293096"/>
              <a:ext cx="504056" cy="432048"/>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a:extLst>
                <a:ext uri="{FF2B5EF4-FFF2-40B4-BE49-F238E27FC236}">
                  <a16:creationId xmlns:a16="http://schemas.microsoft.com/office/drawing/2014/main" id="{274785B7-612F-74C2-0322-2CE1371745F6}"/>
                </a:ext>
              </a:extLst>
            </p:cNvPr>
            <p:cNvSpPr/>
            <p:nvPr/>
          </p:nvSpPr>
          <p:spPr>
            <a:xfrm>
              <a:off x="2065748" y="4293097"/>
              <a:ext cx="504056" cy="504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a:extLst>
                <a:ext uri="{FF2B5EF4-FFF2-40B4-BE49-F238E27FC236}">
                  <a16:creationId xmlns:a16="http://schemas.microsoft.com/office/drawing/2014/main" id="{4821550A-5BBE-9A4B-1FD4-86F38247F583}"/>
                </a:ext>
              </a:extLst>
            </p:cNvPr>
            <p:cNvSpPr/>
            <p:nvPr/>
          </p:nvSpPr>
          <p:spPr>
            <a:xfrm>
              <a:off x="5502981" y="5476897"/>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a:extLst>
                <a:ext uri="{FF2B5EF4-FFF2-40B4-BE49-F238E27FC236}">
                  <a16:creationId xmlns:a16="http://schemas.microsoft.com/office/drawing/2014/main" id="{9A9038A5-65EA-74C8-51C9-D1EBF1BFAF9D}"/>
                </a:ext>
              </a:extLst>
            </p:cNvPr>
            <p:cNvSpPr/>
            <p:nvPr/>
          </p:nvSpPr>
          <p:spPr>
            <a:xfrm>
              <a:off x="7805084" y="5447462"/>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a:extLst>
                <a:ext uri="{FF2B5EF4-FFF2-40B4-BE49-F238E27FC236}">
                  <a16:creationId xmlns:a16="http://schemas.microsoft.com/office/drawing/2014/main" id="{056E26C6-2F52-ACA6-6B40-7BEAE4131A0F}"/>
                </a:ext>
              </a:extLst>
            </p:cNvPr>
            <p:cNvSpPr/>
            <p:nvPr/>
          </p:nvSpPr>
          <p:spPr>
            <a:xfrm>
              <a:off x="7777187" y="4221088"/>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a:extLst>
                <a:ext uri="{FF2B5EF4-FFF2-40B4-BE49-F238E27FC236}">
                  <a16:creationId xmlns:a16="http://schemas.microsoft.com/office/drawing/2014/main" id="{A2D563D9-B202-40B1-9F33-8617A522C789}"/>
                </a:ext>
              </a:extLst>
            </p:cNvPr>
            <p:cNvSpPr/>
            <p:nvPr/>
          </p:nvSpPr>
          <p:spPr>
            <a:xfrm>
              <a:off x="5428085" y="4257092"/>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三角形 37">
              <a:extLst>
                <a:ext uri="{FF2B5EF4-FFF2-40B4-BE49-F238E27FC236}">
                  <a16:creationId xmlns:a16="http://schemas.microsoft.com/office/drawing/2014/main" id="{FC250D5E-E085-7D33-20AF-B2134E95D9DD}"/>
                </a:ext>
              </a:extLst>
            </p:cNvPr>
            <p:cNvSpPr/>
            <p:nvPr/>
          </p:nvSpPr>
          <p:spPr>
            <a:xfrm>
              <a:off x="2128467" y="5481742"/>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三角形 38">
              <a:extLst>
                <a:ext uri="{FF2B5EF4-FFF2-40B4-BE49-F238E27FC236}">
                  <a16:creationId xmlns:a16="http://schemas.microsoft.com/office/drawing/2014/main" id="{8A11BE71-5E7B-CE82-7539-16339B6B06C1}"/>
                </a:ext>
              </a:extLst>
            </p:cNvPr>
            <p:cNvSpPr/>
            <p:nvPr/>
          </p:nvSpPr>
          <p:spPr>
            <a:xfrm>
              <a:off x="3076361" y="4293096"/>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 name="直線コネクタ 39">
              <a:extLst>
                <a:ext uri="{FF2B5EF4-FFF2-40B4-BE49-F238E27FC236}">
                  <a16:creationId xmlns:a16="http://schemas.microsoft.com/office/drawing/2014/main" id="{B8E35B07-8CFE-A8DF-360A-CBF0DAAC96BA}"/>
                </a:ext>
              </a:extLst>
            </p:cNvPr>
            <p:cNvCxnSpPr>
              <a:cxnSpLocks/>
            </p:cNvCxnSpPr>
            <p:nvPr/>
          </p:nvCxnSpPr>
          <p:spPr>
            <a:xfrm>
              <a:off x="7356670" y="443711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B0E9FAB7-0F67-9FAB-1313-C7175822622F}"/>
                </a:ext>
              </a:extLst>
            </p:cNvPr>
            <p:cNvCxnSpPr>
              <a:cxnSpLocks/>
            </p:cNvCxnSpPr>
            <p:nvPr/>
          </p:nvCxnSpPr>
          <p:spPr>
            <a:xfrm>
              <a:off x="7356669" y="453933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14BD6FA7-A8AD-5C4A-5B57-E70AEA87130C}"/>
                </a:ext>
              </a:extLst>
            </p:cNvPr>
            <p:cNvCxnSpPr>
              <a:cxnSpLocks/>
            </p:cNvCxnSpPr>
            <p:nvPr/>
          </p:nvCxnSpPr>
          <p:spPr>
            <a:xfrm>
              <a:off x="2699793" y="445617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923EADAC-9D32-34FD-721A-4605C94953B9}"/>
                </a:ext>
              </a:extLst>
            </p:cNvPr>
            <p:cNvCxnSpPr>
              <a:cxnSpLocks/>
            </p:cNvCxnSpPr>
            <p:nvPr/>
          </p:nvCxnSpPr>
          <p:spPr>
            <a:xfrm>
              <a:off x="2699792" y="455839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3344EE7D-7640-0029-A7D6-39A4AFA2FBB9}"/>
                </a:ext>
              </a:extLst>
            </p:cNvPr>
            <p:cNvCxnSpPr>
              <a:cxnSpLocks/>
            </p:cNvCxnSpPr>
            <p:nvPr/>
          </p:nvCxnSpPr>
          <p:spPr>
            <a:xfrm>
              <a:off x="4981626" y="445617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A8BD2DE7-134E-83DD-B595-ABDC6F141B86}"/>
                </a:ext>
              </a:extLst>
            </p:cNvPr>
            <p:cNvCxnSpPr>
              <a:cxnSpLocks/>
            </p:cNvCxnSpPr>
            <p:nvPr/>
          </p:nvCxnSpPr>
          <p:spPr>
            <a:xfrm>
              <a:off x="4981625" y="455839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DDC9A23B-6F22-AA7E-2C84-DA9997904C7A}"/>
                </a:ext>
              </a:extLst>
            </p:cNvPr>
            <p:cNvCxnSpPr>
              <a:cxnSpLocks/>
            </p:cNvCxnSpPr>
            <p:nvPr/>
          </p:nvCxnSpPr>
          <p:spPr>
            <a:xfrm>
              <a:off x="2895936" y="455839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0EEE8F54-65A5-D538-D6B3-084E9EF68511}"/>
                </a:ext>
              </a:extLst>
            </p:cNvPr>
            <p:cNvCxnSpPr>
              <a:cxnSpLocks/>
            </p:cNvCxnSpPr>
            <p:nvPr/>
          </p:nvCxnSpPr>
          <p:spPr>
            <a:xfrm>
              <a:off x="5184068" y="455839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FDF8BD4C-F4AA-5629-212D-A4C333E16741}"/>
                </a:ext>
              </a:extLst>
            </p:cNvPr>
            <p:cNvCxnSpPr>
              <a:cxnSpLocks/>
            </p:cNvCxnSpPr>
            <p:nvPr/>
          </p:nvCxnSpPr>
          <p:spPr>
            <a:xfrm>
              <a:off x="7533998" y="4561470"/>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20E20897-EC50-8449-06B5-C8E7FF7AE47F}"/>
                </a:ext>
              </a:extLst>
            </p:cNvPr>
            <p:cNvCxnSpPr>
              <a:cxnSpLocks/>
            </p:cNvCxnSpPr>
            <p:nvPr/>
          </p:nvCxnSpPr>
          <p:spPr>
            <a:xfrm>
              <a:off x="2380495" y="5180221"/>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1058DD1B-7446-EDDE-070E-15E65231807A}"/>
                </a:ext>
              </a:extLst>
            </p:cNvPr>
            <p:cNvCxnSpPr>
              <a:cxnSpLocks/>
            </p:cNvCxnSpPr>
            <p:nvPr/>
          </p:nvCxnSpPr>
          <p:spPr>
            <a:xfrm>
              <a:off x="2380495" y="5171527"/>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1" name="三角形 60">
              <a:extLst>
                <a:ext uri="{FF2B5EF4-FFF2-40B4-BE49-F238E27FC236}">
                  <a16:creationId xmlns:a16="http://schemas.microsoft.com/office/drawing/2014/main" id="{EDA4EA09-6937-C047-1AE5-4B489C88E781}"/>
                </a:ext>
              </a:extLst>
            </p:cNvPr>
            <p:cNvSpPr/>
            <p:nvPr/>
          </p:nvSpPr>
          <p:spPr>
            <a:xfrm>
              <a:off x="3076361" y="5481742"/>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 name="直線コネクタ 62">
              <a:extLst>
                <a:ext uri="{FF2B5EF4-FFF2-40B4-BE49-F238E27FC236}">
                  <a16:creationId xmlns:a16="http://schemas.microsoft.com/office/drawing/2014/main" id="{1D9C9BEA-8C9A-B346-9DC9-923085D78E91}"/>
                </a:ext>
              </a:extLst>
            </p:cNvPr>
            <p:cNvCxnSpPr>
              <a:cxnSpLocks/>
            </p:cNvCxnSpPr>
            <p:nvPr/>
          </p:nvCxnSpPr>
          <p:spPr>
            <a:xfrm>
              <a:off x="3328389" y="5171527"/>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9" name="三角形 68">
              <a:extLst>
                <a:ext uri="{FF2B5EF4-FFF2-40B4-BE49-F238E27FC236}">
                  <a16:creationId xmlns:a16="http://schemas.microsoft.com/office/drawing/2014/main" id="{8662F5B4-A72C-9D94-1D4A-2AF1E0B135A8}"/>
                </a:ext>
              </a:extLst>
            </p:cNvPr>
            <p:cNvSpPr/>
            <p:nvPr/>
          </p:nvSpPr>
          <p:spPr>
            <a:xfrm>
              <a:off x="6831289" y="5458669"/>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4" name="直線コネクタ 73">
              <a:extLst>
                <a:ext uri="{FF2B5EF4-FFF2-40B4-BE49-F238E27FC236}">
                  <a16:creationId xmlns:a16="http://schemas.microsoft.com/office/drawing/2014/main" id="{DC391B33-E1AC-92A5-65AB-5E40EC6AC707}"/>
                </a:ext>
              </a:extLst>
            </p:cNvPr>
            <p:cNvCxnSpPr>
              <a:cxnSpLocks/>
            </p:cNvCxnSpPr>
            <p:nvPr/>
          </p:nvCxnSpPr>
          <p:spPr>
            <a:xfrm>
              <a:off x="7083317" y="5157148"/>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B70BE890-AA8F-C115-34B7-3E2832C99A01}"/>
                </a:ext>
              </a:extLst>
            </p:cNvPr>
            <p:cNvCxnSpPr>
              <a:cxnSpLocks/>
            </p:cNvCxnSpPr>
            <p:nvPr/>
          </p:nvCxnSpPr>
          <p:spPr>
            <a:xfrm>
              <a:off x="7083317" y="5148454"/>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FF98CFFA-7984-1A11-DD70-65CA2EB4BDDE}"/>
                </a:ext>
              </a:extLst>
            </p:cNvPr>
            <p:cNvCxnSpPr>
              <a:cxnSpLocks/>
            </p:cNvCxnSpPr>
            <p:nvPr/>
          </p:nvCxnSpPr>
          <p:spPr>
            <a:xfrm>
              <a:off x="8031211" y="5148454"/>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5" name="三角形 84">
              <a:extLst>
                <a:ext uri="{FF2B5EF4-FFF2-40B4-BE49-F238E27FC236}">
                  <a16:creationId xmlns:a16="http://schemas.microsoft.com/office/drawing/2014/main" id="{B4E29093-A66A-0C6C-7F62-5F5A2E4B7D72}"/>
                </a:ext>
              </a:extLst>
            </p:cNvPr>
            <p:cNvSpPr/>
            <p:nvPr/>
          </p:nvSpPr>
          <p:spPr>
            <a:xfrm>
              <a:off x="4529186" y="5492358"/>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6" name="直線コネクタ 85">
              <a:extLst>
                <a:ext uri="{FF2B5EF4-FFF2-40B4-BE49-F238E27FC236}">
                  <a16:creationId xmlns:a16="http://schemas.microsoft.com/office/drawing/2014/main" id="{6B1A26F9-0511-F312-8159-8625CD332278}"/>
                </a:ext>
              </a:extLst>
            </p:cNvPr>
            <p:cNvCxnSpPr>
              <a:cxnSpLocks/>
            </p:cNvCxnSpPr>
            <p:nvPr/>
          </p:nvCxnSpPr>
          <p:spPr>
            <a:xfrm>
              <a:off x="4781214" y="5190837"/>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97642743-20E2-B356-073D-D2F5AEC971B8}"/>
                </a:ext>
              </a:extLst>
            </p:cNvPr>
            <p:cNvCxnSpPr>
              <a:cxnSpLocks/>
            </p:cNvCxnSpPr>
            <p:nvPr/>
          </p:nvCxnSpPr>
          <p:spPr>
            <a:xfrm>
              <a:off x="4781214" y="5182143"/>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3D876C90-79C6-223E-E2CD-4BCE1F7AD30D}"/>
                </a:ext>
              </a:extLst>
            </p:cNvPr>
            <p:cNvCxnSpPr>
              <a:cxnSpLocks/>
            </p:cNvCxnSpPr>
            <p:nvPr/>
          </p:nvCxnSpPr>
          <p:spPr>
            <a:xfrm>
              <a:off x="5729108" y="5182143"/>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89" name="テキスト ボックス 88">
            <a:extLst>
              <a:ext uri="{FF2B5EF4-FFF2-40B4-BE49-F238E27FC236}">
                <a16:creationId xmlns:a16="http://schemas.microsoft.com/office/drawing/2014/main" id="{A4821C03-9B67-B677-CFA6-3CEB8976D0CD}"/>
              </a:ext>
            </a:extLst>
          </p:cNvPr>
          <p:cNvSpPr txBox="1"/>
          <p:nvPr/>
        </p:nvSpPr>
        <p:spPr>
          <a:xfrm>
            <a:off x="1171264" y="2093050"/>
            <a:ext cx="745114" cy="261610"/>
          </a:xfrm>
          <a:prstGeom prst="rect">
            <a:avLst/>
          </a:prstGeom>
          <a:noFill/>
        </p:spPr>
        <p:txBody>
          <a:bodyPr wrap="square" rtlCol="0">
            <a:spAutoFit/>
          </a:bodyPr>
          <a:lstStyle/>
          <a:p>
            <a:r>
              <a:rPr lang="ja-JP" altLang="en-US" sz="1050"/>
              <a:t>創業社長</a:t>
            </a:r>
            <a:endParaRPr kumimoji="1" lang="ja-JP" altLang="en-US" sz="1050"/>
          </a:p>
        </p:txBody>
      </p:sp>
      <p:sp>
        <p:nvSpPr>
          <p:cNvPr id="90" name="テキスト ボックス 89">
            <a:extLst>
              <a:ext uri="{FF2B5EF4-FFF2-40B4-BE49-F238E27FC236}">
                <a16:creationId xmlns:a16="http://schemas.microsoft.com/office/drawing/2014/main" id="{43DE061D-480A-3BC8-392F-0184E6F3E4EE}"/>
              </a:ext>
            </a:extLst>
          </p:cNvPr>
          <p:cNvSpPr txBox="1"/>
          <p:nvPr/>
        </p:nvSpPr>
        <p:spPr>
          <a:xfrm>
            <a:off x="1115616" y="2667225"/>
            <a:ext cx="557125" cy="253916"/>
          </a:xfrm>
          <a:prstGeom prst="rect">
            <a:avLst/>
          </a:prstGeom>
          <a:noFill/>
        </p:spPr>
        <p:txBody>
          <a:bodyPr wrap="square" rtlCol="0">
            <a:spAutoFit/>
          </a:bodyPr>
          <a:lstStyle/>
          <a:p>
            <a:r>
              <a:rPr lang="en-US" altLang="ja-JP" sz="1050" dirty="0"/>
              <a:t>76</a:t>
            </a:r>
            <a:r>
              <a:rPr lang="ja-JP" altLang="en-US" sz="1050"/>
              <a:t>歳</a:t>
            </a:r>
            <a:endParaRPr kumimoji="1" lang="ja-JP" altLang="en-US" sz="1050"/>
          </a:p>
        </p:txBody>
      </p:sp>
      <p:sp>
        <p:nvSpPr>
          <p:cNvPr id="91" name="テキスト ボックス 90">
            <a:extLst>
              <a:ext uri="{FF2B5EF4-FFF2-40B4-BE49-F238E27FC236}">
                <a16:creationId xmlns:a16="http://schemas.microsoft.com/office/drawing/2014/main" id="{6C3E9FD9-6FDF-BF8C-A306-5BAB2D2ABC37}"/>
              </a:ext>
            </a:extLst>
          </p:cNvPr>
          <p:cNvSpPr txBox="1"/>
          <p:nvPr/>
        </p:nvSpPr>
        <p:spPr>
          <a:xfrm>
            <a:off x="-144346" y="3328113"/>
            <a:ext cx="1324077" cy="253916"/>
          </a:xfrm>
          <a:prstGeom prst="rect">
            <a:avLst/>
          </a:prstGeom>
          <a:noFill/>
        </p:spPr>
        <p:txBody>
          <a:bodyPr wrap="square" rtlCol="0">
            <a:spAutoFit/>
          </a:bodyPr>
          <a:lstStyle/>
          <a:p>
            <a:r>
              <a:rPr lang="ja-JP" altLang="en-US" sz="1050"/>
              <a:t>相談者</a:t>
            </a:r>
            <a:r>
              <a:rPr lang="en-US" altLang="ja-JP" sz="1050" dirty="0"/>
              <a:t> </a:t>
            </a:r>
            <a:r>
              <a:rPr lang="ja-JP" altLang="en-US" sz="1050"/>
              <a:t>（次期社長）</a:t>
            </a:r>
            <a:endParaRPr kumimoji="1" lang="ja-JP" altLang="en-US" sz="1050"/>
          </a:p>
        </p:txBody>
      </p:sp>
      <p:sp>
        <p:nvSpPr>
          <p:cNvPr id="93" name="テキスト ボックス 92">
            <a:extLst>
              <a:ext uri="{FF2B5EF4-FFF2-40B4-BE49-F238E27FC236}">
                <a16:creationId xmlns:a16="http://schemas.microsoft.com/office/drawing/2014/main" id="{62A21A48-B14E-E1E5-9516-3CE648AB1962}"/>
              </a:ext>
            </a:extLst>
          </p:cNvPr>
          <p:cNvSpPr txBox="1"/>
          <p:nvPr/>
        </p:nvSpPr>
        <p:spPr>
          <a:xfrm>
            <a:off x="308537" y="3906162"/>
            <a:ext cx="557125" cy="253916"/>
          </a:xfrm>
          <a:prstGeom prst="rect">
            <a:avLst/>
          </a:prstGeom>
          <a:noFill/>
        </p:spPr>
        <p:txBody>
          <a:bodyPr wrap="square" rtlCol="0">
            <a:spAutoFit/>
          </a:bodyPr>
          <a:lstStyle/>
          <a:p>
            <a:r>
              <a:rPr lang="en-US" altLang="ja-JP" sz="1050" dirty="0"/>
              <a:t>47</a:t>
            </a:r>
            <a:r>
              <a:rPr lang="ja-JP" altLang="en-US" sz="1050"/>
              <a:t>歳</a:t>
            </a:r>
            <a:endParaRPr kumimoji="1" lang="ja-JP" altLang="en-US" sz="1050"/>
          </a:p>
        </p:txBody>
      </p:sp>
      <p:sp>
        <p:nvSpPr>
          <p:cNvPr id="94" name="テキスト ボックス 93">
            <a:extLst>
              <a:ext uri="{FF2B5EF4-FFF2-40B4-BE49-F238E27FC236}">
                <a16:creationId xmlns:a16="http://schemas.microsoft.com/office/drawing/2014/main" id="{D6A25456-01BF-A7E5-6942-FF6142445F65}"/>
              </a:ext>
            </a:extLst>
          </p:cNvPr>
          <p:cNvSpPr txBox="1"/>
          <p:nvPr/>
        </p:nvSpPr>
        <p:spPr>
          <a:xfrm>
            <a:off x="1691680" y="3850447"/>
            <a:ext cx="557125" cy="253916"/>
          </a:xfrm>
          <a:prstGeom prst="rect">
            <a:avLst/>
          </a:prstGeom>
          <a:noFill/>
        </p:spPr>
        <p:txBody>
          <a:bodyPr wrap="square" rtlCol="0">
            <a:spAutoFit/>
          </a:bodyPr>
          <a:lstStyle/>
          <a:p>
            <a:r>
              <a:rPr lang="en-US" altLang="ja-JP" sz="1050" dirty="0"/>
              <a:t>48</a:t>
            </a:r>
            <a:r>
              <a:rPr lang="ja-JP" altLang="en-US" sz="1050"/>
              <a:t>歳</a:t>
            </a:r>
            <a:endParaRPr kumimoji="1" lang="ja-JP" altLang="en-US" sz="1050"/>
          </a:p>
        </p:txBody>
      </p:sp>
      <p:sp>
        <p:nvSpPr>
          <p:cNvPr id="95" name="テキスト ボックス 94">
            <a:extLst>
              <a:ext uri="{FF2B5EF4-FFF2-40B4-BE49-F238E27FC236}">
                <a16:creationId xmlns:a16="http://schemas.microsoft.com/office/drawing/2014/main" id="{3506DD87-9F38-7C7D-1AD3-CDD96F9A2ADC}"/>
              </a:ext>
            </a:extLst>
          </p:cNvPr>
          <p:cNvSpPr txBox="1"/>
          <p:nvPr/>
        </p:nvSpPr>
        <p:spPr>
          <a:xfrm>
            <a:off x="3203848" y="3823156"/>
            <a:ext cx="557125" cy="253916"/>
          </a:xfrm>
          <a:prstGeom prst="rect">
            <a:avLst/>
          </a:prstGeom>
          <a:noFill/>
        </p:spPr>
        <p:txBody>
          <a:bodyPr wrap="square" rtlCol="0">
            <a:spAutoFit/>
          </a:bodyPr>
          <a:lstStyle/>
          <a:p>
            <a:r>
              <a:rPr lang="en-US" altLang="ja-JP" sz="1050" dirty="0"/>
              <a:t>51</a:t>
            </a:r>
            <a:r>
              <a:rPr lang="ja-JP" altLang="en-US" sz="1050"/>
              <a:t>歳</a:t>
            </a:r>
            <a:endParaRPr kumimoji="1" lang="ja-JP" altLang="en-US" sz="1050"/>
          </a:p>
        </p:txBody>
      </p:sp>
      <p:sp>
        <p:nvSpPr>
          <p:cNvPr id="96" name="テキスト ボックス 95">
            <a:extLst>
              <a:ext uri="{FF2B5EF4-FFF2-40B4-BE49-F238E27FC236}">
                <a16:creationId xmlns:a16="http://schemas.microsoft.com/office/drawing/2014/main" id="{25897762-8CE2-A351-86B6-F115A7D03E0E}"/>
              </a:ext>
            </a:extLst>
          </p:cNvPr>
          <p:cNvSpPr txBox="1"/>
          <p:nvPr/>
        </p:nvSpPr>
        <p:spPr>
          <a:xfrm>
            <a:off x="2123728" y="2655117"/>
            <a:ext cx="557125" cy="253916"/>
          </a:xfrm>
          <a:prstGeom prst="rect">
            <a:avLst/>
          </a:prstGeom>
          <a:noFill/>
        </p:spPr>
        <p:txBody>
          <a:bodyPr wrap="square" rtlCol="0">
            <a:spAutoFit/>
          </a:bodyPr>
          <a:lstStyle/>
          <a:p>
            <a:r>
              <a:rPr lang="en-US" altLang="ja-JP" sz="1050" dirty="0"/>
              <a:t>74</a:t>
            </a:r>
            <a:r>
              <a:rPr lang="ja-JP" altLang="en-US" sz="1050"/>
              <a:t>歳</a:t>
            </a:r>
            <a:endParaRPr kumimoji="1" lang="ja-JP" altLang="en-US" sz="1050"/>
          </a:p>
        </p:txBody>
      </p:sp>
      <p:sp>
        <p:nvSpPr>
          <p:cNvPr id="97" name="テキスト ボックス 96">
            <a:extLst>
              <a:ext uri="{FF2B5EF4-FFF2-40B4-BE49-F238E27FC236}">
                <a16:creationId xmlns:a16="http://schemas.microsoft.com/office/drawing/2014/main" id="{2CF2C8E9-79EF-F69D-C3C2-508097450FFB}"/>
              </a:ext>
            </a:extLst>
          </p:cNvPr>
          <p:cNvSpPr txBox="1"/>
          <p:nvPr/>
        </p:nvSpPr>
        <p:spPr>
          <a:xfrm>
            <a:off x="4407873" y="1528770"/>
            <a:ext cx="4573688" cy="4708981"/>
          </a:xfrm>
          <a:prstGeom prst="rect">
            <a:avLst/>
          </a:prstGeom>
          <a:noFill/>
        </p:spPr>
        <p:txBody>
          <a:bodyPr wrap="none" rtlCol="0">
            <a:spAutoFit/>
          </a:bodyPr>
          <a:lstStyle/>
          <a:p>
            <a:r>
              <a:rPr kumimoji="1" lang="ja-JP" altLang="en-US" sz="2000"/>
              <a:t>■会社はとても順調な経営状態</a:t>
            </a:r>
            <a:endParaRPr kumimoji="1" lang="en-US" altLang="ja-JP" sz="2000" dirty="0"/>
          </a:p>
          <a:p>
            <a:endParaRPr lang="en-US" altLang="ja-JP" sz="2000" dirty="0"/>
          </a:p>
          <a:p>
            <a:r>
              <a:rPr kumimoji="1" lang="ja-JP" altLang="en-US" sz="2000"/>
              <a:t>■創業社長（</a:t>
            </a:r>
            <a:r>
              <a:rPr kumimoji="1" lang="en-US" altLang="ja-JP" sz="2000" dirty="0"/>
              <a:t>76</a:t>
            </a:r>
            <a:r>
              <a:rPr kumimoji="1" lang="ja-JP" altLang="en-US" sz="2000"/>
              <a:t>歳）は大の保険嫌い</a:t>
            </a:r>
            <a:endParaRPr kumimoji="1" lang="en-US" altLang="ja-JP" sz="2000" dirty="0"/>
          </a:p>
          <a:p>
            <a:endParaRPr lang="en-US" altLang="ja-JP" sz="2000" dirty="0"/>
          </a:p>
          <a:p>
            <a:r>
              <a:rPr kumimoji="1" lang="ja-JP" altLang="en-US" sz="2000"/>
              <a:t>■</a:t>
            </a:r>
            <a:r>
              <a:rPr kumimoji="1" lang="en-US" altLang="ja-JP" sz="2000" dirty="0"/>
              <a:t>3</a:t>
            </a:r>
            <a:r>
              <a:rPr kumimoji="1" lang="ja-JP" altLang="en-US" sz="2000"/>
              <a:t>人の子がいるが事業承継は相談者</a:t>
            </a:r>
            <a:endParaRPr kumimoji="1" lang="en-US" altLang="ja-JP" sz="2000" dirty="0"/>
          </a:p>
          <a:p>
            <a:endParaRPr lang="en-US" altLang="ja-JP" sz="2000" dirty="0"/>
          </a:p>
          <a:p>
            <a:r>
              <a:rPr kumimoji="1" lang="ja-JP" altLang="en-US" sz="2000"/>
              <a:t>■事業を継がない姉たちとの関係を危惧</a:t>
            </a:r>
            <a:endParaRPr kumimoji="1" lang="en-US" altLang="ja-JP" sz="2000" dirty="0"/>
          </a:p>
          <a:p>
            <a:endParaRPr lang="en-US" altLang="ja-JP" sz="2000" dirty="0"/>
          </a:p>
          <a:p>
            <a:r>
              <a:rPr kumimoji="1" lang="ja-JP" altLang="en-US" sz="2000"/>
              <a:t>■今後の事業承継と相続対策</a:t>
            </a:r>
            <a:r>
              <a:rPr lang="ja-JP" altLang="en-US" sz="2000"/>
              <a:t>のため、</a:t>
            </a:r>
            <a:endParaRPr lang="en-US" altLang="ja-JP" sz="2000" dirty="0"/>
          </a:p>
          <a:p>
            <a:r>
              <a:rPr lang="ja-JP" altLang="en-US" sz="2000">
                <a:solidFill>
                  <a:srgbClr val="FF0000"/>
                </a:solidFill>
              </a:rPr>
              <a:t>「相続・事業承継コンサル顧問契約」</a:t>
            </a:r>
            <a:endParaRPr lang="en-US" altLang="ja-JP" sz="2000" dirty="0">
              <a:solidFill>
                <a:srgbClr val="FF0000"/>
              </a:solidFill>
            </a:endParaRPr>
          </a:p>
          <a:p>
            <a:r>
              <a:rPr kumimoji="1" lang="ja-JP" altLang="en-US" sz="2000"/>
              <a:t>を</a:t>
            </a:r>
            <a:r>
              <a:rPr lang="ja-JP" altLang="en-US" sz="2000"/>
              <a:t>むねお所長と</a:t>
            </a:r>
            <a:r>
              <a:rPr lang="en-US" altLang="ja-JP" sz="2000" dirty="0"/>
              <a:t>9</a:t>
            </a:r>
            <a:r>
              <a:rPr lang="ja-JP" altLang="en-US" sz="2000"/>
              <a:t>年前に締結</a:t>
            </a:r>
            <a:endParaRPr lang="en-US" altLang="ja-JP" sz="2000" dirty="0"/>
          </a:p>
          <a:p>
            <a:endParaRPr kumimoji="1" lang="en-US" altLang="ja-JP" sz="2000" dirty="0"/>
          </a:p>
          <a:p>
            <a:r>
              <a:rPr lang="ja-JP" altLang="en-US" sz="2000"/>
              <a:t>■</a:t>
            </a:r>
            <a:r>
              <a:rPr lang="ja-JP" altLang="en-US" sz="2000">
                <a:solidFill>
                  <a:srgbClr val="FF0000"/>
                </a:solidFill>
              </a:rPr>
              <a:t>家族会議支援</a:t>
            </a:r>
            <a:r>
              <a:rPr lang="ja-JP" altLang="en-US" sz="2000"/>
              <a:t>などを通して、</a:t>
            </a:r>
            <a:endParaRPr lang="en-US" altLang="ja-JP" sz="2000" dirty="0"/>
          </a:p>
          <a:p>
            <a:r>
              <a:rPr kumimoji="1" lang="ja-JP" altLang="en-US" sz="2000"/>
              <a:t>家族間</a:t>
            </a:r>
            <a:r>
              <a:rPr lang="ja-JP" altLang="en-US" sz="2000"/>
              <a:t>の情報整理、問題意識の共有、</a:t>
            </a:r>
            <a:endParaRPr lang="en-US" altLang="ja-JP" sz="2000" dirty="0"/>
          </a:p>
          <a:p>
            <a:r>
              <a:rPr kumimoji="1" lang="ja-JP" altLang="en-US" sz="2000"/>
              <a:t>今後の相続対策の方向性の合意形成</a:t>
            </a:r>
            <a:endParaRPr kumimoji="1" lang="en-US" altLang="ja-JP" sz="2000" dirty="0"/>
          </a:p>
        </p:txBody>
      </p:sp>
      <p:sp>
        <p:nvSpPr>
          <p:cNvPr id="2" name="テキスト ボックス 1">
            <a:extLst>
              <a:ext uri="{FF2B5EF4-FFF2-40B4-BE49-F238E27FC236}">
                <a16:creationId xmlns:a16="http://schemas.microsoft.com/office/drawing/2014/main" id="{A9C525EC-91BF-E49B-F63B-68121DB8E39C}"/>
              </a:ext>
            </a:extLst>
          </p:cNvPr>
          <p:cNvSpPr txBox="1"/>
          <p:nvPr/>
        </p:nvSpPr>
        <p:spPr>
          <a:xfrm>
            <a:off x="1865918" y="606885"/>
            <a:ext cx="6420275" cy="523220"/>
          </a:xfrm>
          <a:prstGeom prst="rect">
            <a:avLst/>
          </a:prstGeom>
          <a:noFill/>
        </p:spPr>
        <p:txBody>
          <a:bodyPr wrap="square" rtlCol="0">
            <a:spAutoFit/>
          </a:bodyPr>
          <a:lstStyle/>
          <a:p>
            <a:r>
              <a:rPr lang="ja-JP" altLang="en-US" sz="2800"/>
              <a:t>保険嫌いの経営者の相続対策の実例</a:t>
            </a:r>
            <a:endParaRPr kumimoji="1" lang="ja-JP" altLang="en-US" sz="2800" dirty="0"/>
          </a:p>
        </p:txBody>
      </p:sp>
    </p:spTree>
    <p:extLst>
      <p:ext uri="{BB962C8B-B14F-4D97-AF65-F5344CB8AC3E}">
        <p14:creationId xmlns:p14="http://schemas.microsoft.com/office/powerpoint/2010/main" val="297370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animEffect transition="in" filter="dissolve">
                                      <p:cBhvr>
                                        <p:cTn id="7" dur="1000"/>
                                        <p:tgtEl>
                                          <p:spTgt spid="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7">
                                            <p:txEl>
                                              <p:pRg st="2" end="2"/>
                                            </p:txEl>
                                          </p:spTgt>
                                        </p:tgtEl>
                                        <p:attrNameLst>
                                          <p:attrName>style.visibility</p:attrName>
                                        </p:attrNameLst>
                                      </p:cBhvr>
                                      <p:to>
                                        <p:strVal val="visible"/>
                                      </p:to>
                                    </p:set>
                                    <p:animEffect transition="in" filter="dissolve">
                                      <p:cBhvr>
                                        <p:cTn id="12" dur="1000"/>
                                        <p:tgtEl>
                                          <p:spTgt spid="9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7">
                                            <p:txEl>
                                              <p:pRg st="4" end="4"/>
                                            </p:txEl>
                                          </p:spTgt>
                                        </p:tgtEl>
                                        <p:attrNameLst>
                                          <p:attrName>style.visibility</p:attrName>
                                        </p:attrNameLst>
                                      </p:cBhvr>
                                      <p:to>
                                        <p:strVal val="visible"/>
                                      </p:to>
                                    </p:set>
                                    <p:animEffect transition="in" filter="dissolve">
                                      <p:cBhvr>
                                        <p:cTn id="17" dur="1000"/>
                                        <p:tgtEl>
                                          <p:spTgt spid="9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7">
                                            <p:txEl>
                                              <p:pRg st="6" end="6"/>
                                            </p:txEl>
                                          </p:spTgt>
                                        </p:tgtEl>
                                        <p:attrNameLst>
                                          <p:attrName>style.visibility</p:attrName>
                                        </p:attrNameLst>
                                      </p:cBhvr>
                                      <p:to>
                                        <p:strVal val="visible"/>
                                      </p:to>
                                    </p:set>
                                    <p:animEffect transition="in" filter="dissolve">
                                      <p:cBhvr>
                                        <p:cTn id="22" dur="1000"/>
                                        <p:tgtEl>
                                          <p:spTgt spid="9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7">
                                            <p:txEl>
                                              <p:pRg st="8" end="8"/>
                                            </p:txEl>
                                          </p:spTgt>
                                        </p:tgtEl>
                                        <p:attrNameLst>
                                          <p:attrName>style.visibility</p:attrName>
                                        </p:attrNameLst>
                                      </p:cBhvr>
                                      <p:to>
                                        <p:strVal val="visible"/>
                                      </p:to>
                                    </p:set>
                                    <p:animEffect transition="in" filter="dissolve">
                                      <p:cBhvr>
                                        <p:cTn id="27" dur="1000"/>
                                        <p:tgtEl>
                                          <p:spTgt spid="97">
                                            <p:txEl>
                                              <p:pRg st="8" end="8"/>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97">
                                            <p:txEl>
                                              <p:pRg st="9" end="9"/>
                                            </p:txEl>
                                          </p:spTgt>
                                        </p:tgtEl>
                                        <p:attrNameLst>
                                          <p:attrName>style.visibility</p:attrName>
                                        </p:attrNameLst>
                                      </p:cBhvr>
                                      <p:to>
                                        <p:strVal val="visible"/>
                                      </p:to>
                                    </p:set>
                                    <p:animEffect transition="in" filter="dissolve">
                                      <p:cBhvr>
                                        <p:cTn id="30" dur="1000"/>
                                        <p:tgtEl>
                                          <p:spTgt spid="97">
                                            <p:txEl>
                                              <p:pRg st="9" end="9"/>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97">
                                            <p:txEl>
                                              <p:pRg st="10" end="10"/>
                                            </p:txEl>
                                          </p:spTgt>
                                        </p:tgtEl>
                                        <p:attrNameLst>
                                          <p:attrName>style.visibility</p:attrName>
                                        </p:attrNameLst>
                                      </p:cBhvr>
                                      <p:to>
                                        <p:strVal val="visible"/>
                                      </p:to>
                                    </p:set>
                                    <p:animEffect transition="in" filter="dissolve">
                                      <p:cBhvr>
                                        <p:cTn id="33" dur="1000"/>
                                        <p:tgtEl>
                                          <p:spTgt spid="97">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97">
                                            <p:txEl>
                                              <p:pRg st="12" end="12"/>
                                            </p:txEl>
                                          </p:spTgt>
                                        </p:tgtEl>
                                        <p:attrNameLst>
                                          <p:attrName>style.visibility</p:attrName>
                                        </p:attrNameLst>
                                      </p:cBhvr>
                                      <p:to>
                                        <p:strVal val="visible"/>
                                      </p:to>
                                    </p:set>
                                    <p:animEffect transition="in" filter="dissolve">
                                      <p:cBhvr>
                                        <p:cTn id="38" dur="500"/>
                                        <p:tgtEl>
                                          <p:spTgt spid="97">
                                            <p:txEl>
                                              <p:pRg st="12" end="12"/>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97">
                                            <p:txEl>
                                              <p:pRg st="13" end="13"/>
                                            </p:txEl>
                                          </p:spTgt>
                                        </p:tgtEl>
                                        <p:attrNameLst>
                                          <p:attrName>style.visibility</p:attrName>
                                        </p:attrNameLst>
                                      </p:cBhvr>
                                      <p:to>
                                        <p:strVal val="visible"/>
                                      </p:to>
                                    </p:set>
                                    <p:animEffect transition="in" filter="dissolve">
                                      <p:cBhvr>
                                        <p:cTn id="41" dur="500"/>
                                        <p:tgtEl>
                                          <p:spTgt spid="97">
                                            <p:txEl>
                                              <p:pRg st="13" end="13"/>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97">
                                            <p:txEl>
                                              <p:pRg st="14" end="14"/>
                                            </p:txEl>
                                          </p:spTgt>
                                        </p:tgtEl>
                                        <p:attrNameLst>
                                          <p:attrName>style.visibility</p:attrName>
                                        </p:attrNameLst>
                                      </p:cBhvr>
                                      <p:to>
                                        <p:strVal val="visible"/>
                                      </p:to>
                                    </p:set>
                                    <p:animEffect transition="in" filter="dissolve">
                                      <p:cBhvr>
                                        <p:cTn id="44" dur="500"/>
                                        <p:tgtEl>
                                          <p:spTgt spid="9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grpSp>
        <p:nvGrpSpPr>
          <p:cNvPr id="3" name="グループ化 2">
            <a:extLst>
              <a:ext uri="{FF2B5EF4-FFF2-40B4-BE49-F238E27FC236}">
                <a16:creationId xmlns:a16="http://schemas.microsoft.com/office/drawing/2014/main" id="{AC29D0DE-9D7F-5722-D424-7F978F76BAF0}"/>
              </a:ext>
            </a:extLst>
          </p:cNvPr>
          <p:cNvGrpSpPr/>
          <p:nvPr/>
        </p:nvGrpSpPr>
        <p:grpSpPr>
          <a:xfrm>
            <a:off x="354603" y="2348880"/>
            <a:ext cx="4074665" cy="2310268"/>
            <a:chOff x="2065748" y="2348880"/>
            <a:chExt cx="6243392" cy="3632073"/>
          </a:xfrm>
        </p:grpSpPr>
        <p:sp>
          <p:nvSpPr>
            <p:cNvPr id="7" name="円/楕円 6">
              <a:extLst>
                <a:ext uri="{FF2B5EF4-FFF2-40B4-BE49-F238E27FC236}">
                  <a16:creationId xmlns:a16="http://schemas.microsoft.com/office/drawing/2014/main" id="{47C03B1D-24FB-4BFC-87FF-DEE20534D9FC}"/>
                </a:ext>
              </a:extLst>
            </p:cNvPr>
            <p:cNvSpPr/>
            <p:nvPr/>
          </p:nvSpPr>
          <p:spPr>
            <a:xfrm>
              <a:off x="3635896" y="2348880"/>
              <a:ext cx="504056" cy="504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三角形 9">
              <a:extLst>
                <a:ext uri="{FF2B5EF4-FFF2-40B4-BE49-F238E27FC236}">
                  <a16:creationId xmlns:a16="http://schemas.microsoft.com/office/drawing/2014/main" id="{7995CCB3-D5BE-8857-FF3B-8BA628DE14D9}"/>
                </a:ext>
              </a:extLst>
            </p:cNvPr>
            <p:cNvSpPr/>
            <p:nvPr/>
          </p:nvSpPr>
          <p:spPr>
            <a:xfrm>
              <a:off x="5220072" y="2348880"/>
              <a:ext cx="504056" cy="432048"/>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2A63CA1F-6237-4DCB-EB57-1124693A12B3}"/>
                </a:ext>
              </a:extLst>
            </p:cNvPr>
            <p:cNvCxnSpPr>
              <a:cxnSpLocks/>
            </p:cNvCxnSpPr>
            <p:nvPr/>
          </p:nvCxnSpPr>
          <p:spPr>
            <a:xfrm>
              <a:off x="4247964" y="2492896"/>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AACAB777-8622-DE11-3D52-AAE7125FD5B3}"/>
                </a:ext>
              </a:extLst>
            </p:cNvPr>
            <p:cNvCxnSpPr>
              <a:cxnSpLocks/>
            </p:cNvCxnSpPr>
            <p:nvPr/>
          </p:nvCxnSpPr>
          <p:spPr>
            <a:xfrm>
              <a:off x="4247964" y="2636912"/>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0478ABD1-1CD0-E4FA-160B-EC6B377E6088}"/>
                </a:ext>
              </a:extLst>
            </p:cNvPr>
            <p:cNvCxnSpPr>
              <a:cxnSpLocks/>
            </p:cNvCxnSpPr>
            <p:nvPr/>
          </p:nvCxnSpPr>
          <p:spPr>
            <a:xfrm>
              <a:off x="2353333" y="3717032"/>
              <a:ext cx="47389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D2FFDCAA-EFAF-0BDE-1596-939FB0D0EB79}"/>
                </a:ext>
              </a:extLst>
            </p:cNvPr>
            <p:cNvCxnSpPr>
              <a:cxnSpLocks/>
            </p:cNvCxnSpPr>
            <p:nvPr/>
          </p:nvCxnSpPr>
          <p:spPr>
            <a:xfrm>
              <a:off x="2353333" y="371703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321A6A9C-A313-FD6D-3843-F908840F9244}"/>
                </a:ext>
              </a:extLst>
            </p:cNvPr>
            <p:cNvCxnSpPr>
              <a:cxnSpLocks/>
            </p:cNvCxnSpPr>
            <p:nvPr/>
          </p:nvCxnSpPr>
          <p:spPr>
            <a:xfrm>
              <a:off x="7092280" y="371703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614F764E-5775-2AFD-CD16-35B66B95D232}"/>
                </a:ext>
              </a:extLst>
            </p:cNvPr>
            <p:cNvCxnSpPr>
              <a:cxnSpLocks/>
            </p:cNvCxnSpPr>
            <p:nvPr/>
          </p:nvCxnSpPr>
          <p:spPr>
            <a:xfrm>
              <a:off x="4716016" y="2636912"/>
              <a:ext cx="0" cy="165618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三角形 28">
              <a:extLst>
                <a:ext uri="{FF2B5EF4-FFF2-40B4-BE49-F238E27FC236}">
                  <a16:creationId xmlns:a16="http://schemas.microsoft.com/office/drawing/2014/main" id="{C445D929-9494-9CD4-E7C4-4CC55AA46AA8}"/>
                </a:ext>
              </a:extLst>
            </p:cNvPr>
            <p:cNvSpPr/>
            <p:nvPr/>
          </p:nvSpPr>
          <p:spPr>
            <a:xfrm>
              <a:off x="6826671" y="4297370"/>
              <a:ext cx="504056" cy="432048"/>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三角形 29">
              <a:extLst>
                <a:ext uri="{FF2B5EF4-FFF2-40B4-BE49-F238E27FC236}">
                  <a16:creationId xmlns:a16="http://schemas.microsoft.com/office/drawing/2014/main" id="{568930D2-0D04-39DE-0A61-26C3BDA74F1F}"/>
                </a:ext>
              </a:extLst>
            </p:cNvPr>
            <p:cNvSpPr/>
            <p:nvPr/>
          </p:nvSpPr>
          <p:spPr>
            <a:xfrm>
              <a:off x="4477569" y="4293096"/>
              <a:ext cx="504056" cy="432048"/>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a:extLst>
                <a:ext uri="{FF2B5EF4-FFF2-40B4-BE49-F238E27FC236}">
                  <a16:creationId xmlns:a16="http://schemas.microsoft.com/office/drawing/2014/main" id="{274785B7-612F-74C2-0322-2CE1371745F6}"/>
                </a:ext>
              </a:extLst>
            </p:cNvPr>
            <p:cNvSpPr/>
            <p:nvPr/>
          </p:nvSpPr>
          <p:spPr>
            <a:xfrm>
              <a:off x="2065748" y="4293097"/>
              <a:ext cx="504056" cy="5040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a:extLst>
                <a:ext uri="{FF2B5EF4-FFF2-40B4-BE49-F238E27FC236}">
                  <a16:creationId xmlns:a16="http://schemas.microsoft.com/office/drawing/2014/main" id="{4821550A-5BBE-9A4B-1FD4-86F38247F583}"/>
                </a:ext>
              </a:extLst>
            </p:cNvPr>
            <p:cNvSpPr/>
            <p:nvPr/>
          </p:nvSpPr>
          <p:spPr>
            <a:xfrm>
              <a:off x="5502981" y="5476897"/>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a:extLst>
                <a:ext uri="{FF2B5EF4-FFF2-40B4-BE49-F238E27FC236}">
                  <a16:creationId xmlns:a16="http://schemas.microsoft.com/office/drawing/2014/main" id="{9A9038A5-65EA-74C8-51C9-D1EBF1BFAF9D}"/>
                </a:ext>
              </a:extLst>
            </p:cNvPr>
            <p:cNvSpPr/>
            <p:nvPr/>
          </p:nvSpPr>
          <p:spPr>
            <a:xfrm>
              <a:off x="7805084" y="5447462"/>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a:extLst>
                <a:ext uri="{FF2B5EF4-FFF2-40B4-BE49-F238E27FC236}">
                  <a16:creationId xmlns:a16="http://schemas.microsoft.com/office/drawing/2014/main" id="{056E26C6-2F52-ACA6-6B40-7BEAE4131A0F}"/>
                </a:ext>
              </a:extLst>
            </p:cNvPr>
            <p:cNvSpPr/>
            <p:nvPr/>
          </p:nvSpPr>
          <p:spPr>
            <a:xfrm>
              <a:off x="7777187" y="4221088"/>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a:extLst>
                <a:ext uri="{FF2B5EF4-FFF2-40B4-BE49-F238E27FC236}">
                  <a16:creationId xmlns:a16="http://schemas.microsoft.com/office/drawing/2014/main" id="{A2D563D9-B202-40B1-9F33-8617A522C789}"/>
                </a:ext>
              </a:extLst>
            </p:cNvPr>
            <p:cNvSpPr/>
            <p:nvPr/>
          </p:nvSpPr>
          <p:spPr>
            <a:xfrm>
              <a:off x="5428085" y="4257092"/>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三角形 37">
              <a:extLst>
                <a:ext uri="{FF2B5EF4-FFF2-40B4-BE49-F238E27FC236}">
                  <a16:creationId xmlns:a16="http://schemas.microsoft.com/office/drawing/2014/main" id="{FC250D5E-E085-7D33-20AF-B2134E95D9DD}"/>
                </a:ext>
              </a:extLst>
            </p:cNvPr>
            <p:cNvSpPr/>
            <p:nvPr/>
          </p:nvSpPr>
          <p:spPr>
            <a:xfrm>
              <a:off x="2128467" y="5481742"/>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三角形 38">
              <a:extLst>
                <a:ext uri="{FF2B5EF4-FFF2-40B4-BE49-F238E27FC236}">
                  <a16:creationId xmlns:a16="http://schemas.microsoft.com/office/drawing/2014/main" id="{8A11BE71-5E7B-CE82-7539-16339B6B06C1}"/>
                </a:ext>
              </a:extLst>
            </p:cNvPr>
            <p:cNvSpPr/>
            <p:nvPr/>
          </p:nvSpPr>
          <p:spPr>
            <a:xfrm>
              <a:off x="3076361" y="4293096"/>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 name="直線コネクタ 39">
              <a:extLst>
                <a:ext uri="{FF2B5EF4-FFF2-40B4-BE49-F238E27FC236}">
                  <a16:creationId xmlns:a16="http://schemas.microsoft.com/office/drawing/2014/main" id="{B8E35B07-8CFE-A8DF-360A-CBF0DAAC96BA}"/>
                </a:ext>
              </a:extLst>
            </p:cNvPr>
            <p:cNvCxnSpPr>
              <a:cxnSpLocks/>
            </p:cNvCxnSpPr>
            <p:nvPr/>
          </p:nvCxnSpPr>
          <p:spPr>
            <a:xfrm>
              <a:off x="7356670" y="443711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B0E9FAB7-0F67-9FAB-1313-C7175822622F}"/>
                </a:ext>
              </a:extLst>
            </p:cNvPr>
            <p:cNvCxnSpPr>
              <a:cxnSpLocks/>
            </p:cNvCxnSpPr>
            <p:nvPr/>
          </p:nvCxnSpPr>
          <p:spPr>
            <a:xfrm>
              <a:off x="7356669" y="453933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14BD6FA7-A8AD-5C4A-5B57-E70AEA87130C}"/>
                </a:ext>
              </a:extLst>
            </p:cNvPr>
            <p:cNvCxnSpPr>
              <a:cxnSpLocks/>
            </p:cNvCxnSpPr>
            <p:nvPr/>
          </p:nvCxnSpPr>
          <p:spPr>
            <a:xfrm>
              <a:off x="2699793" y="445617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923EADAC-9D32-34FD-721A-4605C94953B9}"/>
                </a:ext>
              </a:extLst>
            </p:cNvPr>
            <p:cNvCxnSpPr>
              <a:cxnSpLocks/>
            </p:cNvCxnSpPr>
            <p:nvPr/>
          </p:nvCxnSpPr>
          <p:spPr>
            <a:xfrm>
              <a:off x="2699792" y="455839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3344EE7D-7640-0029-A7D6-39A4AFA2FBB9}"/>
                </a:ext>
              </a:extLst>
            </p:cNvPr>
            <p:cNvCxnSpPr>
              <a:cxnSpLocks/>
            </p:cNvCxnSpPr>
            <p:nvPr/>
          </p:nvCxnSpPr>
          <p:spPr>
            <a:xfrm>
              <a:off x="4981626" y="445617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A8BD2DE7-134E-83DD-B595-ABDC6F141B86}"/>
                </a:ext>
              </a:extLst>
            </p:cNvPr>
            <p:cNvCxnSpPr>
              <a:cxnSpLocks/>
            </p:cNvCxnSpPr>
            <p:nvPr/>
          </p:nvCxnSpPr>
          <p:spPr>
            <a:xfrm>
              <a:off x="4981625" y="4558392"/>
              <a:ext cx="376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DDC9A23B-6F22-AA7E-2C84-DA9997904C7A}"/>
                </a:ext>
              </a:extLst>
            </p:cNvPr>
            <p:cNvCxnSpPr>
              <a:cxnSpLocks/>
            </p:cNvCxnSpPr>
            <p:nvPr/>
          </p:nvCxnSpPr>
          <p:spPr>
            <a:xfrm>
              <a:off x="2895936" y="455839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0EEE8F54-65A5-D538-D6B3-084E9EF68511}"/>
                </a:ext>
              </a:extLst>
            </p:cNvPr>
            <p:cNvCxnSpPr>
              <a:cxnSpLocks/>
            </p:cNvCxnSpPr>
            <p:nvPr/>
          </p:nvCxnSpPr>
          <p:spPr>
            <a:xfrm>
              <a:off x="5184068" y="4558392"/>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FDF8BD4C-F4AA-5629-212D-A4C333E16741}"/>
                </a:ext>
              </a:extLst>
            </p:cNvPr>
            <p:cNvCxnSpPr>
              <a:cxnSpLocks/>
            </p:cNvCxnSpPr>
            <p:nvPr/>
          </p:nvCxnSpPr>
          <p:spPr>
            <a:xfrm>
              <a:off x="7533998" y="4561470"/>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20E20897-EC50-8449-06B5-C8E7FF7AE47F}"/>
                </a:ext>
              </a:extLst>
            </p:cNvPr>
            <p:cNvCxnSpPr>
              <a:cxnSpLocks/>
            </p:cNvCxnSpPr>
            <p:nvPr/>
          </p:nvCxnSpPr>
          <p:spPr>
            <a:xfrm>
              <a:off x="2380495" y="5180221"/>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1058DD1B-7446-EDDE-070E-15E65231807A}"/>
                </a:ext>
              </a:extLst>
            </p:cNvPr>
            <p:cNvCxnSpPr>
              <a:cxnSpLocks/>
            </p:cNvCxnSpPr>
            <p:nvPr/>
          </p:nvCxnSpPr>
          <p:spPr>
            <a:xfrm>
              <a:off x="2380495" y="5171527"/>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1" name="三角形 60">
              <a:extLst>
                <a:ext uri="{FF2B5EF4-FFF2-40B4-BE49-F238E27FC236}">
                  <a16:creationId xmlns:a16="http://schemas.microsoft.com/office/drawing/2014/main" id="{EDA4EA09-6937-C047-1AE5-4B489C88E781}"/>
                </a:ext>
              </a:extLst>
            </p:cNvPr>
            <p:cNvSpPr/>
            <p:nvPr/>
          </p:nvSpPr>
          <p:spPr>
            <a:xfrm>
              <a:off x="3076361" y="5481742"/>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 name="直線コネクタ 62">
              <a:extLst>
                <a:ext uri="{FF2B5EF4-FFF2-40B4-BE49-F238E27FC236}">
                  <a16:creationId xmlns:a16="http://schemas.microsoft.com/office/drawing/2014/main" id="{1D9C9BEA-8C9A-B346-9DC9-923085D78E91}"/>
                </a:ext>
              </a:extLst>
            </p:cNvPr>
            <p:cNvCxnSpPr>
              <a:cxnSpLocks/>
            </p:cNvCxnSpPr>
            <p:nvPr/>
          </p:nvCxnSpPr>
          <p:spPr>
            <a:xfrm>
              <a:off x="3328389" y="5171527"/>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9" name="三角形 68">
              <a:extLst>
                <a:ext uri="{FF2B5EF4-FFF2-40B4-BE49-F238E27FC236}">
                  <a16:creationId xmlns:a16="http://schemas.microsoft.com/office/drawing/2014/main" id="{8662F5B4-A72C-9D94-1D4A-2AF1E0B135A8}"/>
                </a:ext>
              </a:extLst>
            </p:cNvPr>
            <p:cNvSpPr/>
            <p:nvPr/>
          </p:nvSpPr>
          <p:spPr>
            <a:xfrm>
              <a:off x="6831289" y="5458669"/>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4" name="直線コネクタ 73">
              <a:extLst>
                <a:ext uri="{FF2B5EF4-FFF2-40B4-BE49-F238E27FC236}">
                  <a16:creationId xmlns:a16="http://schemas.microsoft.com/office/drawing/2014/main" id="{DC391B33-E1AC-92A5-65AB-5E40EC6AC707}"/>
                </a:ext>
              </a:extLst>
            </p:cNvPr>
            <p:cNvCxnSpPr>
              <a:cxnSpLocks/>
            </p:cNvCxnSpPr>
            <p:nvPr/>
          </p:nvCxnSpPr>
          <p:spPr>
            <a:xfrm>
              <a:off x="7083317" y="5157148"/>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B70BE890-AA8F-C115-34B7-3E2832C99A01}"/>
                </a:ext>
              </a:extLst>
            </p:cNvPr>
            <p:cNvCxnSpPr>
              <a:cxnSpLocks/>
            </p:cNvCxnSpPr>
            <p:nvPr/>
          </p:nvCxnSpPr>
          <p:spPr>
            <a:xfrm>
              <a:off x="7083317" y="5148454"/>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FF98CFFA-7984-1A11-DD70-65CA2EB4BDDE}"/>
                </a:ext>
              </a:extLst>
            </p:cNvPr>
            <p:cNvCxnSpPr>
              <a:cxnSpLocks/>
            </p:cNvCxnSpPr>
            <p:nvPr/>
          </p:nvCxnSpPr>
          <p:spPr>
            <a:xfrm>
              <a:off x="8031211" y="5148454"/>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5" name="三角形 84">
              <a:extLst>
                <a:ext uri="{FF2B5EF4-FFF2-40B4-BE49-F238E27FC236}">
                  <a16:creationId xmlns:a16="http://schemas.microsoft.com/office/drawing/2014/main" id="{B4E29093-A66A-0C6C-7F62-5F5A2E4B7D72}"/>
                </a:ext>
              </a:extLst>
            </p:cNvPr>
            <p:cNvSpPr/>
            <p:nvPr/>
          </p:nvSpPr>
          <p:spPr>
            <a:xfrm>
              <a:off x="4529186" y="5492358"/>
              <a:ext cx="504056" cy="43204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6" name="直線コネクタ 85">
              <a:extLst>
                <a:ext uri="{FF2B5EF4-FFF2-40B4-BE49-F238E27FC236}">
                  <a16:creationId xmlns:a16="http://schemas.microsoft.com/office/drawing/2014/main" id="{6B1A26F9-0511-F312-8159-8625CD332278}"/>
                </a:ext>
              </a:extLst>
            </p:cNvPr>
            <p:cNvCxnSpPr>
              <a:cxnSpLocks/>
            </p:cNvCxnSpPr>
            <p:nvPr/>
          </p:nvCxnSpPr>
          <p:spPr>
            <a:xfrm>
              <a:off x="4781214" y="5190837"/>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97642743-20E2-B356-073D-D2F5AEC971B8}"/>
                </a:ext>
              </a:extLst>
            </p:cNvPr>
            <p:cNvCxnSpPr>
              <a:cxnSpLocks/>
            </p:cNvCxnSpPr>
            <p:nvPr/>
          </p:nvCxnSpPr>
          <p:spPr>
            <a:xfrm>
              <a:off x="4781214" y="5182143"/>
              <a:ext cx="9361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3D876C90-79C6-223E-E2CD-4BCE1F7AD30D}"/>
                </a:ext>
              </a:extLst>
            </p:cNvPr>
            <p:cNvCxnSpPr>
              <a:cxnSpLocks/>
            </p:cNvCxnSpPr>
            <p:nvPr/>
          </p:nvCxnSpPr>
          <p:spPr>
            <a:xfrm>
              <a:off x="5729108" y="5182143"/>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89" name="テキスト ボックス 88">
            <a:extLst>
              <a:ext uri="{FF2B5EF4-FFF2-40B4-BE49-F238E27FC236}">
                <a16:creationId xmlns:a16="http://schemas.microsoft.com/office/drawing/2014/main" id="{A4821C03-9B67-B677-CFA6-3CEB8976D0CD}"/>
              </a:ext>
            </a:extLst>
          </p:cNvPr>
          <p:cNvSpPr txBox="1"/>
          <p:nvPr/>
        </p:nvSpPr>
        <p:spPr>
          <a:xfrm>
            <a:off x="1171264" y="2093050"/>
            <a:ext cx="745114" cy="261610"/>
          </a:xfrm>
          <a:prstGeom prst="rect">
            <a:avLst/>
          </a:prstGeom>
          <a:noFill/>
        </p:spPr>
        <p:txBody>
          <a:bodyPr wrap="square" rtlCol="0">
            <a:spAutoFit/>
          </a:bodyPr>
          <a:lstStyle/>
          <a:p>
            <a:r>
              <a:rPr lang="ja-JP" altLang="en-US" sz="1050"/>
              <a:t>創業社長</a:t>
            </a:r>
            <a:endParaRPr kumimoji="1" lang="ja-JP" altLang="en-US" sz="1050"/>
          </a:p>
        </p:txBody>
      </p:sp>
      <p:sp>
        <p:nvSpPr>
          <p:cNvPr id="90" name="テキスト ボックス 89">
            <a:extLst>
              <a:ext uri="{FF2B5EF4-FFF2-40B4-BE49-F238E27FC236}">
                <a16:creationId xmlns:a16="http://schemas.microsoft.com/office/drawing/2014/main" id="{43DE061D-480A-3BC8-392F-0184E6F3E4EE}"/>
              </a:ext>
            </a:extLst>
          </p:cNvPr>
          <p:cNvSpPr txBox="1"/>
          <p:nvPr/>
        </p:nvSpPr>
        <p:spPr>
          <a:xfrm>
            <a:off x="1317893" y="2667225"/>
            <a:ext cx="557125" cy="253916"/>
          </a:xfrm>
          <a:prstGeom prst="rect">
            <a:avLst/>
          </a:prstGeom>
          <a:noFill/>
        </p:spPr>
        <p:txBody>
          <a:bodyPr wrap="square" rtlCol="0">
            <a:spAutoFit/>
          </a:bodyPr>
          <a:lstStyle/>
          <a:p>
            <a:r>
              <a:rPr lang="en-US" altLang="ja-JP" sz="1050" dirty="0"/>
              <a:t>76</a:t>
            </a:r>
            <a:r>
              <a:rPr lang="ja-JP" altLang="en-US" sz="1050"/>
              <a:t>歳</a:t>
            </a:r>
            <a:endParaRPr kumimoji="1" lang="ja-JP" altLang="en-US" sz="1050"/>
          </a:p>
        </p:txBody>
      </p:sp>
      <p:sp>
        <p:nvSpPr>
          <p:cNvPr id="91" name="テキスト ボックス 90">
            <a:extLst>
              <a:ext uri="{FF2B5EF4-FFF2-40B4-BE49-F238E27FC236}">
                <a16:creationId xmlns:a16="http://schemas.microsoft.com/office/drawing/2014/main" id="{6C3E9FD9-6FDF-BF8C-A306-5BAB2D2ABC37}"/>
              </a:ext>
            </a:extLst>
          </p:cNvPr>
          <p:cNvSpPr txBox="1"/>
          <p:nvPr/>
        </p:nvSpPr>
        <p:spPr>
          <a:xfrm>
            <a:off x="22074" y="3338684"/>
            <a:ext cx="1324077" cy="253916"/>
          </a:xfrm>
          <a:prstGeom prst="rect">
            <a:avLst/>
          </a:prstGeom>
          <a:noFill/>
        </p:spPr>
        <p:txBody>
          <a:bodyPr wrap="square" rtlCol="0">
            <a:spAutoFit/>
          </a:bodyPr>
          <a:lstStyle/>
          <a:p>
            <a:r>
              <a:rPr lang="ja-JP" altLang="en-US" sz="1050"/>
              <a:t>相談者</a:t>
            </a:r>
            <a:r>
              <a:rPr lang="en-US" altLang="ja-JP" sz="1050" dirty="0"/>
              <a:t> </a:t>
            </a:r>
            <a:r>
              <a:rPr lang="ja-JP" altLang="en-US" sz="1050"/>
              <a:t>（次期社長）</a:t>
            </a:r>
            <a:endParaRPr kumimoji="1" lang="ja-JP" altLang="en-US" sz="1050"/>
          </a:p>
        </p:txBody>
      </p:sp>
      <p:sp>
        <p:nvSpPr>
          <p:cNvPr id="93" name="テキスト ボックス 92">
            <a:extLst>
              <a:ext uri="{FF2B5EF4-FFF2-40B4-BE49-F238E27FC236}">
                <a16:creationId xmlns:a16="http://schemas.microsoft.com/office/drawing/2014/main" id="{62A21A48-B14E-E1E5-9516-3CE648AB1962}"/>
              </a:ext>
            </a:extLst>
          </p:cNvPr>
          <p:cNvSpPr txBox="1"/>
          <p:nvPr/>
        </p:nvSpPr>
        <p:spPr>
          <a:xfrm>
            <a:off x="308537" y="3906162"/>
            <a:ext cx="557125" cy="253916"/>
          </a:xfrm>
          <a:prstGeom prst="rect">
            <a:avLst/>
          </a:prstGeom>
          <a:noFill/>
        </p:spPr>
        <p:txBody>
          <a:bodyPr wrap="square" rtlCol="0">
            <a:spAutoFit/>
          </a:bodyPr>
          <a:lstStyle/>
          <a:p>
            <a:r>
              <a:rPr lang="en-US" altLang="ja-JP" sz="1050" dirty="0"/>
              <a:t>47</a:t>
            </a:r>
            <a:r>
              <a:rPr lang="ja-JP" altLang="en-US" sz="1050"/>
              <a:t>歳</a:t>
            </a:r>
            <a:endParaRPr kumimoji="1" lang="ja-JP" altLang="en-US" sz="1050"/>
          </a:p>
        </p:txBody>
      </p:sp>
      <p:sp>
        <p:nvSpPr>
          <p:cNvPr id="94" name="テキスト ボックス 93">
            <a:extLst>
              <a:ext uri="{FF2B5EF4-FFF2-40B4-BE49-F238E27FC236}">
                <a16:creationId xmlns:a16="http://schemas.microsoft.com/office/drawing/2014/main" id="{D6A25456-01BF-A7E5-6942-FF6142445F65}"/>
              </a:ext>
            </a:extLst>
          </p:cNvPr>
          <p:cNvSpPr txBox="1"/>
          <p:nvPr/>
        </p:nvSpPr>
        <p:spPr>
          <a:xfrm>
            <a:off x="1887712" y="3850447"/>
            <a:ext cx="557125" cy="253916"/>
          </a:xfrm>
          <a:prstGeom prst="rect">
            <a:avLst/>
          </a:prstGeom>
          <a:noFill/>
        </p:spPr>
        <p:txBody>
          <a:bodyPr wrap="square" rtlCol="0">
            <a:spAutoFit/>
          </a:bodyPr>
          <a:lstStyle/>
          <a:p>
            <a:r>
              <a:rPr lang="en-US" altLang="ja-JP" sz="1050" dirty="0"/>
              <a:t>48</a:t>
            </a:r>
            <a:r>
              <a:rPr lang="ja-JP" altLang="en-US" sz="1050"/>
              <a:t>歳</a:t>
            </a:r>
            <a:endParaRPr kumimoji="1" lang="ja-JP" altLang="en-US" sz="1050"/>
          </a:p>
        </p:txBody>
      </p:sp>
      <p:sp>
        <p:nvSpPr>
          <p:cNvPr id="95" name="テキスト ボックス 94">
            <a:extLst>
              <a:ext uri="{FF2B5EF4-FFF2-40B4-BE49-F238E27FC236}">
                <a16:creationId xmlns:a16="http://schemas.microsoft.com/office/drawing/2014/main" id="{3506DD87-9F38-7C7D-1AD3-CDD96F9A2ADC}"/>
              </a:ext>
            </a:extLst>
          </p:cNvPr>
          <p:cNvSpPr txBox="1"/>
          <p:nvPr/>
        </p:nvSpPr>
        <p:spPr>
          <a:xfrm>
            <a:off x="3419872" y="3823156"/>
            <a:ext cx="557125" cy="253916"/>
          </a:xfrm>
          <a:prstGeom prst="rect">
            <a:avLst/>
          </a:prstGeom>
          <a:noFill/>
        </p:spPr>
        <p:txBody>
          <a:bodyPr wrap="square" rtlCol="0">
            <a:spAutoFit/>
          </a:bodyPr>
          <a:lstStyle/>
          <a:p>
            <a:r>
              <a:rPr lang="en-US" altLang="ja-JP" sz="1050" dirty="0"/>
              <a:t>51</a:t>
            </a:r>
            <a:r>
              <a:rPr lang="ja-JP" altLang="en-US" sz="1050"/>
              <a:t>歳</a:t>
            </a:r>
            <a:endParaRPr kumimoji="1" lang="ja-JP" altLang="en-US" sz="1050"/>
          </a:p>
        </p:txBody>
      </p:sp>
      <p:sp>
        <p:nvSpPr>
          <p:cNvPr id="96" name="テキスト ボックス 95">
            <a:extLst>
              <a:ext uri="{FF2B5EF4-FFF2-40B4-BE49-F238E27FC236}">
                <a16:creationId xmlns:a16="http://schemas.microsoft.com/office/drawing/2014/main" id="{25897762-8CE2-A351-86B6-F115A7D03E0E}"/>
              </a:ext>
            </a:extLst>
          </p:cNvPr>
          <p:cNvSpPr txBox="1"/>
          <p:nvPr/>
        </p:nvSpPr>
        <p:spPr>
          <a:xfrm>
            <a:off x="2334568" y="2655117"/>
            <a:ext cx="557125" cy="253916"/>
          </a:xfrm>
          <a:prstGeom prst="rect">
            <a:avLst/>
          </a:prstGeom>
          <a:noFill/>
        </p:spPr>
        <p:txBody>
          <a:bodyPr wrap="square" rtlCol="0">
            <a:spAutoFit/>
          </a:bodyPr>
          <a:lstStyle/>
          <a:p>
            <a:r>
              <a:rPr lang="en-US" altLang="ja-JP" sz="1050" dirty="0"/>
              <a:t>74</a:t>
            </a:r>
            <a:r>
              <a:rPr lang="ja-JP" altLang="en-US" sz="1050"/>
              <a:t>歳</a:t>
            </a:r>
            <a:endParaRPr kumimoji="1" lang="ja-JP" altLang="en-US" sz="1050"/>
          </a:p>
        </p:txBody>
      </p:sp>
      <p:sp>
        <p:nvSpPr>
          <p:cNvPr id="97" name="テキスト ボックス 96">
            <a:extLst>
              <a:ext uri="{FF2B5EF4-FFF2-40B4-BE49-F238E27FC236}">
                <a16:creationId xmlns:a16="http://schemas.microsoft.com/office/drawing/2014/main" id="{2CF2C8E9-79EF-F69D-C3C2-508097450FFB}"/>
              </a:ext>
            </a:extLst>
          </p:cNvPr>
          <p:cNvSpPr txBox="1"/>
          <p:nvPr/>
        </p:nvSpPr>
        <p:spPr>
          <a:xfrm>
            <a:off x="4820786" y="1736900"/>
            <a:ext cx="3927678" cy="4708981"/>
          </a:xfrm>
          <a:prstGeom prst="rect">
            <a:avLst/>
          </a:prstGeom>
          <a:noFill/>
        </p:spPr>
        <p:txBody>
          <a:bodyPr wrap="none" rtlCol="0">
            <a:spAutoFit/>
          </a:bodyPr>
          <a:lstStyle/>
          <a:p>
            <a:r>
              <a:rPr kumimoji="1" lang="en-US" altLang="ja-JP" sz="2000" dirty="0"/>
              <a:t>①</a:t>
            </a:r>
            <a:r>
              <a:rPr kumimoji="1" lang="ja-JP" altLang="en-US" sz="2000"/>
              <a:t>一時払い終身保険に加入</a:t>
            </a:r>
            <a:br>
              <a:rPr kumimoji="1" lang="en-US" altLang="ja-JP" sz="2000" dirty="0"/>
            </a:br>
            <a:r>
              <a:rPr lang="ja-JP" altLang="en-US" sz="2000"/>
              <a:t>・</a:t>
            </a:r>
            <a:r>
              <a:rPr kumimoji="1" lang="ja-JP" altLang="en-US" sz="2000"/>
              <a:t>一時払い保険料：</a:t>
            </a:r>
            <a:r>
              <a:rPr kumimoji="1" lang="en-US" altLang="ja-JP" sz="2000" dirty="0"/>
              <a:t>1000</a:t>
            </a:r>
            <a:r>
              <a:rPr kumimoji="1" lang="ja-JP" altLang="en-US" sz="2000"/>
              <a:t>万円</a:t>
            </a:r>
            <a:br>
              <a:rPr kumimoji="1" lang="en-US" altLang="ja-JP" sz="2000" dirty="0"/>
            </a:br>
            <a:r>
              <a:rPr kumimoji="1" lang="ja-JP" altLang="en-US" sz="2000"/>
              <a:t>・保険金受取人は配偶者</a:t>
            </a:r>
            <a:endParaRPr kumimoji="1" lang="en-US" altLang="ja-JP" sz="2000" dirty="0"/>
          </a:p>
          <a:p>
            <a:endParaRPr lang="en-US" altLang="ja-JP" sz="2000" dirty="0"/>
          </a:p>
          <a:p>
            <a:r>
              <a:rPr kumimoji="1" lang="en-US" altLang="ja-JP" sz="2000" dirty="0"/>
              <a:t>②</a:t>
            </a:r>
            <a:r>
              <a:rPr kumimoji="1" lang="ja-JP" altLang="en-US" sz="2000"/>
              <a:t>父から</a:t>
            </a:r>
            <a:r>
              <a:rPr kumimoji="1" lang="en-US" altLang="ja-JP" sz="2000" dirty="0"/>
              <a:t>3</a:t>
            </a:r>
            <a:r>
              <a:rPr kumimoji="1" lang="ja-JP" altLang="en-US" sz="2000"/>
              <a:t>人の子へ贈与の希望</a:t>
            </a:r>
            <a:endParaRPr kumimoji="1" lang="en-US" altLang="ja-JP" sz="2000" dirty="0"/>
          </a:p>
          <a:p>
            <a:r>
              <a:rPr lang="ja-JP" altLang="en-US" sz="2000"/>
              <a:t>　　　　　↓↓↓↓↓↓</a:t>
            </a:r>
            <a:endParaRPr lang="en-US" altLang="ja-JP" sz="2000" dirty="0"/>
          </a:p>
          <a:p>
            <a:r>
              <a:rPr kumimoji="1" lang="ja-JP" altLang="en-US" sz="2000"/>
              <a:t>一時所得課税パターンの保険加入</a:t>
            </a:r>
            <a:endParaRPr kumimoji="1" lang="en-US" altLang="ja-JP" sz="2000" dirty="0"/>
          </a:p>
          <a:p>
            <a:endParaRPr lang="en-US" altLang="ja-JP" sz="2000" dirty="0"/>
          </a:p>
          <a:p>
            <a:r>
              <a:rPr kumimoji="1" lang="ja-JP" altLang="en-US" sz="2000"/>
              <a:t>・贈与を毎年</a:t>
            </a:r>
            <a:r>
              <a:rPr kumimoji="1" lang="en-US" altLang="ja-JP" sz="2000" dirty="0"/>
              <a:t>310</a:t>
            </a:r>
            <a:r>
              <a:rPr kumimoji="1" lang="ja-JP" altLang="en-US" sz="2000"/>
              <a:t>万円</a:t>
            </a:r>
            <a:endParaRPr kumimoji="1" lang="en-US" altLang="ja-JP" sz="2000" dirty="0"/>
          </a:p>
          <a:p>
            <a:r>
              <a:rPr lang="ja-JP" altLang="en-US" sz="2000"/>
              <a:t>・契約者：息子</a:t>
            </a:r>
            <a:endParaRPr lang="en-US" altLang="ja-JP" sz="2000" dirty="0"/>
          </a:p>
          <a:p>
            <a:r>
              <a:rPr kumimoji="1" lang="ja-JP" altLang="en-US" sz="2000"/>
              <a:t>・被保険者：父</a:t>
            </a:r>
            <a:endParaRPr kumimoji="1" lang="en-US" altLang="ja-JP" sz="2000" dirty="0"/>
          </a:p>
          <a:p>
            <a:r>
              <a:rPr lang="ja-JP" altLang="en-US" sz="2000"/>
              <a:t>・保険金受取人：息子</a:t>
            </a:r>
            <a:endParaRPr lang="en-US" altLang="ja-JP" sz="2000" dirty="0"/>
          </a:p>
          <a:p>
            <a:endParaRPr kumimoji="1" lang="en-US" altLang="ja-JP" sz="2000" dirty="0"/>
          </a:p>
          <a:p>
            <a:r>
              <a:rPr lang="ja-JP" altLang="en-US" sz="2000"/>
              <a:t>死亡保障額</a:t>
            </a:r>
            <a:r>
              <a:rPr lang="en-US" altLang="ja-JP" sz="2000" dirty="0"/>
              <a:t>3,000</a:t>
            </a:r>
            <a:r>
              <a:rPr lang="ja-JP" altLang="en-US" sz="2000"/>
              <a:t>万円の終身保険</a:t>
            </a:r>
            <a:br>
              <a:rPr lang="en-US" altLang="ja-JP" sz="2000" dirty="0"/>
            </a:br>
            <a:r>
              <a:rPr lang="ja-JP" altLang="en-US" sz="2000"/>
              <a:t>（</a:t>
            </a:r>
            <a:r>
              <a:rPr lang="en-US" altLang="ja-JP" sz="2000" dirty="0"/>
              <a:t>10</a:t>
            </a:r>
            <a:r>
              <a:rPr lang="ja-JP" altLang="en-US" sz="2000"/>
              <a:t>年払・</a:t>
            </a:r>
            <a:r>
              <a:rPr lang="en-US" altLang="ja-JP" sz="2000" dirty="0"/>
              <a:t>ANP289</a:t>
            </a:r>
            <a:r>
              <a:rPr lang="ja-JP" altLang="en-US" sz="2000"/>
              <a:t>万円）</a:t>
            </a:r>
            <a:endParaRPr kumimoji="1" lang="en-US" altLang="ja-JP" sz="2000" dirty="0"/>
          </a:p>
        </p:txBody>
      </p:sp>
      <p:sp>
        <p:nvSpPr>
          <p:cNvPr id="2" name="テキスト ボックス 1">
            <a:extLst>
              <a:ext uri="{FF2B5EF4-FFF2-40B4-BE49-F238E27FC236}">
                <a16:creationId xmlns:a16="http://schemas.microsoft.com/office/drawing/2014/main" id="{0D4E65F5-01EF-C52B-635B-F7A671972446}"/>
              </a:ext>
            </a:extLst>
          </p:cNvPr>
          <p:cNvSpPr txBox="1"/>
          <p:nvPr/>
        </p:nvSpPr>
        <p:spPr>
          <a:xfrm>
            <a:off x="1865918" y="606885"/>
            <a:ext cx="6420275" cy="523220"/>
          </a:xfrm>
          <a:prstGeom prst="rect">
            <a:avLst/>
          </a:prstGeom>
          <a:noFill/>
        </p:spPr>
        <p:txBody>
          <a:bodyPr wrap="square" rtlCol="0">
            <a:spAutoFit/>
          </a:bodyPr>
          <a:lstStyle/>
          <a:p>
            <a:r>
              <a:rPr lang="ja-JP" altLang="en-US" sz="2800"/>
              <a:t>保険嫌いの経営者の相続対策の実例</a:t>
            </a:r>
            <a:endParaRPr kumimoji="1" lang="ja-JP" altLang="en-US" sz="2800" dirty="0"/>
          </a:p>
        </p:txBody>
      </p:sp>
    </p:spTree>
    <p:extLst>
      <p:ext uri="{BB962C8B-B14F-4D97-AF65-F5344CB8AC3E}">
        <p14:creationId xmlns:p14="http://schemas.microsoft.com/office/powerpoint/2010/main" val="346943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animEffect transition="in" filter="dissolve">
                                      <p:cBhvr>
                                        <p:cTn id="7" dur="1000"/>
                                        <p:tgtEl>
                                          <p:spTgt spid="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7">
                                            <p:txEl>
                                              <p:pRg st="2" end="2"/>
                                            </p:txEl>
                                          </p:spTgt>
                                        </p:tgtEl>
                                        <p:attrNameLst>
                                          <p:attrName>style.visibility</p:attrName>
                                        </p:attrNameLst>
                                      </p:cBhvr>
                                      <p:to>
                                        <p:strVal val="visible"/>
                                      </p:to>
                                    </p:set>
                                    <p:animEffect transition="in" filter="dissolve">
                                      <p:cBhvr>
                                        <p:cTn id="12" dur="1000"/>
                                        <p:tgtEl>
                                          <p:spTgt spid="9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7">
                                            <p:txEl>
                                              <p:pRg st="3" end="3"/>
                                            </p:txEl>
                                          </p:spTgt>
                                        </p:tgtEl>
                                        <p:attrNameLst>
                                          <p:attrName>style.visibility</p:attrName>
                                        </p:attrNameLst>
                                      </p:cBhvr>
                                      <p:to>
                                        <p:strVal val="visible"/>
                                      </p:to>
                                    </p:set>
                                    <p:animEffect transition="in" filter="dissolve">
                                      <p:cBhvr>
                                        <p:cTn id="17" dur="1000"/>
                                        <p:tgtEl>
                                          <p:spTgt spid="9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7">
                                            <p:txEl>
                                              <p:pRg st="4" end="4"/>
                                            </p:txEl>
                                          </p:spTgt>
                                        </p:tgtEl>
                                        <p:attrNameLst>
                                          <p:attrName>style.visibility</p:attrName>
                                        </p:attrNameLst>
                                      </p:cBhvr>
                                      <p:to>
                                        <p:strVal val="visible"/>
                                      </p:to>
                                    </p:set>
                                    <p:animEffect transition="in" filter="dissolve">
                                      <p:cBhvr>
                                        <p:cTn id="22" dur="1000"/>
                                        <p:tgtEl>
                                          <p:spTgt spid="9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7">
                                            <p:txEl>
                                              <p:pRg st="6" end="6"/>
                                            </p:txEl>
                                          </p:spTgt>
                                        </p:tgtEl>
                                        <p:attrNameLst>
                                          <p:attrName>style.visibility</p:attrName>
                                        </p:attrNameLst>
                                      </p:cBhvr>
                                      <p:to>
                                        <p:strVal val="visible"/>
                                      </p:to>
                                    </p:set>
                                    <p:animEffect transition="in" filter="dissolve">
                                      <p:cBhvr>
                                        <p:cTn id="27" dur="1000"/>
                                        <p:tgtEl>
                                          <p:spTgt spid="9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97">
                                            <p:txEl>
                                              <p:pRg st="7" end="7"/>
                                            </p:txEl>
                                          </p:spTgt>
                                        </p:tgtEl>
                                        <p:attrNameLst>
                                          <p:attrName>style.visibility</p:attrName>
                                        </p:attrNameLst>
                                      </p:cBhvr>
                                      <p:to>
                                        <p:strVal val="visible"/>
                                      </p:to>
                                    </p:set>
                                    <p:animEffect transition="in" filter="dissolve">
                                      <p:cBhvr>
                                        <p:cTn id="32" dur="1000"/>
                                        <p:tgtEl>
                                          <p:spTgt spid="97">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97">
                                            <p:txEl>
                                              <p:pRg st="8" end="8"/>
                                            </p:txEl>
                                          </p:spTgt>
                                        </p:tgtEl>
                                        <p:attrNameLst>
                                          <p:attrName>style.visibility</p:attrName>
                                        </p:attrNameLst>
                                      </p:cBhvr>
                                      <p:to>
                                        <p:strVal val="visible"/>
                                      </p:to>
                                    </p:set>
                                    <p:animEffect transition="in" filter="dissolve">
                                      <p:cBhvr>
                                        <p:cTn id="37" dur="1000"/>
                                        <p:tgtEl>
                                          <p:spTgt spid="97">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97">
                                            <p:txEl>
                                              <p:pRg st="9" end="9"/>
                                            </p:txEl>
                                          </p:spTgt>
                                        </p:tgtEl>
                                        <p:attrNameLst>
                                          <p:attrName>style.visibility</p:attrName>
                                        </p:attrNameLst>
                                      </p:cBhvr>
                                      <p:to>
                                        <p:strVal val="visible"/>
                                      </p:to>
                                    </p:set>
                                    <p:animEffect transition="in" filter="dissolve">
                                      <p:cBhvr>
                                        <p:cTn id="42" dur="1000"/>
                                        <p:tgtEl>
                                          <p:spTgt spid="97">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97">
                                            <p:txEl>
                                              <p:pRg st="11" end="11"/>
                                            </p:txEl>
                                          </p:spTgt>
                                        </p:tgtEl>
                                        <p:attrNameLst>
                                          <p:attrName>style.visibility</p:attrName>
                                        </p:attrNameLst>
                                      </p:cBhvr>
                                      <p:to>
                                        <p:strVal val="visible"/>
                                      </p:to>
                                    </p:set>
                                    <p:animEffect transition="in" filter="dissolve">
                                      <p:cBhvr>
                                        <p:cTn id="47" dur="1000"/>
                                        <p:tgtEl>
                                          <p:spTgt spid="9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4C6D90CE-05C8-342A-8F7F-D87D813FE43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89756" y="1556792"/>
            <a:ext cx="8964488" cy="1960730"/>
          </a:xfrm>
          <a:prstGeom prst="rect">
            <a:avLst/>
          </a:prstGeom>
        </p:spPr>
        <p:txBody>
          <a:bodyPr wrap="square">
            <a:spAutoFit/>
          </a:bodyPr>
          <a:lstStyle/>
          <a:p>
            <a:pPr algn="ctr">
              <a:lnSpc>
                <a:spcPct val="150000"/>
              </a:lnSpc>
            </a:pPr>
            <a:r>
              <a:rPr lang="ja-JP" altLang="en-US" sz="2800">
                <a:solidFill>
                  <a:srgbClr val="000000"/>
                </a:solidFill>
                <a:latin typeface="Helvetica" charset="0"/>
              </a:rPr>
              <a:t>相談者（</a:t>
            </a:r>
            <a:r>
              <a:rPr lang="en-US" altLang="ja-JP" sz="2800" dirty="0">
                <a:solidFill>
                  <a:srgbClr val="000000"/>
                </a:solidFill>
                <a:latin typeface="Helvetica" charset="0"/>
              </a:rPr>
              <a:t>48</a:t>
            </a:r>
            <a:r>
              <a:rPr lang="ja-JP" altLang="en-US" sz="2800">
                <a:solidFill>
                  <a:srgbClr val="000000"/>
                </a:solidFill>
                <a:latin typeface="Helvetica" charset="0"/>
              </a:rPr>
              <a:t>歳・男性）が</a:t>
            </a:r>
            <a:endParaRPr lang="en-US" altLang="ja-JP" sz="2800" dirty="0">
              <a:solidFill>
                <a:srgbClr val="000000"/>
              </a:solidFill>
              <a:latin typeface="Helvetica" charset="0"/>
            </a:endParaRPr>
          </a:p>
          <a:p>
            <a:pPr algn="ctr">
              <a:lnSpc>
                <a:spcPct val="150000"/>
              </a:lnSpc>
            </a:pPr>
            <a:r>
              <a:rPr lang="ja-JP" altLang="en-US" sz="2800">
                <a:solidFill>
                  <a:srgbClr val="000000"/>
                </a:solidFill>
                <a:latin typeface="Helvetica" charset="0"/>
              </a:rPr>
              <a:t>プルデンシャル時代の既契約者</a:t>
            </a:r>
            <a:br>
              <a:rPr lang="en-US" altLang="ja-JP" sz="2800" dirty="0">
                <a:solidFill>
                  <a:srgbClr val="000000"/>
                </a:solidFill>
                <a:latin typeface="Helvetica" charset="0"/>
              </a:rPr>
            </a:br>
            <a:r>
              <a:rPr lang="ja-JP" altLang="en-US" sz="2800">
                <a:solidFill>
                  <a:srgbClr val="000000"/>
                </a:solidFill>
                <a:latin typeface="Helvetica" charset="0"/>
              </a:rPr>
              <a:t>（当時はごく普通のサラリーマン）</a:t>
            </a:r>
            <a:endParaRPr lang="en-US" altLang="ja-JP" sz="2800" dirty="0">
              <a:solidFill>
                <a:srgbClr val="000000"/>
              </a:solidFill>
              <a:latin typeface="Helvetica" charset="0"/>
            </a:endParaRPr>
          </a:p>
        </p:txBody>
      </p:sp>
      <p:sp>
        <p:nvSpPr>
          <p:cNvPr id="3" name="テキスト ボックス 2">
            <a:extLst>
              <a:ext uri="{FF2B5EF4-FFF2-40B4-BE49-F238E27FC236}">
                <a16:creationId xmlns:a16="http://schemas.microsoft.com/office/drawing/2014/main" id="{352C8DB6-28AA-0957-5A4C-990A54C55E84}"/>
              </a:ext>
            </a:extLst>
          </p:cNvPr>
          <p:cNvSpPr txBox="1"/>
          <p:nvPr/>
        </p:nvSpPr>
        <p:spPr>
          <a:xfrm>
            <a:off x="2123728" y="692696"/>
            <a:ext cx="5540299" cy="400110"/>
          </a:xfrm>
          <a:prstGeom prst="rect">
            <a:avLst/>
          </a:prstGeom>
          <a:noFill/>
        </p:spPr>
        <p:txBody>
          <a:bodyPr wrap="none" rtlCol="0">
            <a:spAutoFit/>
          </a:bodyPr>
          <a:lstStyle/>
          <a:p>
            <a:r>
              <a:rPr lang="ja-JP" altLang="en-US" sz="2000"/>
              <a:t>このクライアントとむねお所長の出会いのきっかけ</a:t>
            </a:r>
            <a:endParaRPr kumimoji="1" lang="ja-JP" altLang="en-US" sz="2000"/>
          </a:p>
        </p:txBody>
      </p:sp>
      <p:sp>
        <p:nvSpPr>
          <p:cNvPr id="5" name="テキスト ボックス 4">
            <a:extLst>
              <a:ext uri="{FF2B5EF4-FFF2-40B4-BE49-F238E27FC236}">
                <a16:creationId xmlns:a16="http://schemas.microsoft.com/office/drawing/2014/main" id="{729AB093-20E1-BB66-DDDB-B1C26540FF34}"/>
              </a:ext>
            </a:extLst>
          </p:cNvPr>
          <p:cNvSpPr txBox="1"/>
          <p:nvPr/>
        </p:nvSpPr>
        <p:spPr>
          <a:xfrm>
            <a:off x="1319346" y="3962846"/>
            <a:ext cx="6505307" cy="2490490"/>
          </a:xfrm>
          <a:prstGeom prst="rect">
            <a:avLst/>
          </a:prstGeom>
          <a:solidFill>
            <a:srgbClr val="0070C0"/>
          </a:solidFill>
        </p:spPr>
        <p:txBody>
          <a:bodyPr wrap="none" rtlCol="0">
            <a:spAutoFit/>
          </a:bodyPr>
          <a:lstStyle/>
          <a:p>
            <a:pPr algn="ctr">
              <a:lnSpc>
                <a:spcPct val="150000"/>
              </a:lnSpc>
            </a:pPr>
            <a:r>
              <a:rPr kumimoji="1" lang="ja-JP" altLang="en-US" sz="3600">
                <a:solidFill>
                  <a:schemeClr val="bg1"/>
                </a:solidFill>
              </a:rPr>
              <a:t>＜当時の</a:t>
            </a:r>
            <a:r>
              <a:rPr kumimoji="1" lang="en-US" altLang="ja-JP" sz="3600" dirty="0">
                <a:solidFill>
                  <a:schemeClr val="bg1"/>
                </a:solidFill>
              </a:rPr>
              <a:t> </a:t>
            </a:r>
            <a:r>
              <a:rPr kumimoji="1" lang="ja-JP" altLang="en-US" sz="3600">
                <a:solidFill>
                  <a:schemeClr val="bg1"/>
                </a:solidFill>
              </a:rPr>
              <a:t>加入保険内容</a:t>
            </a:r>
            <a:r>
              <a:rPr kumimoji="1" lang="en-US" altLang="ja-JP" sz="3600" dirty="0">
                <a:solidFill>
                  <a:schemeClr val="bg1"/>
                </a:solidFill>
              </a:rPr>
              <a:t> </a:t>
            </a:r>
            <a:r>
              <a:rPr kumimoji="1" lang="ja-JP" altLang="en-US" sz="3600">
                <a:solidFill>
                  <a:schemeClr val="bg1"/>
                </a:solidFill>
              </a:rPr>
              <a:t>＞</a:t>
            </a:r>
            <a:br>
              <a:rPr lang="en-US" altLang="ja-JP" sz="3600" dirty="0">
                <a:solidFill>
                  <a:schemeClr val="bg1"/>
                </a:solidFill>
              </a:rPr>
            </a:br>
            <a:r>
              <a:rPr lang="ja-JP" altLang="en-US" sz="3600">
                <a:solidFill>
                  <a:schemeClr val="bg1"/>
                </a:solidFill>
              </a:rPr>
              <a:t>家族収入保険</a:t>
            </a:r>
            <a:r>
              <a:rPr lang="en-US" altLang="ja-JP" sz="3600" dirty="0">
                <a:solidFill>
                  <a:schemeClr val="bg1"/>
                </a:solidFill>
              </a:rPr>
              <a:t>30</a:t>
            </a:r>
            <a:r>
              <a:rPr lang="ja-JP" altLang="en-US" sz="3600">
                <a:solidFill>
                  <a:schemeClr val="bg1"/>
                </a:solidFill>
              </a:rPr>
              <a:t>年　月額</a:t>
            </a:r>
            <a:r>
              <a:rPr lang="en-US" altLang="ja-JP" sz="3600" dirty="0">
                <a:solidFill>
                  <a:schemeClr val="bg1"/>
                </a:solidFill>
              </a:rPr>
              <a:t>10</a:t>
            </a:r>
            <a:r>
              <a:rPr lang="ja-JP" altLang="en-US" sz="3600">
                <a:solidFill>
                  <a:schemeClr val="bg1"/>
                </a:solidFill>
              </a:rPr>
              <a:t>万円</a:t>
            </a:r>
            <a:endParaRPr lang="en-US" altLang="ja-JP" sz="3600" dirty="0">
              <a:solidFill>
                <a:schemeClr val="bg1"/>
              </a:solidFill>
            </a:endParaRPr>
          </a:p>
          <a:p>
            <a:pPr algn="ctr">
              <a:lnSpc>
                <a:spcPct val="150000"/>
              </a:lnSpc>
            </a:pPr>
            <a:r>
              <a:rPr lang="ja-JP" altLang="en-US" sz="3600">
                <a:solidFill>
                  <a:schemeClr val="bg1"/>
                </a:solidFill>
              </a:rPr>
              <a:t>保険料：</a:t>
            </a:r>
            <a:r>
              <a:rPr lang="en-US" altLang="ja-JP" sz="3600" dirty="0">
                <a:solidFill>
                  <a:schemeClr val="bg1"/>
                </a:solidFill>
              </a:rPr>
              <a:t>4,700</a:t>
            </a:r>
            <a:r>
              <a:rPr lang="ja-JP" altLang="en-US" sz="3600">
                <a:solidFill>
                  <a:schemeClr val="bg1"/>
                </a:solidFill>
              </a:rPr>
              <a:t>円／月</a:t>
            </a:r>
            <a:endParaRPr lang="en-US" altLang="ja-JP" sz="3600" dirty="0">
              <a:solidFill>
                <a:schemeClr val="bg1"/>
              </a:solidFill>
            </a:endParaRPr>
          </a:p>
        </p:txBody>
      </p:sp>
    </p:spTree>
    <p:extLst>
      <p:ext uri="{BB962C8B-B14F-4D97-AF65-F5344CB8AC3E}">
        <p14:creationId xmlns:p14="http://schemas.microsoft.com/office/powerpoint/2010/main" val="214497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コンテンツ プレースホルダー 3">
            <a:extLst>
              <a:ext uri="{FF2B5EF4-FFF2-40B4-BE49-F238E27FC236}">
                <a16:creationId xmlns:a16="http://schemas.microsoft.com/office/drawing/2014/main" id="{00B63BC2-A5CF-F248-BA0E-21745E2D04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9A168088-0C6D-5618-4347-FCA0C6A3E989}"/>
              </a:ext>
            </a:extLst>
          </p:cNvPr>
          <p:cNvSpPr txBox="1"/>
          <p:nvPr/>
        </p:nvSpPr>
        <p:spPr>
          <a:xfrm>
            <a:off x="1865918" y="606885"/>
            <a:ext cx="6420275" cy="523220"/>
          </a:xfrm>
          <a:prstGeom prst="rect">
            <a:avLst/>
          </a:prstGeom>
          <a:noFill/>
        </p:spPr>
        <p:txBody>
          <a:bodyPr wrap="square" rtlCol="0">
            <a:spAutoFit/>
          </a:bodyPr>
          <a:lstStyle/>
          <a:p>
            <a:r>
              <a:rPr lang="ja-JP" altLang="en-US" sz="2800"/>
              <a:t>富裕層ではない一般の相続対策の実例</a:t>
            </a:r>
            <a:endParaRPr kumimoji="1" lang="ja-JP" altLang="en-US" sz="2800" dirty="0"/>
          </a:p>
        </p:txBody>
      </p:sp>
      <p:sp>
        <p:nvSpPr>
          <p:cNvPr id="3" name="テキスト ボックス 2">
            <a:extLst>
              <a:ext uri="{FF2B5EF4-FFF2-40B4-BE49-F238E27FC236}">
                <a16:creationId xmlns:a16="http://schemas.microsoft.com/office/drawing/2014/main" id="{97685BFA-C295-4D57-D794-3EB7125562FF}"/>
              </a:ext>
            </a:extLst>
          </p:cNvPr>
          <p:cNvSpPr txBox="1"/>
          <p:nvPr/>
        </p:nvSpPr>
        <p:spPr>
          <a:xfrm>
            <a:off x="1978180" y="1650509"/>
            <a:ext cx="5187639" cy="369332"/>
          </a:xfrm>
          <a:prstGeom prst="rect">
            <a:avLst/>
          </a:prstGeom>
          <a:noFill/>
        </p:spPr>
        <p:txBody>
          <a:bodyPr wrap="none" rtlCol="0">
            <a:spAutoFit/>
          </a:bodyPr>
          <a:lstStyle/>
          <a:p>
            <a:r>
              <a:rPr kumimoji="1" lang="en-US" altLang="ja-JP" dirty="0">
                <a:highlight>
                  <a:srgbClr val="FFFF00"/>
                </a:highlight>
              </a:rPr>
              <a:t>【</a:t>
            </a:r>
            <a:r>
              <a:rPr kumimoji="1" lang="ja-JP" altLang="en-US">
                <a:highlight>
                  <a:srgbClr val="FFFF00"/>
                </a:highlight>
              </a:rPr>
              <a:t>あるある①</a:t>
            </a:r>
            <a:r>
              <a:rPr kumimoji="1" lang="en-US" altLang="ja-JP" dirty="0">
                <a:highlight>
                  <a:srgbClr val="FFFF00"/>
                </a:highlight>
              </a:rPr>
              <a:t>】</a:t>
            </a:r>
            <a:r>
              <a:rPr kumimoji="1" lang="ja-JP" altLang="en-US">
                <a:highlight>
                  <a:srgbClr val="FFFF00"/>
                </a:highlight>
              </a:rPr>
              <a:t>　「名義預金」でドヤる顧客に終身保険</a:t>
            </a:r>
          </a:p>
        </p:txBody>
      </p:sp>
      <p:sp>
        <p:nvSpPr>
          <p:cNvPr id="4" name="テキスト ボックス 3">
            <a:extLst>
              <a:ext uri="{FF2B5EF4-FFF2-40B4-BE49-F238E27FC236}">
                <a16:creationId xmlns:a16="http://schemas.microsoft.com/office/drawing/2014/main" id="{C8222EA4-77C9-CE14-443A-52009F6367DB}"/>
              </a:ext>
            </a:extLst>
          </p:cNvPr>
          <p:cNvSpPr txBox="1"/>
          <p:nvPr/>
        </p:nvSpPr>
        <p:spPr>
          <a:xfrm>
            <a:off x="1340184" y="2418691"/>
            <a:ext cx="6463629" cy="369332"/>
          </a:xfrm>
          <a:prstGeom prst="rect">
            <a:avLst/>
          </a:prstGeom>
          <a:noFill/>
        </p:spPr>
        <p:txBody>
          <a:bodyPr wrap="none" rtlCol="0">
            <a:spAutoFit/>
          </a:bodyPr>
          <a:lstStyle/>
          <a:p>
            <a:r>
              <a:rPr kumimoji="1" lang="ja-JP" altLang="en-US"/>
              <a:t>知人（</a:t>
            </a:r>
            <a:r>
              <a:rPr kumimoji="1" lang="en-US" altLang="ja-JP" dirty="0"/>
              <a:t>45</a:t>
            </a:r>
            <a:r>
              <a:rPr kumimoji="1" lang="ja-JP" altLang="en-US"/>
              <a:t>歳男性）から「父の相続について相談したい」と言われる</a:t>
            </a:r>
          </a:p>
        </p:txBody>
      </p:sp>
      <p:sp>
        <p:nvSpPr>
          <p:cNvPr id="5" name="テキスト ボックス 4">
            <a:extLst>
              <a:ext uri="{FF2B5EF4-FFF2-40B4-BE49-F238E27FC236}">
                <a16:creationId xmlns:a16="http://schemas.microsoft.com/office/drawing/2014/main" id="{9478B9AC-F77D-FE00-6420-9B6F7C37B8B3}"/>
              </a:ext>
            </a:extLst>
          </p:cNvPr>
          <p:cNvSpPr txBox="1"/>
          <p:nvPr/>
        </p:nvSpPr>
        <p:spPr>
          <a:xfrm>
            <a:off x="755576" y="3145386"/>
            <a:ext cx="7904728" cy="923330"/>
          </a:xfrm>
          <a:prstGeom prst="rect">
            <a:avLst/>
          </a:prstGeom>
          <a:noFill/>
        </p:spPr>
        <p:txBody>
          <a:bodyPr wrap="none" rtlCol="0">
            <a:spAutoFit/>
          </a:bodyPr>
          <a:lstStyle/>
          <a:p>
            <a:pPr algn="ctr"/>
            <a:r>
              <a:rPr kumimoji="1" lang="ja-JP" altLang="en-US"/>
              <a:t>お父さま（７７歳）にお会いすると・・・</a:t>
            </a:r>
            <a:br>
              <a:rPr kumimoji="1" lang="en-US" altLang="ja-JP" dirty="0"/>
            </a:br>
            <a:r>
              <a:rPr kumimoji="1" lang="ja-JP" altLang="en-US"/>
              <a:t>「私なりにちゃんと準備しているから大丈夫。保険も含め</a:t>
            </a:r>
            <a:r>
              <a:rPr lang="ja-JP" altLang="en-US"/>
              <a:t>て特に対策は必要ない」</a:t>
            </a:r>
            <a:br>
              <a:rPr lang="en-US" altLang="ja-JP" dirty="0"/>
            </a:br>
            <a:r>
              <a:rPr lang="ja-JP" altLang="en-US"/>
              <a:t>（ドヤ顔）</a:t>
            </a:r>
            <a:endParaRPr kumimoji="1" lang="ja-JP" altLang="en-US"/>
          </a:p>
        </p:txBody>
      </p:sp>
      <p:sp>
        <p:nvSpPr>
          <p:cNvPr id="6" name="テキスト ボックス 5">
            <a:extLst>
              <a:ext uri="{FF2B5EF4-FFF2-40B4-BE49-F238E27FC236}">
                <a16:creationId xmlns:a16="http://schemas.microsoft.com/office/drawing/2014/main" id="{30B44F3A-5E2D-3B75-0353-77BD03BAB5CF}"/>
              </a:ext>
            </a:extLst>
          </p:cNvPr>
          <p:cNvSpPr txBox="1"/>
          <p:nvPr/>
        </p:nvSpPr>
        <p:spPr>
          <a:xfrm>
            <a:off x="1596456" y="4426079"/>
            <a:ext cx="5734262" cy="369332"/>
          </a:xfrm>
          <a:prstGeom prst="rect">
            <a:avLst/>
          </a:prstGeom>
          <a:noFill/>
        </p:spPr>
        <p:txBody>
          <a:bodyPr wrap="none" rtlCol="0">
            <a:spAutoFit/>
          </a:bodyPr>
          <a:lstStyle/>
          <a:p>
            <a:r>
              <a:rPr kumimoji="1" lang="ja-JP" altLang="en-US"/>
              <a:t>具体的にヒアリングをすると</a:t>
            </a:r>
            <a:r>
              <a:rPr lang="ja-JP" altLang="en-US"/>
              <a:t>いわゆる「名義預金」が発覚。</a:t>
            </a:r>
            <a:endParaRPr lang="en-US" altLang="ja-JP" dirty="0"/>
          </a:p>
        </p:txBody>
      </p:sp>
      <p:sp>
        <p:nvSpPr>
          <p:cNvPr id="9" name="テキスト ボックス 8">
            <a:extLst>
              <a:ext uri="{FF2B5EF4-FFF2-40B4-BE49-F238E27FC236}">
                <a16:creationId xmlns:a16="http://schemas.microsoft.com/office/drawing/2014/main" id="{21DAA9F2-2B44-8779-F9BA-520A8B29BB59}"/>
              </a:ext>
            </a:extLst>
          </p:cNvPr>
          <p:cNvSpPr txBox="1"/>
          <p:nvPr/>
        </p:nvSpPr>
        <p:spPr>
          <a:xfrm>
            <a:off x="1596456" y="5174820"/>
            <a:ext cx="6075702" cy="369332"/>
          </a:xfrm>
          <a:prstGeom prst="rect">
            <a:avLst/>
          </a:prstGeom>
          <a:noFill/>
        </p:spPr>
        <p:txBody>
          <a:bodyPr wrap="none" rtlCol="0">
            <a:spAutoFit/>
          </a:bodyPr>
          <a:lstStyle/>
          <a:p>
            <a:r>
              <a:rPr kumimoji="1" lang="ja-JP" altLang="en-US"/>
              <a:t>お父さまの愛ゆえの行為を最大限賞賛しつつ、問題点を指摘</a:t>
            </a:r>
            <a:endParaRPr lang="en-US" altLang="ja-JP" dirty="0"/>
          </a:p>
        </p:txBody>
      </p:sp>
      <p:sp>
        <p:nvSpPr>
          <p:cNvPr id="10" name="テキスト ボックス 9">
            <a:extLst>
              <a:ext uri="{FF2B5EF4-FFF2-40B4-BE49-F238E27FC236}">
                <a16:creationId xmlns:a16="http://schemas.microsoft.com/office/drawing/2014/main" id="{CAADA1B3-BAE2-4EF9-9F0C-40395BFC0404}"/>
              </a:ext>
            </a:extLst>
          </p:cNvPr>
          <p:cNvSpPr txBox="1"/>
          <p:nvPr/>
        </p:nvSpPr>
        <p:spPr>
          <a:xfrm>
            <a:off x="205851" y="5892174"/>
            <a:ext cx="8856912" cy="584775"/>
          </a:xfrm>
          <a:prstGeom prst="rect">
            <a:avLst/>
          </a:prstGeom>
          <a:noFill/>
        </p:spPr>
        <p:txBody>
          <a:bodyPr wrap="none" rtlCol="0">
            <a:spAutoFit/>
          </a:bodyPr>
          <a:lstStyle/>
          <a:p>
            <a:r>
              <a:rPr kumimoji="1" lang="ja-JP" altLang="en-US" sz="3200">
                <a:solidFill>
                  <a:schemeClr val="bg1"/>
                </a:solidFill>
                <a:highlight>
                  <a:srgbClr val="FF0000"/>
                </a:highlight>
              </a:rPr>
              <a:t>名義預金を引き上げて一時払い終身保険に加入</a:t>
            </a:r>
            <a:endParaRPr lang="en-US" altLang="ja-JP" sz="3200" dirty="0">
              <a:solidFill>
                <a:schemeClr val="bg1"/>
              </a:solidFill>
              <a:highlight>
                <a:srgbClr val="FF0000"/>
              </a:highlight>
            </a:endParaRPr>
          </a:p>
        </p:txBody>
      </p:sp>
    </p:spTree>
    <p:extLst>
      <p:ext uri="{BB962C8B-B14F-4D97-AF65-F5344CB8AC3E}">
        <p14:creationId xmlns:p14="http://schemas.microsoft.com/office/powerpoint/2010/main" val="357750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dissolve">
                                      <p:cBhvr>
                                        <p:cTn id="3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コンテンツ プレースホルダー 3">
            <a:extLst>
              <a:ext uri="{FF2B5EF4-FFF2-40B4-BE49-F238E27FC236}">
                <a16:creationId xmlns:a16="http://schemas.microsoft.com/office/drawing/2014/main" id="{00B63BC2-A5CF-F248-BA0E-21745E2D04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9A168088-0C6D-5618-4347-FCA0C6A3E989}"/>
              </a:ext>
            </a:extLst>
          </p:cNvPr>
          <p:cNvSpPr txBox="1"/>
          <p:nvPr/>
        </p:nvSpPr>
        <p:spPr>
          <a:xfrm>
            <a:off x="1865918" y="606885"/>
            <a:ext cx="6420275" cy="523220"/>
          </a:xfrm>
          <a:prstGeom prst="rect">
            <a:avLst/>
          </a:prstGeom>
          <a:noFill/>
        </p:spPr>
        <p:txBody>
          <a:bodyPr wrap="square" rtlCol="0">
            <a:spAutoFit/>
          </a:bodyPr>
          <a:lstStyle/>
          <a:p>
            <a:r>
              <a:rPr lang="ja-JP" altLang="en-US" sz="2800"/>
              <a:t>富裕層ではない一般の相続対策の実例</a:t>
            </a:r>
            <a:endParaRPr kumimoji="1" lang="ja-JP" altLang="en-US" sz="2800" dirty="0"/>
          </a:p>
        </p:txBody>
      </p:sp>
      <p:sp>
        <p:nvSpPr>
          <p:cNvPr id="3" name="テキスト ボックス 2">
            <a:extLst>
              <a:ext uri="{FF2B5EF4-FFF2-40B4-BE49-F238E27FC236}">
                <a16:creationId xmlns:a16="http://schemas.microsoft.com/office/drawing/2014/main" id="{97685BFA-C295-4D57-D794-3EB7125562FF}"/>
              </a:ext>
            </a:extLst>
          </p:cNvPr>
          <p:cNvSpPr txBox="1"/>
          <p:nvPr/>
        </p:nvSpPr>
        <p:spPr>
          <a:xfrm>
            <a:off x="1978180" y="1650509"/>
            <a:ext cx="5844870" cy="369332"/>
          </a:xfrm>
          <a:prstGeom prst="rect">
            <a:avLst/>
          </a:prstGeom>
          <a:noFill/>
        </p:spPr>
        <p:txBody>
          <a:bodyPr wrap="none" rtlCol="0">
            <a:spAutoFit/>
          </a:bodyPr>
          <a:lstStyle/>
          <a:p>
            <a:r>
              <a:rPr kumimoji="1" lang="en-US" altLang="ja-JP" dirty="0">
                <a:highlight>
                  <a:srgbClr val="FFFF00"/>
                </a:highlight>
              </a:rPr>
              <a:t>【</a:t>
            </a:r>
            <a:r>
              <a:rPr kumimoji="1" lang="ja-JP" altLang="en-US">
                <a:highlight>
                  <a:srgbClr val="FFFF00"/>
                </a:highlight>
              </a:rPr>
              <a:t>あるある</a:t>
            </a:r>
            <a:r>
              <a:rPr kumimoji="1" lang="en-US" altLang="ja-JP" dirty="0">
                <a:highlight>
                  <a:srgbClr val="FFFF00"/>
                </a:highlight>
              </a:rPr>
              <a:t>②】</a:t>
            </a:r>
            <a:r>
              <a:rPr kumimoji="1" lang="ja-JP" altLang="en-US">
                <a:highlight>
                  <a:srgbClr val="FFFF00"/>
                </a:highlight>
              </a:rPr>
              <a:t>　定期預金を保険に変えて相続税をゼロ円に</a:t>
            </a:r>
          </a:p>
        </p:txBody>
      </p:sp>
      <p:sp>
        <p:nvSpPr>
          <p:cNvPr id="4" name="テキスト ボックス 3">
            <a:extLst>
              <a:ext uri="{FF2B5EF4-FFF2-40B4-BE49-F238E27FC236}">
                <a16:creationId xmlns:a16="http://schemas.microsoft.com/office/drawing/2014/main" id="{C8222EA4-77C9-CE14-443A-52009F6367DB}"/>
              </a:ext>
            </a:extLst>
          </p:cNvPr>
          <p:cNvSpPr txBox="1"/>
          <p:nvPr/>
        </p:nvSpPr>
        <p:spPr>
          <a:xfrm>
            <a:off x="1060461" y="2434780"/>
            <a:ext cx="7680308" cy="369332"/>
          </a:xfrm>
          <a:prstGeom prst="rect">
            <a:avLst/>
          </a:prstGeom>
          <a:noFill/>
        </p:spPr>
        <p:txBody>
          <a:bodyPr wrap="none" rtlCol="0">
            <a:spAutoFit/>
          </a:bodyPr>
          <a:lstStyle/>
          <a:p>
            <a:r>
              <a:rPr kumimoji="1" lang="ja-JP" altLang="en-US"/>
              <a:t>知り合いの保険パーソンから「既契約者の相続について相談したい」と連絡</a:t>
            </a:r>
          </a:p>
        </p:txBody>
      </p:sp>
      <p:sp>
        <p:nvSpPr>
          <p:cNvPr id="5" name="テキスト ボックス 4">
            <a:extLst>
              <a:ext uri="{FF2B5EF4-FFF2-40B4-BE49-F238E27FC236}">
                <a16:creationId xmlns:a16="http://schemas.microsoft.com/office/drawing/2014/main" id="{9478B9AC-F77D-FE00-6420-9B6F7C37B8B3}"/>
              </a:ext>
            </a:extLst>
          </p:cNvPr>
          <p:cNvSpPr txBox="1"/>
          <p:nvPr/>
        </p:nvSpPr>
        <p:spPr>
          <a:xfrm>
            <a:off x="2821848" y="3138572"/>
            <a:ext cx="3772186" cy="646331"/>
          </a:xfrm>
          <a:prstGeom prst="rect">
            <a:avLst/>
          </a:prstGeom>
          <a:noFill/>
        </p:spPr>
        <p:txBody>
          <a:bodyPr wrap="none" rtlCol="0">
            <a:spAutoFit/>
          </a:bodyPr>
          <a:lstStyle/>
          <a:p>
            <a:pPr algn="ctr"/>
            <a:r>
              <a:rPr lang="ja-JP" altLang="en-US"/>
              <a:t>既契約者</a:t>
            </a:r>
            <a:r>
              <a:rPr kumimoji="1" lang="ja-JP" altLang="en-US"/>
              <a:t>（７７歳）にお会いすると・・・</a:t>
            </a:r>
            <a:br>
              <a:rPr kumimoji="1" lang="en-US" altLang="ja-JP" dirty="0"/>
            </a:br>
            <a:r>
              <a:rPr kumimoji="1" lang="ja-JP" altLang="en-US"/>
              <a:t>「相続税の対策を知りたい」</a:t>
            </a:r>
            <a:r>
              <a:rPr lang="ja-JP" altLang="en-US"/>
              <a:t>とのこと。</a:t>
            </a:r>
            <a:endParaRPr kumimoji="1" lang="ja-JP" altLang="en-US"/>
          </a:p>
        </p:txBody>
      </p:sp>
      <p:sp>
        <p:nvSpPr>
          <p:cNvPr id="6" name="テキスト ボックス 5">
            <a:extLst>
              <a:ext uri="{FF2B5EF4-FFF2-40B4-BE49-F238E27FC236}">
                <a16:creationId xmlns:a16="http://schemas.microsoft.com/office/drawing/2014/main" id="{30B44F3A-5E2D-3B75-0353-77BD03BAB5CF}"/>
              </a:ext>
            </a:extLst>
          </p:cNvPr>
          <p:cNvSpPr txBox="1"/>
          <p:nvPr/>
        </p:nvSpPr>
        <p:spPr>
          <a:xfrm>
            <a:off x="1288576" y="4206656"/>
            <a:ext cx="6838732" cy="646331"/>
          </a:xfrm>
          <a:prstGeom prst="rect">
            <a:avLst/>
          </a:prstGeom>
          <a:noFill/>
        </p:spPr>
        <p:txBody>
          <a:bodyPr wrap="none" rtlCol="0">
            <a:spAutoFit/>
          </a:bodyPr>
          <a:lstStyle/>
          <a:p>
            <a:r>
              <a:rPr kumimoji="1" lang="ja-JP" altLang="en-US"/>
              <a:t>具体的にヒアリングをするとぎりぎり相続税がかかりそうな資産構成。</a:t>
            </a:r>
            <a:br>
              <a:rPr kumimoji="1" lang="en-US" altLang="ja-JP" dirty="0"/>
            </a:br>
            <a:r>
              <a:rPr kumimoji="1" lang="ja-JP" altLang="en-US"/>
              <a:t>なお生命保険は医療保険のみで死亡保障がないことが判明。</a:t>
            </a:r>
            <a:endParaRPr kumimoji="1" lang="en-US" altLang="ja-JP" dirty="0"/>
          </a:p>
        </p:txBody>
      </p:sp>
      <p:sp>
        <p:nvSpPr>
          <p:cNvPr id="9" name="テキスト ボックス 8">
            <a:extLst>
              <a:ext uri="{FF2B5EF4-FFF2-40B4-BE49-F238E27FC236}">
                <a16:creationId xmlns:a16="http://schemas.microsoft.com/office/drawing/2014/main" id="{21DAA9F2-2B44-8779-F9BA-520A8B29BB59}"/>
              </a:ext>
            </a:extLst>
          </p:cNvPr>
          <p:cNvSpPr txBox="1"/>
          <p:nvPr/>
        </p:nvSpPr>
        <p:spPr>
          <a:xfrm>
            <a:off x="531478" y="5253525"/>
            <a:ext cx="8352928" cy="523220"/>
          </a:xfrm>
          <a:prstGeom prst="rect">
            <a:avLst/>
          </a:prstGeom>
          <a:noFill/>
        </p:spPr>
        <p:txBody>
          <a:bodyPr wrap="square" rtlCol="0">
            <a:spAutoFit/>
          </a:bodyPr>
          <a:lstStyle/>
          <a:p>
            <a:pPr algn="ctr"/>
            <a:r>
              <a:rPr lang="ja-JP" altLang="en-US" sz="2800">
                <a:solidFill>
                  <a:schemeClr val="bg1"/>
                </a:solidFill>
                <a:highlight>
                  <a:srgbClr val="FF0000"/>
                </a:highlight>
              </a:rPr>
              <a:t>定期預金を引き上げて一時払い終身保険への加入</a:t>
            </a:r>
            <a:endParaRPr lang="en-US" altLang="ja-JP" sz="2800" dirty="0">
              <a:solidFill>
                <a:schemeClr val="bg1"/>
              </a:solidFill>
              <a:highlight>
                <a:srgbClr val="FF0000"/>
              </a:highlight>
            </a:endParaRPr>
          </a:p>
        </p:txBody>
      </p:sp>
      <p:sp>
        <p:nvSpPr>
          <p:cNvPr id="10" name="テキスト ボックス 9">
            <a:extLst>
              <a:ext uri="{FF2B5EF4-FFF2-40B4-BE49-F238E27FC236}">
                <a16:creationId xmlns:a16="http://schemas.microsoft.com/office/drawing/2014/main" id="{CAADA1B3-BAE2-4EF9-9F0C-40395BFC0404}"/>
              </a:ext>
            </a:extLst>
          </p:cNvPr>
          <p:cNvSpPr txBox="1"/>
          <p:nvPr/>
        </p:nvSpPr>
        <p:spPr>
          <a:xfrm>
            <a:off x="1849709" y="5824951"/>
            <a:ext cx="6394699" cy="369332"/>
          </a:xfrm>
          <a:prstGeom prst="rect">
            <a:avLst/>
          </a:prstGeom>
          <a:noFill/>
        </p:spPr>
        <p:txBody>
          <a:bodyPr wrap="none" rtlCol="0">
            <a:spAutoFit/>
          </a:bodyPr>
          <a:lstStyle/>
          <a:p>
            <a:r>
              <a:rPr lang="ja-JP" altLang="en-US"/>
              <a:t>相続税が非課税に</a:t>
            </a:r>
            <a:r>
              <a:rPr lang="en-US" altLang="ja-JP" dirty="0"/>
              <a:t> &amp; </a:t>
            </a:r>
            <a:r>
              <a:rPr lang="ja-JP" altLang="en-US"/>
              <a:t>もしも課税されたとしても納税資金を確保</a:t>
            </a:r>
            <a:endParaRPr lang="en-US" altLang="ja-JP" dirty="0"/>
          </a:p>
        </p:txBody>
      </p:sp>
    </p:spTree>
    <p:extLst>
      <p:ext uri="{BB962C8B-B14F-4D97-AF65-F5344CB8AC3E}">
        <p14:creationId xmlns:p14="http://schemas.microsoft.com/office/powerpoint/2010/main" val="345232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コンテンツ プレースホルダー 3">
            <a:extLst>
              <a:ext uri="{FF2B5EF4-FFF2-40B4-BE49-F238E27FC236}">
                <a16:creationId xmlns:a16="http://schemas.microsoft.com/office/drawing/2014/main" id="{00B63BC2-A5CF-F248-BA0E-21745E2D04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9A168088-0C6D-5618-4347-FCA0C6A3E989}"/>
              </a:ext>
            </a:extLst>
          </p:cNvPr>
          <p:cNvSpPr txBox="1"/>
          <p:nvPr/>
        </p:nvSpPr>
        <p:spPr>
          <a:xfrm>
            <a:off x="1865918" y="606885"/>
            <a:ext cx="6420275" cy="523220"/>
          </a:xfrm>
          <a:prstGeom prst="rect">
            <a:avLst/>
          </a:prstGeom>
          <a:noFill/>
        </p:spPr>
        <p:txBody>
          <a:bodyPr wrap="square" rtlCol="0">
            <a:spAutoFit/>
          </a:bodyPr>
          <a:lstStyle/>
          <a:p>
            <a:r>
              <a:rPr lang="ja-JP" altLang="en-US" sz="2800"/>
              <a:t>富裕層ではない一般の相続対策の実例</a:t>
            </a:r>
            <a:endParaRPr kumimoji="1" lang="ja-JP" altLang="en-US" sz="2800" dirty="0"/>
          </a:p>
        </p:txBody>
      </p:sp>
      <p:pic>
        <p:nvPicPr>
          <p:cNvPr id="4" name="図 3">
            <a:extLst>
              <a:ext uri="{FF2B5EF4-FFF2-40B4-BE49-F238E27FC236}">
                <a16:creationId xmlns:a16="http://schemas.microsoft.com/office/drawing/2014/main" id="{2DCBE040-6661-87A9-8390-C39529E1F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1" cy="6858001"/>
          </a:xfrm>
          <a:prstGeom prst="rect">
            <a:avLst/>
          </a:prstGeom>
        </p:spPr>
      </p:pic>
    </p:spTree>
    <p:extLst>
      <p:ext uri="{BB962C8B-B14F-4D97-AF65-F5344CB8AC3E}">
        <p14:creationId xmlns:p14="http://schemas.microsoft.com/office/powerpoint/2010/main" val="3107652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コンテンツ プレースホルダー 3">
            <a:extLst>
              <a:ext uri="{FF2B5EF4-FFF2-40B4-BE49-F238E27FC236}">
                <a16:creationId xmlns:a16="http://schemas.microsoft.com/office/drawing/2014/main" id="{00B63BC2-A5CF-F248-BA0E-21745E2D04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9A168088-0C6D-5618-4347-FCA0C6A3E989}"/>
              </a:ext>
            </a:extLst>
          </p:cNvPr>
          <p:cNvSpPr txBox="1"/>
          <p:nvPr/>
        </p:nvSpPr>
        <p:spPr>
          <a:xfrm>
            <a:off x="1865918" y="606885"/>
            <a:ext cx="6420275" cy="523220"/>
          </a:xfrm>
          <a:prstGeom prst="rect">
            <a:avLst/>
          </a:prstGeom>
          <a:noFill/>
        </p:spPr>
        <p:txBody>
          <a:bodyPr wrap="square" rtlCol="0">
            <a:spAutoFit/>
          </a:bodyPr>
          <a:lstStyle/>
          <a:p>
            <a:r>
              <a:rPr lang="ja-JP" altLang="en-US" sz="2800"/>
              <a:t>富裕層ではない一般の相続対策の実例</a:t>
            </a:r>
            <a:endParaRPr kumimoji="1" lang="ja-JP" altLang="en-US" sz="2800" dirty="0"/>
          </a:p>
        </p:txBody>
      </p:sp>
      <p:pic>
        <p:nvPicPr>
          <p:cNvPr id="10" name="図 9">
            <a:extLst>
              <a:ext uri="{FF2B5EF4-FFF2-40B4-BE49-F238E27FC236}">
                <a16:creationId xmlns:a16="http://schemas.microsoft.com/office/drawing/2014/main" id="{A8CCF9E2-69F5-B325-E87A-5E1B84701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3386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824133" y="579190"/>
            <a:ext cx="6420275" cy="523220"/>
          </a:xfrm>
          <a:prstGeom prst="rect">
            <a:avLst/>
          </a:prstGeom>
          <a:noFill/>
        </p:spPr>
        <p:txBody>
          <a:bodyPr wrap="square" rtlCol="0">
            <a:spAutoFit/>
          </a:bodyPr>
          <a:lstStyle/>
          <a:p>
            <a:r>
              <a:rPr kumimoji="1" lang="ja-JP" altLang="en-US" sz="2800"/>
              <a:t>相続対策の生命保険契約で大切なこと</a:t>
            </a:r>
            <a:endParaRPr kumimoji="1" lang="ja-JP" altLang="en-US" sz="2800" dirty="0"/>
          </a:p>
        </p:txBody>
      </p:sp>
      <p:sp>
        <p:nvSpPr>
          <p:cNvPr id="12" name="テキスト ボックス 11">
            <a:extLst>
              <a:ext uri="{FF2B5EF4-FFF2-40B4-BE49-F238E27FC236}">
                <a16:creationId xmlns:a16="http://schemas.microsoft.com/office/drawing/2014/main" id="{7A2F2BA0-2CC7-82FA-5D13-05BF7DBE9814}"/>
              </a:ext>
            </a:extLst>
          </p:cNvPr>
          <p:cNvSpPr txBox="1"/>
          <p:nvPr/>
        </p:nvSpPr>
        <p:spPr>
          <a:xfrm>
            <a:off x="980903" y="2178776"/>
            <a:ext cx="2646878" cy="3301801"/>
          </a:xfrm>
          <a:prstGeom prst="rect">
            <a:avLst/>
          </a:prstGeom>
          <a:solidFill>
            <a:srgbClr val="FFFF00"/>
          </a:solidFill>
        </p:spPr>
        <p:txBody>
          <a:bodyPr wrap="none" rtlCol="0">
            <a:spAutoFit/>
          </a:bodyPr>
          <a:lstStyle/>
          <a:p>
            <a:pPr algn="ctr">
              <a:lnSpc>
                <a:spcPct val="150000"/>
              </a:lnSpc>
            </a:pPr>
            <a:r>
              <a:rPr lang="ja-JP" altLang="en-US" sz="4800"/>
              <a:t>保険商品</a:t>
            </a:r>
            <a:endParaRPr lang="en-US" altLang="ja-JP" sz="4800" dirty="0"/>
          </a:p>
          <a:p>
            <a:pPr algn="ctr">
              <a:lnSpc>
                <a:spcPct val="150000"/>
              </a:lnSpc>
            </a:pPr>
            <a:r>
              <a:rPr kumimoji="1" lang="ja-JP" altLang="en-US" sz="4800"/>
              <a:t>保険種類</a:t>
            </a:r>
            <a:br>
              <a:rPr kumimoji="1" lang="en-US" altLang="ja-JP" sz="4800" dirty="0"/>
            </a:br>
            <a:r>
              <a:rPr kumimoji="1" lang="ja-JP" altLang="en-US" sz="4800"/>
              <a:t>返戻率</a:t>
            </a:r>
          </a:p>
        </p:txBody>
      </p:sp>
      <p:sp>
        <p:nvSpPr>
          <p:cNvPr id="13" name="テキスト ボックス 12">
            <a:extLst>
              <a:ext uri="{FF2B5EF4-FFF2-40B4-BE49-F238E27FC236}">
                <a16:creationId xmlns:a16="http://schemas.microsoft.com/office/drawing/2014/main" id="{7B6D25B7-060E-406C-6204-97B32D3D2908}"/>
              </a:ext>
            </a:extLst>
          </p:cNvPr>
          <p:cNvSpPr txBox="1"/>
          <p:nvPr/>
        </p:nvSpPr>
        <p:spPr>
          <a:xfrm>
            <a:off x="6319182" y="908720"/>
            <a:ext cx="1871758" cy="6099747"/>
          </a:xfrm>
          <a:prstGeom prst="rect">
            <a:avLst/>
          </a:prstGeom>
          <a:solidFill>
            <a:srgbClr val="FF0000"/>
          </a:solidFill>
        </p:spPr>
        <p:txBody>
          <a:bodyPr wrap="square" rtlCol="0">
            <a:spAutoFit/>
          </a:bodyPr>
          <a:lstStyle/>
          <a:p>
            <a:pPr>
              <a:lnSpc>
                <a:spcPct val="150000"/>
              </a:lnSpc>
            </a:pPr>
            <a:r>
              <a:rPr lang="ja-JP" altLang="en-US" sz="13800">
                <a:solidFill>
                  <a:schemeClr val="bg1"/>
                </a:solidFill>
              </a:rPr>
              <a:t>目</a:t>
            </a:r>
            <a:endParaRPr lang="en-US" altLang="ja-JP" sz="13800" dirty="0">
              <a:solidFill>
                <a:schemeClr val="bg1"/>
              </a:solidFill>
            </a:endParaRPr>
          </a:p>
          <a:p>
            <a:pPr>
              <a:lnSpc>
                <a:spcPct val="150000"/>
              </a:lnSpc>
            </a:pPr>
            <a:r>
              <a:rPr lang="ja-JP" altLang="en-US" sz="13800">
                <a:solidFill>
                  <a:schemeClr val="bg1"/>
                </a:solidFill>
              </a:rPr>
              <a:t>的</a:t>
            </a:r>
            <a:endParaRPr lang="en-US" altLang="ja-JP" sz="13800" dirty="0">
              <a:solidFill>
                <a:schemeClr val="bg1"/>
              </a:solidFill>
            </a:endParaRPr>
          </a:p>
        </p:txBody>
      </p:sp>
      <p:sp>
        <p:nvSpPr>
          <p:cNvPr id="16" name="フレーム (半分) 15">
            <a:extLst>
              <a:ext uri="{FF2B5EF4-FFF2-40B4-BE49-F238E27FC236}">
                <a16:creationId xmlns:a16="http://schemas.microsoft.com/office/drawing/2014/main" id="{BC2BF0F3-9030-2D46-1FD4-2D96AE860875}"/>
              </a:ext>
            </a:extLst>
          </p:cNvPr>
          <p:cNvSpPr/>
          <p:nvPr/>
        </p:nvSpPr>
        <p:spPr>
          <a:xfrm rot="18945415">
            <a:off x="4503279" y="3001583"/>
            <a:ext cx="1512168" cy="1656184"/>
          </a:xfrm>
          <a:prstGeom prst="halfFrame">
            <a:avLst>
              <a:gd name="adj1" fmla="val 15490"/>
              <a:gd name="adj2" fmla="val 1648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テキスト ボックス 2">
            <a:extLst>
              <a:ext uri="{FF2B5EF4-FFF2-40B4-BE49-F238E27FC236}">
                <a16:creationId xmlns:a16="http://schemas.microsoft.com/office/drawing/2014/main" id="{4E016340-042B-3A1D-428B-201CC3B6E401}"/>
              </a:ext>
            </a:extLst>
          </p:cNvPr>
          <p:cNvSpPr txBox="1"/>
          <p:nvPr/>
        </p:nvSpPr>
        <p:spPr>
          <a:xfrm rot="21391930">
            <a:off x="449803" y="1748372"/>
            <a:ext cx="8101898" cy="4420441"/>
          </a:xfrm>
          <a:prstGeom prst="rect">
            <a:avLst/>
          </a:prstGeom>
          <a:solidFill>
            <a:srgbClr val="00B050"/>
          </a:solidFill>
        </p:spPr>
        <p:txBody>
          <a:bodyPr wrap="none" rtlCol="0">
            <a:spAutoFit/>
          </a:bodyPr>
          <a:lstStyle/>
          <a:p>
            <a:pPr algn="ctr">
              <a:lnSpc>
                <a:spcPct val="150000"/>
              </a:lnSpc>
            </a:pPr>
            <a:r>
              <a:rPr lang="ja-JP" altLang="en-US" sz="4000">
                <a:solidFill>
                  <a:schemeClr val="bg1"/>
                </a:solidFill>
              </a:rPr>
              <a:t>求められているのは</a:t>
            </a:r>
            <a:endParaRPr lang="en-US" altLang="ja-JP" sz="4000" dirty="0">
              <a:solidFill>
                <a:schemeClr val="bg1"/>
              </a:solidFill>
            </a:endParaRPr>
          </a:p>
          <a:p>
            <a:pPr algn="ctr">
              <a:lnSpc>
                <a:spcPct val="150000"/>
              </a:lnSpc>
            </a:pPr>
            <a:r>
              <a:rPr kumimoji="1" lang="ja-JP" altLang="en-US" sz="4000">
                <a:solidFill>
                  <a:schemeClr val="bg1"/>
                </a:solidFill>
              </a:rPr>
              <a:t>相続の知識や法律・制度、</a:t>
            </a:r>
            <a:br>
              <a:rPr kumimoji="1" lang="en-US" altLang="ja-JP" sz="4000" dirty="0">
                <a:solidFill>
                  <a:schemeClr val="bg1"/>
                </a:solidFill>
              </a:rPr>
            </a:br>
            <a:r>
              <a:rPr kumimoji="1" lang="ja-JP" altLang="en-US" sz="4000">
                <a:solidFill>
                  <a:schemeClr val="bg1"/>
                </a:solidFill>
              </a:rPr>
              <a:t>商品スペックよりも</a:t>
            </a:r>
            <a:endParaRPr kumimoji="1" lang="en-US" altLang="ja-JP" sz="4000" dirty="0">
              <a:solidFill>
                <a:schemeClr val="bg1"/>
              </a:solidFill>
            </a:endParaRPr>
          </a:p>
          <a:p>
            <a:pPr algn="ctr">
              <a:lnSpc>
                <a:spcPct val="150000"/>
              </a:lnSpc>
            </a:pPr>
            <a:r>
              <a:rPr kumimoji="1" lang="ja-JP" altLang="en-US" sz="8000">
                <a:solidFill>
                  <a:schemeClr val="bg1"/>
                </a:solidFill>
              </a:rPr>
              <a:t>「ヒアリング能力」</a:t>
            </a:r>
            <a:r>
              <a:rPr lang="ja-JP" altLang="en-US" sz="4000">
                <a:solidFill>
                  <a:schemeClr val="bg1"/>
                </a:solidFill>
              </a:rPr>
              <a:t>！</a:t>
            </a:r>
            <a:endParaRPr kumimoji="1" lang="en-US" altLang="ja-JP" sz="5400" dirty="0">
              <a:solidFill>
                <a:schemeClr val="bg1"/>
              </a:solidFill>
            </a:endParaRPr>
          </a:p>
        </p:txBody>
      </p:sp>
    </p:spTree>
    <p:extLst>
      <p:ext uri="{BB962C8B-B14F-4D97-AF65-F5344CB8AC3E}">
        <p14:creationId xmlns:p14="http://schemas.microsoft.com/office/powerpoint/2010/main" val="426632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1572620" y="1494884"/>
            <a:ext cx="5998758" cy="4983480"/>
          </a:xfrm>
          <a:prstGeom prst="rect">
            <a:avLst/>
          </a:prstGeom>
          <a:noFill/>
        </p:spPr>
        <p:txBody>
          <a:bodyPr wrap="none" rtlCol="0">
            <a:spAutoFit/>
          </a:bodyPr>
          <a:lstStyle/>
          <a:p>
            <a:pPr algn="ctr">
              <a:lnSpc>
                <a:spcPct val="150000"/>
              </a:lnSpc>
            </a:pPr>
            <a:r>
              <a:rPr lang="ja-JP" altLang="en-US" sz="3600">
                <a:solidFill>
                  <a:prstClr val="black"/>
                </a:solidFill>
              </a:rPr>
              <a:t>顧客から選ばれるために</a:t>
            </a:r>
            <a:br>
              <a:rPr lang="en-US" altLang="ja-JP" sz="3600" dirty="0">
                <a:solidFill>
                  <a:prstClr val="black"/>
                </a:solidFill>
              </a:rPr>
            </a:br>
            <a:r>
              <a:rPr lang="ja-JP" altLang="en-US" sz="3600">
                <a:solidFill>
                  <a:prstClr val="black"/>
                </a:solidFill>
              </a:rPr>
              <a:t>「相続の専門知識が足りない」</a:t>
            </a:r>
            <a:endParaRPr lang="en-US" altLang="ja-JP" sz="3600" dirty="0">
              <a:solidFill>
                <a:prstClr val="black"/>
              </a:solidFill>
            </a:endParaRPr>
          </a:p>
          <a:p>
            <a:pPr algn="ctr">
              <a:lnSpc>
                <a:spcPct val="150000"/>
              </a:lnSpc>
            </a:pPr>
            <a:r>
              <a:rPr lang="ja-JP" altLang="en-US" sz="3600">
                <a:solidFill>
                  <a:prstClr val="black"/>
                </a:solidFill>
              </a:rPr>
              <a:t>「法律のことを知らない」</a:t>
            </a:r>
            <a:endParaRPr lang="en-US" altLang="ja-JP" sz="3600" dirty="0">
              <a:solidFill>
                <a:prstClr val="black"/>
              </a:solidFill>
            </a:endParaRPr>
          </a:p>
          <a:p>
            <a:pPr algn="ctr">
              <a:lnSpc>
                <a:spcPct val="150000"/>
              </a:lnSpc>
            </a:pPr>
            <a:r>
              <a:rPr lang="ja-JP" altLang="en-US" sz="3600">
                <a:solidFill>
                  <a:prstClr val="black"/>
                </a:solidFill>
              </a:rPr>
              <a:t>「事例を知らない」</a:t>
            </a:r>
            <a:endParaRPr lang="en-US" altLang="ja-JP" sz="3600" dirty="0">
              <a:solidFill>
                <a:prstClr val="black"/>
              </a:solidFill>
            </a:endParaRPr>
          </a:p>
          <a:p>
            <a:pPr algn="ctr">
              <a:lnSpc>
                <a:spcPct val="150000"/>
              </a:lnSpc>
            </a:pPr>
            <a:r>
              <a:rPr lang="ja-JP" altLang="en-US" sz="3600">
                <a:solidFill>
                  <a:prstClr val="black"/>
                </a:solidFill>
              </a:rPr>
              <a:t>「経験が足りない」</a:t>
            </a:r>
            <a:endParaRPr lang="en-US" altLang="ja-JP" sz="3600" dirty="0">
              <a:solidFill>
                <a:prstClr val="black"/>
              </a:solidFill>
            </a:endParaRPr>
          </a:p>
          <a:p>
            <a:pPr algn="ctr">
              <a:lnSpc>
                <a:spcPct val="150000"/>
              </a:lnSpc>
            </a:pPr>
            <a:r>
              <a:rPr lang="ja-JP" altLang="en-US" sz="3600">
                <a:solidFill>
                  <a:prstClr val="black"/>
                </a:solidFill>
              </a:rPr>
              <a:t>と思っていませんか？</a:t>
            </a:r>
            <a:endParaRPr lang="ja-JP" altLang="en-US" sz="3600" dirty="0">
              <a:solidFill>
                <a:prstClr val="black"/>
              </a:solidFill>
            </a:endParaRPr>
          </a:p>
        </p:txBody>
      </p:sp>
      <p:pic>
        <p:nvPicPr>
          <p:cNvPr id="4" name="コンテンツ プレースホルダー 3">
            <a:extLst>
              <a:ext uri="{FF2B5EF4-FFF2-40B4-BE49-F238E27FC236}">
                <a16:creationId xmlns:a16="http://schemas.microsoft.com/office/drawing/2014/main" id="{16BBDB97-CF81-AC4B-95B3-6E69E1A460C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5" name="直線コネクタ 4">
            <a:extLst>
              <a:ext uri="{FF2B5EF4-FFF2-40B4-BE49-F238E27FC236}">
                <a16:creationId xmlns:a16="http://schemas.microsoft.com/office/drawing/2014/main" id="{A8F984FE-02BA-6146-A2CA-4A5D2A00E8F2}"/>
              </a:ext>
            </a:extLst>
          </p:cNvPr>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9E9D01F8-6D9C-8538-E630-00DD67434BB1}"/>
              </a:ext>
            </a:extLst>
          </p:cNvPr>
          <p:cNvSpPr txBox="1"/>
          <p:nvPr/>
        </p:nvSpPr>
        <p:spPr>
          <a:xfrm>
            <a:off x="3347864" y="596646"/>
            <a:ext cx="2246128" cy="523220"/>
          </a:xfrm>
          <a:prstGeom prst="rect">
            <a:avLst/>
          </a:prstGeom>
          <a:noFill/>
        </p:spPr>
        <p:txBody>
          <a:bodyPr wrap="none" rtlCol="0">
            <a:spAutoFit/>
          </a:bodyPr>
          <a:lstStyle/>
          <a:p>
            <a:r>
              <a:rPr kumimoji="1" lang="ja-JP" altLang="en-US" sz="2800"/>
              <a:t>もしかして・・・</a:t>
            </a:r>
          </a:p>
        </p:txBody>
      </p:sp>
    </p:spTree>
    <p:extLst>
      <p:ext uri="{BB962C8B-B14F-4D97-AF65-F5344CB8AC3E}">
        <p14:creationId xmlns:p14="http://schemas.microsoft.com/office/powerpoint/2010/main" val="419262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3">
            <a:extLst>
              <a:ext uri="{FF2B5EF4-FFF2-40B4-BE49-F238E27FC236}">
                <a16:creationId xmlns:a16="http://schemas.microsoft.com/office/drawing/2014/main" id="{00B63BC2-A5CF-F248-BA0E-21745E2D04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885C25D0-3EB5-66FA-8FF0-4A6B6D6F573B}"/>
              </a:ext>
            </a:extLst>
          </p:cNvPr>
          <p:cNvSpPr txBox="1"/>
          <p:nvPr/>
        </p:nvSpPr>
        <p:spPr>
          <a:xfrm>
            <a:off x="363155" y="1340768"/>
            <a:ext cx="8417689" cy="5262979"/>
          </a:xfrm>
          <a:prstGeom prst="rect">
            <a:avLst/>
          </a:prstGeom>
          <a:noFill/>
        </p:spPr>
        <p:txBody>
          <a:bodyPr wrap="none" rtlCol="0">
            <a:spAutoFit/>
          </a:bodyPr>
          <a:lstStyle/>
          <a:p>
            <a:pPr algn="ctr"/>
            <a:endParaRPr lang="en-US" altLang="ja-JP" sz="2400" dirty="0"/>
          </a:p>
          <a:p>
            <a:pPr algn="ctr"/>
            <a:r>
              <a:rPr kumimoji="1" lang="en-US" altLang="ja-JP" sz="4800" dirty="0">
                <a:highlight>
                  <a:srgbClr val="FFFF00"/>
                </a:highlight>
              </a:rPr>
              <a:t>①</a:t>
            </a:r>
            <a:r>
              <a:rPr kumimoji="1" lang="ja-JP" altLang="en-US" sz="4800">
                <a:highlight>
                  <a:srgbClr val="FFFF00"/>
                </a:highlight>
              </a:rPr>
              <a:t>自らが相続コンサルタント</a:t>
            </a:r>
            <a:br>
              <a:rPr kumimoji="1" lang="en-US" altLang="ja-JP" sz="4800" dirty="0">
                <a:highlight>
                  <a:srgbClr val="FFFF00"/>
                </a:highlight>
              </a:rPr>
            </a:br>
            <a:r>
              <a:rPr kumimoji="1" lang="ja-JP" altLang="en-US" sz="4800">
                <a:highlight>
                  <a:srgbClr val="FFFF00"/>
                </a:highlight>
              </a:rPr>
              <a:t>として顧客と関わる</a:t>
            </a:r>
            <a:br>
              <a:rPr kumimoji="1" lang="en-US" altLang="ja-JP" sz="4800" dirty="0">
                <a:highlight>
                  <a:srgbClr val="FFFF00"/>
                </a:highlight>
              </a:rPr>
            </a:br>
            <a:endParaRPr lang="en-US" altLang="ja-JP" sz="4800" dirty="0"/>
          </a:p>
          <a:p>
            <a:pPr algn="ctr"/>
            <a:r>
              <a:rPr kumimoji="1" lang="en-US" altLang="ja-JP" sz="4800" dirty="0">
                <a:highlight>
                  <a:srgbClr val="FFFF00"/>
                </a:highlight>
              </a:rPr>
              <a:t>②</a:t>
            </a:r>
            <a:r>
              <a:rPr lang="ja-JP" altLang="en-US" sz="4800">
                <a:highlight>
                  <a:srgbClr val="FFFF00"/>
                </a:highlight>
              </a:rPr>
              <a:t>相続コンサルタントと協業して</a:t>
            </a:r>
            <a:endParaRPr lang="en-US" altLang="ja-JP" sz="4800" dirty="0">
              <a:highlight>
                <a:srgbClr val="FFFF00"/>
              </a:highlight>
            </a:endParaRPr>
          </a:p>
          <a:p>
            <a:pPr algn="ctr"/>
            <a:r>
              <a:rPr kumimoji="1" lang="ja-JP" altLang="en-US" sz="4800">
                <a:highlight>
                  <a:srgbClr val="FFFF00"/>
                </a:highlight>
              </a:rPr>
              <a:t>顧客の保険を預かる</a:t>
            </a:r>
            <a:endParaRPr kumimoji="1" lang="en-US" altLang="ja-JP" sz="4800" dirty="0">
              <a:highlight>
                <a:srgbClr val="FFFF00"/>
              </a:highlight>
            </a:endParaRPr>
          </a:p>
          <a:p>
            <a:pPr algn="ctr"/>
            <a:endParaRPr lang="en-US" altLang="ja-JP" sz="2400" dirty="0"/>
          </a:p>
          <a:p>
            <a:pPr algn="ctr"/>
            <a:r>
              <a:rPr kumimoji="1" lang="ja-JP" altLang="en-US" sz="2400"/>
              <a:t>のどちらでも</a:t>
            </a:r>
            <a:r>
              <a:rPr kumimoji="1" lang="en-US" altLang="ja-JP" sz="2400" dirty="0"/>
              <a:t>OK</a:t>
            </a:r>
            <a:r>
              <a:rPr kumimoji="1" lang="ja-JP" altLang="en-US" sz="2400"/>
              <a:t>！</a:t>
            </a:r>
            <a:br>
              <a:rPr kumimoji="1" lang="en-US" altLang="ja-JP" sz="2400" dirty="0"/>
            </a:br>
            <a:r>
              <a:rPr kumimoji="1" lang="ja-JP" altLang="en-US" sz="2400"/>
              <a:t>顧客の相続の担当者になろう！</a:t>
            </a:r>
          </a:p>
        </p:txBody>
      </p:sp>
      <p:sp>
        <p:nvSpPr>
          <p:cNvPr id="5" name="テキスト ボックス 4">
            <a:extLst>
              <a:ext uri="{FF2B5EF4-FFF2-40B4-BE49-F238E27FC236}">
                <a16:creationId xmlns:a16="http://schemas.microsoft.com/office/drawing/2014/main" id="{43FC684B-02D2-5D0D-6200-37D8255848E6}"/>
              </a:ext>
            </a:extLst>
          </p:cNvPr>
          <p:cNvSpPr txBox="1"/>
          <p:nvPr/>
        </p:nvSpPr>
        <p:spPr>
          <a:xfrm>
            <a:off x="1821440" y="637621"/>
            <a:ext cx="6999032" cy="461665"/>
          </a:xfrm>
          <a:prstGeom prst="rect">
            <a:avLst/>
          </a:prstGeom>
          <a:noFill/>
        </p:spPr>
        <p:txBody>
          <a:bodyPr wrap="none" rtlCol="0">
            <a:spAutoFit/>
          </a:bodyPr>
          <a:lstStyle/>
          <a:p>
            <a:r>
              <a:rPr lang="ja-JP" altLang="en-US" sz="2400"/>
              <a:t>これからの保険パーソンの相続分野での活躍の仕方</a:t>
            </a:r>
            <a:endParaRPr kumimoji="1" lang="ja-JP" altLang="en-US" sz="2400"/>
          </a:p>
        </p:txBody>
      </p:sp>
    </p:spTree>
    <p:extLst>
      <p:ext uri="{BB962C8B-B14F-4D97-AF65-F5344CB8AC3E}">
        <p14:creationId xmlns:p14="http://schemas.microsoft.com/office/powerpoint/2010/main" val="104974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1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1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10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dissolve">
                                      <p:cBhvr>
                                        <p:cTn id="22"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コンテンツ プレースホルダー 3">
            <a:extLst>
              <a:ext uri="{FF2B5EF4-FFF2-40B4-BE49-F238E27FC236}">
                <a16:creationId xmlns:a16="http://schemas.microsoft.com/office/drawing/2014/main" id="{90711547-48EE-B04E-A046-B3C065DA9F9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995053" y="1459448"/>
            <a:ext cx="8424936" cy="5016758"/>
          </a:xfrm>
          <a:prstGeom prst="rect">
            <a:avLst/>
          </a:prstGeom>
        </p:spPr>
        <p:txBody>
          <a:bodyPr wrap="square">
            <a:spAutoFit/>
          </a:bodyPr>
          <a:lstStyle/>
          <a:p>
            <a:pPr algn="ctr"/>
            <a:endParaRPr lang="ja-JP" altLang="en-US" sz="2000" dirty="0">
              <a:solidFill>
                <a:srgbClr val="000000"/>
              </a:solidFill>
              <a:latin typeface="Helvetica" charset="0"/>
            </a:endParaRPr>
          </a:p>
          <a:p>
            <a:r>
              <a:rPr lang="ja-JP" altLang="en-US" sz="2400">
                <a:solidFill>
                  <a:srgbClr val="000000"/>
                </a:solidFill>
                <a:latin typeface="Helvetica" charset="0"/>
              </a:rPr>
              <a:t>①これから相続分野では専門家より</a:t>
            </a:r>
            <a:br>
              <a:rPr lang="en-US" altLang="ja-JP" sz="2400" dirty="0">
                <a:solidFill>
                  <a:srgbClr val="000000"/>
                </a:solidFill>
                <a:latin typeface="Helvetica" charset="0"/>
              </a:rPr>
            </a:br>
            <a:r>
              <a:rPr lang="en-US" altLang="ja-JP" sz="2400" dirty="0">
                <a:solidFill>
                  <a:srgbClr val="000000"/>
                </a:solidFill>
                <a:latin typeface="Helvetica" charset="0"/>
              </a:rPr>
              <a:t>	</a:t>
            </a:r>
            <a:r>
              <a:rPr lang="ja-JP" altLang="en-US" sz="3600">
                <a:solidFill>
                  <a:srgbClr val="FF0000"/>
                </a:solidFill>
                <a:latin typeface="Helvetica" charset="0"/>
              </a:rPr>
              <a:t>相続コンサルタント</a:t>
            </a:r>
            <a:r>
              <a:rPr lang="ja-JP" altLang="en-US" sz="2400">
                <a:solidFill>
                  <a:srgbClr val="000000"/>
                </a:solidFill>
                <a:latin typeface="Helvetica" charset="0"/>
              </a:rPr>
              <a:t>的役割が求められる。</a:t>
            </a:r>
            <a:endParaRPr lang="en-US" altLang="ja-JP" sz="2400" dirty="0">
              <a:solidFill>
                <a:srgbClr val="000000"/>
              </a:solidFill>
              <a:latin typeface="Helvetica" charset="0"/>
            </a:endParaRPr>
          </a:p>
          <a:p>
            <a:endParaRPr lang="en-US" altLang="ja-JP" sz="2400" dirty="0">
              <a:solidFill>
                <a:srgbClr val="000000"/>
              </a:solidFill>
              <a:latin typeface="Helvetica" charset="0"/>
            </a:endParaRPr>
          </a:p>
          <a:p>
            <a:r>
              <a:rPr lang="en-US" altLang="ja-JP" sz="2400" dirty="0">
                <a:solidFill>
                  <a:srgbClr val="000000"/>
                </a:solidFill>
                <a:latin typeface="Helvetica" charset="0"/>
              </a:rPr>
              <a:t>②</a:t>
            </a:r>
            <a:r>
              <a:rPr lang="ja-JP" altLang="en-US" sz="2400">
                <a:solidFill>
                  <a:srgbClr val="000000"/>
                </a:solidFill>
                <a:latin typeface="Helvetica" charset="0"/>
              </a:rPr>
              <a:t>相続分野で収益を上げ続けるために必要なのは</a:t>
            </a:r>
            <a:r>
              <a:rPr lang="en-US" altLang="ja-JP" sz="2400" dirty="0">
                <a:solidFill>
                  <a:srgbClr val="000000"/>
                </a:solidFill>
                <a:latin typeface="Helvetica" charset="0"/>
              </a:rPr>
              <a:t>	</a:t>
            </a:r>
          </a:p>
          <a:p>
            <a:r>
              <a:rPr lang="en-US" altLang="ja-JP" sz="2400" dirty="0">
                <a:solidFill>
                  <a:srgbClr val="000000"/>
                </a:solidFill>
                <a:latin typeface="Helvetica" charset="0"/>
              </a:rPr>
              <a:t>	</a:t>
            </a:r>
            <a:r>
              <a:rPr lang="ja-JP" altLang="en-US" sz="3600">
                <a:solidFill>
                  <a:srgbClr val="FF0000"/>
                </a:solidFill>
                <a:latin typeface="Helvetica" charset="0"/>
              </a:rPr>
              <a:t>ビジネスモデル</a:t>
            </a:r>
            <a:r>
              <a:rPr lang="ja-JP" altLang="en-US" sz="2400">
                <a:solidFill>
                  <a:srgbClr val="000000"/>
                </a:solidFill>
                <a:latin typeface="Helvetica" charset="0"/>
              </a:rPr>
              <a:t>と</a:t>
            </a:r>
            <a:br>
              <a:rPr lang="en-US" altLang="ja-JP" sz="2400" dirty="0">
                <a:solidFill>
                  <a:srgbClr val="000000"/>
                </a:solidFill>
                <a:latin typeface="Helvetica" charset="0"/>
              </a:rPr>
            </a:br>
            <a:r>
              <a:rPr lang="en-US" altLang="ja-JP" sz="2400" dirty="0">
                <a:solidFill>
                  <a:srgbClr val="000000"/>
                </a:solidFill>
                <a:latin typeface="Helvetica" charset="0"/>
              </a:rPr>
              <a:t>	</a:t>
            </a:r>
            <a:r>
              <a:rPr lang="ja-JP" altLang="en-US" sz="3600">
                <a:solidFill>
                  <a:srgbClr val="FF0000"/>
                </a:solidFill>
                <a:latin typeface="Helvetica" charset="0"/>
              </a:rPr>
              <a:t>相続マーケティング</a:t>
            </a:r>
            <a:r>
              <a:rPr lang="ja-JP" altLang="en-US" sz="2400">
                <a:solidFill>
                  <a:srgbClr val="000000"/>
                </a:solidFill>
                <a:latin typeface="Helvetica" charset="0"/>
              </a:rPr>
              <a:t>である。</a:t>
            </a:r>
            <a:endParaRPr lang="en-US" altLang="ja-JP" sz="2400" dirty="0">
              <a:solidFill>
                <a:srgbClr val="000000"/>
              </a:solidFill>
              <a:latin typeface="Helvetica" charset="0"/>
            </a:endParaRPr>
          </a:p>
          <a:p>
            <a:endParaRPr lang="en-US" altLang="ja-JP" sz="2400" dirty="0">
              <a:solidFill>
                <a:srgbClr val="000000"/>
              </a:solidFill>
              <a:latin typeface="Helvetica" charset="0"/>
            </a:endParaRPr>
          </a:p>
          <a:p>
            <a:r>
              <a:rPr lang="en-US" altLang="ja-JP" sz="2400" dirty="0">
                <a:solidFill>
                  <a:srgbClr val="000000"/>
                </a:solidFill>
                <a:latin typeface="Helvetica" charset="0"/>
              </a:rPr>
              <a:t>③</a:t>
            </a:r>
            <a:r>
              <a:rPr lang="ja-JP" altLang="en-US" sz="2400">
                <a:solidFill>
                  <a:srgbClr val="000000"/>
                </a:solidFill>
                <a:latin typeface="Helvetica" charset="0"/>
              </a:rPr>
              <a:t>顧客獲得型セミナーを開催して</a:t>
            </a:r>
            <a:endParaRPr lang="en-US" altLang="ja-JP" sz="2400" dirty="0">
              <a:solidFill>
                <a:srgbClr val="000000"/>
              </a:solidFill>
              <a:latin typeface="Helvetica" charset="0"/>
            </a:endParaRPr>
          </a:p>
          <a:p>
            <a:r>
              <a:rPr lang="en-US" altLang="ja-JP" sz="2400" dirty="0">
                <a:solidFill>
                  <a:srgbClr val="000000"/>
                </a:solidFill>
                <a:latin typeface="Helvetica" charset="0"/>
              </a:rPr>
              <a:t>	</a:t>
            </a:r>
            <a:r>
              <a:rPr lang="ja-JP" altLang="en-US" sz="3600">
                <a:solidFill>
                  <a:srgbClr val="FF0000"/>
                </a:solidFill>
                <a:latin typeface="Helvetica" charset="0"/>
              </a:rPr>
              <a:t>既契約者の相続のパートナー</a:t>
            </a:r>
            <a:r>
              <a:rPr lang="en-US" altLang="ja-JP" sz="3600" dirty="0">
                <a:solidFill>
                  <a:srgbClr val="FF0000"/>
                </a:solidFill>
                <a:latin typeface="Helvetica" charset="0"/>
              </a:rPr>
              <a:t>			</a:t>
            </a:r>
            <a:r>
              <a:rPr lang="ja-JP" altLang="en-US" sz="2400">
                <a:latin typeface="Helvetica" charset="0"/>
              </a:rPr>
              <a:t>として指名されつつ、追加の保険を販売しよう！</a:t>
            </a:r>
            <a:endParaRPr lang="en-US" altLang="ja-JP" sz="2400" dirty="0">
              <a:latin typeface="Helvetica" charset="0"/>
            </a:endParaRPr>
          </a:p>
        </p:txBody>
      </p:sp>
      <p:sp>
        <p:nvSpPr>
          <p:cNvPr id="3" name="テキスト ボックス 2"/>
          <p:cNvSpPr txBox="1"/>
          <p:nvPr/>
        </p:nvSpPr>
        <p:spPr>
          <a:xfrm>
            <a:off x="3288406" y="620818"/>
            <a:ext cx="1919115" cy="461665"/>
          </a:xfrm>
          <a:prstGeom prst="rect">
            <a:avLst/>
          </a:prstGeom>
          <a:noFill/>
        </p:spPr>
        <p:txBody>
          <a:bodyPr wrap="none" rtlCol="0">
            <a:spAutoFit/>
          </a:bodyPr>
          <a:lstStyle/>
          <a:p>
            <a:r>
              <a:rPr kumimoji="1" lang="ja-JP" altLang="en-US" sz="2400"/>
              <a:t>本日の</a:t>
            </a:r>
            <a:r>
              <a:rPr lang="ja-JP" altLang="en-US" sz="2400"/>
              <a:t>ま</a:t>
            </a:r>
            <a:r>
              <a:rPr lang="ja-JP" altLang="en-US" sz="2400" dirty="0"/>
              <a:t>とめ</a:t>
            </a:r>
            <a:endParaRPr kumimoji="1" lang="ja-JP" altLang="en-US" sz="2400" dirty="0"/>
          </a:p>
        </p:txBody>
      </p:sp>
    </p:spTree>
    <p:extLst>
      <p:ext uri="{BB962C8B-B14F-4D97-AF65-F5344CB8AC3E}">
        <p14:creationId xmlns:p14="http://schemas.microsoft.com/office/powerpoint/2010/main" val="151897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1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dissolve">
                                      <p:cBhvr>
                                        <p:cTn id="12" dur="1000"/>
                                        <p:tgtEl>
                                          <p:spTgt spid="2">
                                            <p:txEl>
                                              <p:pRg st="3" end="3"/>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dissolve">
                                      <p:cBhvr>
                                        <p:cTn id="15" dur="10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dissolve">
                                      <p:cBhvr>
                                        <p:cTn id="20" dur="1000"/>
                                        <p:tgtEl>
                                          <p:spTgt spid="2">
                                            <p:txEl>
                                              <p:pRg st="6" end="6"/>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Effect transition="in" filter="dissolve">
                                      <p:cBhvr>
                                        <p:cTn id="23" dur="1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3">
            <a:extLst>
              <a:ext uri="{FF2B5EF4-FFF2-40B4-BE49-F238E27FC236}">
                <a16:creationId xmlns:a16="http://schemas.microsoft.com/office/drawing/2014/main" id="{00B63BC2-A5CF-F248-BA0E-21745E2D04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9118F0B7-7430-9A4F-B745-0823DBEAA891}"/>
              </a:ext>
            </a:extLst>
          </p:cNvPr>
          <p:cNvSpPr txBox="1"/>
          <p:nvPr/>
        </p:nvSpPr>
        <p:spPr>
          <a:xfrm>
            <a:off x="2394961" y="706160"/>
            <a:ext cx="4354077" cy="400110"/>
          </a:xfrm>
          <a:prstGeom prst="rect">
            <a:avLst/>
          </a:prstGeom>
          <a:noFill/>
        </p:spPr>
        <p:txBody>
          <a:bodyPr wrap="none" rtlCol="0">
            <a:spAutoFit/>
          </a:bodyPr>
          <a:lstStyle/>
          <a:p>
            <a:r>
              <a:rPr lang="ja-JP" altLang="en-US" sz="2000"/>
              <a:t>本日ご参加のあなたに特別なお知らせ</a:t>
            </a:r>
            <a:endParaRPr kumimoji="1" lang="ja-JP" altLang="en-US" sz="2000" dirty="0"/>
          </a:p>
        </p:txBody>
      </p:sp>
      <p:sp>
        <p:nvSpPr>
          <p:cNvPr id="4" name="テキスト ボックス 3">
            <a:extLst>
              <a:ext uri="{FF2B5EF4-FFF2-40B4-BE49-F238E27FC236}">
                <a16:creationId xmlns:a16="http://schemas.microsoft.com/office/drawing/2014/main" id="{F43972F9-5049-3387-F0D3-E361D7BB9DDC}"/>
              </a:ext>
            </a:extLst>
          </p:cNvPr>
          <p:cNvSpPr txBox="1"/>
          <p:nvPr/>
        </p:nvSpPr>
        <p:spPr>
          <a:xfrm>
            <a:off x="344721" y="3034695"/>
            <a:ext cx="8454558" cy="2554545"/>
          </a:xfrm>
          <a:prstGeom prst="rect">
            <a:avLst/>
          </a:prstGeom>
          <a:noFill/>
        </p:spPr>
        <p:txBody>
          <a:bodyPr wrap="none" rtlCol="0">
            <a:spAutoFit/>
          </a:bodyPr>
          <a:lstStyle/>
          <a:p>
            <a:pPr algn="ctr"/>
            <a:r>
              <a:rPr kumimoji="1" lang="ja-JP" altLang="en-US" sz="3200"/>
              <a:t>今の</a:t>
            </a:r>
            <a:r>
              <a:rPr lang="ja-JP" altLang="en-US" sz="3200"/>
              <a:t>業績</a:t>
            </a:r>
            <a:r>
              <a:rPr kumimoji="1" lang="ja-JP" altLang="en-US" sz="3200"/>
              <a:t>にプラスして、</a:t>
            </a:r>
            <a:endParaRPr kumimoji="1" lang="en-US" altLang="ja-JP" sz="3200" dirty="0"/>
          </a:p>
          <a:p>
            <a:pPr algn="ctr"/>
            <a:endParaRPr lang="en-US" altLang="ja-JP" sz="3200" dirty="0"/>
          </a:p>
          <a:p>
            <a:pPr algn="ctr"/>
            <a:r>
              <a:rPr kumimoji="1" lang="ja-JP" altLang="en-US" sz="3200"/>
              <a:t>月に</a:t>
            </a:r>
            <a:r>
              <a:rPr kumimoji="1" lang="en-US" altLang="ja-JP" sz="3200" dirty="0"/>
              <a:t>1</a:t>
            </a:r>
            <a:r>
              <a:rPr kumimoji="1" lang="ja-JP" altLang="en-US" sz="3200"/>
              <a:t>件、相続案件で保険契約が追加できたら、</a:t>
            </a:r>
            <a:endParaRPr kumimoji="1" lang="en-US" altLang="ja-JP" sz="3200" dirty="0"/>
          </a:p>
          <a:p>
            <a:pPr algn="ctr"/>
            <a:endParaRPr lang="en-US" altLang="ja-JP" sz="3200" dirty="0"/>
          </a:p>
          <a:p>
            <a:pPr algn="ctr"/>
            <a:r>
              <a:rPr kumimoji="1" lang="ja-JP" altLang="en-US" sz="3200"/>
              <a:t>どう思いますか？</a:t>
            </a:r>
          </a:p>
        </p:txBody>
      </p:sp>
      <p:sp>
        <p:nvSpPr>
          <p:cNvPr id="5" name="テキスト ボックス 4">
            <a:extLst>
              <a:ext uri="{FF2B5EF4-FFF2-40B4-BE49-F238E27FC236}">
                <a16:creationId xmlns:a16="http://schemas.microsoft.com/office/drawing/2014/main" id="{03583425-7AC0-E97E-3CAA-B409479056DC}"/>
              </a:ext>
            </a:extLst>
          </p:cNvPr>
          <p:cNvSpPr txBox="1"/>
          <p:nvPr/>
        </p:nvSpPr>
        <p:spPr>
          <a:xfrm>
            <a:off x="3259782" y="1831361"/>
            <a:ext cx="2624436" cy="646331"/>
          </a:xfrm>
          <a:prstGeom prst="rect">
            <a:avLst/>
          </a:prstGeom>
          <a:noFill/>
        </p:spPr>
        <p:txBody>
          <a:bodyPr wrap="none" rtlCol="0">
            <a:spAutoFit/>
          </a:bodyPr>
          <a:lstStyle/>
          <a:p>
            <a:pPr algn="ctr"/>
            <a:r>
              <a:rPr kumimoji="1" lang="ja-JP" altLang="en-US" sz="3600"/>
              <a:t>質問します。</a:t>
            </a:r>
          </a:p>
        </p:txBody>
      </p:sp>
    </p:spTree>
    <p:extLst>
      <p:ext uri="{BB962C8B-B14F-4D97-AF65-F5344CB8AC3E}">
        <p14:creationId xmlns:p14="http://schemas.microsoft.com/office/powerpoint/2010/main" val="95882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3">
            <a:extLst>
              <a:ext uri="{FF2B5EF4-FFF2-40B4-BE49-F238E27FC236}">
                <a16:creationId xmlns:a16="http://schemas.microsoft.com/office/drawing/2014/main" id="{00B63BC2-A5CF-F248-BA0E-21745E2D04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1D63307-5C91-16B4-A45D-9A9A5A5924D6}"/>
              </a:ext>
            </a:extLst>
          </p:cNvPr>
          <p:cNvSpPr txBox="1"/>
          <p:nvPr/>
        </p:nvSpPr>
        <p:spPr>
          <a:xfrm>
            <a:off x="421665" y="2671901"/>
            <a:ext cx="8300670" cy="1107996"/>
          </a:xfrm>
          <a:prstGeom prst="rect">
            <a:avLst/>
          </a:prstGeom>
          <a:solidFill>
            <a:srgbClr val="00B050"/>
          </a:solidFill>
        </p:spPr>
        <p:txBody>
          <a:bodyPr wrap="none" rtlCol="0">
            <a:spAutoFit/>
          </a:bodyPr>
          <a:lstStyle/>
          <a:p>
            <a:pPr algn="ctr"/>
            <a:r>
              <a:rPr kumimoji="1" lang="ja-JP" altLang="en-US" sz="4400">
                <a:solidFill>
                  <a:schemeClr val="bg1"/>
                </a:solidFill>
              </a:rPr>
              <a:t>相続</a:t>
            </a:r>
            <a:r>
              <a:rPr kumimoji="1" lang="en-US" altLang="ja-JP" sz="4400" dirty="0">
                <a:solidFill>
                  <a:schemeClr val="bg1"/>
                </a:solidFill>
              </a:rPr>
              <a:t>  </a:t>
            </a:r>
            <a:r>
              <a:rPr kumimoji="1" lang="ja-JP" altLang="en-US" sz="6600">
                <a:solidFill>
                  <a:schemeClr val="bg1"/>
                </a:solidFill>
              </a:rPr>
              <a:t>「プラス１」</a:t>
            </a:r>
            <a:r>
              <a:rPr kumimoji="1" lang="en-US" altLang="ja-JP" sz="6600" dirty="0">
                <a:solidFill>
                  <a:schemeClr val="bg1"/>
                </a:solidFill>
              </a:rPr>
              <a:t>  </a:t>
            </a:r>
            <a:r>
              <a:rPr kumimoji="1" lang="ja-JP" altLang="en-US" sz="4400">
                <a:solidFill>
                  <a:schemeClr val="bg1"/>
                </a:solidFill>
              </a:rPr>
              <a:t>プロジェクト</a:t>
            </a:r>
            <a:endParaRPr kumimoji="1" lang="en-US" altLang="ja-JP" sz="4400" dirty="0">
              <a:solidFill>
                <a:schemeClr val="bg1"/>
              </a:solidFill>
            </a:endParaRPr>
          </a:p>
        </p:txBody>
      </p:sp>
      <p:sp>
        <p:nvSpPr>
          <p:cNvPr id="9" name="テキスト ボックス 8">
            <a:extLst>
              <a:ext uri="{FF2B5EF4-FFF2-40B4-BE49-F238E27FC236}">
                <a16:creationId xmlns:a16="http://schemas.microsoft.com/office/drawing/2014/main" id="{90382CB5-F779-19E9-EFD8-2FB76C1C46A1}"/>
              </a:ext>
            </a:extLst>
          </p:cNvPr>
          <p:cNvSpPr txBox="1"/>
          <p:nvPr/>
        </p:nvSpPr>
        <p:spPr>
          <a:xfrm>
            <a:off x="2123728" y="4077072"/>
            <a:ext cx="4572000" cy="523220"/>
          </a:xfrm>
          <a:prstGeom prst="rect">
            <a:avLst/>
          </a:prstGeom>
          <a:noFill/>
        </p:spPr>
        <p:txBody>
          <a:bodyPr wrap="square">
            <a:spAutoFit/>
          </a:bodyPr>
          <a:lstStyle/>
          <a:p>
            <a:pPr algn="ctr"/>
            <a:r>
              <a:rPr kumimoji="1" lang="ja-JP" altLang="en-US" sz="2800"/>
              <a:t>のお知らせ</a:t>
            </a:r>
          </a:p>
        </p:txBody>
      </p:sp>
      <p:sp>
        <p:nvSpPr>
          <p:cNvPr id="5" name="テキスト ボックス 4">
            <a:extLst>
              <a:ext uri="{FF2B5EF4-FFF2-40B4-BE49-F238E27FC236}">
                <a16:creationId xmlns:a16="http://schemas.microsoft.com/office/drawing/2014/main" id="{FE019A77-9C9C-01EE-4FC2-5F70CAEE57C5}"/>
              </a:ext>
            </a:extLst>
          </p:cNvPr>
          <p:cNvSpPr txBox="1"/>
          <p:nvPr/>
        </p:nvSpPr>
        <p:spPr>
          <a:xfrm>
            <a:off x="2394961" y="706160"/>
            <a:ext cx="4354077" cy="400110"/>
          </a:xfrm>
          <a:prstGeom prst="rect">
            <a:avLst/>
          </a:prstGeom>
          <a:noFill/>
        </p:spPr>
        <p:txBody>
          <a:bodyPr wrap="none" rtlCol="0">
            <a:spAutoFit/>
          </a:bodyPr>
          <a:lstStyle/>
          <a:p>
            <a:r>
              <a:rPr lang="ja-JP" altLang="en-US" sz="2000"/>
              <a:t>本日ご参加のあなたに特別なお知らせ</a:t>
            </a:r>
            <a:endParaRPr kumimoji="1" lang="ja-JP" altLang="en-US" sz="2000" dirty="0"/>
          </a:p>
        </p:txBody>
      </p:sp>
    </p:spTree>
    <p:extLst>
      <p:ext uri="{BB962C8B-B14F-4D97-AF65-F5344CB8AC3E}">
        <p14:creationId xmlns:p14="http://schemas.microsoft.com/office/powerpoint/2010/main" val="57743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3">
            <a:extLst>
              <a:ext uri="{FF2B5EF4-FFF2-40B4-BE49-F238E27FC236}">
                <a16:creationId xmlns:a16="http://schemas.microsoft.com/office/drawing/2014/main" id="{00B63BC2-A5CF-F248-BA0E-21745E2D04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889F0F84-1978-9F33-11EA-9BA16C453635}"/>
              </a:ext>
            </a:extLst>
          </p:cNvPr>
          <p:cNvSpPr txBox="1"/>
          <p:nvPr/>
        </p:nvSpPr>
        <p:spPr>
          <a:xfrm>
            <a:off x="2051720" y="499859"/>
            <a:ext cx="4238661" cy="646331"/>
          </a:xfrm>
          <a:prstGeom prst="rect">
            <a:avLst/>
          </a:prstGeom>
          <a:solidFill>
            <a:srgbClr val="00B050"/>
          </a:solidFill>
        </p:spPr>
        <p:txBody>
          <a:bodyPr wrap="none" rtlCol="0">
            <a:spAutoFit/>
          </a:bodyPr>
          <a:lstStyle/>
          <a:p>
            <a:pPr algn="ctr"/>
            <a:r>
              <a:rPr kumimoji="1" lang="ja-JP" altLang="en-US" sz="2000">
                <a:solidFill>
                  <a:schemeClr val="bg1"/>
                </a:solidFill>
              </a:rPr>
              <a:t>相続</a:t>
            </a:r>
            <a:r>
              <a:rPr kumimoji="1" lang="en-US" altLang="ja-JP" sz="2000" dirty="0">
                <a:solidFill>
                  <a:schemeClr val="bg1"/>
                </a:solidFill>
              </a:rPr>
              <a:t>  </a:t>
            </a:r>
            <a:r>
              <a:rPr kumimoji="1" lang="ja-JP" altLang="en-US" sz="3600">
                <a:solidFill>
                  <a:schemeClr val="bg1"/>
                </a:solidFill>
              </a:rPr>
              <a:t>「プラス１」</a:t>
            </a:r>
            <a:r>
              <a:rPr kumimoji="1" lang="en-US" altLang="ja-JP" sz="3600" dirty="0">
                <a:solidFill>
                  <a:schemeClr val="bg1"/>
                </a:solidFill>
              </a:rPr>
              <a:t>  </a:t>
            </a:r>
            <a:r>
              <a:rPr kumimoji="1" lang="ja-JP" altLang="en-US" sz="2000">
                <a:solidFill>
                  <a:schemeClr val="bg1"/>
                </a:solidFill>
              </a:rPr>
              <a:t>プロジェクト</a:t>
            </a:r>
            <a:endParaRPr kumimoji="1" lang="en-US" altLang="ja-JP" sz="2000" dirty="0">
              <a:solidFill>
                <a:schemeClr val="bg1"/>
              </a:solidFill>
            </a:endParaRPr>
          </a:p>
        </p:txBody>
      </p:sp>
      <p:sp>
        <p:nvSpPr>
          <p:cNvPr id="4" name="テキスト ボックス 3">
            <a:extLst>
              <a:ext uri="{FF2B5EF4-FFF2-40B4-BE49-F238E27FC236}">
                <a16:creationId xmlns:a16="http://schemas.microsoft.com/office/drawing/2014/main" id="{5F67945F-6E07-79E1-77AB-03C27F2184DC}"/>
              </a:ext>
            </a:extLst>
          </p:cNvPr>
          <p:cNvSpPr txBox="1"/>
          <p:nvPr/>
        </p:nvSpPr>
        <p:spPr>
          <a:xfrm>
            <a:off x="6444208" y="776858"/>
            <a:ext cx="877163" cy="369332"/>
          </a:xfrm>
          <a:prstGeom prst="rect">
            <a:avLst/>
          </a:prstGeom>
          <a:noFill/>
        </p:spPr>
        <p:txBody>
          <a:bodyPr wrap="none" rtlCol="0">
            <a:spAutoFit/>
          </a:bodyPr>
          <a:lstStyle/>
          <a:p>
            <a:r>
              <a:rPr lang="ja-JP" altLang="en-US"/>
              <a:t>の内容</a:t>
            </a:r>
            <a:endParaRPr kumimoji="1" lang="ja-JP" altLang="en-US"/>
          </a:p>
        </p:txBody>
      </p:sp>
      <p:sp>
        <p:nvSpPr>
          <p:cNvPr id="5" name="テキスト ボックス 4">
            <a:extLst>
              <a:ext uri="{FF2B5EF4-FFF2-40B4-BE49-F238E27FC236}">
                <a16:creationId xmlns:a16="http://schemas.microsoft.com/office/drawing/2014/main" id="{4BDA1F65-C7B2-7447-2863-732F22D8355B}"/>
              </a:ext>
            </a:extLst>
          </p:cNvPr>
          <p:cNvSpPr txBox="1"/>
          <p:nvPr/>
        </p:nvSpPr>
        <p:spPr>
          <a:xfrm>
            <a:off x="827584" y="1484784"/>
            <a:ext cx="7416824" cy="4626908"/>
          </a:xfrm>
          <a:prstGeom prst="rect">
            <a:avLst/>
          </a:prstGeom>
          <a:solidFill>
            <a:srgbClr val="FF0000"/>
          </a:solidFill>
        </p:spPr>
        <p:txBody>
          <a:bodyPr wrap="square" rtlCol="0">
            <a:spAutoFit/>
          </a:bodyPr>
          <a:lstStyle/>
          <a:p>
            <a:pPr algn="ctr">
              <a:lnSpc>
                <a:spcPct val="200000"/>
              </a:lnSpc>
            </a:pPr>
            <a:r>
              <a:rPr kumimoji="1" lang="en-US" altLang="ja-JP" sz="2400" dirty="0">
                <a:solidFill>
                  <a:schemeClr val="bg1"/>
                </a:solidFill>
              </a:rPr>
              <a:t>【</a:t>
            </a:r>
            <a:r>
              <a:rPr kumimoji="1" lang="ja-JP" altLang="en-US" sz="2400">
                <a:solidFill>
                  <a:schemeClr val="bg1"/>
                </a:solidFill>
              </a:rPr>
              <a:t>１</a:t>
            </a:r>
            <a:r>
              <a:rPr kumimoji="1" lang="en-US" altLang="ja-JP" sz="2400" dirty="0">
                <a:solidFill>
                  <a:schemeClr val="bg1"/>
                </a:solidFill>
              </a:rPr>
              <a:t>】</a:t>
            </a:r>
          </a:p>
          <a:p>
            <a:pPr algn="ctr">
              <a:lnSpc>
                <a:spcPct val="200000"/>
              </a:lnSpc>
            </a:pPr>
            <a:r>
              <a:rPr kumimoji="1" lang="ja-JP" altLang="en-US" sz="3600">
                <a:highlight>
                  <a:srgbClr val="FFFF00"/>
                </a:highlight>
              </a:rPr>
              <a:t>相続版・ニード喚起代行セミナー</a:t>
            </a:r>
            <a:endParaRPr kumimoji="1" lang="en-US" altLang="ja-JP" sz="3600" dirty="0">
              <a:highlight>
                <a:srgbClr val="FFFF00"/>
              </a:highlight>
            </a:endParaRPr>
          </a:p>
          <a:p>
            <a:pPr>
              <a:lnSpc>
                <a:spcPct val="200000"/>
              </a:lnSpc>
            </a:pPr>
            <a:r>
              <a:rPr lang="ja-JP" altLang="en-US">
                <a:solidFill>
                  <a:schemeClr val="bg1"/>
                </a:solidFill>
              </a:rPr>
              <a:t>　</a:t>
            </a:r>
            <a:r>
              <a:rPr kumimoji="1" lang="ja-JP" altLang="en-US">
                <a:solidFill>
                  <a:schemeClr val="bg1"/>
                </a:solidFill>
              </a:rPr>
              <a:t>・毎月１回開催　（</a:t>
            </a:r>
            <a:r>
              <a:rPr kumimoji="1" lang="en-US" altLang="ja-JP" dirty="0">
                <a:solidFill>
                  <a:schemeClr val="bg1"/>
                </a:solidFill>
              </a:rPr>
              <a:t>※</a:t>
            </a:r>
            <a:r>
              <a:rPr kumimoji="1" lang="ja-JP" altLang="en-US">
                <a:solidFill>
                  <a:schemeClr val="bg1"/>
                </a:solidFill>
              </a:rPr>
              <a:t>セミナーは</a:t>
            </a:r>
            <a:r>
              <a:rPr lang="ja-JP" altLang="en-US">
                <a:solidFill>
                  <a:schemeClr val="bg1"/>
                </a:solidFill>
              </a:rPr>
              <a:t>オンライン</a:t>
            </a:r>
            <a:r>
              <a:rPr kumimoji="1" lang="ja-JP" altLang="en-US">
                <a:solidFill>
                  <a:schemeClr val="bg1"/>
                </a:solidFill>
              </a:rPr>
              <a:t>開催です。）</a:t>
            </a:r>
            <a:br>
              <a:rPr kumimoji="1" lang="en-US" altLang="ja-JP" dirty="0">
                <a:solidFill>
                  <a:schemeClr val="bg1"/>
                </a:solidFill>
              </a:rPr>
            </a:br>
            <a:r>
              <a:rPr kumimoji="1" lang="ja-JP" altLang="en-US">
                <a:solidFill>
                  <a:schemeClr val="bg1"/>
                </a:solidFill>
              </a:rPr>
              <a:t>　</a:t>
            </a:r>
            <a:r>
              <a:rPr lang="ja-JP" altLang="en-US">
                <a:solidFill>
                  <a:schemeClr val="bg1"/>
                </a:solidFill>
              </a:rPr>
              <a:t>・既契約者や見込客と一緒に参加可能</a:t>
            </a:r>
            <a:endParaRPr kumimoji="1" lang="en-US" altLang="ja-JP" dirty="0">
              <a:solidFill>
                <a:schemeClr val="bg1"/>
              </a:solidFill>
            </a:endParaRPr>
          </a:p>
          <a:p>
            <a:pPr>
              <a:lnSpc>
                <a:spcPct val="200000"/>
              </a:lnSpc>
            </a:pPr>
            <a:r>
              <a:rPr lang="ja-JP" altLang="en-US">
                <a:solidFill>
                  <a:schemeClr val="bg1"/>
                </a:solidFill>
              </a:rPr>
              <a:t>　・むねお所長がセミナー講師となり、あなたの既契約者や見込客の</a:t>
            </a:r>
            <a:endParaRPr lang="en-US" altLang="ja-JP" dirty="0">
              <a:solidFill>
                <a:schemeClr val="bg1"/>
              </a:solidFill>
            </a:endParaRPr>
          </a:p>
          <a:p>
            <a:pPr>
              <a:lnSpc>
                <a:spcPct val="200000"/>
              </a:lnSpc>
            </a:pPr>
            <a:r>
              <a:rPr lang="ja-JP" altLang="en-US">
                <a:solidFill>
                  <a:schemeClr val="bg1"/>
                </a:solidFill>
              </a:rPr>
              <a:t>　　</a:t>
            </a:r>
            <a:r>
              <a:rPr lang="en-US" altLang="ja-JP" dirty="0">
                <a:solidFill>
                  <a:schemeClr val="bg1"/>
                </a:solidFill>
              </a:rPr>
              <a:t>				</a:t>
            </a:r>
            <a:r>
              <a:rPr lang="ja-JP" altLang="en-US">
                <a:solidFill>
                  <a:schemeClr val="bg1"/>
                </a:solidFill>
              </a:rPr>
              <a:t>相続のニード喚起を代行します。</a:t>
            </a:r>
            <a:br>
              <a:rPr lang="en-US" altLang="ja-JP" dirty="0">
                <a:solidFill>
                  <a:schemeClr val="bg1"/>
                </a:solidFill>
              </a:rPr>
            </a:br>
            <a:r>
              <a:rPr lang="ja-JP" altLang="en-US">
                <a:solidFill>
                  <a:schemeClr val="bg1"/>
                </a:solidFill>
              </a:rPr>
              <a:t>　・セミナー参加人数制限無し！</a:t>
            </a:r>
            <a:endParaRPr kumimoji="1" lang="ja-JP" altLang="en-US">
              <a:solidFill>
                <a:schemeClr val="bg1"/>
              </a:solidFill>
            </a:endParaRPr>
          </a:p>
        </p:txBody>
      </p:sp>
      <p:sp>
        <p:nvSpPr>
          <p:cNvPr id="10" name="テキスト ボックス 9">
            <a:extLst>
              <a:ext uri="{FF2B5EF4-FFF2-40B4-BE49-F238E27FC236}">
                <a16:creationId xmlns:a16="http://schemas.microsoft.com/office/drawing/2014/main" id="{1A22CE61-024E-1135-E0F4-086C625C4248}"/>
              </a:ext>
            </a:extLst>
          </p:cNvPr>
          <p:cNvSpPr txBox="1"/>
          <p:nvPr/>
        </p:nvSpPr>
        <p:spPr>
          <a:xfrm>
            <a:off x="3187646" y="6266615"/>
            <a:ext cx="2768707" cy="369332"/>
          </a:xfrm>
          <a:prstGeom prst="rect">
            <a:avLst/>
          </a:prstGeom>
          <a:noFill/>
        </p:spPr>
        <p:txBody>
          <a:bodyPr wrap="none" rtlCol="0">
            <a:spAutoFit/>
          </a:bodyPr>
          <a:lstStyle/>
          <a:p>
            <a:r>
              <a:rPr kumimoji="1" lang="ja-JP" altLang="en-US"/>
              <a:t>通常価格：</a:t>
            </a:r>
            <a:r>
              <a:rPr kumimoji="1" lang="en-US" altLang="ja-JP" dirty="0"/>
              <a:t>110,000</a:t>
            </a:r>
            <a:r>
              <a:rPr kumimoji="1" lang="ja-JP" altLang="en-US"/>
              <a:t>円／月</a:t>
            </a:r>
          </a:p>
        </p:txBody>
      </p:sp>
    </p:spTree>
    <p:extLst>
      <p:ext uri="{BB962C8B-B14F-4D97-AF65-F5344CB8AC3E}">
        <p14:creationId xmlns:p14="http://schemas.microsoft.com/office/powerpoint/2010/main" val="280579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3">
            <a:extLst>
              <a:ext uri="{FF2B5EF4-FFF2-40B4-BE49-F238E27FC236}">
                <a16:creationId xmlns:a16="http://schemas.microsoft.com/office/drawing/2014/main" id="{00B63BC2-A5CF-F248-BA0E-21745E2D04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583B2844-4994-EE64-9121-F0D00710A95A}"/>
              </a:ext>
            </a:extLst>
          </p:cNvPr>
          <p:cNvSpPr txBox="1"/>
          <p:nvPr/>
        </p:nvSpPr>
        <p:spPr>
          <a:xfrm>
            <a:off x="1076751" y="1682754"/>
            <a:ext cx="7293984" cy="4615366"/>
          </a:xfrm>
          <a:prstGeom prst="rect">
            <a:avLst/>
          </a:prstGeom>
          <a:noFill/>
        </p:spPr>
        <p:txBody>
          <a:bodyPr wrap="none" rtlCol="0">
            <a:spAutoFit/>
          </a:bodyPr>
          <a:lstStyle/>
          <a:p>
            <a:pPr algn="ctr">
              <a:lnSpc>
                <a:spcPct val="150000"/>
              </a:lnSpc>
            </a:pPr>
            <a:r>
              <a:rPr lang="en-US" altLang="ja-JP" dirty="0"/>
              <a:t>①</a:t>
            </a:r>
            <a:r>
              <a:rPr kumimoji="1" lang="ja-JP" altLang="en-US"/>
              <a:t>毎月１回、既契約者を集めて「顧客獲得型セミナー」を開催</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t>②</a:t>
            </a:r>
            <a:r>
              <a:rPr kumimoji="1" lang="ja-JP" altLang="en-US"/>
              <a:t>セミナー講師はむねお所長</a:t>
            </a:r>
            <a:endParaRPr kumimoji="1" lang="en-US" altLang="ja-JP" dirty="0"/>
          </a:p>
          <a:p>
            <a:pPr algn="ctr">
              <a:lnSpc>
                <a:spcPct val="150000"/>
              </a:lnSpc>
            </a:pPr>
            <a:r>
              <a:rPr lang="ja-JP" altLang="en-US"/>
              <a:t>▼ ▼ ▼ ▼ ▼</a:t>
            </a:r>
            <a:endParaRPr lang="en-US" altLang="ja-JP" dirty="0"/>
          </a:p>
          <a:p>
            <a:pPr algn="ctr">
              <a:lnSpc>
                <a:spcPct val="150000"/>
              </a:lnSpc>
            </a:pPr>
            <a:r>
              <a:rPr kumimoji="1" lang="ja-JP" altLang="en-US"/>
              <a:t>③セミナーでむねお所長がニード喚起を代行</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t>④</a:t>
            </a:r>
            <a:r>
              <a:rPr kumimoji="1" lang="ja-JP" altLang="en-US"/>
              <a:t>セミナーに参加した既契約者が相続の保険の追加提案を自ら依頼</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t>⑤</a:t>
            </a:r>
            <a:r>
              <a:rPr kumimoji="1" lang="ja-JP" altLang="en-US"/>
              <a:t>生命保険契約が発生</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t>⑥</a:t>
            </a:r>
            <a:r>
              <a:rPr kumimoji="1" lang="ja-JP" altLang="en-US"/>
              <a:t>相続のトータルコンサルティングの依頼があればむねお所長が</a:t>
            </a:r>
            <a:r>
              <a:rPr lang="ja-JP" altLang="en-US"/>
              <a:t>サポート</a:t>
            </a:r>
            <a:endParaRPr kumimoji="1" lang="en-US" altLang="ja-JP" dirty="0"/>
          </a:p>
        </p:txBody>
      </p:sp>
      <p:sp>
        <p:nvSpPr>
          <p:cNvPr id="6" name="テキスト ボックス 5">
            <a:extLst>
              <a:ext uri="{FF2B5EF4-FFF2-40B4-BE49-F238E27FC236}">
                <a16:creationId xmlns:a16="http://schemas.microsoft.com/office/drawing/2014/main" id="{30D11001-1E7A-562E-7AD1-46A1B48BFE22}"/>
              </a:ext>
            </a:extLst>
          </p:cNvPr>
          <p:cNvSpPr txBox="1"/>
          <p:nvPr/>
        </p:nvSpPr>
        <p:spPr>
          <a:xfrm rot="20942613">
            <a:off x="5729741" y="2076893"/>
            <a:ext cx="3235181" cy="369332"/>
          </a:xfrm>
          <a:prstGeom prst="rect">
            <a:avLst/>
          </a:prstGeom>
          <a:solidFill>
            <a:srgbClr val="FF0000"/>
          </a:solidFill>
        </p:spPr>
        <p:txBody>
          <a:bodyPr wrap="none" rtlCol="0">
            <a:spAutoFit/>
          </a:bodyPr>
          <a:lstStyle/>
          <a:p>
            <a:r>
              <a:rPr kumimoji="1" lang="ja-JP" altLang="en-US">
                <a:solidFill>
                  <a:schemeClr val="bg1"/>
                </a:solidFill>
              </a:rPr>
              <a:t>セミナー講師料：</a:t>
            </a:r>
            <a:r>
              <a:rPr kumimoji="1" lang="en-US" altLang="ja-JP" dirty="0">
                <a:solidFill>
                  <a:schemeClr val="bg1"/>
                </a:solidFill>
              </a:rPr>
              <a:t>1</a:t>
            </a:r>
            <a:r>
              <a:rPr kumimoji="1" lang="ja-JP" altLang="en-US">
                <a:solidFill>
                  <a:schemeClr val="bg1"/>
                </a:solidFill>
              </a:rPr>
              <a:t>回</a:t>
            </a:r>
            <a:r>
              <a:rPr kumimoji="1" lang="en-US" altLang="ja-JP" dirty="0">
                <a:solidFill>
                  <a:schemeClr val="bg1"/>
                </a:solidFill>
              </a:rPr>
              <a:t>110,000</a:t>
            </a:r>
            <a:r>
              <a:rPr kumimoji="1" lang="ja-JP" altLang="en-US">
                <a:solidFill>
                  <a:schemeClr val="bg1"/>
                </a:solidFill>
              </a:rPr>
              <a:t>円</a:t>
            </a:r>
          </a:p>
        </p:txBody>
      </p:sp>
      <p:sp>
        <p:nvSpPr>
          <p:cNvPr id="5" name="テキスト ボックス 4">
            <a:extLst>
              <a:ext uri="{FF2B5EF4-FFF2-40B4-BE49-F238E27FC236}">
                <a16:creationId xmlns:a16="http://schemas.microsoft.com/office/drawing/2014/main" id="{10CE0F54-C49E-280C-2A19-949EBEBCED05}"/>
              </a:ext>
            </a:extLst>
          </p:cNvPr>
          <p:cNvSpPr txBox="1"/>
          <p:nvPr/>
        </p:nvSpPr>
        <p:spPr>
          <a:xfrm>
            <a:off x="2051720" y="499859"/>
            <a:ext cx="4238661" cy="646331"/>
          </a:xfrm>
          <a:prstGeom prst="rect">
            <a:avLst/>
          </a:prstGeom>
          <a:solidFill>
            <a:srgbClr val="00B050"/>
          </a:solidFill>
        </p:spPr>
        <p:txBody>
          <a:bodyPr wrap="none" rtlCol="0">
            <a:spAutoFit/>
          </a:bodyPr>
          <a:lstStyle/>
          <a:p>
            <a:pPr algn="ctr"/>
            <a:r>
              <a:rPr kumimoji="1" lang="ja-JP" altLang="en-US" sz="2000">
                <a:solidFill>
                  <a:schemeClr val="bg1"/>
                </a:solidFill>
              </a:rPr>
              <a:t>相続</a:t>
            </a:r>
            <a:r>
              <a:rPr kumimoji="1" lang="en-US" altLang="ja-JP" sz="2000" dirty="0">
                <a:solidFill>
                  <a:schemeClr val="bg1"/>
                </a:solidFill>
              </a:rPr>
              <a:t>  </a:t>
            </a:r>
            <a:r>
              <a:rPr kumimoji="1" lang="ja-JP" altLang="en-US" sz="3600">
                <a:solidFill>
                  <a:schemeClr val="bg1"/>
                </a:solidFill>
              </a:rPr>
              <a:t>「プラス１」</a:t>
            </a:r>
            <a:r>
              <a:rPr kumimoji="1" lang="en-US" altLang="ja-JP" sz="3600" dirty="0">
                <a:solidFill>
                  <a:schemeClr val="bg1"/>
                </a:solidFill>
              </a:rPr>
              <a:t>  </a:t>
            </a:r>
            <a:r>
              <a:rPr kumimoji="1" lang="ja-JP" altLang="en-US" sz="2000">
                <a:solidFill>
                  <a:schemeClr val="bg1"/>
                </a:solidFill>
              </a:rPr>
              <a:t>プロジェクト</a:t>
            </a:r>
            <a:endParaRPr kumimoji="1" lang="en-US" altLang="ja-JP" sz="2000" dirty="0">
              <a:solidFill>
                <a:schemeClr val="bg1"/>
              </a:solidFill>
            </a:endParaRPr>
          </a:p>
        </p:txBody>
      </p:sp>
    </p:spTree>
    <p:extLst>
      <p:ext uri="{BB962C8B-B14F-4D97-AF65-F5344CB8AC3E}">
        <p14:creationId xmlns:p14="http://schemas.microsoft.com/office/powerpoint/2010/main" val="213669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3">
            <a:extLst>
              <a:ext uri="{FF2B5EF4-FFF2-40B4-BE49-F238E27FC236}">
                <a16:creationId xmlns:a16="http://schemas.microsoft.com/office/drawing/2014/main" id="{00B63BC2-A5CF-F248-BA0E-21745E2D04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583B2844-4994-EE64-9121-F0D00710A95A}"/>
              </a:ext>
            </a:extLst>
          </p:cNvPr>
          <p:cNvSpPr txBox="1"/>
          <p:nvPr/>
        </p:nvSpPr>
        <p:spPr>
          <a:xfrm>
            <a:off x="1076751" y="1682754"/>
            <a:ext cx="7293984" cy="4615366"/>
          </a:xfrm>
          <a:prstGeom prst="rect">
            <a:avLst/>
          </a:prstGeom>
          <a:noFill/>
        </p:spPr>
        <p:txBody>
          <a:bodyPr wrap="none" rtlCol="0">
            <a:spAutoFit/>
          </a:bodyPr>
          <a:lstStyle/>
          <a:p>
            <a:pPr algn="ctr">
              <a:lnSpc>
                <a:spcPct val="150000"/>
              </a:lnSpc>
            </a:pPr>
            <a:r>
              <a:rPr lang="en-US" altLang="ja-JP" dirty="0">
                <a:solidFill>
                  <a:srgbClr val="FF0000"/>
                </a:solidFill>
              </a:rPr>
              <a:t>①</a:t>
            </a:r>
            <a:r>
              <a:rPr kumimoji="1" lang="ja-JP" altLang="en-US">
                <a:solidFill>
                  <a:srgbClr val="FF0000"/>
                </a:solidFill>
              </a:rPr>
              <a:t>毎月１回、既契約者を集めて「顧客獲得型セミナー」を開催</a:t>
            </a:r>
            <a:endParaRPr kumimoji="1" lang="en-US" altLang="ja-JP" dirty="0">
              <a:solidFill>
                <a:srgbClr val="FF0000"/>
              </a:solidFill>
            </a:endParaRPr>
          </a:p>
          <a:p>
            <a:pPr algn="ctr">
              <a:lnSpc>
                <a:spcPct val="150000"/>
              </a:lnSpc>
            </a:pPr>
            <a:r>
              <a:rPr lang="ja-JP" altLang="en-US"/>
              <a:t>▼ ▼ ▼ ▼ ▼</a:t>
            </a:r>
            <a:endParaRPr lang="en-US" altLang="ja-JP" dirty="0"/>
          </a:p>
          <a:p>
            <a:pPr algn="ctr">
              <a:lnSpc>
                <a:spcPct val="150000"/>
              </a:lnSpc>
            </a:pPr>
            <a:r>
              <a:rPr kumimoji="1" lang="en-US" altLang="ja-JP" dirty="0"/>
              <a:t>②</a:t>
            </a:r>
            <a:r>
              <a:rPr kumimoji="1" lang="ja-JP" altLang="en-US"/>
              <a:t>セミナー講師はむねお所長</a:t>
            </a:r>
            <a:endParaRPr kumimoji="1" lang="en-US" altLang="ja-JP" dirty="0"/>
          </a:p>
          <a:p>
            <a:pPr algn="ctr">
              <a:lnSpc>
                <a:spcPct val="150000"/>
              </a:lnSpc>
            </a:pPr>
            <a:r>
              <a:rPr lang="ja-JP" altLang="en-US"/>
              <a:t>▼ ▼ ▼ ▼ ▼</a:t>
            </a:r>
            <a:endParaRPr lang="en-US" altLang="ja-JP" dirty="0"/>
          </a:p>
          <a:p>
            <a:pPr algn="ctr">
              <a:lnSpc>
                <a:spcPct val="150000"/>
              </a:lnSpc>
            </a:pPr>
            <a:r>
              <a:rPr kumimoji="1" lang="ja-JP" altLang="en-US"/>
              <a:t>③セミナーでむねお所長がニード喚起を代行</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t>④</a:t>
            </a:r>
            <a:r>
              <a:rPr kumimoji="1" lang="ja-JP" altLang="en-US"/>
              <a:t>セミナーに参加した既契約者が相続の保険の追加提案を自ら依頼</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t>⑤</a:t>
            </a:r>
            <a:r>
              <a:rPr kumimoji="1" lang="ja-JP" altLang="en-US"/>
              <a:t>生命保険契約が発生</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t>⑥</a:t>
            </a:r>
            <a:r>
              <a:rPr kumimoji="1" lang="ja-JP" altLang="en-US"/>
              <a:t>相続のトータルコンサルティングの依頼があればむねお所長が</a:t>
            </a:r>
            <a:r>
              <a:rPr lang="ja-JP" altLang="en-US"/>
              <a:t>サポート</a:t>
            </a:r>
            <a:endParaRPr kumimoji="1" lang="en-US" altLang="ja-JP" dirty="0"/>
          </a:p>
        </p:txBody>
      </p:sp>
      <p:sp>
        <p:nvSpPr>
          <p:cNvPr id="5" name="テキスト ボックス 4">
            <a:extLst>
              <a:ext uri="{FF2B5EF4-FFF2-40B4-BE49-F238E27FC236}">
                <a16:creationId xmlns:a16="http://schemas.microsoft.com/office/drawing/2014/main" id="{10CE0F54-C49E-280C-2A19-949EBEBCED05}"/>
              </a:ext>
            </a:extLst>
          </p:cNvPr>
          <p:cNvSpPr txBox="1"/>
          <p:nvPr/>
        </p:nvSpPr>
        <p:spPr>
          <a:xfrm>
            <a:off x="2051720" y="499859"/>
            <a:ext cx="4238661" cy="646331"/>
          </a:xfrm>
          <a:prstGeom prst="rect">
            <a:avLst/>
          </a:prstGeom>
          <a:solidFill>
            <a:srgbClr val="00B050"/>
          </a:solidFill>
        </p:spPr>
        <p:txBody>
          <a:bodyPr wrap="none" rtlCol="0">
            <a:spAutoFit/>
          </a:bodyPr>
          <a:lstStyle/>
          <a:p>
            <a:pPr algn="ctr"/>
            <a:r>
              <a:rPr kumimoji="1" lang="ja-JP" altLang="en-US" sz="2000">
                <a:solidFill>
                  <a:schemeClr val="bg1"/>
                </a:solidFill>
              </a:rPr>
              <a:t>相続</a:t>
            </a:r>
            <a:r>
              <a:rPr kumimoji="1" lang="en-US" altLang="ja-JP" sz="2000" dirty="0">
                <a:solidFill>
                  <a:schemeClr val="bg1"/>
                </a:solidFill>
              </a:rPr>
              <a:t>  </a:t>
            </a:r>
            <a:r>
              <a:rPr kumimoji="1" lang="ja-JP" altLang="en-US" sz="3600">
                <a:solidFill>
                  <a:schemeClr val="bg1"/>
                </a:solidFill>
              </a:rPr>
              <a:t>「プラス１」</a:t>
            </a:r>
            <a:r>
              <a:rPr kumimoji="1" lang="en-US" altLang="ja-JP" sz="3600" dirty="0">
                <a:solidFill>
                  <a:schemeClr val="bg1"/>
                </a:solidFill>
              </a:rPr>
              <a:t>  </a:t>
            </a:r>
            <a:r>
              <a:rPr kumimoji="1" lang="ja-JP" altLang="en-US" sz="2000">
                <a:solidFill>
                  <a:schemeClr val="bg1"/>
                </a:solidFill>
              </a:rPr>
              <a:t>プロジェクト</a:t>
            </a:r>
            <a:endParaRPr kumimoji="1" lang="en-US" altLang="ja-JP" sz="2000" dirty="0">
              <a:solidFill>
                <a:schemeClr val="bg1"/>
              </a:solidFill>
            </a:endParaRPr>
          </a:p>
        </p:txBody>
      </p:sp>
    </p:spTree>
    <p:extLst>
      <p:ext uri="{BB962C8B-B14F-4D97-AF65-F5344CB8AC3E}">
        <p14:creationId xmlns:p14="http://schemas.microsoft.com/office/powerpoint/2010/main" val="35335177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3">
            <a:extLst>
              <a:ext uri="{FF2B5EF4-FFF2-40B4-BE49-F238E27FC236}">
                <a16:creationId xmlns:a16="http://schemas.microsoft.com/office/drawing/2014/main" id="{00B63BC2-A5CF-F248-BA0E-21745E2D04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583B2844-4994-EE64-9121-F0D00710A95A}"/>
              </a:ext>
            </a:extLst>
          </p:cNvPr>
          <p:cNvSpPr txBox="1"/>
          <p:nvPr/>
        </p:nvSpPr>
        <p:spPr>
          <a:xfrm>
            <a:off x="1076751" y="1682754"/>
            <a:ext cx="7293984" cy="4615366"/>
          </a:xfrm>
          <a:prstGeom prst="rect">
            <a:avLst/>
          </a:prstGeom>
          <a:noFill/>
        </p:spPr>
        <p:txBody>
          <a:bodyPr wrap="none" rtlCol="0">
            <a:spAutoFit/>
          </a:bodyPr>
          <a:lstStyle/>
          <a:p>
            <a:pPr algn="ctr">
              <a:lnSpc>
                <a:spcPct val="150000"/>
              </a:lnSpc>
            </a:pPr>
            <a:r>
              <a:rPr lang="en-US" altLang="ja-JP" dirty="0"/>
              <a:t>①</a:t>
            </a:r>
            <a:r>
              <a:rPr kumimoji="1" lang="ja-JP" altLang="en-US"/>
              <a:t>毎月１回、既契約者を集めて「顧客獲得型セミナー」を開催</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solidFill>
                  <a:srgbClr val="FF0000"/>
                </a:solidFill>
              </a:rPr>
              <a:t>②</a:t>
            </a:r>
            <a:r>
              <a:rPr kumimoji="1" lang="ja-JP" altLang="en-US">
                <a:solidFill>
                  <a:srgbClr val="FF0000"/>
                </a:solidFill>
              </a:rPr>
              <a:t>セミナー講師はむねお所長</a:t>
            </a:r>
            <a:endParaRPr kumimoji="1" lang="en-US" altLang="ja-JP" dirty="0">
              <a:solidFill>
                <a:srgbClr val="FF0000"/>
              </a:solidFill>
            </a:endParaRPr>
          </a:p>
          <a:p>
            <a:pPr algn="ctr">
              <a:lnSpc>
                <a:spcPct val="150000"/>
              </a:lnSpc>
            </a:pPr>
            <a:r>
              <a:rPr lang="ja-JP" altLang="en-US"/>
              <a:t>▼ ▼ ▼ ▼ ▼</a:t>
            </a:r>
            <a:endParaRPr lang="en-US" altLang="ja-JP" dirty="0"/>
          </a:p>
          <a:p>
            <a:pPr algn="ctr">
              <a:lnSpc>
                <a:spcPct val="150000"/>
              </a:lnSpc>
            </a:pPr>
            <a:r>
              <a:rPr kumimoji="1" lang="ja-JP" altLang="en-US"/>
              <a:t>③セミナーでむねお所長がニード喚起を代行</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t>④</a:t>
            </a:r>
            <a:r>
              <a:rPr kumimoji="1" lang="ja-JP" altLang="en-US"/>
              <a:t>セミナーに参加した既契約者が相続の保険の追加提案を自ら依頼</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t>⑤</a:t>
            </a:r>
            <a:r>
              <a:rPr kumimoji="1" lang="ja-JP" altLang="en-US"/>
              <a:t>生命保険契約が発生</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t>⑥</a:t>
            </a:r>
            <a:r>
              <a:rPr kumimoji="1" lang="ja-JP" altLang="en-US"/>
              <a:t>相続のトータルコンサルティングの依頼があればむねお所長が</a:t>
            </a:r>
            <a:r>
              <a:rPr lang="ja-JP" altLang="en-US"/>
              <a:t>サポート</a:t>
            </a:r>
            <a:endParaRPr kumimoji="1" lang="en-US" altLang="ja-JP" dirty="0"/>
          </a:p>
        </p:txBody>
      </p:sp>
      <p:sp>
        <p:nvSpPr>
          <p:cNvPr id="5" name="テキスト ボックス 4">
            <a:extLst>
              <a:ext uri="{FF2B5EF4-FFF2-40B4-BE49-F238E27FC236}">
                <a16:creationId xmlns:a16="http://schemas.microsoft.com/office/drawing/2014/main" id="{10CE0F54-C49E-280C-2A19-949EBEBCED05}"/>
              </a:ext>
            </a:extLst>
          </p:cNvPr>
          <p:cNvSpPr txBox="1"/>
          <p:nvPr/>
        </p:nvSpPr>
        <p:spPr>
          <a:xfrm>
            <a:off x="2051720" y="499859"/>
            <a:ext cx="4238661" cy="646331"/>
          </a:xfrm>
          <a:prstGeom prst="rect">
            <a:avLst/>
          </a:prstGeom>
          <a:solidFill>
            <a:srgbClr val="00B050"/>
          </a:solidFill>
        </p:spPr>
        <p:txBody>
          <a:bodyPr wrap="none" rtlCol="0">
            <a:spAutoFit/>
          </a:bodyPr>
          <a:lstStyle/>
          <a:p>
            <a:pPr algn="ctr"/>
            <a:r>
              <a:rPr kumimoji="1" lang="ja-JP" altLang="en-US" sz="2000">
                <a:solidFill>
                  <a:schemeClr val="bg1"/>
                </a:solidFill>
              </a:rPr>
              <a:t>相続</a:t>
            </a:r>
            <a:r>
              <a:rPr kumimoji="1" lang="en-US" altLang="ja-JP" sz="2000" dirty="0">
                <a:solidFill>
                  <a:schemeClr val="bg1"/>
                </a:solidFill>
              </a:rPr>
              <a:t>  </a:t>
            </a:r>
            <a:r>
              <a:rPr kumimoji="1" lang="ja-JP" altLang="en-US" sz="3600">
                <a:solidFill>
                  <a:schemeClr val="bg1"/>
                </a:solidFill>
              </a:rPr>
              <a:t>「プラス１」</a:t>
            </a:r>
            <a:r>
              <a:rPr kumimoji="1" lang="en-US" altLang="ja-JP" sz="3600" dirty="0">
                <a:solidFill>
                  <a:schemeClr val="bg1"/>
                </a:solidFill>
              </a:rPr>
              <a:t>  </a:t>
            </a:r>
            <a:r>
              <a:rPr kumimoji="1" lang="ja-JP" altLang="en-US" sz="2000">
                <a:solidFill>
                  <a:schemeClr val="bg1"/>
                </a:solidFill>
              </a:rPr>
              <a:t>プロジェクト</a:t>
            </a:r>
            <a:endParaRPr kumimoji="1" lang="en-US" altLang="ja-JP" sz="2000" dirty="0">
              <a:solidFill>
                <a:schemeClr val="bg1"/>
              </a:solidFill>
            </a:endParaRPr>
          </a:p>
        </p:txBody>
      </p:sp>
    </p:spTree>
    <p:extLst>
      <p:ext uri="{BB962C8B-B14F-4D97-AF65-F5344CB8AC3E}">
        <p14:creationId xmlns:p14="http://schemas.microsoft.com/office/powerpoint/2010/main" val="852449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3">
            <a:extLst>
              <a:ext uri="{FF2B5EF4-FFF2-40B4-BE49-F238E27FC236}">
                <a16:creationId xmlns:a16="http://schemas.microsoft.com/office/drawing/2014/main" id="{00B63BC2-A5CF-F248-BA0E-21745E2D04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583B2844-4994-EE64-9121-F0D00710A95A}"/>
              </a:ext>
            </a:extLst>
          </p:cNvPr>
          <p:cNvSpPr txBox="1"/>
          <p:nvPr/>
        </p:nvSpPr>
        <p:spPr>
          <a:xfrm>
            <a:off x="1076751" y="1682754"/>
            <a:ext cx="7293984" cy="4615366"/>
          </a:xfrm>
          <a:prstGeom prst="rect">
            <a:avLst/>
          </a:prstGeom>
          <a:noFill/>
        </p:spPr>
        <p:txBody>
          <a:bodyPr wrap="none" rtlCol="0">
            <a:spAutoFit/>
          </a:bodyPr>
          <a:lstStyle/>
          <a:p>
            <a:pPr algn="ctr">
              <a:lnSpc>
                <a:spcPct val="150000"/>
              </a:lnSpc>
            </a:pPr>
            <a:r>
              <a:rPr lang="en-US" altLang="ja-JP" dirty="0"/>
              <a:t>①</a:t>
            </a:r>
            <a:r>
              <a:rPr kumimoji="1" lang="ja-JP" altLang="en-US"/>
              <a:t>毎月１回、既契約者を集めて「顧客獲得型セミナー」を開催</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t>②</a:t>
            </a:r>
            <a:r>
              <a:rPr kumimoji="1" lang="ja-JP" altLang="en-US"/>
              <a:t>セミナー講師はむねお所長</a:t>
            </a:r>
            <a:endParaRPr kumimoji="1" lang="en-US" altLang="ja-JP" dirty="0"/>
          </a:p>
          <a:p>
            <a:pPr algn="ctr">
              <a:lnSpc>
                <a:spcPct val="150000"/>
              </a:lnSpc>
            </a:pPr>
            <a:r>
              <a:rPr lang="ja-JP" altLang="en-US"/>
              <a:t>▼ ▼ ▼ ▼ ▼</a:t>
            </a:r>
            <a:endParaRPr lang="en-US" altLang="ja-JP" dirty="0"/>
          </a:p>
          <a:p>
            <a:pPr algn="ctr">
              <a:lnSpc>
                <a:spcPct val="150000"/>
              </a:lnSpc>
            </a:pPr>
            <a:r>
              <a:rPr kumimoji="1" lang="ja-JP" altLang="en-US">
                <a:solidFill>
                  <a:srgbClr val="FF0000"/>
                </a:solidFill>
              </a:rPr>
              <a:t>③セミナーでむねお所長がニード喚起を代行</a:t>
            </a:r>
            <a:endParaRPr kumimoji="1" lang="en-US" altLang="ja-JP" dirty="0">
              <a:solidFill>
                <a:srgbClr val="FF0000"/>
              </a:solidFill>
            </a:endParaRPr>
          </a:p>
          <a:p>
            <a:pPr algn="ctr">
              <a:lnSpc>
                <a:spcPct val="150000"/>
              </a:lnSpc>
            </a:pPr>
            <a:r>
              <a:rPr lang="ja-JP" altLang="en-US"/>
              <a:t>▼ ▼ ▼ ▼ ▼</a:t>
            </a:r>
            <a:endParaRPr lang="en-US" altLang="ja-JP" dirty="0"/>
          </a:p>
          <a:p>
            <a:pPr algn="ctr">
              <a:lnSpc>
                <a:spcPct val="150000"/>
              </a:lnSpc>
            </a:pPr>
            <a:r>
              <a:rPr kumimoji="1" lang="en-US" altLang="ja-JP" dirty="0"/>
              <a:t>④</a:t>
            </a:r>
            <a:r>
              <a:rPr kumimoji="1" lang="ja-JP" altLang="en-US"/>
              <a:t>セミナーに参加した既契約者が相続の保険の追加提案を自ら依頼</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t>⑤</a:t>
            </a:r>
            <a:r>
              <a:rPr kumimoji="1" lang="ja-JP" altLang="en-US"/>
              <a:t>生命保険契約が発生</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t>⑥</a:t>
            </a:r>
            <a:r>
              <a:rPr kumimoji="1" lang="ja-JP" altLang="en-US"/>
              <a:t>相続のトータルコンサルティングの依頼があればむねお所長が</a:t>
            </a:r>
            <a:r>
              <a:rPr lang="ja-JP" altLang="en-US"/>
              <a:t>サポート</a:t>
            </a:r>
            <a:endParaRPr kumimoji="1" lang="en-US" altLang="ja-JP" dirty="0"/>
          </a:p>
        </p:txBody>
      </p:sp>
      <p:sp>
        <p:nvSpPr>
          <p:cNvPr id="5" name="テキスト ボックス 4">
            <a:extLst>
              <a:ext uri="{FF2B5EF4-FFF2-40B4-BE49-F238E27FC236}">
                <a16:creationId xmlns:a16="http://schemas.microsoft.com/office/drawing/2014/main" id="{10CE0F54-C49E-280C-2A19-949EBEBCED05}"/>
              </a:ext>
            </a:extLst>
          </p:cNvPr>
          <p:cNvSpPr txBox="1"/>
          <p:nvPr/>
        </p:nvSpPr>
        <p:spPr>
          <a:xfrm>
            <a:off x="2051720" y="499859"/>
            <a:ext cx="4238661" cy="646331"/>
          </a:xfrm>
          <a:prstGeom prst="rect">
            <a:avLst/>
          </a:prstGeom>
          <a:solidFill>
            <a:srgbClr val="00B050"/>
          </a:solidFill>
        </p:spPr>
        <p:txBody>
          <a:bodyPr wrap="none" rtlCol="0">
            <a:spAutoFit/>
          </a:bodyPr>
          <a:lstStyle/>
          <a:p>
            <a:pPr algn="ctr"/>
            <a:r>
              <a:rPr kumimoji="1" lang="ja-JP" altLang="en-US" sz="2000">
                <a:solidFill>
                  <a:schemeClr val="bg1"/>
                </a:solidFill>
              </a:rPr>
              <a:t>相続</a:t>
            </a:r>
            <a:r>
              <a:rPr kumimoji="1" lang="en-US" altLang="ja-JP" sz="2000" dirty="0">
                <a:solidFill>
                  <a:schemeClr val="bg1"/>
                </a:solidFill>
              </a:rPr>
              <a:t>  </a:t>
            </a:r>
            <a:r>
              <a:rPr kumimoji="1" lang="ja-JP" altLang="en-US" sz="3600">
                <a:solidFill>
                  <a:schemeClr val="bg1"/>
                </a:solidFill>
              </a:rPr>
              <a:t>「プラス１」</a:t>
            </a:r>
            <a:r>
              <a:rPr kumimoji="1" lang="en-US" altLang="ja-JP" sz="3600" dirty="0">
                <a:solidFill>
                  <a:schemeClr val="bg1"/>
                </a:solidFill>
              </a:rPr>
              <a:t>  </a:t>
            </a:r>
            <a:r>
              <a:rPr kumimoji="1" lang="ja-JP" altLang="en-US" sz="2000">
                <a:solidFill>
                  <a:schemeClr val="bg1"/>
                </a:solidFill>
              </a:rPr>
              <a:t>プロジェクト</a:t>
            </a:r>
            <a:endParaRPr kumimoji="1" lang="en-US" altLang="ja-JP" sz="2000" dirty="0">
              <a:solidFill>
                <a:schemeClr val="bg1"/>
              </a:solidFill>
            </a:endParaRPr>
          </a:p>
        </p:txBody>
      </p:sp>
    </p:spTree>
    <p:extLst>
      <p:ext uri="{BB962C8B-B14F-4D97-AF65-F5344CB8AC3E}">
        <p14:creationId xmlns:p14="http://schemas.microsoft.com/office/powerpoint/2010/main" val="20455834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3">
            <a:extLst>
              <a:ext uri="{FF2B5EF4-FFF2-40B4-BE49-F238E27FC236}">
                <a16:creationId xmlns:a16="http://schemas.microsoft.com/office/drawing/2014/main" id="{00B63BC2-A5CF-F248-BA0E-21745E2D04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583B2844-4994-EE64-9121-F0D00710A95A}"/>
              </a:ext>
            </a:extLst>
          </p:cNvPr>
          <p:cNvSpPr txBox="1"/>
          <p:nvPr/>
        </p:nvSpPr>
        <p:spPr>
          <a:xfrm>
            <a:off x="1076751" y="1682754"/>
            <a:ext cx="7293984" cy="4615366"/>
          </a:xfrm>
          <a:prstGeom prst="rect">
            <a:avLst/>
          </a:prstGeom>
          <a:noFill/>
        </p:spPr>
        <p:txBody>
          <a:bodyPr wrap="none" rtlCol="0">
            <a:spAutoFit/>
          </a:bodyPr>
          <a:lstStyle/>
          <a:p>
            <a:pPr algn="ctr">
              <a:lnSpc>
                <a:spcPct val="150000"/>
              </a:lnSpc>
            </a:pPr>
            <a:r>
              <a:rPr lang="en-US" altLang="ja-JP" dirty="0"/>
              <a:t>①</a:t>
            </a:r>
            <a:r>
              <a:rPr kumimoji="1" lang="ja-JP" altLang="en-US"/>
              <a:t>毎月１回、既契約者を集めて「顧客獲得型セミナー」を開催</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t>②</a:t>
            </a:r>
            <a:r>
              <a:rPr kumimoji="1" lang="ja-JP" altLang="en-US"/>
              <a:t>セミナー講師はむねお所長</a:t>
            </a:r>
            <a:endParaRPr kumimoji="1" lang="en-US" altLang="ja-JP" dirty="0"/>
          </a:p>
          <a:p>
            <a:pPr algn="ctr">
              <a:lnSpc>
                <a:spcPct val="150000"/>
              </a:lnSpc>
            </a:pPr>
            <a:r>
              <a:rPr lang="ja-JP" altLang="en-US"/>
              <a:t>▼ ▼ ▼ ▼ ▼</a:t>
            </a:r>
            <a:endParaRPr lang="en-US" altLang="ja-JP" dirty="0"/>
          </a:p>
          <a:p>
            <a:pPr algn="ctr">
              <a:lnSpc>
                <a:spcPct val="150000"/>
              </a:lnSpc>
            </a:pPr>
            <a:r>
              <a:rPr kumimoji="1" lang="ja-JP" altLang="en-US"/>
              <a:t>③セミナーでむねお所長がニード喚起を代行</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solidFill>
                  <a:srgbClr val="FF0000"/>
                </a:solidFill>
              </a:rPr>
              <a:t>④</a:t>
            </a:r>
            <a:r>
              <a:rPr kumimoji="1" lang="ja-JP" altLang="en-US">
                <a:solidFill>
                  <a:srgbClr val="FF0000"/>
                </a:solidFill>
              </a:rPr>
              <a:t>セミナーに参加した既契約者が相続の保険の追加提案を自ら依頼</a:t>
            </a:r>
            <a:endParaRPr kumimoji="1" lang="en-US" altLang="ja-JP" dirty="0">
              <a:solidFill>
                <a:srgbClr val="FF0000"/>
              </a:solidFill>
            </a:endParaRPr>
          </a:p>
          <a:p>
            <a:pPr algn="ctr">
              <a:lnSpc>
                <a:spcPct val="150000"/>
              </a:lnSpc>
            </a:pPr>
            <a:r>
              <a:rPr lang="ja-JP" altLang="en-US"/>
              <a:t>▼ ▼ ▼ ▼ ▼</a:t>
            </a:r>
            <a:endParaRPr lang="en-US" altLang="ja-JP" dirty="0"/>
          </a:p>
          <a:p>
            <a:pPr algn="ctr">
              <a:lnSpc>
                <a:spcPct val="150000"/>
              </a:lnSpc>
            </a:pPr>
            <a:r>
              <a:rPr kumimoji="1" lang="en-US" altLang="ja-JP" dirty="0"/>
              <a:t>⑤</a:t>
            </a:r>
            <a:r>
              <a:rPr kumimoji="1" lang="ja-JP" altLang="en-US"/>
              <a:t>生命保険契約が発生</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t>⑥</a:t>
            </a:r>
            <a:r>
              <a:rPr kumimoji="1" lang="ja-JP" altLang="en-US"/>
              <a:t>相続のトータルコンサルティングの依頼があればむねお所長が</a:t>
            </a:r>
            <a:r>
              <a:rPr lang="ja-JP" altLang="en-US"/>
              <a:t>サポート</a:t>
            </a:r>
            <a:endParaRPr kumimoji="1" lang="en-US" altLang="ja-JP" dirty="0"/>
          </a:p>
        </p:txBody>
      </p:sp>
      <p:sp>
        <p:nvSpPr>
          <p:cNvPr id="5" name="テキスト ボックス 4">
            <a:extLst>
              <a:ext uri="{FF2B5EF4-FFF2-40B4-BE49-F238E27FC236}">
                <a16:creationId xmlns:a16="http://schemas.microsoft.com/office/drawing/2014/main" id="{10CE0F54-C49E-280C-2A19-949EBEBCED05}"/>
              </a:ext>
            </a:extLst>
          </p:cNvPr>
          <p:cNvSpPr txBox="1"/>
          <p:nvPr/>
        </p:nvSpPr>
        <p:spPr>
          <a:xfrm>
            <a:off x="2051720" y="499859"/>
            <a:ext cx="4238661" cy="646331"/>
          </a:xfrm>
          <a:prstGeom prst="rect">
            <a:avLst/>
          </a:prstGeom>
          <a:solidFill>
            <a:srgbClr val="00B050"/>
          </a:solidFill>
        </p:spPr>
        <p:txBody>
          <a:bodyPr wrap="none" rtlCol="0">
            <a:spAutoFit/>
          </a:bodyPr>
          <a:lstStyle/>
          <a:p>
            <a:pPr algn="ctr"/>
            <a:r>
              <a:rPr kumimoji="1" lang="ja-JP" altLang="en-US" sz="2000">
                <a:solidFill>
                  <a:schemeClr val="bg1"/>
                </a:solidFill>
              </a:rPr>
              <a:t>相続</a:t>
            </a:r>
            <a:r>
              <a:rPr kumimoji="1" lang="en-US" altLang="ja-JP" sz="2000" dirty="0">
                <a:solidFill>
                  <a:schemeClr val="bg1"/>
                </a:solidFill>
              </a:rPr>
              <a:t>  </a:t>
            </a:r>
            <a:r>
              <a:rPr kumimoji="1" lang="ja-JP" altLang="en-US" sz="3600">
                <a:solidFill>
                  <a:schemeClr val="bg1"/>
                </a:solidFill>
              </a:rPr>
              <a:t>「プラス１」</a:t>
            </a:r>
            <a:r>
              <a:rPr kumimoji="1" lang="en-US" altLang="ja-JP" sz="3600" dirty="0">
                <a:solidFill>
                  <a:schemeClr val="bg1"/>
                </a:solidFill>
              </a:rPr>
              <a:t>  </a:t>
            </a:r>
            <a:r>
              <a:rPr kumimoji="1" lang="ja-JP" altLang="en-US" sz="2000">
                <a:solidFill>
                  <a:schemeClr val="bg1"/>
                </a:solidFill>
              </a:rPr>
              <a:t>プロジェクト</a:t>
            </a:r>
            <a:endParaRPr kumimoji="1" lang="en-US" altLang="ja-JP" sz="2000" dirty="0">
              <a:solidFill>
                <a:schemeClr val="bg1"/>
              </a:solidFill>
            </a:endParaRPr>
          </a:p>
        </p:txBody>
      </p:sp>
    </p:spTree>
    <p:extLst>
      <p:ext uri="{BB962C8B-B14F-4D97-AF65-F5344CB8AC3E}">
        <p14:creationId xmlns:p14="http://schemas.microsoft.com/office/powerpoint/2010/main" val="2960360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287524" y="1553831"/>
            <a:ext cx="8568952" cy="4832092"/>
          </a:xfrm>
          <a:prstGeom prst="rect">
            <a:avLst/>
          </a:prstGeom>
        </p:spPr>
        <p:txBody>
          <a:bodyPr wrap="square">
            <a:spAutoFit/>
          </a:bodyPr>
          <a:lstStyle/>
          <a:p>
            <a:pPr algn="ctr"/>
            <a:r>
              <a:rPr lang="ja-JP" altLang="en-US" sz="6000">
                <a:latin typeface="MS PGothic" panose="020B0600070205080204" pitchFamily="34" charset="-128"/>
                <a:ea typeface="MS PGothic" panose="020B0600070205080204" pitchFamily="34" charset="-128"/>
              </a:rPr>
              <a:t>専門知識・法律知識</a:t>
            </a:r>
            <a:endParaRPr lang="en-US" altLang="ja-JP" sz="6000" dirty="0">
              <a:latin typeface="MS PGothic" panose="020B0600070205080204" pitchFamily="34" charset="-128"/>
              <a:ea typeface="MS PGothic" panose="020B0600070205080204" pitchFamily="34" charset="-128"/>
            </a:endParaRPr>
          </a:p>
          <a:p>
            <a:pPr algn="ctr"/>
            <a:r>
              <a:rPr lang="ja-JP" altLang="en-US" sz="6000">
                <a:latin typeface="MS PGothic" panose="020B0600070205080204" pitchFamily="34" charset="-128"/>
                <a:ea typeface="MS PGothic" panose="020B0600070205080204" pitchFamily="34" charset="-128"/>
              </a:rPr>
              <a:t>事例・人脈</a:t>
            </a:r>
            <a:r>
              <a:rPr lang="ja-JP" altLang="en-US" sz="4000">
                <a:latin typeface="MS PGothic" panose="020B0600070205080204" pitchFamily="34" charset="-128"/>
                <a:ea typeface="MS PGothic" panose="020B0600070205080204" pitchFamily="34" charset="-128"/>
              </a:rPr>
              <a:t>をいくら</a:t>
            </a:r>
            <a:r>
              <a:rPr lang="ja-JP" altLang="en-US" sz="6000">
                <a:latin typeface="MS PGothic" panose="020B0600070205080204" pitchFamily="34" charset="-128"/>
                <a:ea typeface="MS PGothic" panose="020B0600070205080204" pitchFamily="34" charset="-128"/>
              </a:rPr>
              <a:t>増</a:t>
            </a:r>
            <a:r>
              <a:rPr lang="ja-JP" altLang="en-US" sz="4000">
                <a:latin typeface="MS PGothic" panose="020B0600070205080204" pitchFamily="34" charset="-128"/>
                <a:ea typeface="MS PGothic" panose="020B0600070205080204" pitchFamily="34" charset="-128"/>
              </a:rPr>
              <a:t>やしても</a:t>
            </a:r>
            <a:r>
              <a:rPr lang="ja-JP" altLang="en-US" sz="8800">
                <a:solidFill>
                  <a:srgbClr val="FF0000"/>
                </a:solidFill>
                <a:latin typeface="MS PGothic" panose="020B0600070205080204" pitchFamily="34" charset="-128"/>
                <a:ea typeface="MS PGothic" panose="020B0600070205080204" pitchFamily="34" charset="-128"/>
              </a:rPr>
              <a:t>相続</a:t>
            </a:r>
            <a:r>
              <a:rPr lang="ja-JP" altLang="en-US" sz="6600">
                <a:solidFill>
                  <a:srgbClr val="FF0000"/>
                </a:solidFill>
                <a:latin typeface="MS PGothic" panose="020B0600070205080204" pitchFamily="34" charset="-128"/>
                <a:ea typeface="MS PGothic" panose="020B0600070205080204" pitchFamily="34" charset="-128"/>
              </a:rPr>
              <a:t>の</a:t>
            </a:r>
            <a:r>
              <a:rPr lang="ja-JP" altLang="en-US" sz="8800">
                <a:solidFill>
                  <a:srgbClr val="FF0000"/>
                </a:solidFill>
                <a:latin typeface="MS PGothic" panose="020B0600070205080204" pitchFamily="34" charset="-128"/>
                <a:ea typeface="MS PGothic" panose="020B0600070205080204" pitchFamily="34" charset="-128"/>
              </a:rPr>
              <a:t>売上</a:t>
            </a:r>
            <a:r>
              <a:rPr lang="ja-JP" altLang="en-US" sz="6600">
                <a:solidFill>
                  <a:srgbClr val="FF0000"/>
                </a:solidFill>
                <a:latin typeface="MS PGothic" panose="020B0600070205080204" pitchFamily="34" charset="-128"/>
                <a:ea typeface="MS PGothic" panose="020B0600070205080204" pitchFamily="34" charset="-128"/>
              </a:rPr>
              <a:t>は</a:t>
            </a:r>
            <a:endParaRPr lang="en-US" altLang="ja-JP" sz="6600" dirty="0">
              <a:solidFill>
                <a:srgbClr val="FF0000"/>
              </a:solidFill>
              <a:latin typeface="MS PGothic" panose="020B0600070205080204" pitchFamily="34" charset="-128"/>
              <a:ea typeface="MS PGothic" panose="020B0600070205080204" pitchFamily="34" charset="-128"/>
            </a:endParaRPr>
          </a:p>
          <a:p>
            <a:pPr algn="ctr"/>
            <a:r>
              <a:rPr lang="ja-JP" altLang="en-US" sz="8800">
                <a:solidFill>
                  <a:srgbClr val="FF0000"/>
                </a:solidFill>
                <a:latin typeface="MS PGothic" panose="020B0600070205080204" pitchFamily="34" charset="-128"/>
                <a:ea typeface="MS PGothic" panose="020B0600070205080204" pitchFamily="34" charset="-128"/>
              </a:rPr>
              <a:t>上</a:t>
            </a:r>
            <a:r>
              <a:rPr lang="ja-JP" altLang="en-US" sz="6600">
                <a:solidFill>
                  <a:srgbClr val="FF0000"/>
                </a:solidFill>
                <a:latin typeface="MS PGothic" panose="020B0600070205080204" pitchFamily="34" charset="-128"/>
                <a:ea typeface="MS PGothic" panose="020B0600070205080204" pitchFamily="34" charset="-128"/>
              </a:rPr>
              <a:t>がりません</a:t>
            </a:r>
            <a:r>
              <a:rPr lang="ja-JP" altLang="en-US" sz="8800">
                <a:solidFill>
                  <a:srgbClr val="FF0000"/>
                </a:solidFill>
                <a:latin typeface="MS PGothic" panose="020B0600070205080204" pitchFamily="34" charset="-128"/>
                <a:ea typeface="MS PGothic" panose="020B0600070205080204" pitchFamily="34" charset="-128"/>
              </a:rPr>
              <a:t>！</a:t>
            </a:r>
            <a:endParaRPr lang="en-US" altLang="ja-JP" sz="6000" dirty="0">
              <a:latin typeface="MS PGothic" panose="020B0600070205080204" pitchFamily="34" charset="-128"/>
              <a:ea typeface="MS PGothic" panose="020B0600070205080204" pitchFamily="34" charset="-128"/>
            </a:endParaRPr>
          </a:p>
        </p:txBody>
      </p:sp>
      <p:sp>
        <p:nvSpPr>
          <p:cNvPr id="3" name="テキスト ボックス 2">
            <a:extLst>
              <a:ext uri="{FF2B5EF4-FFF2-40B4-BE49-F238E27FC236}">
                <a16:creationId xmlns:a16="http://schemas.microsoft.com/office/drawing/2014/main" id="{93DD33BC-79AD-A941-AD63-A08CE5D48270}"/>
              </a:ext>
            </a:extLst>
          </p:cNvPr>
          <p:cNvSpPr txBox="1"/>
          <p:nvPr/>
        </p:nvSpPr>
        <p:spPr>
          <a:xfrm>
            <a:off x="2169740" y="452532"/>
            <a:ext cx="4804520" cy="584775"/>
          </a:xfrm>
          <a:prstGeom prst="rect">
            <a:avLst/>
          </a:prstGeom>
          <a:noFill/>
        </p:spPr>
        <p:txBody>
          <a:bodyPr wrap="none" rtlCol="0">
            <a:spAutoFit/>
          </a:bodyPr>
          <a:lstStyle/>
          <a:p>
            <a:r>
              <a:rPr kumimoji="1" lang="ja-JP" altLang="en-US" sz="3200">
                <a:latin typeface="MS PGothic" panose="020B0600070205080204" pitchFamily="34" charset="-128"/>
                <a:ea typeface="MS PGothic" panose="020B0600070205080204" pitchFamily="34" charset="-128"/>
              </a:rPr>
              <a:t>相続ビジネス　驚愕の事実</a:t>
            </a:r>
          </a:p>
        </p:txBody>
      </p:sp>
    </p:spTree>
    <p:extLst>
      <p:ext uri="{BB962C8B-B14F-4D97-AF65-F5344CB8AC3E}">
        <p14:creationId xmlns:p14="http://schemas.microsoft.com/office/powerpoint/2010/main" val="365823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dissolve">
                                      <p:cBhvr>
                                        <p:cTn id="15" dur="500"/>
                                        <p:tgtEl>
                                          <p:spTgt spid="2">
                                            <p:txEl>
                                              <p:pRg st="1" end="1"/>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dissolve">
                                      <p:cBhvr>
                                        <p:cTn id="1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3">
            <a:extLst>
              <a:ext uri="{FF2B5EF4-FFF2-40B4-BE49-F238E27FC236}">
                <a16:creationId xmlns:a16="http://schemas.microsoft.com/office/drawing/2014/main" id="{00B63BC2-A5CF-F248-BA0E-21745E2D04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583B2844-4994-EE64-9121-F0D00710A95A}"/>
              </a:ext>
            </a:extLst>
          </p:cNvPr>
          <p:cNvSpPr txBox="1"/>
          <p:nvPr/>
        </p:nvSpPr>
        <p:spPr>
          <a:xfrm>
            <a:off x="1076751" y="1682754"/>
            <a:ext cx="7293984" cy="4615366"/>
          </a:xfrm>
          <a:prstGeom prst="rect">
            <a:avLst/>
          </a:prstGeom>
          <a:noFill/>
        </p:spPr>
        <p:txBody>
          <a:bodyPr wrap="none" rtlCol="0">
            <a:spAutoFit/>
          </a:bodyPr>
          <a:lstStyle/>
          <a:p>
            <a:pPr algn="ctr">
              <a:lnSpc>
                <a:spcPct val="150000"/>
              </a:lnSpc>
            </a:pPr>
            <a:r>
              <a:rPr lang="en-US" altLang="ja-JP" dirty="0"/>
              <a:t>①</a:t>
            </a:r>
            <a:r>
              <a:rPr kumimoji="1" lang="ja-JP" altLang="en-US"/>
              <a:t>毎月１回、既契約者を集めて「顧客獲得型セミナー」を開催</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t>②</a:t>
            </a:r>
            <a:r>
              <a:rPr kumimoji="1" lang="ja-JP" altLang="en-US"/>
              <a:t>セミナー講師はむねお所長</a:t>
            </a:r>
            <a:endParaRPr kumimoji="1" lang="en-US" altLang="ja-JP" dirty="0"/>
          </a:p>
          <a:p>
            <a:pPr algn="ctr">
              <a:lnSpc>
                <a:spcPct val="150000"/>
              </a:lnSpc>
            </a:pPr>
            <a:r>
              <a:rPr lang="ja-JP" altLang="en-US"/>
              <a:t>▼ ▼ ▼ ▼ ▼</a:t>
            </a:r>
            <a:endParaRPr lang="en-US" altLang="ja-JP" dirty="0"/>
          </a:p>
          <a:p>
            <a:pPr algn="ctr">
              <a:lnSpc>
                <a:spcPct val="150000"/>
              </a:lnSpc>
            </a:pPr>
            <a:r>
              <a:rPr kumimoji="1" lang="ja-JP" altLang="en-US"/>
              <a:t>③セミナーでむねお所長がニード喚起を代行</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t>④</a:t>
            </a:r>
            <a:r>
              <a:rPr kumimoji="1" lang="ja-JP" altLang="en-US"/>
              <a:t>セミナーに参加した既契約者が相続の保険の追加提案を自ら依頼</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solidFill>
                  <a:srgbClr val="FF0000"/>
                </a:solidFill>
              </a:rPr>
              <a:t>⑤</a:t>
            </a:r>
            <a:r>
              <a:rPr kumimoji="1" lang="ja-JP" altLang="en-US">
                <a:solidFill>
                  <a:srgbClr val="FF0000"/>
                </a:solidFill>
              </a:rPr>
              <a:t>生命保険契約が発生</a:t>
            </a:r>
            <a:endParaRPr kumimoji="1" lang="en-US" altLang="ja-JP" dirty="0">
              <a:solidFill>
                <a:srgbClr val="FF0000"/>
              </a:solidFill>
            </a:endParaRPr>
          </a:p>
          <a:p>
            <a:pPr algn="ctr">
              <a:lnSpc>
                <a:spcPct val="150000"/>
              </a:lnSpc>
            </a:pPr>
            <a:r>
              <a:rPr lang="ja-JP" altLang="en-US"/>
              <a:t>▼ ▼ ▼ ▼ ▼</a:t>
            </a:r>
            <a:endParaRPr lang="en-US" altLang="ja-JP" dirty="0"/>
          </a:p>
          <a:p>
            <a:pPr algn="ctr">
              <a:lnSpc>
                <a:spcPct val="150000"/>
              </a:lnSpc>
            </a:pPr>
            <a:r>
              <a:rPr kumimoji="1" lang="en-US" altLang="ja-JP" dirty="0"/>
              <a:t>⑥</a:t>
            </a:r>
            <a:r>
              <a:rPr kumimoji="1" lang="ja-JP" altLang="en-US"/>
              <a:t>相続のトータルコンサルティングの依頼があればむねお所長が</a:t>
            </a:r>
            <a:r>
              <a:rPr lang="ja-JP" altLang="en-US"/>
              <a:t>サポート</a:t>
            </a:r>
            <a:endParaRPr kumimoji="1" lang="en-US" altLang="ja-JP" dirty="0"/>
          </a:p>
        </p:txBody>
      </p:sp>
      <p:sp>
        <p:nvSpPr>
          <p:cNvPr id="5" name="テキスト ボックス 4">
            <a:extLst>
              <a:ext uri="{FF2B5EF4-FFF2-40B4-BE49-F238E27FC236}">
                <a16:creationId xmlns:a16="http://schemas.microsoft.com/office/drawing/2014/main" id="{10CE0F54-C49E-280C-2A19-949EBEBCED05}"/>
              </a:ext>
            </a:extLst>
          </p:cNvPr>
          <p:cNvSpPr txBox="1"/>
          <p:nvPr/>
        </p:nvSpPr>
        <p:spPr>
          <a:xfrm>
            <a:off x="2051720" y="499859"/>
            <a:ext cx="4238661" cy="646331"/>
          </a:xfrm>
          <a:prstGeom prst="rect">
            <a:avLst/>
          </a:prstGeom>
          <a:solidFill>
            <a:srgbClr val="00B050"/>
          </a:solidFill>
        </p:spPr>
        <p:txBody>
          <a:bodyPr wrap="none" rtlCol="0">
            <a:spAutoFit/>
          </a:bodyPr>
          <a:lstStyle/>
          <a:p>
            <a:pPr algn="ctr"/>
            <a:r>
              <a:rPr kumimoji="1" lang="ja-JP" altLang="en-US" sz="2000">
                <a:solidFill>
                  <a:schemeClr val="bg1"/>
                </a:solidFill>
              </a:rPr>
              <a:t>相続</a:t>
            </a:r>
            <a:r>
              <a:rPr kumimoji="1" lang="en-US" altLang="ja-JP" sz="2000" dirty="0">
                <a:solidFill>
                  <a:schemeClr val="bg1"/>
                </a:solidFill>
              </a:rPr>
              <a:t>  </a:t>
            </a:r>
            <a:r>
              <a:rPr kumimoji="1" lang="ja-JP" altLang="en-US" sz="3600">
                <a:solidFill>
                  <a:schemeClr val="bg1"/>
                </a:solidFill>
              </a:rPr>
              <a:t>「プラス１」</a:t>
            </a:r>
            <a:r>
              <a:rPr kumimoji="1" lang="en-US" altLang="ja-JP" sz="3600" dirty="0">
                <a:solidFill>
                  <a:schemeClr val="bg1"/>
                </a:solidFill>
              </a:rPr>
              <a:t>  </a:t>
            </a:r>
            <a:r>
              <a:rPr kumimoji="1" lang="ja-JP" altLang="en-US" sz="2000">
                <a:solidFill>
                  <a:schemeClr val="bg1"/>
                </a:solidFill>
              </a:rPr>
              <a:t>プロジェクト</a:t>
            </a:r>
            <a:endParaRPr kumimoji="1" lang="en-US" altLang="ja-JP" sz="2000" dirty="0">
              <a:solidFill>
                <a:schemeClr val="bg1"/>
              </a:solidFill>
            </a:endParaRPr>
          </a:p>
        </p:txBody>
      </p:sp>
    </p:spTree>
    <p:extLst>
      <p:ext uri="{BB962C8B-B14F-4D97-AF65-F5344CB8AC3E}">
        <p14:creationId xmlns:p14="http://schemas.microsoft.com/office/powerpoint/2010/main" val="12831523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3">
            <a:extLst>
              <a:ext uri="{FF2B5EF4-FFF2-40B4-BE49-F238E27FC236}">
                <a16:creationId xmlns:a16="http://schemas.microsoft.com/office/drawing/2014/main" id="{00B63BC2-A5CF-F248-BA0E-21745E2D04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583B2844-4994-EE64-9121-F0D00710A95A}"/>
              </a:ext>
            </a:extLst>
          </p:cNvPr>
          <p:cNvSpPr txBox="1"/>
          <p:nvPr/>
        </p:nvSpPr>
        <p:spPr>
          <a:xfrm>
            <a:off x="1076751" y="1682754"/>
            <a:ext cx="7293984" cy="4615366"/>
          </a:xfrm>
          <a:prstGeom prst="rect">
            <a:avLst/>
          </a:prstGeom>
          <a:noFill/>
        </p:spPr>
        <p:txBody>
          <a:bodyPr wrap="none" rtlCol="0">
            <a:spAutoFit/>
          </a:bodyPr>
          <a:lstStyle/>
          <a:p>
            <a:pPr algn="ctr">
              <a:lnSpc>
                <a:spcPct val="150000"/>
              </a:lnSpc>
            </a:pPr>
            <a:r>
              <a:rPr lang="en-US" altLang="ja-JP" dirty="0"/>
              <a:t>①</a:t>
            </a:r>
            <a:r>
              <a:rPr kumimoji="1" lang="ja-JP" altLang="en-US"/>
              <a:t>毎月１回、既契約者を集めて「顧客獲得型セミナー」を開催</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t>②</a:t>
            </a:r>
            <a:r>
              <a:rPr kumimoji="1" lang="ja-JP" altLang="en-US"/>
              <a:t>セミナー講師はむねお所長</a:t>
            </a:r>
            <a:endParaRPr kumimoji="1" lang="en-US" altLang="ja-JP" dirty="0"/>
          </a:p>
          <a:p>
            <a:pPr algn="ctr">
              <a:lnSpc>
                <a:spcPct val="150000"/>
              </a:lnSpc>
            </a:pPr>
            <a:r>
              <a:rPr lang="ja-JP" altLang="en-US"/>
              <a:t>▼ ▼ ▼ ▼ ▼</a:t>
            </a:r>
            <a:endParaRPr lang="en-US" altLang="ja-JP" dirty="0"/>
          </a:p>
          <a:p>
            <a:pPr algn="ctr">
              <a:lnSpc>
                <a:spcPct val="150000"/>
              </a:lnSpc>
            </a:pPr>
            <a:r>
              <a:rPr kumimoji="1" lang="ja-JP" altLang="en-US"/>
              <a:t>③セミナーでむねお所長がニード喚起を代行</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t>④</a:t>
            </a:r>
            <a:r>
              <a:rPr kumimoji="1" lang="ja-JP" altLang="en-US"/>
              <a:t>セミナーに参加した既契約者が相続の保険の追加提案を自ら依頼</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t>⑤</a:t>
            </a:r>
            <a:r>
              <a:rPr kumimoji="1" lang="ja-JP" altLang="en-US"/>
              <a:t>生命保険契約が発生</a:t>
            </a:r>
            <a:endParaRPr kumimoji="1" lang="en-US" altLang="ja-JP" dirty="0"/>
          </a:p>
          <a:p>
            <a:pPr algn="ctr">
              <a:lnSpc>
                <a:spcPct val="150000"/>
              </a:lnSpc>
            </a:pPr>
            <a:r>
              <a:rPr lang="ja-JP" altLang="en-US"/>
              <a:t>▼ ▼ ▼ ▼ ▼</a:t>
            </a:r>
            <a:endParaRPr lang="en-US" altLang="ja-JP" dirty="0"/>
          </a:p>
          <a:p>
            <a:pPr algn="ctr">
              <a:lnSpc>
                <a:spcPct val="150000"/>
              </a:lnSpc>
            </a:pPr>
            <a:r>
              <a:rPr kumimoji="1" lang="en-US" altLang="ja-JP" dirty="0">
                <a:solidFill>
                  <a:srgbClr val="FF0000"/>
                </a:solidFill>
              </a:rPr>
              <a:t>⑥</a:t>
            </a:r>
            <a:r>
              <a:rPr kumimoji="1" lang="ja-JP" altLang="en-US">
                <a:solidFill>
                  <a:srgbClr val="FF0000"/>
                </a:solidFill>
              </a:rPr>
              <a:t>相続のトータルコンサルティングの依頼があればむねお所長が</a:t>
            </a:r>
            <a:r>
              <a:rPr lang="ja-JP" altLang="en-US">
                <a:solidFill>
                  <a:srgbClr val="FF0000"/>
                </a:solidFill>
              </a:rPr>
              <a:t>サポート</a:t>
            </a:r>
            <a:endParaRPr kumimoji="1" lang="en-US" altLang="ja-JP" dirty="0">
              <a:solidFill>
                <a:srgbClr val="FF0000"/>
              </a:solidFill>
            </a:endParaRPr>
          </a:p>
        </p:txBody>
      </p:sp>
      <p:sp>
        <p:nvSpPr>
          <p:cNvPr id="5" name="テキスト ボックス 4">
            <a:extLst>
              <a:ext uri="{FF2B5EF4-FFF2-40B4-BE49-F238E27FC236}">
                <a16:creationId xmlns:a16="http://schemas.microsoft.com/office/drawing/2014/main" id="{10CE0F54-C49E-280C-2A19-949EBEBCED05}"/>
              </a:ext>
            </a:extLst>
          </p:cNvPr>
          <p:cNvSpPr txBox="1"/>
          <p:nvPr/>
        </p:nvSpPr>
        <p:spPr>
          <a:xfrm>
            <a:off x="2051720" y="499859"/>
            <a:ext cx="4238661" cy="646331"/>
          </a:xfrm>
          <a:prstGeom prst="rect">
            <a:avLst/>
          </a:prstGeom>
          <a:solidFill>
            <a:srgbClr val="00B050"/>
          </a:solidFill>
        </p:spPr>
        <p:txBody>
          <a:bodyPr wrap="none" rtlCol="0">
            <a:spAutoFit/>
          </a:bodyPr>
          <a:lstStyle/>
          <a:p>
            <a:pPr algn="ctr"/>
            <a:r>
              <a:rPr kumimoji="1" lang="ja-JP" altLang="en-US" sz="2000">
                <a:solidFill>
                  <a:schemeClr val="bg1"/>
                </a:solidFill>
              </a:rPr>
              <a:t>相続</a:t>
            </a:r>
            <a:r>
              <a:rPr kumimoji="1" lang="en-US" altLang="ja-JP" sz="2000" dirty="0">
                <a:solidFill>
                  <a:schemeClr val="bg1"/>
                </a:solidFill>
              </a:rPr>
              <a:t>  </a:t>
            </a:r>
            <a:r>
              <a:rPr kumimoji="1" lang="ja-JP" altLang="en-US" sz="3600">
                <a:solidFill>
                  <a:schemeClr val="bg1"/>
                </a:solidFill>
              </a:rPr>
              <a:t>「プラス１」</a:t>
            </a:r>
            <a:r>
              <a:rPr kumimoji="1" lang="en-US" altLang="ja-JP" sz="3600" dirty="0">
                <a:solidFill>
                  <a:schemeClr val="bg1"/>
                </a:solidFill>
              </a:rPr>
              <a:t>  </a:t>
            </a:r>
            <a:r>
              <a:rPr kumimoji="1" lang="ja-JP" altLang="en-US" sz="2000">
                <a:solidFill>
                  <a:schemeClr val="bg1"/>
                </a:solidFill>
              </a:rPr>
              <a:t>プロジェクト</a:t>
            </a:r>
            <a:endParaRPr kumimoji="1" lang="en-US" altLang="ja-JP" sz="2000" dirty="0">
              <a:solidFill>
                <a:schemeClr val="bg1"/>
              </a:solidFill>
            </a:endParaRPr>
          </a:p>
        </p:txBody>
      </p:sp>
    </p:spTree>
    <p:extLst>
      <p:ext uri="{BB962C8B-B14F-4D97-AF65-F5344CB8AC3E}">
        <p14:creationId xmlns:p14="http://schemas.microsoft.com/office/powerpoint/2010/main" val="1965012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3">
            <a:extLst>
              <a:ext uri="{FF2B5EF4-FFF2-40B4-BE49-F238E27FC236}">
                <a16:creationId xmlns:a16="http://schemas.microsoft.com/office/drawing/2014/main" id="{00B63BC2-A5CF-F248-BA0E-21745E2D04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889F0F84-1978-9F33-11EA-9BA16C453635}"/>
              </a:ext>
            </a:extLst>
          </p:cNvPr>
          <p:cNvSpPr txBox="1"/>
          <p:nvPr/>
        </p:nvSpPr>
        <p:spPr>
          <a:xfrm>
            <a:off x="2051720" y="499859"/>
            <a:ext cx="4238661" cy="646331"/>
          </a:xfrm>
          <a:prstGeom prst="rect">
            <a:avLst/>
          </a:prstGeom>
          <a:solidFill>
            <a:srgbClr val="00B050"/>
          </a:solidFill>
        </p:spPr>
        <p:txBody>
          <a:bodyPr wrap="none" rtlCol="0">
            <a:spAutoFit/>
          </a:bodyPr>
          <a:lstStyle/>
          <a:p>
            <a:pPr algn="ctr"/>
            <a:r>
              <a:rPr kumimoji="1" lang="ja-JP" altLang="en-US" sz="2000">
                <a:solidFill>
                  <a:schemeClr val="bg1"/>
                </a:solidFill>
              </a:rPr>
              <a:t>相続</a:t>
            </a:r>
            <a:r>
              <a:rPr kumimoji="1" lang="en-US" altLang="ja-JP" sz="2000" dirty="0">
                <a:solidFill>
                  <a:schemeClr val="bg1"/>
                </a:solidFill>
              </a:rPr>
              <a:t>  </a:t>
            </a:r>
            <a:r>
              <a:rPr kumimoji="1" lang="ja-JP" altLang="en-US" sz="3600">
                <a:solidFill>
                  <a:schemeClr val="bg1"/>
                </a:solidFill>
              </a:rPr>
              <a:t>「プラス１」</a:t>
            </a:r>
            <a:r>
              <a:rPr kumimoji="1" lang="en-US" altLang="ja-JP" sz="3600" dirty="0">
                <a:solidFill>
                  <a:schemeClr val="bg1"/>
                </a:solidFill>
              </a:rPr>
              <a:t>  </a:t>
            </a:r>
            <a:r>
              <a:rPr kumimoji="1" lang="ja-JP" altLang="en-US" sz="2000">
                <a:solidFill>
                  <a:schemeClr val="bg1"/>
                </a:solidFill>
              </a:rPr>
              <a:t>プロジェクト</a:t>
            </a:r>
            <a:endParaRPr kumimoji="1" lang="en-US" altLang="ja-JP" sz="2000" dirty="0">
              <a:solidFill>
                <a:schemeClr val="bg1"/>
              </a:solidFill>
            </a:endParaRPr>
          </a:p>
        </p:txBody>
      </p:sp>
      <p:sp>
        <p:nvSpPr>
          <p:cNvPr id="4" name="テキスト ボックス 3">
            <a:extLst>
              <a:ext uri="{FF2B5EF4-FFF2-40B4-BE49-F238E27FC236}">
                <a16:creationId xmlns:a16="http://schemas.microsoft.com/office/drawing/2014/main" id="{5F67945F-6E07-79E1-77AB-03C27F2184DC}"/>
              </a:ext>
            </a:extLst>
          </p:cNvPr>
          <p:cNvSpPr txBox="1"/>
          <p:nvPr/>
        </p:nvSpPr>
        <p:spPr>
          <a:xfrm>
            <a:off x="6444208" y="776858"/>
            <a:ext cx="877163" cy="369332"/>
          </a:xfrm>
          <a:prstGeom prst="rect">
            <a:avLst/>
          </a:prstGeom>
          <a:noFill/>
        </p:spPr>
        <p:txBody>
          <a:bodyPr wrap="none" rtlCol="0">
            <a:spAutoFit/>
          </a:bodyPr>
          <a:lstStyle/>
          <a:p>
            <a:r>
              <a:rPr lang="ja-JP" altLang="en-US"/>
              <a:t>の詳細</a:t>
            </a:r>
            <a:endParaRPr kumimoji="1" lang="ja-JP" altLang="en-US"/>
          </a:p>
        </p:txBody>
      </p:sp>
      <p:sp>
        <p:nvSpPr>
          <p:cNvPr id="9" name="テキスト ボックス 8">
            <a:extLst>
              <a:ext uri="{FF2B5EF4-FFF2-40B4-BE49-F238E27FC236}">
                <a16:creationId xmlns:a16="http://schemas.microsoft.com/office/drawing/2014/main" id="{8D600E2D-359D-2612-A4C7-3C7FEA1AD20B}"/>
              </a:ext>
            </a:extLst>
          </p:cNvPr>
          <p:cNvSpPr txBox="1"/>
          <p:nvPr/>
        </p:nvSpPr>
        <p:spPr>
          <a:xfrm>
            <a:off x="959992" y="1426215"/>
            <a:ext cx="7632848" cy="4750018"/>
          </a:xfrm>
          <a:prstGeom prst="rect">
            <a:avLst/>
          </a:prstGeom>
          <a:solidFill>
            <a:srgbClr val="0070C0"/>
          </a:solidFill>
        </p:spPr>
        <p:txBody>
          <a:bodyPr wrap="square" rtlCol="0">
            <a:spAutoFit/>
          </a:bodyPr>
          <a:lstStyle/>
          <a:p>
            <a:pPr algn="ctr">
              <a:lnSpc>
                <a:spcPct val="200000"/>
              </a:lnSpc>
            </a:pPr>
            <a:r>
              <a:rPr kumimoji="1" lang="en-US" altLang="ja-JP" sz="2400" dirty="0">
                <a:solidFill>
                  <a:schemeClr val="bg1"/>
                </a:solidFill>
              </a:rPr>
              <a:t>【</a:t>
            </a:r>
            <a:r>
              <a:rPr lang="ja-JP" altLang="en-US" sz="2400">
                <a:solidFill>
                  <a:schemeClr val="bg1"/>
                </a:solidFill>
              </a:rPr>
              <a:t>２</a:t>
            </a:r>
            <a:r>
              <a:rPr kumimoji="1" lang="en-US" altLang="ja-JP" sz="2400" dirty="0">
                <a:solidFill>
                  <a:schemeClr val="bg1"/>
                </a:solidFill>
              </a:rPr>
              <a:t>】</a:t>
            </a:r>
          </a:p>
          <a:p>
            <a:pPr algn="ctr">
              <a:lnSpc>
                <a:spcPct val="200000"/>
              </a:lnSpc>
            </a:pPr>
            <a:r>
              <a:rPr kumimoji="1" lang="ja-JP" altLang="en-US" sz="4000">
                <a:highlight>
                  <a:srgbClr val="FFFF00"/>
                </a:highlight>
              </a:rPr>
              <a:t>相続案件獲得実践会</a:t>
            </a:r>
            <a:endParaRPr kumimoji="1" lang="en-US" altLang="ja-JP" sz="4000" dirty="0">
              <a:highlight>
                <a:srgbClr val="FFFF00"/>
              </a:highlight>
            </a:endParaRPr>
          </a:p>
          <a:p>
            <a:pPr>
              <a:lnSpc>
                <a:spcPct val="200000"/>
              </a:lnSpc>
            </a:pPr>
            <a:r>
              <a:rPr lang="ja-JP" altLang="en-US">
                <a:solidFill>
                  <a:schemeClr val="bg1"/>
                </a:solidFill>
              </a:rPr>
              <a:t>　</a:t>
            </a:r>
            <a:r>
              <a:rPr kumimoji="1" lang="ja-JP" altLang="en-US">
                <a:solidFill>
                  <a:schemeClr val="bg1"/>
                </a:solidFill>
              </a:rPr>
              <a:t>・月１回</a:t>
            </a:r>
            <a:r>
              <a:rPr kumimoji="1" lang="en-US" altLang="ja-JP" dirty="0">
                <a:solidFill>
                  <a:schemeClr val="bg1"/>
                </a:solidFill>
              </a:rPr>
              <a:t>60</a:t>
            </a:r>
            <a:r>
              <a:rPr kumimoji="1" lang="ja-JP" altLang="en-US">
                <a:solidFill>
                  <a:schemeClr val="bg1"/>
                </a:solidFill>
              </a:rPr>
              <a:t>分の</a:t>
            </a:r>
            <a:r>
              <a:rPr lang="ja-JP" altLang="en-US">
                <a:solidFill>
                  <a:schemeClr val="bg1"/>
                </a:solidFill>
              </a:rPr>
              <a:t>相続案件獲得に特化したオンライン勉強会に参加</a:t>
            </a:r>
            <a:endParaRPr kumimoji="1" lang="en-US" altLang="ja-JP" dirty="0">
              <a:solidFill>
                <a:schemeClr val="bg1"/>
              </a:solidFill>
            </a:endParaRPr>
          </a:p>
          <a:p>
            <a:pPr>
              <a:lnSpc>
                <a:spcPct val="200000"/>
              </a:lnSpc>
            </a:pPr>
            <a:r>
              <a:rPr lang="ja-JP" altLang="en-US">
                <a:solidFill>
                  <a:schemeClr val="bg1"/>
                </a:solidFill>
              </a:rPr>
              <a:t>　・毎月１時間を投資して「月１件の相続案件をプラス１できる」仕組みを構築</a:t>
            </a:r>
            <a:br>
              <a:rPr lang="en-US" altLang="ja-JP" dirty="0">
                <a:solidFill>
                  <a:schemeClr val="bg1"/>
                </a:solidFill>
              </a:rPr>
            </a:br>
            <a:r>
              <a:rPr lang="ja-JP" altLang="en-US">
                <a:solidFill>
                  <a:schemeClr val="bg1"/>
                </a:solidFill>
              </a:rPr>
              <a:t>　・相続の見込客発見方法や相続の保険設計、販売のヒント</a:t>
            </a:r>
            <a:br>
              <a:rPr lang="en-US" altLang="ja-JP" dirty="0">
                <a:solidFill>
                  <a:schemeClr val="bg1"/>
                </a:solidFill>
              </a:rPr>
            </a:br>
            <a:r>
              <a:rPr lang="ja-JP" altLang="en-US">
                <a:solidFill>
                  <a:schemeClr val="bg1"/>
                </a:solidFill>
              </a:rPr>
              <a:t>　・個別案件の相談も</a:t>
            </a:r>
            <a:r>
              <a:rPr lang="en-US" altLang="ja-JP" dirty="0">
                <a:solidFill>
                  <a:schemeClr val="bg1"/>
                </a:solidFill>
              </a:rPr>
              <a:t>OK</a:t>
            </a:r>
            <a:br>
              <a:rPr lang="en-US" altLang="ja-JP" dirty="0">
                <a:solidFill>
                  <a:schemeClr val="bg1"/>
                </a:solidFill>
              </a:rPr>
            </a:br>
            <a:r>
              <a:rPr lang="ja-JP" altLang="en-US">
                <a:solidFill>
                  <a:schemeClr val="bg1"/>
                </a:solidFill>
              </a:rPr>
              <a:t>　・毎月コミッション〇〇万円オンしよう！</a:t>
            </a:r>
            <a:endParaRPr kumimoji="1" lang="ja-JP" altLang="en-US">
              <a:solidFill>
                <a:schemeClr val="bg1"/>
              </a:solidFill>
            </a:endParaRPr>
          </a:p>
        </p:txBody>
      </p:sp>
      <p:sp>
        <p:nvSpPr>
          <p:cNvPr id="3" name="テキスト ボックス 2">
            <a:extLst>
              <a:ext uri="{FF2B5EF4-FFF2-40B4-BE49-F238E27FC236}">
                <a16:creationId xmlns:a16="http://schemas.microsoft.com/office/drawing/2014/main" id="{4E05FB14-2D31-A56C-56E1-D8B66818F19A}"/>
              </a:ext>
            </a:extLst>
          </p:cNvPr>
          <p:cNvSpPr txBox="1"/>
          <p:nvPr/>
        </p:nvSpPr>
        <p:spPr>
          <a:xfrm>
            <a:off x="3292643" y="6333687"/>
            <a:ext cx="2558714" cy="369332"/>
          </a:xfrm>
          <a:prstGeom prst="rect">
            <a:avLst/>
          </a:prstGeom>
          <a:noFill/>
        </p:spPr>
        <p:txBody>
          <a:bodyPr wrap="none" rtlCol="0">
            <a:spAutoFit/>
          </a:bodyPr>
          <a:lstStyle/>
          <a:p>
            <a:r>
              <a:rPr kumimoji="1" lang="ja-JP" altLang="en-US"/>
              <a:t>通常価格：</a:t>
            </a:r>
            <a:r>
              <a:rPr lang="en-US" altLang="ja-JP" dirty="0"/>
              <a:t>55</a:t>
            </a:r>
            <a:r>
              <a:rPr kumimoji="1" lang="en-US" altLang="ja-JP" dirty="0"/>
              <a:t>,000</a:t>
            </a:r>
            <a:r>
              <a:rPr kumimoji="1" lang="ja-JP" altLang="en-US"/>
              <a:t>円／月</a:t>
            </a:r>
          </a:p>
        </p:txBody>
      </p:sp>
    </p:spTree>
    <p:extLst>
      <p:ext uri="{BB962C8B-B14F-4D97-AF65-F5344CB8AC3E}">
        <p14:creationId xmlns:p14="http://schemas.microsoft.com/office/powerpoint/2010/main" val="371358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3">
            <a:extLst>
              <a:ext uri="{FF2B5EF4-FFF2-40B4-BE49-F238E27FC236}">
                <a16:creationId xmlns:a16="http://schemas.microsoft.com/office/drawing/2014/main" id="{00B63BC2-A5CF-F248-BA0E-21745E2D04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889F0F84-1978-9F33-11EA-9BA16C453635}"/>
              </a:ext>
            </a:extLst>
          </p:cNvPr>
          <p:cNvSpPr txBox="1"/>
          <p:nvPr/>
        </p:nvSpPr>
        <p:spPr>
          <a:xfrm>
            <a:off x="2051720" y="499859"/>
            <a:ext cx="4238661" cy="646331"/>
          </a:xfrm>
          <a:prstGeom prst="rect">
            <a:avLst/>
          </a:prstGeom>
          <a:solidFill>
            <a:srgbClr val="00B050"/>
          </a:solidFill>
        </p:spPr>
        <p:txBody>
          <a:bodyPr wrap="none" rtlCol="0">
            <a:spAutoFit/>
          </a:bodyPr>
          <a:lstStyle/>
          <a:p>
            <a:pPr algn="ctr"/>
            <a:r>
              <a:rPr kumimoji="1" lang="ja-JP" altLang="en-US" sz="2000">
                <a:solidFill>
                  <a:schemeClr val="bg1"/>
                </a:solidFill>
              </a:rPr>
              <a:t>相続</a:t>
            </a:r>
            <a:r>
              <a:rPr kumimoji="1" lang="en-US" altLang="ja-JP" sz="2000" dirty="0">
                <a:solidFill>
                  <a:schemeClr val="bg1"/>
                </a:solidFill>
              </a:rPr>
              <a:t>  </a:t>
            </a:r>
            <a:r>
              <a:rPr kumimoji="1" lang="ja-JP" altLang="en-US" sz="3600">
                <a:solidFill>
                  <a:schemeClr val="bg1"/>
                </a:solidFill>
              </a:rPr>
              <a:t>「プラス１」</a:t>
            </a:r>
            <a:r>
              <a:rPr kumimoji="1" lang="en-US" altLang="ja-JP" sz="3600" dirty="0">
                <a:solidFill>
                  <a:schemeClr val="bg1"/>
                </a:solidFill>
              </a:rPr>
              <a:t>  </a:t>
            </a:r>
            <a:r>
              <a:rPr kumimoji="1" lang="ja-JP" altLang="en-US" sz="2000">
                <a:solidFill>
                  <a:schemeClr val="bg1"/>
                </a:solidFill>
              </a:rPr>
              <a:t>プロジェクト</a:t>
            </a:r>
            <a:endParaRPr kumimoji="1" lang="en-US" altLang="ja-JP" sz="2000" dirty="0">
              <a:solidFill>
                <a:schemeClr val="bg1"/>
              </a:solidFill>
            </a:endParaRPr>
          </a:p>
        </p:txBody>
      </p:sp>
      <p:sp>
        <p:nvSpPr>
          <p:cNvPr id="4" name="テキスト ボックス 3">
            <a:extLst>
              <a:ext uri="{FF2B5EF4-FFF2-40B4-BE49-F238E27FC236}">
                <a16:creationId xmlns:a16="http://schemas.microsoft.com/office/drawing/2014/main" id="{5F67945F-6E07-79E1-77AB-03C27F2184DC}"/>
              </a:ext>
            </a:extLst>
          </p:cNvPr>
          <p:cNvSpPr txBox="1"/>
          <p:nvPr/>
        </p:nvSpPr>
        <p:spPr>
          <a:xfrm>
            <a:off x="6444208" y="776858"/>
            <a:ext cx="877163" cy="369332"/>
          </a:xfrm>
          <a:prstGeom prst="rect">
            <a:avLst/>
          </a:prstGeom>
          <a:noFill/>
        </p:spPr>
        <p:txBody>
          <a:bodyPr wrap="none" rtlCol="0">
            <a:spAutoFit/>
          </a:bodyPr>
          <a:lstStyle/>
          <a:p>
            <a:r>
              <a:rPr lang="ja-JP" altLang="en-US"/>
              <a:t>の詳細</a:t>
            </a:r>
            <a:endParaRPr kumimoji="1" lang="ja-JP" altLang="en-US"/>
          </a:p>
        </p:txBody>
      </p:sp>
      <p:sp>
        <p:nvSpPr>
          <p:cNvPr id="5" name="テキスト ボックス 4">
            <a:extLst>
              <a:ext uri="{FF2B5EF4-FFF2-40B4-BE49-F238E27FC236}">
                <a16:creationId xmlns:a16="http://schemas.microsoft.com/office/drawing/2014/main" id="{4BDA1F65-C7B2-7447-2863-732F22D8355B}"/>
              </a:ext>
            </a:extLst>
          </p:cNvPr>
          <p:cNvSpPr txBox="1"/>
          <p:nvPr/>
        </p:nvSpPr>
        <p:spPr>
          <a:xfrm>
            <a:off x="107504" y="1561280"/>
            <a:ext cx="4366628" cy="4257576"/>
          </a:xfrm>
          <a:prstGeom prst="rect">
            <a:avLst/>
          </a:prstGeom>
          <a:solidFill>
            <a:srgbClr val="FF0000"/>
          </a:solidFill>
        </p:spPr>
        <p:txBody>
          <a:bodyPr wrap="square" rtlCol="0">
            <a:spAutoFit/>
          </a:bodyPr>
          <a:lstStyle/>
          <a:p>
            <a:pPr algn="ctr">
              <a:lnSpc>
                <a:spcPct val="200000"/>
              </a:lnSpc>
            </a:pPr>
            <a:r>
              <a:rPr kumimoji="1" lang="en-US" altLang="ja-JP" sz="2400" dirty="0">
                <a:solidFill>
                  <a:schemeClr val="bg1"/>
                </a:solidFill>
              </a:rPr>
              <a:t>【</a:t>
            </a:r>
            <a:r>
              <a:rPr kumimoji="1" lang="ja-JP" altLang="en-US" sz="2400">
                <a:solidFill>
                  <a:schemeClr val="bg1"/>
                </a:solidFill>
              </a:rPr>
              <a:t>１</a:t>
            </a:r>
            <a:r>
              <a:rPr kumimoji="1" lang="en-US" altLang="ja-JP" sz="2400" dirty="0">
                <a:solidFill>
                  <a:schemeClr val="bg1"/>
                </a:solidFill>
              </a:rPr>
              <a:t>】</a:t>
            </a:r>
          </a:p>
          <a:p>
            <a:pPr algn="ctr">
              <a:lnSpc>
                <a:spcPct val="200000"/>
              </a:lnSpc>
            </a:pPr>
            <a:r>
              <a:rPr kumimoji="1" lang="ja-JP" altLang="en-US" sz="2400">
                <a:solidFill>
                  <a:schemeClr val="bg1"/>
                </a:solidFill>
              </a:rPr>
              <a:t>相続版・ニード喚起代行セミナー</a:t>
            </a:r>
            <a:endParaRPr kumimoji="1" lang="en-US" altLang="ja-JP" sz="2400" dirty="0">
              <a:solidFill>
                <a:schemeClr val="bg1"/>
              </a:solidFill>
            </a:endParaRPr>
          </a:p>
          <a:p>
            <a:pPr>
              <a:lnSpc>
                <a:spcPct val="200000"/>
              </a:lnSpc>
            </a:pPr>
            <a:r>
              <a:rPr lang="ja-JP" altLang="en-US">
                <a:solidFill>
                  <a:schemeClr val="bg1"/>
                </a:solidFill>
              </a:rPr>
              <a:t>　</a:t>
            </a:r>
            <a:r>
              <a:rPr kumimoji="1" lang="ja-JP" altLang="en-US">
                <a:solidFill>
                  <a:schemeClr val="bg1"/>
                </a:solidFill>
              </a:rPr>
              <a:t>・毎月１回開催</a:t>
            </a:r>
            <a:endParaRPr kumimoji="1" lang="en-US" altLang="ja-JP" dirty="0">
              <a:solidFill>
                <a:schemeClr val="bg1"/>
              </a:solidFill>
            </a:endParaRPr>
          </a:p>
          <a:p>
            <a:pPr>
              <a:lnSpc>
                <a:spcPct val="200000"/>
              </a:lnSpc>
            </a:pPr>
            <a:r>
              <a:rPr lang="ja-JP" altLang="en-US">
                <a:solidFill>
                  <a:schemeClr val="bg1"/>
                </a:solidFill>
              </a:rPr>
              <a:t>　・むねお所長がセミナー講師となり、</a:t>
            </a:r>
            <a:endParaRPr lang="en-US" altLang="ja-JP" dirty="0">
              <a:solidFill>
                <a:schemeClr val="bg1"/>
              </a:solidFill>
            </a:endParaRPr>
          </a:p>
          <a:p>
            <a:pPr>
              <a:lnSpc>
                <a:spcPct val="200000"/>
              </a:lnSpc>
            </a:pPr>
            <a:r>
              <a:rPr lang="ja-JP" altLang="en-US">
                <a:solidFill>
                  <a:schemeClr val="bg1"/>
                </a:solidFill>
              </a:rPr>
              <a:t>　　相続のニード喚起を代行します。</a:t>
            </a:r>
            <a:br>
              <a:rPr lang="en-US" altLang="ja-JP" dirty="0">
                <a:solidFill>
                  <a:schemeClr val="bg1"/>
                </a:solidFill>
              </a:rPr>
            </a:br>
            <a:r>
              <a:rPr lang="ja-JP" altLang="en-US">
                <a:solidFill>
                  <a:schemeClr val="bg1"/>
                </a:solidFill>
              </a:rPr>
              <a:t>　・既契約者や見込客と一緒に参加可能</a:t>
            </a:r>
            <a:br>
              <a:rPr lang="en-US" altLang="ja-JP" dirty="0">
                <a:solidFill>
                  <a:schemeClr val="bg1"/>
                </a:solidFill>
              </a:rPr>
            </a:br>
            <a:r>
              <a:rPr lang="ja-JP" altLang="en-US">
                <a:solidFill>
                  <a:schemeClr val="bg1"/>
                </a:solidFill>
              </a:rPr>
              <a:t>　・セミナー参加人数制限無し！</a:t>
            </a:r>
            <a:endParaRPr kumimoji="1" lang="ja-JP" altLang="en-US">
              <a:solidFill>
                <a:schemeClr val="bg1"/>
              </a:solidFill>
            </a:endParaRPr>
          </a:p>
        </p:txBody>
      </p:sp>
      <p:sp>
        <p:nvSpPr>
          <p:cNvPr id="9" name="テキスト ボックス 8">
            <a:extLst>
              <a:ext uri="{FF2B5EF4-FFF2-40B4-BE49-F238E27FC236}">
                <a16:creationId xmlns:a16="http://schemas.microsoft.com/office/drawing/2014/main" id="{8D600E2D-359D-2612-A4C7-3C7FEA1AD20B}"/>
              </a:ext>
            </a:extLst>
          </p:cNvPr>
          <p:cNvSpPr txBox="1"/>
          <p:nvPr/>
        </p:nvSpPr>
        <p:spPr>
          <a:xfrm>
            <a:off x="4572000" y="1556792"/>
            <a:ext cx="4366628" cy="4262064"/>
          </a:xfrm>
          <a:prstGeom prst="rect">
            <a:avLst/>
          </a:prstGeom>
          <a:solidFill>
            <a:srgbClr val="0070C0"/>
          </a:solidFill>
        </p:spPr>
        <p:txBody>
          <a:bodyPr wrap="square" rtlCol="0">
            <a:spAutoFit/>
          </a:bodyPr>
          <a:lstStyle/>
          <a:p>
            <a:pPr algn="ctr">
              <a:lnSpc>
                <a:spcPct val="200000"/>
              </a:lnSpc>
            </a:pPr>
            <a:r>
              <a:rPr kumimoji="1" lang="en-US" altLang="ja-JP" sz="2400" dirty="0">
                <a:solidFill>
                  <a:schemeClr val="bg1"/>
                </a:solidFill>
              </a:rPr>
              <a:t>【</a:t>
            </a:r>
            <a:r>
              <a:rPr lang="ja-JP" altLang="en-US" sz="2400">
                <a:solidFill>
                  <a:schemeClr val="bg1"/>
                </a:solidFill>
              </a:rPr>
              <a:t>２</a:t>
            </a:r>
            <a:r>
              <a:rPr kumimoji="1" lang="en-US" altLang="ja-JP" sz="2400" dirty="0">
                <a:solidFill>
                  <a:schemeClr val="bg1"/>
                </a:solidFill>
              </a:rPr>
              <a:t>】</a:t>
            </a:r>
          </a:p>
          <a:p>
            <a:pPr algn="ctr">
              <a:lnSpc>
                <a:spcPct val="200000"/>
              </a:lnSpc>
            </a:pPr>
            <a:r>
              <a:rPr kumimoji="1" lang="ja-JP" altLang="en-US" sz="2400">
                <a:solidFill>
                  <a:schemeClr val="bg1"/>
                </a:solidFill>
              </a:rPr>
              <a:t>相続案件獲得実践会</a:t>
            </a:r>
            <a:endParaRPr kumimoji="1" lang="en-US" altLang="ja-JP" sz="2400" dirty="0">
              <a:solidFill>
                <a:schemeClr val="bg1"/>
              </a:solidFill>
            </a:endParaRPr>
          </a:p>
          <a:p>
            <a:pPr>
              <a:lnSpc>
                <a:spcPct val="200000"/>
              </a:lnSpc>
            </a:pPr>
            <a:r>
              <a:rPr lang="ja-JP" altLang="en-US">
                <a:solidFill>
                  <a:schemeClr val="bg1"/>
                </a:solidFill>
              </a:rPr>
              <a:t>　</a:t>
            </a:r>
            <a:r>
              <a:rPr kumimoji="1" lang="ja-JP" altLang="en-US">
                <a:solidFill>
                  <a:schemeClr val="bg1"/>
                </a:solidFill>
              </a:rPr>
              <a:t>・月１回</a:t>
            </a:r>
            <a:r>
              <a:rPr kumimoji="1" lang="en-US" altLang="ja-JP" dirty="0">
                <a:solidFill>
                  <a:schemeClr val="bg1"/>
                </a:solidFill>
              </a:rPr>
              <a:t>60</a:t>
            </a:r>
            <a:r>
              <a:rPr kumimoji="1" lang="ja-JP" altLang="en-US">
                <a:solidFill>
                  <a:schemeClr val="bg1"/>
                </a:solidFill>
              </a:rPr>
              <a:t>分のグループコンサルティング</a:t>
            </a:r>
            <a:endParaRPr kumimoji="1" lang="en-US" altLang="ja-JP" dirty="0">
              <a:solidFill>
                <a:schemeClr val="bg1"/>
              </a:solidFill>
            </a:endParaRPr>
          </a:p>
          <a:p>
            <a:pPr>
              <a:lnSpc>
                <a:spcPct val="200000"/>
              </a:lnSpc>
            </a:pPr>
            <a:r>
              <a:rPr lang="ja-JP" altLang="en-US">
                <a:solidFill>
                  <a:schemeClr val="bg1"/>
                </a:solidFill>
              </a:rPr>
              <a:t>　・月１件の相続案件をプラス１するために</a:t>
            </a:r>
            <a:br>
              <a:rPr lang="en-US" altLang="ja-JP" dirty="0">
                <a:solidFill>
                  <a:schemeClr val="bg1"/>
                </a:solidFill>
              </a:rPr>
            </a:br>
            <a:r>
              <a:rPr lang="ja-JP" altLang="en-US">
                <a:solidFill>
                  <a:schemeClr val="bg1"/>
                </a:solidFill>
              </a:rPr>
              <a:t>　・相続の見込客発見方法</a:t>
            </a:r>
            <a:br>
              <a:rPr lang="en-US" altLang="ja-JP" dirty="0">
                <a:solidFill>
                  <a:schemeClr val="bg1"/>
                </a:solidFill>
              </a:rPr>
            </a:br>
            <a:r>
              <a:rPr lang="ja-JP" altLang="en-US">
                <a:solidFill>
                  <a:schemeClr val="bg1"/>
                </a:solidFill>
              </a:rPr>
              <a:t>　・相続の保険設計</a:t>
            </a:r>
            <a:r>
              <a:rPr lang="en-US" altLang="ja-JP" dirty="0">
                <a:solidFill>
                  <a:schemeClr val="bg1"/>
                </a:solidFill>
              </a:rPr>
              <a:t>&amp;</a:t>
            </a:r>
            <a:r>
              <a:rPr lang="ja-JP" altLang="en-US">
                <a:solidFill>
                  <a:schemeClr val="bg1"/>
                </a:solidFill>
              </a:rPr>
              <a:t>保険販売の実例</a:t>
            </a:r>
            <a:br>
              <a:rPr lang="en-US" altLang="ja-JP" dirty="0">
                <a:solidFill>
                  <a:schemeClr val="bg1"/>
                </a:solidFill>
              </a:rPr>
            </a:br>
            <a:r>
              <a:rPr lang="ja-JP" altLang="en-US">
                <a:solidFill>
                  <a:schemeClr val="bg1"/>
                </a:solidFill>
              </a:rPr>
              <a:t>　・毎月コミッション〇〇万円オンしよう！</a:t>
            </a:r>
            <a:endParaRPr kumimoji="1" lang="ja-JP" altLang="en-US">
              <a:solidFill>
                <a:schemeClr val="bg1"/>
              </a:solidFill>
            </a:endParaRPr>
          </a:p>
        </p:txBody>
      </p:sp>
      <p:sp>
        <p:nvSpPr>
          <p:cNvPr id="3" name="テキスト ボックス 2">
            <a:extLst>
              <a:ext uri="{FF2B5EF4-FFF2-40B4-BE49-F238E27FC236}">
                <a16:creationId xmlns:a16="http://schemas.microsoft.com/office/drawing/2014/main" id="{50121099-D1FA-5244-9BB9-E47F896969AA}"/>
              </a:ext>
            </a:extLst>
          </p:cNvPr>
          <p:cNvSpPr txBox="1"/>
          <p:nvPr/>
        </p:nvSpPr>
        <p:spPr>
          <a:xfrm>
            <a:off x="1331640" y="6004198"/>
            <a:ext cx="6744154" cy="707886"/>
          </a:xfrm>
          <a:prstGeom prst="rect">
            <a:avLst/>
          </a:prstGeom>
          <a:noFill/>
        </p:spPr>
        <p:txBody>
          <a:bodyPr wrap="none" rtlCol="0">
            <a:spAutoFit/>
          </a:bodyPr>
          <a:lstStyle/>
          <a:p>
            <a:r>
              <a:rPr kumimoji="1" lang="ja-JP" altLang="en-US" sz="4000">
                <a:highlight>
                  <a:srgbClr val="FFFF00"/>
                </a:highlight>
              </a:rPr>
              <a:t>通常合計価格：</a:t>
            </a:r>
            <a:r>
              <a:rPr kumimoji="1" lang="en-US" altLang="ja-JP" sz="4000" dirty="0">
                <a:highlight>
                  <a:srgbClr val="FFFF00"/>
                </a:highlight>
              </a:rPr>
              <a:t>165,000</a:t>
            </a:r>
            <a:r>
              <a:rPr kumimoji="1" lang="ja-JP" altLang="en-US" sz="4000">
                <a:highlight>
                  <a:srgbClr val="FFFF00"/>
                </a:highlight>
              </a:rPr>
              <a:t>円／月</a:t>
            </a:r>
          </a:p>
        </p:txBody>
      </p:sp>
      <p:sp>
        <p:nvSpPr>
          <p:cNvPr id="6" name="テキスト ボックス 5">
            <a:extLst>
              <a:ext uri="{FF2B5EF4-FFF2-40B4-BE49-F238E27FC236}">
                <a16:creationId xmlns:a16="http://schemas.microsoft.com/office/drawing/2014/main" id="{1ED67CE2-F1D8-66B2-E727-7817B49B4EEF}"/>
              </a:ext>
            </a:extLst>
          </p:cNvPr>
          <p:cNvSpPr txBox="1"/>
          <p:nvPr/>
        </p:nvSpPr>
        <p:spPr>
          <a:xfrm>
            <a:off x="7956376" y="6339817"/>
            <a:ext cx="971741" cy="369332"/>
          </a:xfrm>
          <a:prstGeom prst="rect">
            <a:avLst/>
          </a:prstGeom>
          <a:noFill/>
        </p:spPr>
        <p:txBody>
          <a:bodyPr wrap="none" rtlCol="0">
            <a:spAutoFit/>
          </a:bodyPr>
          <a:lstStyle/>
          <a:p>
            <a:r>
              <a:rPr lang="ja-JP" altLang="en-US"/>
              <a:t>のところ</a:t>
            </a:r>
            <a:endParaRPr kumimoji="1" lang="ja-JP" altLang="en-US"/>
          </a:p>
        </p:txBody>
      </p:sp>
    </p:spTree>
    <p:extLst>
      <p:ext uri="{BB962C8B-B14F-4D97-AF65-F5344CB8AC3E}">
        <p14:creationId xmlns:p14="http://schemas.microsoft.com/office/powerpoint/2010/main" val="263623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3"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3">
            <a:extLst>
              <a:ext uri="{FF2B5EF4-FFF2-40B4-BE49-F238E27FC236}">
                <a16:creationId xmlns:a16="http://schemas.microsoft.com/office/drawing/2014/main" id="{00B63BC2-A5CF-F248-BA0E-21745E2D04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03CFEAE4-ED94-8AE1-26B6-4069544127F0}"/>
              </a:ext>
            </a:extLst>
          </p:cNvPr>
          <p:cNvSpPr txBox="1"/>
          <p:nvPr/>
        </p:nvSpPr>
        <p:spPr>
          <a:xfrm>
            <a:off x="2342488" y="1346784"/>
            <a:ext cx="4238661" cy="646331"/>
          </a:xfrm>
          <a:prstGeom prst="rect">
            <a:avLst/>
          </a:prstGeom>
          <a:solidFill>
            <a:srgbClr val="00B050"/>
          </a:solidFill>
        </p:spPr>
        <p:txBody>
          <a:bodyPr wrap="none" rtlCol="0">
            <a:spAutoFit/>
          </a:bodyPr>
          <a:lstStyle/>
          <a:p>
            <a:pPr algn="ctr"/>
            <a:r>
              <a:rPr kumimoji="1" lang="ja-JP" altLang="en-US" sz="2000">
                <a:solidFill>
                  <a:schemeClr val="bg1"/>
                </a:solidFill>
              </a:rPr>
              <a:t>相続</a:t>
            </a:r>
            <a:r>
              <a:rPr kumimoji="1" lang="en-US" altLang="ja-JP" sz="2000" dirty="0">
                <a:solidFill>
                  <a:schemeClr val="bg1"/>
                </a:solidFill>
              </a:rPr>
              <a:t>  </a:t>
            </a:r>
            <a:r>
              <a:rPr kumimoji="1" lang="ja-JP" altLang="en-US" sz="3600">
                <a:solidFill>
                  <a:schemeClr val="bg1"/>
                </a:solidFill>
              </a:rPr>
              <a:t>「プラス１」</a:t>
            </a:r>
            <a:r>
              <a:rPr kumimoji="1" lang="en-US" altLang="ja-JP" sz="3600" dirty="0">
                <a:solidFill>
                  <a:schemeClr val="bg1"/>
                </a:solidFill>
              </a:rPr>
              <a:t>  </a:t>
            </a:r>
            <a:r>
              <a:rPr kumimoji="1" lang="ja-JP" altLang="en-US" sz="2000">
                <a:solidFill>
                  <a:schemeClr val="bg1"/>
                </a:solidFill>
              </a:rPr>
              <a:t>プロジェクト</a:t>
            </a:r>
            <a:endParaRPr kumimoji="1" lang="en-US" altLang="ja-JP" sz="2000" dirty="0">
              <a:solidFill>
                <a:schemeClr val="bg1"/>
              </a:solidFill>
            </a:endParaRPr>
          </a:p>
        </p:txBody>
      </p:sp>
      <p:sp>
        <p:nvSpPr>
          <p:cNvPr id="4" name="テキスト ボックス 3">
            <a:extLst>
              <a:ext uri="{FF2B5EF4-FFF2-40B4-BE49-F238E27FC236}">
                <a16:creationId xmlns:a16="http://schemas.microsoft.com/office/drawing/2014/main" id="{5760DFA8-EEB9-E251-1752-D53646DECC6F}"/>
              </a:ext>
            </a:extLst>
          </p:cNvPr>
          <p:cNvSpPr txBox="1"/>
          <p:nvPr/>
        </p:nvSpPr>
        <p:spPr>
          <a:xfrm>
            <a:off x="3059831" y="2050538"/>
            <a:ext cx="2803974" cy="1384995"/>
          </a:xfrm>
          <a:prstGeom prst="rect">
            <a:avLst/>
          </a:prstGeom>
          <a:noFill/>
        </p:spPr>
        <p:txBody>
          <a:bodyPr wrap="none" rtlCol="0">
            <a:spAutoFit/>
          </a:bodyPr>
          <a:lstStyle/>
          <a:p>
            <a:pPr algn="ctr"/>
            <a:r>
              <a:rPr kumimoji="1" lang="ja-JP" altLang="en-US" sz="2800"/>
              <a:t>入会金：</a:t>
            </a:r>
            <a:r>
              <a:rPr lang="en-US" altLang="ja-JP" sz="2800" dirty="0"/>
              <a:t>33,000</a:t>
            </a:r>
            <a:r>
              <a:rPr lang="ja-JP" altLang="en-US" sz="2800"/>
              <a:t>円</a:t>
            </a:r>
            <a:endParaRPr lang="en-US" altLang="ja-JP" sz="2800" dirty="0"/>
          </a:p>
          <a:p>
            <a:pPr algn="ctr"/>
            <a:endParaRPr kumimoji="1" lang="en-US" altLang="ja-JP" sz="2800" dirty="0"/>
          </a:p>
          <a:p>
            <a:pPr algn="ctr"/>
            <a:r>
              <a:rPr lang="ja-JP" altLang="en-US" sz="2800"/>
              <a:t>月会費：</a:t>
            </a:r>
            <a:r>
              <a:rPr lang="en-US" altLang="ja-JP" sz="2800" dirty="0"/>
              <a:t>22,000</a:t>
            </a:r>
            <a:r>
              <a:rPr lang="ja-JP" altLang="en-US" sz="2800"/>
              <a:t>円</a:t>
            </a:r>
            <a:endParaRPr kumimoji="1" lang="ja-JP" altLang="en-US" sz="2800"/>
          </a:p>
        </p:txBody>
      </p:sp>
      <p:sp>
        <p:nvSpPr>
          <p:cNvPr id="5" name="下矢印 4">
            <a:extLst>
              <a:ext uri="{FF2B5EF4-FFF2-40B4-BE49-F238E27FC236}">
                <a16:creationId xmlns:a16="http://schemas.microsoft.com/office/drawing/2014/main" id="{E3EB9305-DB65-26B5-2978-CC62AD46675A}"/>
              </a:ext>
            </a:extLst>
          </p:cNvPr>
          <p:cNvSpPr/>
          <p:nvPr/>
        </p:nvSpPr>
        <p:spPr>
          <a:xfrm>
            <a:off x="4139951" y="3529479"/>
            <a:ext cx="1008112" cy="50405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4EA6401-3009-9181-4E4E-926D0491F152}"/>
              </a:ext>
            </a:extLst>
          </p:cNvPr>
          <p:cNvSpPr txBox="1"/>
          <p:nvPr/>
        </p:nvSpPr>
        <p:spPr>
          <a:xfrm>
            <a:off x="2086255" y="4127481"/>
            <a:ext cx="4666855" cy="400110"/>
          </a:xfrm>
          <a:prstGeom prst="rect">
            <a:avLst/>
          </a:prstGeom>
          <a:noFill/>
        </p:spPr>
        <p:txBody>
          <a:bodyPr wrap="none" rtlCol="0">
            <a:spAutoFit/>
          </a:bodyPr>
          <a:lstStyle/>
          <a:p>
            <a:r>
              <a:rPr lang="ja-JP" altLang="en-US" sz="2000"/>
              <a:t>本日のセミナー参加者</a:t>
            </a:r>
            <a:r>
              <a:rPr kumimoji="1" lang="ja-JP" altLang="en-US" sz="2000"/>
              <a:t>さま限定・特別価格</a:t>
            </a:r>
            <a:endParaRPr kumimoji="1" lang="ja-JP" altLang="en-US" sz="2000" dirty="0"/>
          </a:p>
        </p:txBody>
      </p:sp>
      <p:sp>
        <p:nvSpPr>
          <p:cNvPr id="9" name="テキスト ボックス 8">
            <a:extLst>
              <a:ext uri="{FF2B5EF4-FFF2-40B4-BE49-F238E27FC236}">
                <a16:creationId xmlns:a16="http://schemas.microsoft.com/office/drawing/2014/main" id="{52040FFB-7B42-D078-DCE6-FFBB0344DC17}"/>
              </a:ext>
            </a:extLst>
          </p:cNvPr>
          <p:cNvSpPr txBox="1"/>
          <p:nvPr/>
        </p:nvSpPr>
        <p:spPr>
          <a:xfrm>
            <a:off x="2386273" y="4527591"/>
            <a:ext cx="4671472" cy="2181879"/>
          </a:xfrm>
          <a:prstGeom prst="rect">
            <a:avLst/>
          </a:prstGeom>
          <a:noFill/>
        </p:spPr>
        <p:txBody>
          <a:bodyPr wrap="none" rtlCol="0">
            <a:spAutoFit/>
          </a:bodyPr>
          <a:lstStyle/>
          <a:p>
            <a:pPr algn="ctr">
              <a:lnSpc>
                <a:spcPct val="150000"/>
              </a:lnSpc>
            </a:pPr>
            <a:r>
              <a:rPr kumimoji="1" lang="ja-JP" altLang="en-US" sz="4800">
                <a:solidFill>
                  <a:srgbClr val="FF0000"/>
                </a:solidFill>
              </a:rPr>
              <a:t>入会金：</a:t>
            </a:r>
            <a:r>
              <a:rPr kumimoji="1" lang="en-US" altLang="ja-JP" sz="4800" dirty="0">
                <a:solidFill>
                  <a:srgbClr val="FF0000"/>
                </a:solidFill>
              </a:rPr>
              <a:t>0</a:t>
            </a:r>
            <a:r>
              <a:rPr kumimoji="1" lang="ja-JP" altLang="en-US" sz="4800">
                <a:solidFill>
                  <a:srgbClr val="FF0000"/>
                </a:solidFill>
              </a:rPr>
              <a:t>円</a:t>
            </a:r>
            <a:endParaRPr kumimoji="1" lang="en-US" altLang="ja-JP" sz="4800" dirty="0">
              <a:solidFill>
                <a:srgbClr val="FF0000"/>
              </a:solidFill>
            </a:endParaRPr>
          </a:p>
          <a:p>
            <a:pPr algn="ctr">
              <a:lnSpc>
                <a:spcPct val="150000"/>
              </a:lnSpc>
            </a:pPr>
            <a:r>
              <a:rPr lang="ja-JP" altLang="en-US" sz="4800">
                <a:solidFill>
                  <a:srgbClr val="FF0000"/>
                </a:solidFill>
              </a:rPr>
              <a:t>月会費：</a:t>
            </a:r>
            <a:r>
              <a:rPr lang="en-US" altLang="ja-JP" sz="4800" dirty="0">
                <a:solidFill>
                  <a:srgbClr val="FF0000"/>
                </a:solidFill>
              </a:rPr>
              <a:t>11,000</a:t>
            </a:r>
            <a:r>
              <a:rPr lang="ja-JP" altLang="en-US" sz="4800">
                <a:solidFill>
                  <a:srgbClr val="FF0000"/>
                </a:solidFill>
              </a:rPr>
              <a:t>円</a:t>
            </a:r>
            <a:endParaRPr kumimoji="1" lang="ja-JP" altLang="en-US" sz="4800">
              <a:solidFill>
                <a:srgbClr val="FF0000"/>
              </a:solidFill>
            </a:endParaRPr>
          </a:p>
        </p:txBody>
      </p:sp>
      <p:sp>
        <p:nvSpPr>
          <p:cNvPr id="10" name="テキスト ボックス 9">
            <a:extLst>
              <a:ext uri="{FF2B5EF4-FFF2-40B4-BE49-F238E27FC236}">
                <a16:creationId xmlns:a16="http://schemas.microsoft.com/office/drawing/2014/main" id="{4D879A43-6EB8-3D8D-390D-E1C95802C17E}"/>
              </a:ext>
            </a:extLst>
          </p:cNvPr>
          <p:cNvSpPr txBox="1"/>
          <p:nvPr/>
        </p:nvSpPr>
        <p:spPr>
          <a:xfrm>
            <a:off x="1151833" y="3067814"/>
            <a:ext cx="7447873" cy="923330"/>
          </a:xfrm>
          <a:prstGeom prst="rect">
            <a:avLst/>
          </a:prstGeom>
          <a:solidFill>
            <a:srgbClr val="FFFF00"/>
          </a:solidFill>
        </p:spPr>
        <p:txBody>
          <a:bodyPr wrap="none" rtlCol="0">
            <a:spAutoFit/>
          </a:bodyPr>
          <a:lstStyle/>
          <a:p>
            <a:r>
              <a:rPr lang="en-US" altLang="ja-JP" sz="5400" dirty="0"/>
              <a:t>10</a:t>
            </a:r>
            <a:r>
              <a:rPr kumimoji="1" lang="ja-JP" altLang="en-US" sz="5400"/>
              <a:t>月</a:t>
            </a:r>
            <a:r>
              <a:rPr lang="en-US" altLang="ja-JP" sz="5400" dirty="0"/>
              <a:t>18</a:t>
            </a:r>
            <a:r>
              <a:rPr kumimoji="1" lang="ja-JP" altLang="en-US" sz="5400"/>
              <a:t>日（金）</a:t>
            </a:r>
            <a:r>
              <a:rPr kumimoji="1" lang="en-US" altLang="ja-JP" sz="5400" dirty="0"/>
              <a:t>17:00</a:t>
            </a:r>
            <a:r>
              <a:rPr kumimoji="1" lang="ja-JP" altLang="en-US" sz="5400"/>
              <a:t>まで</a:t>
            </a:r>
          </a:p>
        </p:txBody>
      </p:sp>
    </p:spTree>
    <p:extLst>
      <p:ext uri="{BB962C8B-B14F-4D97-AF65-F5344CB8AC3E}">
        <p14:creationId xmlns:p14="http://schemas.microsoft.com/office/powerpoint/2010/main" val="419560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1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9" grpId="0"/>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439417" y="476672"/>
            <a:ext cx="6290505" cy="6186309"/>
          </a:xfrm>
          <a:prstGeom prst="rect">
            <a:avLst/>
          </a:prstGeom>
          <a:noFill/>
        </p:spPr>
        <p:txBody>
          <a:bodyPr wrap="none" rtlCol="0">
            <a:spAutoFit/>
          </a:bodyPr>
          <a:lstStyle/>
          <a:p>
            <a:pPr algn="ctr"/>
            <a:r>
              <a:rPr kumimoji="1" lang="ja-JP" altLang="en-US" sz="2400" dirty="0">
                <a:latin typeface="MS PGothic" panose="020B0600070205080204" pitchFamily="34" charset="-128"/>
                <a:ea typeface="MS PGothic" panose="020B0600070205080204" pitchFamily="34" charset="-128"/>
              </a:rPr>
              <a:t>＜申し込み方法＞</a:t>
            </a:r>
            <a:endParaRPr kumimoji="1" lang="en-US" altLang="ja-JP" sz="2400" dirty="0">
              <a:latin typeface="MS PGothic" panose="020B0600070205080204" pitchFamily="34" charset="-128"/>
              <a:ea typeface="MS PGothic" panose="020B0600070205080204" pitchFamily="34" charset="-128"/>
            </a:endParaRPr>
          </a:p>
          <a:p>
            <a:pPr algn="ctr"/>
            <a:endParaRPr lang="en-US" altLang="ja-JP" sz="2400" dirty="0">
              <a:latin typeface="MS PGothic" panose="020B0600070205080204" pitchFamily="34" charset="-128"/>
              <a:ea typeface="MS PGothic" panose="020B0600070205080204" pitchFamily="34" charset="-128"/>
            </a:endParaRPr>
          </a:p>
          <a:p>
            <a:pPr algn="ctr"/>
            <a:r>
              <a:rPr kumimoji="1" lang="en-US" altLang="ja-JP" sz="2400" dirty="0">
                <a:latin typeface="MS PGothic" panose="020B0600070205080204" pitchFamily="34" charset="-128"/>
                <a:ea typeface="MS PGothic" panose="020B0600070205080204" pitchFamily="34" charset="-128"/>
              </a:rPr>
              <a:t>①</a:t>
            </a:r>
            <a:r>
              <a:rPr lang="ja-JP" altLang="en-US" sz="2400">
                <a:latin typeface="MS PGothic" panose="020B0600070205080204" pitchFamily="34" charset="-128"/>
                <a:ea typeface="MS PGothic" panose="020B0600070205080204" pitchFamily="34" charset="-128"/>
              </a:rPr>
              <a:t>いますぐエントリーする。</a:t>
            </a:r>
            <a:endParaRPr lang="en-US" altLang="ja-JP" sz="2400" dirty="0">
              <a:latin typeface="MS PGothic" panose="020B0600070205080204" pitchFamily="34" charset="-128"/>
              <a:ea typeface="MS PGothic" panose="020B0600070205080204" pitchFamily="34" charset="-128"/>
            </a:endParaRPr>
          </a:p>
          <a:p>
            <a:pPr algn="ctr"/>
            <a:endParaRPr kumimoji="1" lang="en-US" altLang="ja-JP" sz="2400" dirty="0">
              <a:latin typeface="MS PGothic" panose="020B0600070205080204" pitchFamily="34" charset="-128"/>
              <a:ea typeface="MS PGothic" panose="020B0600070205080204" pitchFamily="34" charset="-128"/>
            </a:endParaRPr>
          </a:p>
          <a:p>
            <a:pPr algn="ctr"/>
            <a:endParaRPr lang="en-US" altLang="ja-JP" sz="2400" dirty="0">
              <a:latin typeface="MS PGothic" panose="020B0600070205080204" pitchFamily="34" charset="-128"/>
              <a:ea typeface="MS PGothic" panose="020B0600070205080204" pitchFamily="34" charset="-128"/>
            </a:endParaRPr>
          </a:p>
          <a:p>
            <a:pPr algn="ctr"/>
            <a:r>
              <a:rPr lang="en-US" altLang="ja-JP" sz="2400" dirty="0">
                <a:latin typeface="MS PGothic" panose="020B0600070205080204" pitchFamily="34" charset="-128"/>
                <a:ea typeface="MS PGothic" panose="020B0600070205080204" pitchFamily="34" charset="-128"/>
              </a:rPr>
              <a:t>②</a:t>
            </a:r>
            <a:r>
              <a:rPr kumimoji="1" lang="ja-JP" altLang="en-US" sz="2400">
                <a:latin typeface="MS PGothic" panose="020B0600070205080204" pitchFamily="34" charset="-128"/>
                <a:ea typeface="MS PGothic" panose="020B0600070205080204" pitchFamily="34" charset="-128"/>
              </a:rPr>
              <a:t>後ほど秘書の</a:t>
            </a:r>
            <a:r>
              <a:rPr kumimoji="1" lang="en-US" altLang="ja-JP" sz="2400" dirty="0" err="1">
                <a:latin typeface="MS PGothic" panose="020B0600070205080204" pitchFamily="34" charset="-128"/>
                <a:ea typeface="MS PGothic" panose="020B0600070205080204" pitchFamily="34" charset="-128"/>
              </a:rPr>
              <a:t>Kaho</a:t>
            </a:r>
            <a:r>
              <a:rPr kumimoji="1" lang="ja-JP" altLang="en-US" sz="2400">
                <a:latin typeface="MS PGothic" panose="020B0600070205080204" pitchFamily="34" charset="-128"/>
                <a:ea typeface="MS PGothic" panose="020B0600070205080204" pitchFamily="34" charset="-128"/>
              </a:rPr>
              <a:t>さんからお送りする</a:t>
            </a:r>
            <a:endParaRPr kumimoji="1" lang="en-US" altLang="ja-JP" sz="2400" dirty="0">
              <a:latin typeface="MS PGothic" panose="020B0600070205080204" pitchFamily="34" charset="-128"/>
              <a:ea typeface="MS PGothic" panose="020B0600070205080204" pitchFamily="34" charset="-128"/>
            </a:endParaRPr>
          </a:p>
          <a:p>
            <a:pPr algn="ctr"/>
            <a:endParaRPr kumimoji="1" lang="en-US" altLang="ja-JP" sz="2400" dirty="0">
              <a:latin typeface="MS PGothic" panose="020B0600070205080204" pitchFamily="34" charset="-128"/>
              <a:ea typeface="MS PGothic" panose="020B0600070205080204" pitchFamily="34" charset="-128"/>
            </a:endParaRPr>
          </a:p>
          <a:p>
            <a:pPr algn="ctr"/>
            <a:r>
              <a:rPr lang="ja-JP" altLang="en-US" sz="3600">
                <a:solidFill>
                  <a:srgbClr val="FF0000"/>
                </a:solidFill>
                <a:latin typeface="MS PGothic" panose="020B0600070205080204" pitchFamily="34" charset="-128"/>
                <a:ea typeface="MS PGothic" panose="020B0600070205080204" pitchFamily="34" charset="-128"/>
              </a:rPr>
              <a:t>相続「プラス１」プロジェクト</a:t>
            </a:r>
            <a:endParaRPr lang="en-US" altLang="ja-JP" sz="3600" dirty="0">
              <a:solidFill>
                <a:srgbClr val="FF0000"/>
              </a:solidFill>
              <a:latin typeface="MS PGothic" panose="020B0600070205080204" pitchFamily="34" charset="-128"/>
              <a:ea typeface="MS PGothic" panose="020B0600070205080204" pitchFamily="34" charset="-128"/>
            </a:endParaRPr>
          </a:p>
          <a:p>
            <a:pPr algn="ctr"/>
            <a:r>
              <a:rPr kumimoji="1" lang="ja-JP" altLang="en-US" sz="3600">
                <a:solidFill>
                  <a:srgbClr val="FF0000"/>
                </a:solidFill>
                <a:latin typeface="MS PGothic" panose="020B0600070205080204" pitchFamily="34" charset="-128"/>
                <a:ea typeface="MS PGothic" panose="020B0600070205080204" pitchFamily="34" charset="-128"/>
              </a:rPr>
              <a:t>受講申し込みフォーム</a:t>
            </a:r>
            <a:endParaRPr kumimoji="1" lang="en-US" altLang="ja-JP" sz="3600" dirty="0">
              <a:solidFill>
                <a:srgbClr val="FF0000"/>
              </a:solidFill>
              <a:latin typeface="MS PGothic" panose="020B0600070205080204" pitchFamily="34" charset="-128"/>
              <a:ea typeface="MS PGothic" panose="020B0600070205080204" pitchFamily="34" charset="-128"/>
            </a:endParaRPr>
          </a:p>
          <a:p>
            <a:pPr algn="ctr"/>
            <a:endParaRPr kumimoji="1" lang="en-US" altLang="ja-JP" sz="3600" dirty="0">
              <a:solidFill>
                <a:srgbClr val="FF0000"/>
              </a:solidFill>
              <a:latin typeface="MS PGothic" panose="020B0600070205080204" pitchFamily="34" charset="-128"/>
              <a:ea typeface="MS PGothic" panose="020B0600070205080204" pitchFamily="34" charset="-128"/>
            </a:endParaRPr>
          </a:p>
          <a:p>
            <a:pPr algn="ctr"/>
            <a:r>
              <a:rPr lang="ja-JP" altLang="en-US" sz="2400">
                <a:latin typeface="MS PGothic" panose="020B0600070205080204" pitchFamily="34" charset="-128"/>
                <a:ea typeface="MS PGothic" panose="020B0600070205080204" pitchFamily="34" charset="-128"/>
              </a:rPr>
              <a:t>に記入・送信する。</a:t>
            </a:r>
            <a:endParaRPr kumimoji="1" lang="en-US" altLang="ja-JP" sz="2400" dirty="0">
              <a:latin typeface="MS PGothic" panose="020B0600070205080204" pitchFamily="34" charset="-128"/>
              <a:ea typeface="MS PGothic" panose="020B0600070205080204" pitchFamily="34" charset="-128"/>
            </a:endParaRPr>
          </a:p>
          <a:p>
            <a:pPr algn="ctr"/>
            <a:endParaRPr lang="en-US" altLang="ja-JP" sz="2400" dirty="0">
              <a:latin typeface="MS PGothic" panose="020B0600070205080204" pitchFamily="34" charset="-128"/>
              <a:ea typeface="MS PGothic" panose="020B0600070205080204" pitchFamily="34" charset="-128"/>
            </a:endParaRPr>
          </a:p>
          <a:p>
            <a:pPr algn="ctr"/>
            <a:r>
              <a:rPr kumimoji="1" lang="en-US" altLang="ja-JP" dirty="0">
                <a:latin typeface="MS PGothic" panose="020B0600070205080204" pitchFamily="34" charset="-128"/>
                <a:ea typeface="MS PGothic" panose="020B0600070205080204" pitchFamily="34" charset="-128"/>
              </a:rPr>
              <a:t>※</a:t>
            </a:r>
            <a:r>
              <a:rPr lang="ja-JP" altLang="en-US">
                <a:latin typeface="MS PGothic" panose="020B0600070205080204" pitchFamily="34" charset="-128"/>
                <a:ea typeface="MS PGothic" panose="020B0600070205080204" pitchFamily="34" charset="-128"/>
              </a:rPr>
              <a:t>セミナー</a:t>
            </a:r>
            <a:r>
              <a:rPr kumimoji="1" lang="ja-JP" altLang="en-US">
                <a:latin typeface="MS PGothic" panose="020B0600070205080204" pitchFamily="34" charset="-128"/>
                <a:ea typeface="MS PGothic" panose="020B0600070205080204" pitchFamily="34" charset="-128"/>
              </a:rPr>
              <a:t>終了後</a:t>
            </a:r>
            <a:r>
              <a:rPr kumimoji="1" lang="en-US" altLang="ja-JP" dirty="0">
                <a:latin typeface="MS PGothic" panose="020B0600070205080204" pitchFamily="34" charset="-128"/>
                <a:ea typeface="MS PGothic" panose="020B0600070205080204" pitchFamily="34" charset="-128"/>
              </a:rPr>
              <a:t>2</a:t>
            </a:r>
            <a:r>
              <a:rPr kumimoji="1" lang="ja-JP" altLang="en-US">
                <a:latin typeface="MS PGothic" panose="020B0600070205080204" pitchFamily="34" charset="-128"/>
                <a:ea typeface="MS PGothic" panose="020B0600070205080204" pitchFamily="34" charset="-128"/>
              </a:rPr>
              <a:t>時間以上経過してもメールがこない場合は、</a:t>
            </a:r>
            <a:br>
              <a:rPr kumimoji="1" lang="en-US" altLang="ja-JP" dirty="0">
                <a:latin typeface="MS PGothic" panose="020B0600070205080204" pitchFamily="34" charset="-128"/>
                <a:ea typeface="MS PGothic" panose="020B0600070205080204" pitchFamily="34" charset="-128"/>
              </a:rPr>
            </a:br>
            <a:r>
              <a:rPr kumimoji="1" lang="ja-JP" altLang="en-US">
                <a:latin typeface="MS PGothic" panose="020B0600070205080204" pitchFamily="34" charset="-128"/>
                <a:ea typeface="MS PGothic" panose="020B0600070205080204" pitchFamily="34" charset="-128"/>
              </a:rPr>
              <a:t>迷惑メールフォルダをご確認ください。</a:t>
            </a:r>
            <a:br>
              <a:rPr kumimoji="1" lang="en-US" altLang="ja-JP" dirty="0">
                <a:latin typeface="MS PGothic" panose="020B0600070205080204" pitchFamily="34" charset="-128"/>
                <a:ea typeface="MS PGothic" panose="020B0600070205080204" pitchFamily="34" charset="-128"/>
              </a:rPr>
            </a:br>
            <a:r>
              <a:rPr kumimoji="1" lang="ja-JP" altLang="en-US">
                <a:latin typeface="MS PGothic" panose="020B0600070205080204" pitchFamily="34" charset="-128"/>
                <a:ea typeface="MS PGothic" panose="020B0600070205080204" pitchFamily="34" charset="-128"/>
              </a:rPr>
              <a:t>また、それでもメールがない場合は、</a:t>
            </a:r>
            <a:endParaRPr kumimoji="1" lang="en-US" altLang="ja-JP" dirty="0">
              <a:latin typeface="MS PGothic" panose="020B0600070205080204" pitchFamily="34" charset="-128"/>
              <a:ea typeface="MS PGothic" panose="020B0600070205080204" pitchFamily="34" charset="-128"/>
            </a:endParaRPr>
          </a:p>
          <a:p>
            <a:pPr algn="ctr"/>
            <a:r>
              <a:rPr kumimoji="1" lang="ja-JP" altLang="en-US">
                <a:latin typeface="MS PGothic" panose="020B0600070205080204" pitchFamily="34" charset="-128"/>
                <a:ea typeface="MS PGothic" panose="020B0600070205080204" pitchFamily="34" charset="-128"/>
              </a:rPr>
              <a:t>むねお所長までご連絡ください。</a:t>
            </a:r>
            <a:endParaRPr kumimoji="1" lang="en-US" altLang="ja-JP" dirty="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33956620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3">
            <a:extLst>
              <a:ext uri="{FF2B5EF4-FFF2-40B4-BE49-F238E27FC236}">
                <a16:creationId xmlns:a16="http://schemas.microsoft.com/office/drawing/2014/main" id="{00B63BC2-A5CF-F248-BA0E-21745E2D04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553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323528" y="1585171"/>
            <a:ext cx="8568952" cy="4732065"/>
          </a:xfrm>
          <a:prstGeom prst="rect">
            <a:avLst/>
          </a:prstGeom>
        </p:spPr>
        <p:txBody>
          <a:bodyPr wrap="square">
            <a:spAutoFit/>
          </a:bodyPr>
          <a:lstStyle/>
          <a:p>
            <a:pPr algn="ctr">
              <a:lnSpc>
                <a:spcPct val="150000"/>
              </a:lnSpc>
            </a:pPr>
            <a:r>
              <a:rPr lang="ja-JP" altLang="en-US" sz="6000">
                <a:latin typeface="MS PGothic" panose="020B0600070205080204" pitchFamily="34" charset="-128"/>
                <a:ea typeface="MS PGothic" panose="020B0600070205080204" pitchFamily="34" charset="-128"/>
              </a:rPr>
              <a:t>専門性「だけ」</a:t>
            </a:r>
            <a:endParaRPr lang="en-US" altLang="ja-JP" sz="6000" dirty="0">
              <a:latin typeface="MS PGothic" panose="020B0600070205080204" pitchFamily="34" charset="-128"/>
              <a:ea typeface="MS PGothic" panose="020B0600070205080204" pitchFamily="34" charset="-128"/>
            </a:endParaRPr>
          </a:p>
          <a:p>
            <a:pPr algn="ctr">
              <a:lnSpc>
                <a:spcPct val="150000"/>
              </a:lnSpc>
            </a:pPr>
            <a:r>
              <a:rPr lang="ja-JP" altLang="en-US" sz="6000">
                <a:latin typeface="MS PGothic" panose="020B0600070205080204" pitchFamily="34" charset="-128"/>
                <a:ea typeface="MS PGothic" panose="020B0600070205080204" pitchFamily="34" charset="-128"/>
              </a:rPr>
              <a:t>では</a:t>
            </a:r>
            <a:endParaRPr lang="en-US" altLang="ja-JP" sz="6000" dirty="0">
              <a:latin typeface="MS PGothic" panose="020B0600070205080204" pitchFamily="34" charset="-128"/>
              <a:ea typeface="MS PGothic" panose="020B0600070205080204" pitchFamily="34" charset="-128"/>
            </a:endParaRPr>
          </a:p>
          <a:p>
            <a:pPr algn="ctr">
              <a:lnSpc>
                <a:spcPct val="150000"/>
              </a:lnSpc>
            </a:pPr>
            <a:r>
              <a:rPr lang="ja-JP" altLang="en-US" sz="9600">
                <a:solidFill>
                  <a:srgbClr val="FF0000"/>
                </a:solidFill>
                <a:latin typeface="MS PGothic" panose="020B0600070205080204" pitchFamily="34" charset="-128"/>
                <a:ea typeface="MS PGothic" panose="020B0600070205080204" pitchFamily="34" charset="-128"/>
              </a:rPr>
              <a:t>選ばれない</a:t>
            </a:r>
            <a:endParaRPr lang="en-US" altLang="ja-JP" sz="9600" dirty="0">
              <a:solidFill>
                <a:srgbClr val="FF0000"/>
              </a:solidFill>
              <a:latin typeface="MS PGothic" panose="020B0600070205080204" pitchFamily="34" charset="-128"/>
              <a:ea typeface="MS PGothic" panose="020B0600070205080204" pitchFamily="34" charset="-128"/>
            </a:endParaRPr>
          </a:p>
        </p:txBody>
      </p:sp>
      <p:sp>
        <p:nvSpPr>
          <p:cNvPr id="3" name="テキスト ボックス 2">
            <a:extLst>
              <a:ext uri="{FF2B5EF4-FFF2-40B4-BE49-F238E27FC236}">
                <a16:creationId xmlns:a16="http://schemas.microsoft.com/office/drawing/2014/main" id="{93DD33BC-79AD-A941-AD63-A08CE5D48270}"/>
              </a:ext>
            </a:extLst>
          </p:cNvPr>
          <p:cNvSpPr txBox="1"/>
          <p:nvPr/>
        </p:nvSpPr>
        <p:spPr>
          <a:xfrm>
            <a:off x="1829038" y="525780"/>
            <a:ext cx="5557932" cy="584775"/>
          </a:xfrm>
          <a:prstGeom prst="rect">
            <a:avLst/>
          </a:prstGeom>
          <a:noFill/>
        </p:spPr>
        <p:txBody>
          <a:bodyPr wrap="none" rtlCol="0">
            <a:spAutoFit/>
          </a:bodyPr>
          <a:lstStyle/>
          <a:p>
            <a:r>
              <a:rPr kumimoji="1" lang="ja-JP" altLang="en-US" sz="3200">
                <a:latin typeface="MS PGothic" panose="020B0600070205080204" pitchFamily="34" charset="-128"/>
                <a:ea typeface="MS PGothic" panose="020B0600070205080204" pitchFamily="34" charset="-128"/>
              </a:rPr>
              <a:t>目を向けるべき事実、それは</a:t>
            </a:r>
            <a:r>
              <a:rPr kumimoji="1" lang="en-US" altLang="ja-JP" sz="3200" dirty="0">
                <a:latin typeface="MS PGothic" panose="020B0600070205080204" pitchFamily="34" charset="-128"/>
                <a:ea typeface="MS PGothic" panose="020B0600070205080204" pitchFamily="34" charset="-128"/>
              </a:rPr>
              <a:t>…</a:t>
            </a:r>
            <a:endParaRPr kumimoji="1" lang="ja-JP" altLang="en-US" sz="320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227516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7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75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75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287522" y="1669950"/>
            <a:ext cx="8568952" cy="4191019"/>
          </a:xfrm>
          <a:prstGeom prst="rect">
            <a:avLst/>
          </a:prstGeom>
        </p:spPr>
        <p:txBody>
          <a:bodyPr wrap="square">
            <a:spAutoFit/>
          </a:bodyPr>
          <a:lstStyle/>
          <a:p>
            <a:pPr algn="ctr">
              <a:lnSpc>
                <a:spcPct val="150000"/>
              </a:lnSpc>
            </a:pPr>
            <a:r>
              <a:rPr lang="en-US" altLang="ja-JP" sz="6600" dirty="0">
                <a:latin typeface="MS PGothic" panose="020B0600070205080204" pitchFamily="34" charset="-128"/>
                <a:ea typeface="MS PGothic" panose="020B0600070205080204" pitchFamily="34" charset="-128"/>
              </a:rPr>
              <a:t>①</a:t>
            </a:r>
            <a:r>
              <a:rPr lang="ja-JP" altLang="en-US" sz="6600">
                <a:latin typeface="MS PGothic" panose="020B0600070205080204" pitchFamily="34" charset="-128"/>
                <a:ea typeface="MS PGothic" panose="020B0600070205080204" pitchFamily="34" charset="-128"/>
              </a:rPr>
              <a:t>選ばれる理由</a:t>
            </a:r>
            <a:endParaRPr lang="en-US" altLang="ja-JP" sz="6600" dirty="0">
              <a:latin typeface="MS PGothic" panose="020B0600070205080204" pitchFamily="34" charset="-128"/>
              <a:ea typeface="MS PGothic" panose="020B0600070205080204" pitchFamily="34" charset="-128"/>
            </a:endParaRPr>
          </a:p>
          <a:p>
            <a:pPr algn="ctr">
              <a:lnSpc>
                <a:spcPct val="150000"/>
              </a:lnSpc>
            </a:pPr>
            <a:r>
              <a:rPr lang="en-US" altLang="ja-JP" sz="6600" dirty="0">
                <a:latin typeface="MS PGothic" panose="020B0600070205080204" pitchFamily="34" charset="-128"/>
                <a:ea typeface="MS PGothic" panose="020B0600070205080204" pitchFamily="34" charset="-128"/>
              </a:rPr>
              <a:t>②</a:t>
            </a:r>
            <a:r>
              <a:rPr lang="ja-JP" altLang="en-US" sz="6600">
                <a:latin typeface="MS PGothic" panose="020B0600070205080204" pitchFamily="34" charset="-128"/>
                <a:ea typeface="MS PGothic" panose="020B0600070205080204" pitchFamily="34" charset="-128"/>
              </a:rPr>
              <a:t>選ばれる方法</a:t>
            </a:r>
            <a:endParaRPr lang="en-US" altLang="ja-JP" sz="6600" dirty="0">
              <a:latin typeface="MS PGothic" panose="020B0600070205080204" pitchFamily="34" charset="-128"/>
              <a:ea typeface="MS PGothic" panose="020B0600070205080204" pitchFamily="34" charset="-128"/>
            </a:endParaRPr>
          </a:p>
          <a:p>
            <a:pPr algn="ctr">
              <a:lnSpc>
                <a:spcPct val="150000"/>
              </a:lnSpc>
            </a:pPr>
            <a:r>
              <a:rPr lang="ja-JP" altLang="en-US" sz="5400">
                <a:latin typeface="MS PGothic" panose="020B0600070205080204" pitchFamily="34" charset="-128"/>
                <a:ea typeface="MS PGothic" panose="020B0600070205080204" pitchFamily="34" charset="-128"/>
              </a:rPr>
              <a:t>を作り上げること</a:t>
            </a:r>
            <a:endParaRPr lang="en-US" altLang="ja-JP" sz="5400" dirty="0">
              <a:latin typeface="MS PGothic" panose="020B0600070205080204" pitchFamily="34" charset="-128"/>
              <a:ea typeface="MS PGothic" panose="020B0600070205080204" pitchFamily="34" charset="-128"/>
            </a:endParaRPr>
          </a:p>
        </p:txBody>
      </p:sp>
      <p:sp>
        <p:nvSpPr>
          <p:cNvPr id="3" name="テキスト ボックス 2">
            <a:extLst>
              <a:ext uri="{FF2B5EF4-FFF2-40B4-BE49-F238E27FC236}">
                <a16:creationId xmlns:a16="http://schemas.microsoft.com/office/drawing/2014/main" id="{93DD33BC-79AD-A941-AD63-A08CE5D48270}"/>
              </a:ext>
            </a:extLst>
          </p:cNvPr>
          <p:cNvSpPr txBox="1"/>
          <p:nvPr/>
        </p:nvSpPr>
        <p:spPr>
          <a:xfrm>
            <a:off x="2022454" y="544325"/>
            <a:ext cx="5283819" cy="584775"/>
          </a:xfrm>
          <a:prstGeom prst="rect">
            <a:avLst/>
          </a:prstGeom>
          <a:noFill/>
        </p:spPr>
        <p:txBody>
          <a:bodyPr wrap="none" rtlCol="0">
            <a:spAutoFit/>
          </a:bodyPr>
          <a:lstStyle/>
          <a:p>
            <a:r>
              <a:rPr lang="ja-JP" altLang="en-US" sz="3200">
                <a:latin typeface="MS PGothic" panose="020B0600070205080204" pitchFamily="34" charset="-128"/>
                <a:ea typeface="MS PGothic" panose="020B0600070205080204" pitchFamily="34" charset="-128"/>
              </a:rPr>
              <a:t>相続の売り上げを上げる方法</a:t>
            </a:r>
            <a:endParaRPr kumimoji="1" lang="ja-JP" altLang="en-US" sz="320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376490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コンテンツ プレースホルダー 3">
            <a:extLst>
              <a:ext uri="{FF2B5EF4-FFF2-40B4-BE49-F238E27FC236}">
                <a16:creationId xmlns:a16="http://schemas.microsoft.com/office/drawing/2014/main" id="{90711547-48EE-B04E-A046-B3C065DA9F9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0" y="1196752"/>
            <a:ext cx="9144000" cy="5251694"/>
          </a:xfrm>
          <a:prstGeom prst="rect">
            <a:avLst/>
          </a:prstGeom>
        </p:spPr>
        <p:txBody>
          <a:bodyPr wrap="square">
            <a:spAutoFit/>
          </a:bodyPr>
          <a:lstStyle/>
          <a:p>
            <a:pPr algn="ctr">
              <a:lnSpc>
                <a:spcPct val="200000"/>
              </a:lnSpc>
            </a:pPr>
            <a:r>
              <a:rPr lang="ja-JP" altLang="en-US" sz="3200">
                <a:solidFill>
                  <a:srgbClr val="000000"/>
                </a:solidFill>
                <a:latin typeface="Helvetica" charset="0"/>
              </a:rPr>
              <a:t>①相続業界の未来とキャッチすべき</a:t>
            </a:r>
            <a:br>
              <a:rPr lang="en-US" altLang="ja-JP" sz="3200" dirty="0">
                <a:solidFill>
                  <a:srgbClr val="000000"/>
                </a:solidFill>
                <a:latin typeface="Helvetica" charset="0"/>
              </a:rPr>
            </a:br>
            <a:r>
              <a:rPr lang="ja-JP" altLang="en-US" sz="4800">
                <a:solidFill>
                  <a:srgbClr val="FF0000"/>
                </a:solidFill>
                <a:latin typeface="Helvetica" charset="0"/>
              </a:rPr>
              <a:t>ポジショニング</a:t>
            </a:r>
            <a:endParaRPr lang="en-US" altLang="ja-JP" sz="4800" dirty="0">
              <a:solidFill>
                <a:srgbClr val="FF0000"/>
              </a:solidFill>
              <a:latin typeface="Helvetica" charset="0"/>
            </a:endParaRPr>
          </a:p>
          <a:p>
            <a:pPr algn="ctr">
              <a:lnSpc>
                <a:spcPct val="200000"/>
              </a:lnSpc>
            </a:pPr>
            <a:r>
              <a:rPr lang="en-US" altLang="ja-JP" sz="3200" dirty="0">
                <a:solidFill>
                  <a:srgbClr val="000000"/>
                </a:solidFill>
                <a:latin typeface="Helvetica" charset="0"/>
              </a:rPr>
              <a:t>②</a:t>
            </a:r>
            <a:r>
              <a:rPr lang="ja-JP" altLang="en-US" sz="3200">
                <a:solidFill>
                  <a:srgbClr val="000000"/>
                </a:solidFill>
                <a:latin typeface="Helvetica" charset="0"/>
              </a:rPr>
              <a:t>相続で成果を上げ続ける</a:t>
            </a:r>
            <a:r>
              <a:rPr lang="ja-JP" altLang="en-US" sz="4800">
                <a:solidFill>
                  <a:srgbClr val="FF0000"/>
                </a:solidFill>
                <a:latin typeface="Helvetica" charset="0"/>
              </a:rPr>
              <a:t>ビジネスモデル</a:t>
            </a:r>
            <a:endParaRPr lang="en-US" altLang="ja-JP" sz="3200" dirty="0">
              <a:solidFill>
                <a:srgbClr val="000000"/>
              </a:solidFill>
              <a:latin typeface="Helvetica" charset="0"/>
            </a:endParaRPr>
          </a:p>
          <a:p>
            <a:pPr algn="ctr">
              <a:lnSpc>
                <a:spcPct val="200000"/>
              </a:lnSpc>
            </a:pPr>
            <a:r>
              <a:rPr lang="en-US" altLang="ja-JP" sz="3200" dirty="0">
                <a:solidFill>
                  <a:srgbClr val="000000"/>
                </a:solidFill>
                <a:latin typeface="Helvetica" charset="0"/>
              </a:rPr>
              <a:t>③</a:t>
            </a:r>
            <a:r>
              <a:rPr lang="ja-JP" altLang="en-US" sz="4800">
                <a:solidFill>
                  <a:srgbClr val="FF0000"/>
                </a:solidFill>
                <a:latin typeface="Helvetica" charset="0"/>
              </a:rPr>
              <a:t>相続分野</a:t>
            </a:r>
            <a:r>
              <a:rPr lang="ja-JP" altLang="en-US" sz="3200">
                <a:solidFill>
                  <a:srgbClr val="000000"/>
                </a:solidFill>
                <a:latin typeface="Helvetica" charset="0"/>
              </a:rPr>
              <a:t>の</a:t>
            </a:r>
            <a:r>
              <a:rPr lang="ja-JP" altLang="en-US" sz="4800">
                <a:solidFill>
                  <a:srgbClr val="FF0000"/>
                </a:solidFill>
                <a:latin typeface="Helvetica" charset="0"/>
              </a:rPr>
              <a:t>生命保険</a:t>
            </a:r>
            <a:r>
              <a:rPr lang="ja-JP" altLang="en-US" sz="3200">
                <a:solidFill>
                  <a:srgbClr val="000000"/>
                </a:solidFill>
                <a:latin typeface="Helvetica" charset="0"/>
              </a:rPr>
              <a:t>　活用事例</a:t>
            </a:r>
            <a:endParaRPr lang="en-US" altLang="ja-JP" sz="3200" dirty="0">
              <a:latin typeface="Helvetica" charset="0"/>
            </a:endParaRPr>
          </a:p>
        </p:txBody>
      </p:sp>
      <p:sp>
        <p:nvSpPr>
          <p:cNvPr id="3" name="テキスト ボックス 2"/>
          <p:cNvSpPr txBox="1"/>
          <p:nvPr/>
        </p:nvSpPr>
        <p:spPr>
          <a:xfrm>
            <a:off x="2051720" y="329751"/>
            <a:ext cx="5206875" cy="830997"/>
          </a:xfrm>
          <a:prstGeom prst="rect">
            <a:avLst/>
          </a:prstGeom>
          <a:noFill/>
        </p:spPr>
        <p:txBody>
          <a:bodyPr wrap="none" rtlCol="0">
            <a:spAutoFit/>
          </a:bodyPr>
          <a:lstStyle/>
          <a:p>
            <a:pPr algn="ctr"/>
            <a:r>
              <a:rPr kumimoji="1" lang="ja-JP" altLang="en-US" sz="2400"/>
              <a:t>あなたが相続で顧客に選ばれるために</a:t>
            </a:r>
            <a:endParaRPr kumimoji="1" lang="en-US" altLang="ja-JP" sz="2400" dirty="0"/>
          </a:p>
          <a:p>
            <a:pPr algn="ctr"/>
            <a:r>
              <a:rPr kumimoji="1" lang="ja-JP" altLang="en-US" sz="2400"/>
              <a:t>本日</a:t>
            </a:r>
            <a:r>
              <a:rPr lang="ja-JP" altLang="en-US" sz="2400"/>
              <a:t>お伝えする３つのこと</a:t>
            </a:r>
            <a:endParaRPr kumimoji="1" lang="ja-JP" altLang="en-US" sz="2400" dirty="0"/>
          </a:p>
        </p:txBody>
      </p:sp>
    </p:spTree>
    <p:extLst>
      <p:ext uri="{BB962C8B-B14F-4D97-AF65-F5344CB8AC3E}">
        <p14:creationId xmlns:p14="http://schemas.microsoft.com/office/powerpoint/2010/main" val="56931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255437</TotalTime>
  <Words>3267</Words>
  <Application>Microsoft Macintosh PowerPoint</Application>
  <PresentationFormat>画面に合わせる (4:3)</PresentationFormat>
  <Paragraphs>502</Paragraphs>
  <Slides>66</Slides>
  <Notes>6</Notes>
  <HiddenSlides>21</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66</vt:i4>
      </vt:variant>
    </vt:vector>
  </HeadingPairs>
  <TitlesOfParts>
    <vt:vector size="74" baseType="lpstr">
      <vt:lpstr>MS PGothic</vt:lpstr>
      <vt:lpstr>メイリオ</vt:lpstr>
      <vt:lpstr>Yu Gothic</vt:lpstr>
      <vt:lpstr>Arial</vt:lpstr>
      <vt:lpstr>Calibri</vt:lpstr>
      <vt:lpstr>Century Gothic</vt:lpstr>
      <vt:lpstr>Helvetica</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相談内容</vt:lpstr>
      <vt:lpstr>相続コンサルティングの流れ（概要）</vt:lpstr>
      <vt:lpstr>PowerPoint プレゼンテーション</vt:lpstr>
      <vt:lpstr>相談内容</vt:lpstr>
      <vt:lpstr>事業承継コンサルティングの流れ（概要）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川口宗治</dc:creator>
  <cp:lastModifiedBy>宗治 川口</cp:lastModifiedBy>
  <cp:revision>474</cp:revision>
  <cp:lastPrinted>2019-09-05T23:51:05Z</cp:lastPrinted>
  <dcterms:created xsi:type="dcterms:W3CDTF">2015-03-17T12:38:35Z</dcterms:created>
  <dcterms:modified xsi:type="dcterms:W3CDTF">2024-10-16T00:46:33Z</dcterms:modified>
</cp:coreProperties>
</file>