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8" r:id="rId41"/>
    <p:sldId id="299" r:id="rId42"/>
    <p:sldId id="300" r:id="rId43"/>
  </p:sldIdLst>
  <p:sldSz cx="12192000" cy="6858000"/>
  <p:notesSz cx="6794500" cy="9918700"/>
  <p:embeddedFontLst>
    <p:embeddedFont>
      <p:font typeface="Book Antiqua" panose="02040602050305030304" pitchFamily="18"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heMi+GnOh0c2Zj0N7D0fafyQwO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p:restoredTop sz="94694"/>
  </p:normalViewPr>
  <p:slideViewPr>
    <p:cSldViewPr snapToGrid="0">
      <p:cViewPr varScale="1">
        <p:scale>
          <a:sx n="107" d="100"/>
          <a:sy n="107" d="100"/>
        </p:scale>
        <p:origin x="672" y="4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66" Type="http://customschemas.google.com/relationships/presentationmetadata" Target="meta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59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59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044"/>
            <a:ext cx="2944283" cy="4959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本日のルール</a:t>
            </a:r>
            <a:br>
              <a:rPr lang="ja-JP"/>
            </a:br>
            <a:r>
              <a:rPr lang="ja-JP"/>
              <a:t>携帯電話は自由に出てください。</a:t>
            </a:r>
            <a:br>
              <a:rPr lang="ja-JP"/>
            </a:br>
            <a:r>
              <a:rPr lang="ja-JP"/>
              <a:t>できれば外で。</a:t>
            </a:r>
            <a:br>
              <a:rPr lang="ja-JP"/>
            </a:br>
            <a:r>
              <a:rPr lang="ja-JP"/>
              <a:t>トイレ、自由に行ってください。</a:t>
            </a:r>
            <a:br>
              <a:rPr lang="ja-JP"/>
            </a:br>
            <a:r>
              <a:rPr lang="ja-JP"/>
              <a:t>トイレはトイレで。</a:t>
            </a:r>
            <a:br>
              <a:rPr lang="ja-JP"/>
            </a:br>
            <a:r>
              <a:rPr lang="ja-JP"/>
              <a:t>質問は後ほど質問タイムがありますので、その時まで我慢しておいてくださいね。</a:t>
            </a:r>
            <a:endParaRPr/>
          </a:p>
        </p:txBody>
      </p:sp>
      <p:sp>
        <p:nvSpPr>
          <p:cNvPr id="194" name="Google Shape;194;p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1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1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1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1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1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1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1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2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p2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1" name="Google Shape;551;p2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p2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p2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2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2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2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2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2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2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2" name="Google Shape;622;p2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2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2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3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1: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a:t>そんな母ですがアルツハイマー型認知症と診断されました。2020年の2月ごろ、自分からかかりつけ医に相談し、MMSEで21点程度ということで認知症の診断がつきました。その時にはアリセプトという認知症の症状を軽くする薬が処方され、内服が開始されました。</a:t>
            </a:r>
            <a:endParaRPr/>
          </a:p>
          <a:p>
            <a:pPr marL="0" lvl="0" indent="0" algn="l" rtl="0">
              <a:spcBef>
                <a:spcPts val="0"/>
              </a:spcBef>
              <a:spcAft>
                <a:spcPts val="0"/>
              </a:spcAft>
              <a:buNone/>
            </a:pPr>
            <a:r>
              <a:rPr lang="ja-JP"/>
              <a:t>明確に認知症と診断される前から「軽度認知障害」というような症状は確かにあって、それがいつからかというのは正確には忘れてしまいましたが、数年前から物忘れとか、頑固になったとか、いろいろあったような記憶があります。</a:t>
            </a:r>
            <a:endParaRPr/>
          </a:p>
        </p:txBody>
      </p:sp>
      <p:sp>
        <p:nvSpPr>
          <p:cNvPr id="680" name="Google Shape;680;p31: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3: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3: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2: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32: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3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3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3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3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4" name="Google Shape;714;p3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3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1" name="Google Shape;721;p3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8" name="Google Shape;728;p3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3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3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3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40: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40: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43: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43: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79450" y="4711383"/>
            <a:ext cx="5435600" cy="44634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4:notes"/>
          <p:cNvSpPr txBox="1">
            <a:spLocks noGrp="1"/>
          </p:cNvSpPr>
          <p:nvPr>
            <p:ph type="sldNum" idx="12"/>
          </p:nvPr>
        </p:nvSpPr>
        <p:spPr>
          <a:xfrm>
            <a:off x="3848645" y="9421044"/>
            <a:ext cx="2944283" cy="49593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ja-JP"/>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4: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44: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4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9" name="Google Shape;789;p4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5: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5: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6: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7: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7: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8: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79450" y="4711383"/>
            <a:ext cx="5435600" cy="446341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9"/>
        <p:cNvGrpSpPr/>
        <p:nvPr/>
      </p:nvGrpSpPr>
      <p:grpSpPr>
        <a:xfrm>
          <a:off x="0" y="0"/>
          <a:ext cx="0" cy="0"/>
          <a:chOff x="0" y="0"/>
          <a:chExt cx="0" cy="0"/>
        </a:xfrm>
      </p:grpSpPr>
      <p:sp>
        <p:nvSpPr>
          <p:cNvPr id="20" name="Google Shape;20;p4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 name="Google Shape;21;p47"/>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7"/>
          <p:cNvSpPr/>
          <p:nvPr/>
        </p:nvSpPr>
        <p:spPr>
          <a:xfrm>
            <a:off x="460587" y="2942602"/>
            <a:ext cx="9530575"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5" name="Google Shape;25;p47"/>
          <p:cNvSpPr/>
          <p:nvPr/>
        </p:nvSpPr>
        <p:spPr>
          <a:xfrm>
            <a:off x="10096869" y="2944634"/>
            <a:ext cx="1587131" cy="2459736"/>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6" name="Google Shape;26;p47"/>
          <p:cNvSpPr/>
          <p:nvPr/>
        </p:nvSpPr>
        <p:spPr>
          <a:xfrm>
            <a:off x="10283619" y="3136658"/>
            <a:ext cx="1213632" cy="2075688"/>
          </a:xfrm>
          <a:prstGeom prst="rect">
            <a:avLst/>
          </a:prstGeom>
          <a:solidFill>
            <a:schemeClr val="accent3">
              <a:alpha val="69803"/>
            </a:schemeClr>
          </a:solidFill>
          <a:ln w="9525" cap="flat" cmpd="sng">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7" name="Google Shape;27;p47"/>
          <p:cNvSpPr/>
          <p:nvPr/>
        </p:nvSpPr>
        <p:spPr>
          <a:xfrm>
            <a:off x="593978" y="3055622"/>
            <a:ext cx="9263793"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8" name="Google Shape;28;p47"/>
          <p:cNvSpPr txBox="1">
            <a:spLocks noGrp="1"/>
          </p:cNvSpPr>
          <p:nvPr>
            <p:ph type="sldNum" idx="12"/>
          </p:nvPr>
        </p:nvSpPr>
        <p:spPr>
          <a:xfrm>
            <a:off x="10382435" y="4625268"/>
            <a:ext cx="1016000" cy="4572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0" i="0" u="none" strike="noStrike" cap="none">
                <a:solidFill>
                  <a:srgbClr val="47534C"/>
                </a:solidFill>
                <a:latin typeface="Century Gothic"/>
                <a:ea typeface="Century Gothic"/>
                <a:cs typeface="Century Gothic"/>
                <a:sym typeface="Century Gothic"/>
              </a:defRPr>
            </a:lvl1pPr>
            <a:lvl2pPr marL="0" lvl="1" indent="0" algn="ctr">
              <a:spcBef>
                <a:spcPts val="0"/>
              </a:spcBef>
              <a:buNone/>
              <a:defRPr sz="2800" b="0" i="0" u="none" strike="noStrike" cap="none">
                <a:solidFill>
                  <a:srgbClr val="47534C"/>
                </a:solidFill>
                <a:latin typeface="Century Gothic"/>
                <a:ea typeface="Century Gothic"/>
                <a:cs typeface="Century Gothic"/>
                <a:sym typeface="Century Gothic"/>
              </a:defRPr>
            </a:lvl2pPr>
            <a:lvl3pPr marL="0" lvl="2" indent="0" algn="ctr">
              <a:spcBef>
                <a:spcPts val="0"/>
              </a:spcBef>
              <a:buNone/>
              <a:defRPr sz="2800" b="0" i="0" u="none" strike="noStrike" cap="none">
                <a:solidFill>
                  <a:srgbClr val="47534C"/>
                </a:solidFill>
                <a:latin typeface="Century Gothic"/>
                <a:ea typeface="Century Gothic"/>
                <a:cs typeface="Century Gothic"/>
                <a:sym typeface="Century Gothic"/>
              </a:defRPr>
            </a:lvl3pPr>
            <a:lvl4pPr marL="0" lvl="3" indent="0" algn="ctr">
              <a:spcBef>
                <a:spcPts val="0"/>
              </a:spcBef>
              <a:buNone/>
              <a:defRPr sz="2800" b="0" i="0" u="none" strike="noStrike" cap="none">
                <a:solidFill>
                  <a:srgbClr val="47534C"/>
                </a:solidFill>
                <a:latin typeface="Century Gothic"/>
                <a:ea typeface="Century Gothic"/>
                <a:cs typeface="Century Gothic"/>
                <a:sym typeface="Century Gothic"/>
              </a:defRPr>
            </a:lvl4pPr>
            <a:lvl5pPr marL="0" lvl="4" indent="0" algn="ctr">
              <a:spcBef>
                <a:spcPts val="0"/>
              </a:spcBef>
              <a:buNone/>
              <a:defRPr sz="2800" b="0" i="0" u="none" strike="noStrike" cap="none">
                <a:solidFill>
                  <a:srgbClr val="47534C"/>
                </a:solidFill>
                <a:latin typeface="Century Gothic"/>
                <a:ea typeface="Century Gothic"/>
                <a:cs typeface="Century Gothic"/>
                <a:sym typeface="Century Gothic"/>
              </a:defRPr>
            </a:lvl5pPr>
            <a:lvl6pPr marL="0" lvl="5" indent="0" algn="ctr">
              <a:spcBef>
                <a:spcPts val="0"/>
              </a:spcBef>
              <a:buNone/>
              <a:defRPr sz="2800" b="0" i="0" u="none" strike="noStrike" cap="none">
                <a:solidFill>
                  <a:srgbClr val="47534C"/>
                </a:solidFill>
                <a:latin typeface="Century Gothic"/>
                <a:ea typeface="Century Gothic"/>
                <a:cs typeface="Century Gothic"/>
                <a:sym typeface="Century Gothic"/>
              </a:defRPr>
            </a:lvl6pPr>
            <a:lvl7pPr marL="0" lvl="6" indent="0" algn="ctr">
              <a:spcBef>
                <a:spcPts val="0"/>
              </a:spcBef>
              <a:buNone/>
              <a:defRPr sz="2800" b="0" i="0" u="none" strike="noStrike" cap="none">
                <a:solidFill>
                  <a:srgbClr val="47534C"/>
                </a:solidFill>
                <a:latin typeface="Century Gothic"/>
                <a:ea typeface="Century Gothic"/>
                <a:cs typeface="Century Gothic"/>
                <a:sym typeface="Century Gothic"/>
              </a:defRPr>
            </a:lvl7pPr>
            <a:lvl8pPr marL="0" lvl="7" indent="0" algn="ctr">
              <a:spcBef>
                <a:spcPts val="0"/>
              </a:spcBef>
              <a:buNone/>
              <a:defRPr sz="2800" b="0" i="0" u="none" strike="noStrike" cap="none">
                <a:solidFill>
                  <a:srgbClr val="47534C"/>
                </a:solidFill>
                <a:latin typeface="Century Gothic"/>
                <a:ea typeface="Century Gothic"/>
                <a:cs typeface="Century Gothic"/>
                <a:sym typeface="Century Gothic"/>
              </a:defRPr>
            </a:lvl8pPr>
            <a:lvl9pPr marL="0" lvl="8" indent="0" algn="ctr">
              <a:spcBef>
                <a:spcPts val="0"/>
              </a:spcBef>
              <a:buNone/>
              <a:defRPr sz="2800" b="0" i="0" u="none" strike="noStrike" cap="none">
                <a:solidFill>
                  <a:srgbClr val="47534C"/>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ja-JP"/>
              <a:t>‹#›</a:t>
            </a:fld>
            <a:endParaRPr/>
          </a:p>
        </p:txBody>
      </p:sp>
      <p:sp>
        <p:nvSpPr>
          <p:cNvPr id="29" name="Google Shape;29;p47"/>
          <p:cNvSpPr/>
          <p:nvPr/>
        </p:nvSpPr>
        <p:spPr>
          <a:xfrm>
            <a:off x="722429" y="4559277"/>
            <a:ext cx="9006888"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0" name="Google Shape;30;p47"/>
          <p:cNvSpPr/>
          <p:nvPr/>
        </p:nvSpPr>
        <p:spPr>
          <a:xfrm>
            <a:off x="718628" y="3139440"/>
            <a:ext cx="9014491"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31" name="Google Shape;31;p47"/>
          <p:cNvSpPr txBox="1">
            <a:spLocks noGrp="1"/>
          </p:cNvSpPr>
          <p:nvPr>
            <p:ph type="subTitle" idx="1"/>
          </p:nvPr>
        </p:nvSpPr>
        <p:spPr>
          <a:xfrm>
            <a:off x="857073" y="4648200"/>
            <a:ext cx="8737600" cy="457200"/>
          </a:xfrm>
          <a:prstGeom prst="rect">
            <a:avLst/>
          </a:prstGeom>
          <a:noFill/>
          <a:ln>
            <a:noFill/>
          </a:ln>
        </p:spPr>
        <p:txBody>
          <a:bodyPr spcFirstLastPara="1" wrap="square" lIns="91425" tIns="45700" rIns="91425" bIns="45700" anchor="t" anchorCtr="0">
            <a:normAutofit/>
          </a:bodyPr>
          <a:lstStyle>
            <a:lvl1pPr lvl="0" algn="ctr">
              <a:spcBef>
                <a:spcPts val="360"/>
              </a:spcBef>
              <a:spcAft>
                <a:spcPts val="0"/>
              </a:spcAft>
              <a:buSzPts val="1800"/>
              <a:buNone/>
              <a:defRPr sz="1800" cap="none">
                <a:solidFill>
                  <a:srgbClr val="FFFFFF"/>
                </a:solidFill>
              </a:defRPr>
            </a:lvl1pPr>
            <a:lvl2pPr lvl="1" algn="ctr">
              <a:spcBef>
                <a:spcPts val="4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280"/>
              </a:spcBef>
              <a:spcAft>
                <a:spcPts val="0"/>
              </a:spcAft>
              <a:buSzPts val="1400"/>
              <a:buNone/>
              <a:defRPr>
                <a:solidFill>
                  <a:srgbClr val="888888"/>
                </a:solidFill>
              </a:defRPr>
            </a:lvl6pPr>
            <a:lvl7pPr lvl="6" algn="ctr">
              <a:spcBef>
                <a:spcPts val="280"/>
              </a:spcBef>
              <a:spcAft>
                <a:spcPts val="0"/>
              </a:spcAft>
              <a:buSzPts val="1400"/>
              <a:buNone/>
              <a:defRPr>
                <a:solidFill>
                  <a:srgbClr val="888888"/>
                </a:solidFill>
              </a:defRPr>
            </a:lvl7pPr>
            <a:lvl8pPr lvl="7" algn="ctr">
              <a:spcBef>
                <a:spcPts val="280"/>
              </a:spcBef>
              <a:spcAft>
                <a:spcPts val="0"/>
              </a:spcAft>
              <a:buSzPts val="1400"/>
              <a:buNone/>
              <a:defRPr>
                <a:solidFill>
                  <a:srgbClr val="888888"/>
                </a:solidFill>
              </a:defRPr>
            </a:lvl8pPr>
            <a:lvl9pPr lvl="8" algn="ctr">
              <a:spcBef>
                <a:spcPts val="280"/>
              </a:spcBef>
              <a:spcAft>
                <a:spcPts val="0"/>
              </a:spcAft>
              <a:buSzPts val="1400"/>
              <a:buNone/>
              <a:defRPr>
                <a:solidFill>
                  <a:srgbClr val="888888"/>
                </a:solidFill>
              </a:defRPr>
            </a:lvl9pPr>
          </a:lstStyle>
          <a:p>
            <a:endParaRPr/>
          </a:p>
        </p:txBody>
      </p:sp>
      <p:sp>
        <p:nvSpPr>
          <p:cNvPr id="32" name="Google Shape;32;p47"/>
          <p:cNvSpPr txBox="1">
            <a:spLocks noGrp="1"/>
          </p:cNvSpPr>
          <p:nvPr>
            <p:ph type="ctrTitle"/>
          </p:nvPr>
        </p:nvSpPr>
        <p:spPr>
          <a:xfrm>
            <a:off x="806273" y="3227034"/>
            <a:ext cx="8839200" cy="12192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a:solidFill>
                  <a:srgbClr val="47534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02"/>
        <p:cNvGrpSpPr/>
        <p:nvPr/>
      </p:nvGrpSpPr>
      <p:grpSpPr>
        <a:xfrm>
          <a:off x="0" y="0"/>
          <a:ext cx="0" cy="0"/>
          <a:chOff x="0" y="0"/>
          <a:chExt cx="0" cy="0"/>
        </a:xfrm>
      </p:grpSpPr>
      <p:sp>
        <p:nvSpPr>
          <p:cNvPr id="103" name="Google Shape;103;p59"/>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59"/>
          <p:cNvSpPr txBox="1">
            <a:spLocks noGrp="1"/>
          </p:cNvSpPr>
          <p:nvPr>
            <p:ph type="body" idx="1"/>
          </p:nvPr>
        </p:nvSpPr>
        <p:spPr>
          <a:xfrm rot="5400000">
            <a:off x="3909219" y="-1547018"/>
            <a:ext cx="43735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5" name="Google Shape;105;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08"/>
        <p:cNvGrpSpPr/>
        <p:nvPr/>
      </p:nvGrpSpPr>
      <p:grpSpPr>
        <a:xfrm>
          <a:off x="0" y="0"/>
          <a:ext cx="0" cy="0"/>
          <a:chOff x="0" y="0"/>
          <a:chExt cx="0" cy="0"/>
        </a:xfrm>
      </p:grpSpPr>
      <p:sp>
        <p:nvSpPr>
          <p:cNvPr id="109" name="Google Shape;109;p60"/>
          <p:cNvSpPr/>
          <p:nvPr/>
        </p:nvSpPr>
        <p:spPr>
          <a:xfrm>
            <a:off x="9148936" y="228600"/>
            <a:ext cx="2479040" cy="6122634"/>
          </a:xfrm>
          <a:prstGeom prst="rect">
            <a:avLst/>
          </a:prstGeom>
          <a:solidFill>
            <a:srgbClr val="FFFFF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0" name="Google Shape;110;p60"/>
          <p:cNvSpPr/>
          <p:nvPr/>
        </p:nvSpPr>
        <p:spPr>
          <a:xfrm>
            <a:off x="9273634" y="351410"/>
            <a:ext cx="2229647" cy="587701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11" name="Google Shape;111;p60"/>
          <p:cNvSpPr txBox="1">
            <a:spLocks noGrp="1"/>
          </p:cNvSpPr>
          <p:nvPr>
            <p:ph type="title"/>
          </p:nvPr>
        </p:nvSpPr>
        <p:spPr>
          <a:xfrm rot="5400000">
            <a:off x="7493967" y="2299564"/>
            <a:ext cx="5788981" cy="19807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60"/>
          <p:cNvSpPr txBox="1">
            <a:spLocks noGrp="1"/>
          </p:cNvSpPr>
          <p:nvPr>
            <p:ph type="body" idx="1"/>
          </p:nvPr>
        </p:nvSpPr>
        <p:spPr>
          <a:xfrm rot="5400000">
            <a:off x="1828800" y="-838199"/>
            <a:ext cx="5791201"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22"/>
        <p:cNvGrpSpPr/>
        <p:nvPr/>
      </p:nvGrpSpPr>
      <p:grpSpPr>
        <a:xfrm>
          <a:off x="0" y="0"/>
          <a:ext cx="0" cy="0"/>
          <a:chOff x="0" y="0"/>
          <a:chExt cx="0" cy="0"/>
        </a:xfrm>
      </p:grpSpPr>
      <p:sp>
        <p:nvSpPr>
          <p:cNvPr id="123" name="Google Shape;123;p5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5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5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128"/>
        <p:cNvGrpSpPr/>
        <p:nvPr/>
      </p:nvGrpSpPr>
      <p:grpSpPr>
        <a:xfrm>
          <a:off x="0" y="0"/>
          <a:ext cx="0" cy="0"/>
          <a:chOff x="0" y="0"/>
          <a:chExt cx="0" cy="0"/>
        </a:xfrm>
      </p:grpSpPr>
      <p:sp>
        <p:nvSpPr>
          <p:cNvPr id="129" name="Google Shape;129;p5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5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5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5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33"/>
        <p:cNvGrpSpPr/>
        <p:nvPr/>
      </p:nvGrpSpPr>
      <p:grpSpPr>
        <a:xfrm>
          <a:off x="0" y="0"/>
          <a:ext cx="0" cy="0"/>
          <a:chOff x="0" y="0"/>
          <a:chExt cx="0" cy="0"/>
        </a:xfrm>
      </p:grpSpPr>
      <p:sp>
        <p:nvSpPr>
          <p:cNvPr id="134" name="Google Shape;134;p6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6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6" name="Google Shape;136;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139"/>
        <p:cNvGrpSpPr/>
        <p:nvPr/>
      </p:nvGrpSpPr>
      <p:grpSpPr>
        <a:xfrm>
          <a:off x="0" y="0"/>
          <a:ext cx="0" cy="0"/>
          <a:chOff x="0" y="0"/>
          <a:chExt cx="0" cy="0"/>
        </a:xfrm>
      </p:grpSpPr>
      <p:sp>
        <p:nvSpPr>
          <p:cNvPr id="140" name="Google Shape;140;p62"/>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62"/>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2" name="Google Shape;142;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145"/>
        <p:cNvGrpSpPr/>
        <p:nvPr/>
      </p:nvGrpSpPr>
      <p:grpSpPr>
        <a:xfrm>
          <a:off x="0" y="0"/>
          <a:ext cx="0" cy="0"/>
          <a:chOff x="0" y="0"/>
          <a:chExt cx="0" cy="0"/>
        </a:xfrm>
      </p:grpSpPr>
      <p:sp>
        <p:nvSpPr>
          <p:cNvPr id="146" name="Google Shape;146;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63"/>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8" name="Google Shape;148;p63"/>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9" name="Google Shape;149;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152"/>
        <p:cNvGrpSpPr/>
        <p:nvPr/>
      </p:nvGrpSpPr>
      <p:grpSpPr>
        <a:xfrm>
          <a:off x="0" y="0"/>
          <a:ext cx="0" cy="0"/>
          <a:chOff x="0" y="0"/>
          <a:chExt cx="0" cy="0"/>
        </a:xfrm>
      </p:grpSpPr>
      <p:sp>
        <p:nvSpPr>
          <p:cNvPr id="153" name="Google Shape;153;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64"/>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5" name="Google Shape;155;p64"/>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6" name="Google Shape;156;p64"/>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64"/>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8" name="Google Shape;158;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61"/>
        <p:cNvGrpSpPr/>
        <p:nvPr/>
      </p:nvGrpSpPr>
      <p:grpSpPr>
        <a:xfrm>
          <a:off x="0" y="0"/>
          <a:ext cx="0" cy="0"/>
          <a:chOff x="0" y="0"/>
          <a:chExt cx="0" cy="0"/>
        </a:xfrm>
      </p:grpSpPr>
      <p:sp>
        <p:nvSpPr>
          <p:cNvPr id="162" name="Google Shape;162;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165"/>
        <p:cNvGrpSpPr/>
        <p:nvPr/>
      </p:nvGrpSpPr>
      <p:grpSpPr>
        <a:xfrm>
          <a:off x="0" y="0"/>
          <a:ext cx="0" cy="0"/>
          <a:chOff x="0" y="0"/>
          <a:chExt cx="0" cy="0"/>
        </a:xfrm>
      </p:grpSpPr>
      <p:sp>
        <p:nvSpPr>
          <p:cNvPr id="166" name="Google Shape;166;p66"/>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66"/>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8" name="Google Shape;168;p66"/>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9" name="Google Shape;169;p6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6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609600" y="1752601"/>
            <a:ext cx="10972800" cy="43735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4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172"/>
        <p:cNvGrpSpPr/>
        <p:nvPr/>
      </p:nvGrpSpPr>
      <p:grpSpPr>
        <a:xfrm>
          <a:off x="0" y="0"/>
          <a:ext cx="0" cy="0"/>
          <a:chOff x="0" y="0"/>
          <a:chExt cx="0" cy="0"/>
        </a:xfrm>
      </p:grpSpPr>
      <p:sp>
        <p:nvSpPr>
          <p:cNvPr id="173" name="Google Shape;173;p67"/>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67"/>
          <p:cNvSpPr>
            <a:spLocks noGrp="1"/>
          </p:cNvSpPr>
          <p:nvPr>
            <p:ph type="pic" idx="2"/>
          </p:nvPr>
        </p:nvSpPr>
        <p:spPr>
          <a:xfrm>
            <a:off x="2389717" y="612775"/>
            <a:ext cx="7315200" cy="4114800"/>
          </a:xfrm>
          <a:prstGeom prst="rect">
            <a:avLst/>
          </a:prstGeom>
          <a:noFill/>
          <a:ln>
            <a:noFill/>
          </a:ln>
        </p:spPr>
      </p:sp>
      <p:sp>
        <p:nvSpPr>
          <p:cNvPr id="175" name="Google Shape;175;p67"/>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6" name="Google Shape;176;p6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179"/>
        <p:cNvGrpSpPr/>
        <p:nvPr/>
      </p:nvGrpSpPr>
      <p:grpSpPr>
        <a:xfrm>
          <a:off x="0" y="0"/>
          <a:ext cx="0" cy="0"/>
          <a:chOff x="0" y="0"/>
          <a:chExt cx="0" cy="0"/>
        </a:xfrm>
      </p:grpSpPr>
      <p:sp>
        <p:nvSpPr>
          <p:cNvPr id="180" name="Google Shape;180;p6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68"/>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6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185"/>
        <p:cNvGrpSpPr/>
        <p:nvPr/>
      </p:nvGrpSpPr>
      <p:grpSpPr>
        <a:xfrm>
          <a:off x="0" y="0"/>
          <a:ext cx="0" cy="0"/>
          <a:chOff x="0" y="0"/>
          <a:chExt cx="0" cy="0"/>
        </a:xfrm>
      </p:grpSpPr>
      <p:sp>
        <p:nvSpPr>
          <p:cNvPr id="186" name="Google Shape;186;p69"/>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6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6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6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6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9"/>
        <p:cNvGrpSpPr/>
        <p:nvPr/>
      </p:nvGrpSpPr>
      <p:grpSpPr>
        <a:xfrm>
          <a:off x="0" y="0"/>
          <a:ext cx="0" cy="0"/>
          <a:chOff x="0" y="0"/>
          <a:chExt cx="0" cy="0"/>
        </a:xfrm>
      </p:grpSpPr>
      <p:sp>
        <p:nvSpPr>
          <p:cNvPr id="40" name="Google Shape;40;p52"/>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1" name="Google Shape;41;p52"/>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2" name="Google Shape;42;p5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2"/>
          <p:cNvSpPr/>
          <p:nvPr/>
        </p:nvSpPr>
        <p:spPr>
          <a:xfrm>
            <a:off x="602635" y="2946400"/>
            <a:ext cx="11020213" cy="24638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4" name="Google Shape;44;p52"/>
          <p:cNvSpPr/>
          <p:nvPr/>
        </p:nvSpPr>
        <p:spPr>
          <a:xfrm>
            <a:off x="756875" y="3048000"/>
            <a:ext cx="10711733" cy="22453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5" name="Google Shape;45;p5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47" name="Google Shape;47;p52"/>
          <p:cNvSpPr txBox="1">
            <a:spLocks noGrp="1"/>
          </p:cNvSpPr>
          <p:nvPr>
            <p:ph type="title"/>
          </p:nvPr>
        </p:nvSpPr>
        <p:spPr>
          <a:xfrm>
            <a:off x="981941" y="3200400"/>
            <a:ext cx="10261600" cy="1295401"/>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47534C"/>
              </a:buClr>
              <a:buSzPts val="4000"/>
              <a:buFont typeface="Book Antiqua"/>
              <a:buNone/>
              <a:defRPr sz="4000" cap="none">
                <a:solidFill>
                  <a:srgbClr val="47534C"/>
                </a:solidFill>
                <a:latin typeface="Book Antiqua"/>
                <a:ea typeface="Book Antiqua"/>
                <a:cs typeface="Book Antiqua"/>
                <a:sym typeface="Book Antiqu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2"/>
          <p:cNvSpPr/>
          <p:nvPr/>
        </p:nvSpPr>
        <p:spPr>
          <a:xfrm>
            <a:off x="900661" y="4541521"/>
            <a:ext cx="10424160" cy="66436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49" name="Google Shape;49;p52"/>
          <p:cNvSpPr txBox="1">
            <a:spLocks noGrp="1"/>
          </p:cNvSpPr>
          <p:nvPr>
            <p:ph type="body" idx="1"/>
          </p:nvPr>
        </p:nvSpPr>
        <p:spPr>
          <a:xfrm>
            <a:off x="981941" y="4607511"/>
            <a:ext cx="10261600" cy="523783"/>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000"/>
              <a:buNone/>
              <a:defRPr sz="2000" cap="none">
                <a:solidFill>
                  <a:srgbClr val="FFFFFF"/>
                </a:solidFill>
              </a:defRPr>
            </a:lvl1pPr>
            <a:lvl2pPr marL="914400" lvl="1" indent="-228600" algn="l">
              <a:spcBef>
                <a:spcPts val="36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50" name="Google Shape;50;p52"/>
          <p:cNvSpPr/>
          <p:nvPr/>
        </p:nvSpPr>
        <p:spPr>
          <a:xfrm>
            <a:off x="901010" y="3124200"/>
            <a:ext cx="10423465" cy="2077720"/>
          </a:xfrm>
          <a:prstGeom prst="rect">
            <a:avLst/>
          </a:prstGeom>
          <a:no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51"/>
        <p:cNvGrpSpPr/>
        <p:nvPr/>
      </p:nvGrpSpPr>
      <p:grpSpPr>
        <a:xfrm>
          <a:off x="0" y="0"/>
          <a:ext cx="0" cy="0"/>
          <a:chOff x="0" y="0"/>
          <a:chExt cx="0" cy="0"/>
        </a:xfrm>
      </p:grpSpPr>
      <p:sp>
        <p:nvSpPr>
          <p:cNvPr id="52" name="Google Shape;52;p53"/>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53"/>
          <p:cNvSpPr txBox="1">
            <a:spLocks noGrp="1"/>
          </p:cNvSpPr>
          <p:nvPr>
            <p:ph type="body" idx="1"/>
          </p:nvPr>
        </p:nvSpPr>
        <p:spPr>
          <a:xfrm>
            <a:off x="568171"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4" name="Google Shape;54;p53"/>
          <p:cNvSpPr txBox="1">
            <a:spLocks noGrp="1"/>
          </p:cNvSpPr>
          <p:nvPr>
            <p:ph type="body" idx="2"/>
          </p:nvPr>
        </p:nvSpPr>
        <p:spPr>
          <a:xfrm>
            <a:off x="6197600" y="1719071"/>
            <a:ext cx="5384800" cy="4407408"/>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SzPts val="2800"/>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5" name="Google Shape;55;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3500"/>
              <a:buFont typeface="Book Antiqu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body" idx="1"/>
          </p:nvPr>
        </p:nvSpPr>
        <p:spPr>
          <a:xfrm>
            <a:off x="568171" y="1722438"/>
            <a:ext cx="5386917"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1" name="Google Shape;61;p54"/>
          <p:cNvSpPr txBox="1">
            <a:spLocks noGrp="1"/>
          </p:cNvSpPr>
          <p:nvPr>
            <p:ph type="body" idx="2"/>
          </p:nvPr>
        </p:nvSpPr>
        <p:spPr>
          <a:xfrm>
            <a:off x="568171" y="2438400"/>
            <a:ext cx="5386917"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2" name="Google Shape;62;p54"/>
          <p:cNvSpPr txBox="1">
            <a:spLocks noGrp="1"/>
          </p:cNvSpPr>
          <p:nvPr>
            <p:ph type="body" idx="3"/>
          </p:nvPr>
        </p:nvSpPr>
        <p:spPr>
          <a:xfrm>
            <a:off x="6193368" y="1722438"/>
            <a:ext cx="5389033" cy="639762"/>
          </a:xfrm>
          <a:prstGeom prst="rect">
            <a:avLst/>
          </a:prstGeom>
          <a:noFill/>
          <a:ln>
            <a:noFill/>
          </a:ln>
        </p:spPr>
        <p:txBody>
          <a:bodyPr spcFirstLastPara="1" wrap="square" lIns="91425" tIns="45700" rIns="91425" bIns="45700" anchor="b" anchorCtr="0">
            <a:noAutofit/>
          </a:bodyPr>
          <a:lstStyle>
            <a:lvl1pPr marL="457200" lvl="0" indent="-228600" algn="ctr">
              <a:spcBef>
                <a:spcPts val="440"/>
              </a:spcBef>
              <a:spcAft>
                <a:spcPts val="0"/>
              </a:spcAft>
              <a:buSzPts val="2200"/>
              <a:buNone/>
              <a:defRPr sz="22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3" name="Google Shape;63;p54"/>
          <p:cNvSpPr txBox="1">
            <a:spLocks noGrp="1"/>
          </p:cNvSpPr>
          <p:nvPr>
            <p:ph type="body" idx="4"/>
          </p:nvPr>
        </p:nvSpPr>
        <p:spPr>
          <a:xfrm>
            <a:off x="6193368" y="2438400"/>
            <a:ext cx="5389033" cy="3687762"/>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4" name="Google Shape;64;p5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67"/>
        <p:cNvGrpSpPr/>
        <p:nvPr/>
      </p:nvGrpSpPr>
      <p:grpSpPr>
        <a:xfrm>
          <a:off x="0" y="0"/>
          <a:ext cx="0" cy="0"/>
          <a:chOff x="0" y="0"/>
          <a:chExt cx="0" cy="0"/>
        </a:xfrm>
      </p:grpSpPr>
      <p:sp>
        <p:nvSpPr>
          <p:cNvPr id="68" name="Google Shape;68;p55"/>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5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72"/>
        <p:cNvGrpSpPr/>
        <p:nvPr/>
      </p:nvGrpSpPr>
      <p:grpSpPr>
        <a:xfrm>
          <a:off x="0" y="0"/>
          <a:ext cx="0" cy="0"/>
          <a:chOff x="0" y="0"/>
          <a:chExt cx="0" cy="0"/>
        </a:xfrm>
      </p:grpSpPr>
      <p:sp>
        <p:nvSpPr>
          <p:cNvPr id="73" name="Google Shape;73;p5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4" name="Google Shape;74;p56"/>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75" name="Google Shape;75;p5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78"/>
        <p:cNvGrpSpPr/>
        <p:nvPr/>
      </p:nvGrpSpPr>
      <p:grpSpPr>
        <a:xfrm>
          <a:off x="0" y="0"/>
          <a:ext cx="0" cy="0"/>
          <a:chOff x="0" y="0"/>
          <a:chExt cx="0" cy="0"/>
        </a:xfrm>
      </p:grpSpPr>
      <p:sp>
        <p:nvSpPr>
          <p:cNvPr id="79" name="Google Shape;79;p57"/>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0" name="Google Shape;80;p57"/>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1" name="Google Shape;81;p57"/>
          <p:cNvSpPr txBox="1">
            <a:spLocks noGrp="1"/>
          </p:cNvSpPr>
          <p:nvPr>
            <p:ph type="body" idx="1"/>
          </p:nvPr>
        </p:nvSpPr>
        <p:spPr>
          <a:xfrm>
            <a:off x="5181600" y="685800"/>
            <a:ext cx="6096000" cy="5257802"/>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2" name="Google Shape;82;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85" name="Google Shape;85;p57"/>
          <p:cNvSpPr/>
          <p:nvPr/>
        </p:nvSpPr>
        <p:spPr>
          <a:xfrm>
            <a:off x="746712" y="1505712"/>
            <a:ext cx="3622088" cy="3523488"/>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6" name="Google Shape;86;p57"/>
          <p:cNvSpPr/>
          <p:nvPr/>
        </p:nvSpPr>
        <p:spPr>
          <a:xfrm>
            <a:off x="902254" y="1642472"/>
            <a:ext cx="3311005" cy="3234328"/>
          </a:xfrm>
          <a:prstGeom prst="rect">
            <a:avLst/>
          </a:prstGeom>
          <a:solidFill>
            <a:srgbClr val="FFFFFF"/>
          </a:solidFill>
          <a:ln w="9525" cap="flat" cmpd="dbl">
            <a:solidFill>
              <a:srgbClr val="6B7C7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87" name="Google Shape;87;p57"/>
          <p:cNvSpPr txBox="1">
            <a:spLocks noGrp="1"/>
          </p:cNvSpPr>
          <p:nvPr>
            <p:ph type="body" idx="2"/>
          </p:nvPr>
        </p:nvSpPr>
        <p:spPr>
          <a:xfrm>
            <a:off x="1025334" y="2971800"/>
            <a:ext cx="3064845" cy="17526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1400"/>
              <a:buNone/>
              <a:defRPr sz="1400">
                <a:solidFill>
                  <a:srgbClr val="47534C"/>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8" name="Google Shape;88;p57"/>
          <p:cNvSpPr txBox="1">
            <a:spLocks noGrp="1"/>
          </p:cNvSpPr>
          <p:nvPr>
            <p:ph type="title"/>
          </p:nvPr>
        </p:nvSpPr>
        <p:spPr>
          <a:xfrm>
            <a:off x="1025334" y="1734312"/>
            <a:ext cx="3064845" cy="11916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89"/>
        <p:cNvGrpSpPr/>
        <p:nvPr/>
      </p:nvGrpSpPr>
      <p:grpSpPr>
        <a:xfrm>
          <a:off x="0" y="0"/>
          <a:ext cx="0" cy="0"/>
          <a:chOff x="0" y="0"/>
          <a:chExt cx="0" cy="0"/>
        </a:xfrm>
      </p:grpSpPr>
      <p:sp>
        <p:nvSpPr>
          <p:cNvPr id="90" name="Google Shape;90;p58"/>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1" name="Google Shape;91;p58"/>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2" name="Google Shape;92;p58"/>
          <p:cNvSpPr>
            <a:spLocks noGrp="1"/>
          </p:cNvSpPr>
          <p:nvPr>
            <p:ph type="pic" idx="2"/>
          </p:nvPr>
        </p:nvSpPr>
        <p:spPr>
          <a:xfrm>
            <a:off x="914400" y="621437"/>
            <a:ext cx="10363200" cy="4331564"/>
          </a:xfrm>
          <a:prstGeom prst="rect">
            <a:avLst/>
          </a:prstGeom>
          <a:solidFill>
            <a:schemeClr val="lt2"/>
          </a:solidFill>
          <a:ln>
            <a:noFill/>
          </a:ln>
        </p:spPr>
      </p:sp>
      <p:sp>
        <p:nvSpPr>
          <p:cNvPr id="93" name="Google Shape;93;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
        <p:nvSpPr>
          <p:cNvPr id="95" name="Google Shape;95;p58"/>
          <p:cNvSpPr/>
          <p:nvPr/>
        </p:nvSpPr>
        <p:spPr>
          <a:xfrm>
            <a:off x="914400" y="4953000"/>
            <a:ext cx="10363200" cy="137160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6" name="Google Shape;96;p58"/>
          <p:cNvSpPr/>
          <p:nvPr/>
        </p:nvSpPr>
        <p:spPr>
          <a:xfrm>
            <a:off x="1016000" y="5029200"/>
            <a:ext cx="10134353" cy="120292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7" name="Google Shape;97;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8"/>
          <p:cNvSpPr/>
          <p:nvPr/>
        </p:nvSpPr>
        <p:spPr>
          <a:xfrm>
            <a:off x="1219200" y="5638800"/>
            <a:ext cx="9771352" cy="45169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99" name="Google Shape;99;p58"/>
          <p:cNvSpPr/>
          <p:nvPr/>
        </p:nvSpPr>
        <p:spPr>
          <a:xfrm>
            <a:off x="807452" y="5074920"/>
            <a:ext cx="10594848" cy="10972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100" name="Google Shape;100;p58"/>
          <p:cNvSpPr txBox="1">
            <a:spLocks noGrp="1"/>
          </p:cNvSpPr>
          <p:nvPr>
            <p:ph type="body" idx="1"/>
          </p:nvPr>
        </p:nvSpPr>
        <p:spPr>
          <a:xfrm>
            <a:off x="1275052" y="5656557"/>
            <a:ext cx="9659648" cy="401715"/>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500"/>
              <a:buNone/>
              <a:defRPr sz="1500" cap="none">
                <a:solidFill>
                  <a:srgbClr val="FFFFFF"/>
                </a:solidFill>
              </a:defRPr>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101" name="Google Shape;101;p58"/>
          <p:cNvSpPr txBox="1">
            <a:spLocks noGrp="1"/>
          </p:cNvSpPr>
          <p:nvPr>
            <p:ph type="title"/>
          </p:nvPr>
        </p:nvSpPr>
        <p:spPr>
          <a:xfrm>
            <a:off x="1219200" y="5105401"/>
            <a:ext cx="9771352" cy="52304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6B7C72"/>
              </a:buClr>
              <a:buSzPts val="2000"/>
              <a:buFont typeface="Book Antiqua"/>
              <a:buNone/>
              <a:defRPr sz="2000" b="0">
                <a:solidFill>
                  <a:srgbClr val="6B7C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6"/>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1" name="Google Shape;11;p46"/>
          <p:cNvSpPr/>
          <p:nvPr/>
        </p:nvSpPr>
        <p:spPr>
          <a:xfrm>
            <a:off x="121920" y="101600"/>
            <a:ext cx="11948160" cy="6664960"/>
          </a:xfrm>
          <a:prstGeom prst="roundRect">
            <a:avLst>
              <a:gd name="adj" fmla="val 1735"/>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2" name="Google Shape;12;p46"/>
          <p:cNvSpPr txBox="1">
            <a:spLocks noGrp="1"/>
          </p:cNvSpPr>
          <p:nvPr>
            <p:ph type="body" idx="1"/>
          </p:nvPr>
        </p:nvSpPr>
        <p:spPr>
          <a:xfrm>
            <a:off x="609600" y="1752601"/>
            <a:ext cx="10972800" cy="43735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accent1"/>
              </a:buClr>
              <a:buSzPts val="2400"/>
              <a:buFont typeface="Arial"/>
              <a:buChar char="•"/>
              <a:defRPr sz="2400" b="0" i="0" u="none" strike="noStrike" cap="none">
                <a:solidFill>
                  <a:schemeClr val="dk2"/>
                </a:solidFill>
                <a:latin typeface="Century Gothic"/>
                <a:ea typeface="Century Gothic"/>
                <a:cs typeface="Century Gothic"/>
                <a:sym typeface="Century Gothic"/>
              </a:defRPr>
            </a:lvl1pPr>
            <a:lvl2pPr marL="914400" marR="0" lvl="1" indent="-355600" algn="l" rtl="0">
              <a:spcBef>
                <a:spcPts val="400"/>
              </a:spcBef>
              <a:spcAft>
                <a:spcPts val="0"/>
              </a:spcAft>
              <a:buClr>
                <a:schemeClr val="accent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spcBef>
                <a:spcPts val="360"/>
              </a:spcBef>
              <a:spcAft>
                <a:spcPts val="0"/>
              </a:spcAft>
              <a:buClr>
                <a:schemeClr val="accent3"/>
              </a:buClr>
              <a:buSzPts val="1800"/>
              <a:buFont typeface="Arial"/>
              <a:buChar char="•"/>
              <a:defRPr sz="1800" b="0" i="0" u="none" strike="noStrike" cap="none">
                <a:solidFill>
                  <a:schemeClr val="dk2"/>
                </a:solidFill>
                <a:latin typeface="Century Gothic"/>
                <a:ea typeface="Century Gothic"/>
                <a:cs typeface="Century Gothic"/>
                <a:sym typeface="Century Gothic"/>
              </a:defRPr>
            </a:lvl3pPr>
            <a:lvl4pPr marL="1828800" marR="0" lvl="3" indent="-330200" algn="l" rtl="0">
              <a:spcBef>
                <a:spcPts val="320"/>
              </a:spcBef>
              <a:spcAft>
                <a:spcPts val="0"/>
              </a:spcAft>
              <a:buClr>
                <a:schemeClr val="accent4"/>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spcBef>
                <a:spcPts val="320"/>
              </a:spcBef>
              <a:spcAft>
                <a:spcPts val="0"/>
              </a:spcAft>
              <a:buClr>
                <a:schemeClr val="accent5"/>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17500" algn="l" rtl="0">
              <a:spcBef>
                <a:spcPts val="280"/>
              </a:spcBef>
              <a:spcAft>
                <a:spcPts val="0"/>
              </a:spcAft>
              <a:buClr>
                <a:schemeClr val="accent1"/>
              </a:buClr>
              <a:buSzPts val="1400"/>
              <a:buFont typeface="Arial"/>
              <a:buChar char="•"/>
              <a:defRPr sz="1400" b="0" i="0" u="none" strike="noStrike" cap="none">
                <a:solidFill>
                  <a:schemeClr val="dk2"/>
                </a:solidFill>
                <a:latin typeface="Century Gothic"/>
                <a:ea typeface="Century Gothic"/>
                <a:cs typeface="Century Gothic"/>
                <a:sym typeface="Century Gothic"/>
              </a:defRPr>
            </a:lvl6pPr>
            <a:lvl7pPr marL="3200400" marR="0" lvl="6" indent="-317500" algn="l" rtl="0">
              <a:spcBef>
                <a:spcPts val="280"/>
              </a:spcBef>
              <a:spcAft>
                <a:spcPts val="0"/>
              </a:spcAft>
              <a:buClr>
                <a:schemeClr val="accent2"/>
              </a:buClr>
              <a:buSzPts val="1400"/>
              <a:buFont typeface="Arial"/>
              <a:buChar char="•"/>
              <a:defRPr sz="1400" b="0" i="0" u="none" strike="noStrike" cap="none">
                <a:solidFill>
                  <a:schemeClr val="dk2"/>
                </a:solidFill>
                <a:latin typeface="Century Gothic"/>
                <a:ea typeface="Century Gothic"/>
                <a:cs typeface="Century Gothic"/>
                <a:sym typeface="Century Gothic"/>
              </a:defRPr>
            </a:lvl7pPr>
            <a:lvl8pPr marL="3657600" marR="0" lvl="7" indent="-317500" algn="l" rtl="0">
              <a:spcBef>
                <a:spcPts val="280"/>
              </a:spcBef>
              <a:spcAft>
                <a:spcPts val="0"/>
              </a:spcAft>
              <a:buClr>
                <a:schemeClr val="accent3"/>
              </a:buClr>
              <a:buSzPts val="1400"/>
              <a:buFont typeface="Arial"/>
              <a:buChar char="•"/>
              <a:defRPr sz="1400" b="0" i="0" u="none" strike="noStrike" cap="none">
                <a:solidFill>
                  <a:schemeClr val="dk2"/>
                </a:solidFill>
                <a:latin typeface="Century Gothic"/>
                <a:ea typeface="Century Gothic"/>
                <a:cs typeface="Century Gothic"/>
                <a:sym typeface="Century Gothic"/>
              </a:defRPr>
            </a:lvl8pPr>
            <a:lvl9pPr marL="4114800" marR="0" lvl="8" indent="-317500" algn="l" rtl="0">
              <a:spcBef>
                <a:spcPts val="280"/>
              </a:spcBef>
              <a:spcAft>
                <a:spcPts val="0"/>
              </a:spcAft>
              <a:buClr>
                <a:schemeClr val="accent4"/>
              </a:buClr>
              <a:buSzPts val="1400"/>
              <a:buFont typeface="Arial"/>
              <a:buChar char="•"/>
              <a:defRPr sz="1400" b="0" i="0" u="none" strike="noStrike" cap="none">
                <a:solidFill>
                  <a:schemeClr val="dk2"/>
                </a:solidFill>
                <a:latin typeface="Century Gothic"/>
                <a:ea typeface="Century Gothic"/>
                <a:cs typeface="Century Gothic"/>
                <a:sym typeface="Century Gothic"/>
              </a:defRPr>
            </a:lvl9pPr>
          </a:lstStyle>
          <a:p>
            <a:endParaRPr/>
          </a:p>
        </p:txBody>
      </p:sp>
      <p:sp>
        <p:nvSpPr>
          <p:cNvPr id="13" name="Google Shape;13;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chemeClr val="dk2"/>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chemeClr val="dk2"/>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chemeClr val="dk2"/>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chemeClr val="dk2"/>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chemeClr val="dk2"/>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chemeClr val="dk2"/>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chemeClr val="dk2"/>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ja-JP"/>
              <a:t>‹#›</a:t>
            </a:fld>
            <a:endParaRPr/>
          </a:p>
        </p:txBody>
      </p:sp>
      <p:sp>
        <p:nvSpPr>
          <p:cNvPr id="16" name="Google Shape;16;p46"/>
          <p:cNvSpPr/>
          <p:nvPr/>
        </p:nvSpPr>
        <p:spPr>
          <a:xfrm>
            <a:off x="365760" y="278166"/>
            <a:ext cx="11460480" cy="1325880"/>
          </a:xfrm>
          <a:prstGeom prst="rect">
            <a:avLst/>
          </a:prstGeom>
          <a:solidFill>
            <a:srgbClr val="FFFFFF">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7" name="Google Shape;17;p46"/>
          <p:cNvSpPr/>
          <p:nvPr/>
        </p:nvSpPr>
        <p:spPr>
          <a:xfrm>
            <a:off x="497151" y="372862"/>
            <a:ext cx="11174027" cy="1118587"/>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18" name="Google Shape;18;p46"/>
          <p:cNvSpPr txBox="1">
            <a:spLocks noGrp="1"/>
          </p:cNvSpPr>
          <p:nvPr>
            <p:ph type="title"/>
          </p:nvPr>
        </p:nvSpPr>
        <p:spPr>
          <a:xfrm>
            <a:off x="568171" y="408373"/>
            <a:ext cx="11014229" cy="103942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6B7C72"/>
              </a:buClr>
              <a:buSzPts val="3500"/>
              <a:buFont typeface="Book Antiqua"/>
              <a:buNone/>
              <a:defRPr sz="3500" b="0" i="0" u="none" strike="noStrike" cap="none">
                <a:solidFill>
                  <a:srgbClr val="6B7C72"/>
                </a:solidFill>
                <a:latin typeface="Book Antiqua"/>
                <a:ea typeface="Book Antiqua"/>
                <a:cs typeface="Book Antiqua"/>
                <a:sym typeface="Book Antiqu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4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4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4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4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4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
          <p:cNvPicPr preferRelativeResize="0"/>
          <p:nvPr/>
        </p:nvPicPr>
        <p:blipFill rotWithShape="1">
          <a:blip r:embed="rId3">
            <a:alphaModFix/>
          </a:blip>
          <a:srcRect/>
          <a:stretch/>
        </p:blipFill>
        <p:spPr>
          <a:xfrm>
            <a:off x="4439816" y="272481"/>
            <a:ext cx="2664296" cy="2792317"/>
          </a:xfrm>
          <a:prstGeom prst="rect">
            <a:avLst/>
          </a:prstGeom>
          <a:noFill/>
          <a:ln>
            <a:noFill/>
          </a:ln>
        </p:spPr>
      </p:pic>
      <p:sp>
        <p:nvSpPr>
          <p:cNvPr id="197" name="Google Shape;197;p1"/>
          <p:cNvSpPr txBox="1">
            <a:spLocks noGrp="1"/>
          </p:cNvSpPr>
          <p:nvPr>
            <p:ph type="ctrTitle"/>
          </p:nvPr>
        </p:nvSpPr>
        <p:spPr>
          <a:xfrm>
            <a:off x="1734993" y="3851677"/>
            <a:ext cx="7416824" cy="6877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47534C"/>
              </a:buClr>
              <a:buSzPts val="2800"/>
              <a:buFont typeface="Book Antiqua"/>
              <a:buNone/>
            </a:pPr>
            <a:r>
              <a:rPr lang="ja-JP" sz="2800" b="1"/>
              <a:t>　　　</a:t>
            </a:r>
            <a:r>
              <a:rPr lang="ja-JP" sz="2800" b="1">
                <a:latin typeface="+mn-ea"/>
                <a:ea typeface="+mn-ea"/>
              </a:rPr>
              <a:t>夫婦・親子で聞く</a:t>
            </a:r>
            <a:br>
              <a:rPr lang="ja-JP" sz="2800" b="1">
                <a:latin typeface="+mn-ea"/>
                <a:ea typeface="+mn-ea"/>
              </a:rPr>
            </a:br>
            <a:r>
              <a:rPr lang="ja-JP" sz="2800" b="1">
                <a:latin typeface="+mn-ea"/>
                <a:ea typeface="+mn-ea"/>
              </a:rPr>
              <a:t>　</a:t>
            </a:r>
            <a:r>
              <a:rPr lang="ja-JP" sz="4800" b="1">
                <a:solidFill>
                  <a:srgbClr val="FF0000"/>
                </a:solidFill>
                <a:latin typeface="+mn-ea"/>
                <a:ea typeface="+mn-ea"/>
              </a:rPr>
              <a:t>はじめての相続セミナー</a:t>
            </a:r>
            <a:endParaRPr sz="2000" b="1" dirty="0">
              <a:latin typeface="+mn-ea"/>
              <a:ea typeface="+mn-ea"/>
            </a:endParaRPr>
          </a:p>
        </p:txBody>
      </p:sp>
      <p:sp>
        <p:nvSpPr>
          <p:cNvPr id="198" name="Google Shape;198;p1"/>
          <p:cNvSpPr txBox="1">
            <a:spLocks noGrp="1"/>
          </p:cNvSpPr>
          <p:nvPr>
            <p:ph type="subTitle" idx="1"/>
          </p:nvPr>
        </p:nvSpPr>
        <p:spPr>
          <a:xfrm>
            <a:off x="2495364" y="4653136"/>
            <a:ext cx="6553200" cy="457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000"/>
              <a:buNone/>
            </a:pPr>
            <a:r>
              <a:rPr lang="ja-JP" sz="2000" b="1"/>
              <a:t>202</a:t>
            </a:r>
            <a:r>
              <a:rPr lang="en-US" altLang="ja-JP" sz="2000" b="1" dirty="0"/>
              <a:t>6</a:t>
            </a:r>
            <a:r>
              <a:rPr lang="ja-JP" sz="2000" b="1"/>
              <a:t>年</a:t>
            </a:r>
            <a:r>
              <a:rPr lang="en-US" altLang="ja-JP" sz="2000" b="1" dirty="0"/>
              <a:t>3</a:t>
            </a:r>
            <a:r>
              <a:rPr lang="ja-JP" sz="2000" b="1"/>
              <a:t>月</a:t>
            </a:r>
            <a:r>
              <a:rPr lang="en-US" altLang="ja-JP" sz="2000" b="1" dirty="0"/>
              <a:t>5</a:t>
            </a:r>
            <a:r>
              <a:rPr lang="ja-JP" sz="2000" b="1"/>
              <a:t>日（</a:t>
            </a:r>
            <a:r>
              <a:rPr lang="ja-JP" altLang="en-US" sz="2000" b="1"/>
              <a:t>木</a:t>
            </a:r>
            <a:r>
              <a:rPr lang="ja-JP" sz="2000" b="1"/>
              <a:t>）</a:t>
            </a:r>
            <a:r>
              <a:rPr lang="ja-JP" sz="1200"/>
              <a:t>　</a:t>
            </a:r>
            <a:endParaRPr sz="2000" b="1" dirty="0"/>
          </a:p>
        </p:txBody>
      </p:sp>
      <p:sp>
        <p:nvSpPr>
          <p:cNvPr id="199" name="Google Shape;199;p1"/>
          <p:cNvSpPr txBox="1"/>
          <p:nvPr/>
        </p:nvSpPr>
        <p:spPr>
          <a:xfrm>
            <a:off x="4452175" y="5949281"/>
            <a:ext cx="519244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i="0" u="none" strike="noStrike" cap="none">
                <a:solidFill>
                  <a:schemeClr val="dk1"/>
                </a:solidFill>
                <a:latin typeface="Century Gothic"/>
                <a:ea typeface="Century Gothic"/>
                <a:cs typeface="Century Gothic"/>
                <a:sym typeface="Century Gothic"/>
              </a:rPr>
              <a:t>　相続コンサルタント　川口宗治　</a:t>
            </a:r>
            <a:endParaRPr sz="2400" b="1">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71" name="Google Shape;271;p1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72" name="Google Shape;272;p10"/>
          <p:cNvSpPr txBox="1"/>
          <p:nvPr/>
        </p:nvSpPr>
        <p:spPr>
          <a:xfrm>
            <a:off x="3368900" y="624741"/>
            <a:ext cx="63995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いまは「大相続時代」といわれています！</a:t>
            </a:r>
            <a:endParaRPr sz="2800">
              <a:solidFill>
                <a:srgbClr val="000000"/>
              </a:solidFill>
              <a:latin typeface="+mn-ea"/>
              <a:ea typeface="+mn-ea"/>
              <a:cs typeface="Calibri"/>
              <a:sym typeface="Calibri"/>
            </a:endParaRPr>
          </a:p>
        </p:txBody>
      </p:sp>
      <p:sp>
        <p:nvSpPr>
          <p:cNvPr id="273" name="Google Shape;273;p10"/>
          <p:cNvSpPr txBox="1"/>
          <p:nvPr/>
        </p:nvSpPr>
        <p:spPr>
          <a:xfrm>
            <a:off x="2483992" y="1484785"/>
            <a:ext cx="75608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相続税の増税→最高税率が50％→</a:t>
            </a:r>
            <a:r>
              <a:rPr lang="en-US" altLang="ja-JP" sz="2800" dirty="0">
                <a:solidFill>
                  <a:schemeClr val="dk1"/>
                </a:solidFill>
                <a:latin typeface="+mn-ea"/>
                <a:ea typeface="+mn-ea"/>
                <a:cs typeface="Calibri"/>
                <a:sym typeface="Calibri"/>
              </a:rPr>
              <a:t> </a:t>
            </a:r>
            <a:r>
              <a:rPr lang="ja-JP" sz="6000">
                <a:solidFill>
                  <a:srgbClr val="FF0000"/>
                </a:solidFill>
                <a:latin typeface="+mn-ea"/>
                <a:ea typeface="+mn-ea"/>
                <a:cs typeface="Calibri"/>
                <a:sym typeface="Calibri"/>
              </a:rPr>
              <a:t>55</a:t>
            </a:r>
            <a:r>
              <a:rPr lang="ja-JP" sz="2800">
                <a:solidFill>
                  <a:srgbClr val="FF0000"/>
                </a:solidFill>
                <a:latin typeface="+mn-ea"/>
                <a:ea typeface="+mn-ea"/>
                <a:cs typeface="Calibri"/>
                <a:sym typeface="Calibri"/>
              </a:rPr>
              <a:t>％</a:t>
            </a:r>
            <a:r>
              <a:rPr lang="en-US" altLang="ja-JP" sz="2800" dirty="0">
                <a:solidFill>
                  <a:srgbClr val="FF0000"/>
                </a:solidFill>
                <a:latin typeface="+mn-ea"/>
                <a:ea typeface="+mn-ea"/>
                <a:cs typeface="Calibri"/>
                <a:sym typeface="Calibri"/>
              </a:rPr>
              <a:t> </a:t>
            </a:r>
            <a:r>
              <a:rPr lang="ja-JP" sz="2800">
                <a:solidFill>
                  <a:schemeClr val="dk1"/>
                </a:solidFill>
                <a:latin typeface="+mn-ea"/>
                <a:ea typeface="+mn-ea"/>
                <a:cs typeface="Calibri"/>
                <a:sym typeface="Calibri"/>
              </a:rPr>
              <a:t>に！</a:t>
            </a:r>
            <a:endParaRPr dirty="0">
              <a:latin typeface="+mn-ea"/>
              <a:ea typeface="+mn-ea"/>
            </a:endParaRPr>
          </a:p>
        </p:txBody>
      </p:sp>
      <p:sp>
        <p:nvSpPr>
          <p:cNvPr id="274" name="Google Shape;274;p10"/>
          <p:cNvSpPr txBox="1"/>
          <p:nvPr/>
        </p:nvSpPr>
        <p:spPr>
          <a:xfrm>
            <a:off x="2548058" y="3269014"/>
            <a:ext cx="4493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基礎控除（非課税枠）の圧縮</a:t>
            </a:r>
            <a:endParaRPr sz="2800">
              <a:solidFill>
                <a:schemeClr val="dk1"/>
              </a:solidFill>
              <a:latin typeface="+mn-ea"/>
              <a:ea typeface="+mn-ea"/>
              <a:cs typeface="Calibri"/>
              <a:sym typeface="Calibri"/>
            </a:endParaRPr>
          </a:p>
        </p:txBody>
      </p:sp>
      <p:sp>
        <p:nvSpPr>
          <p:cNvPr id="275" name="Google Shape;275;p10"/>
          <p:cNvSpPr txBox="1"/>
          <p:nvPr/>
        </p:nvSpPr>
        <p:spPr>
          <a:xfrm>
            <a:off x="2572803" y="5229200"/>
            <a:ext cx="8388121"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2800">
                <a:solidFill>
                  <a:schemeClr val="dk1"/>
                </a:solidFill>
                <a:latin typeface="+mn-ea"/>
                <a:ea typeface="+mn-ea"/>
                <a:cs typeface="Calibri"/>
                <a:sym typeface="Calibri"/>
              </a:rPr>
              <a:t>およそ</a:t>
            </a:r>
            <a:r>
              <a:rPr lang="ja-JP" sz="2800">
                <a:solidFill>
                  <a:schemeClr val="dk1"/>
                </a:solidFill>
                <a:latin typeface="+mn-ea"/>
                <a:ea typeface="+mn-ea"/>
                <a:cs typeface="Calibri"/>
                <a:sym typeface="Calibri"/>
              </a:rPr>
              <a:t>９割の人には無関係に見えますが・・・</a:t>
            </a:r>
            <a:endParaRPr sz="2800" dirty="0">
              <a:solidFill>
                <a:schemeClr val="dk1"/>
              </a:solidFill>
              <a:latin typeface="+mn-ea"/>
              <a:ea typeface="+mn-ea"/>
              <a:cs typeface="Calibri"/>
              <a:sym typeface="Calibri"/>
            </a:endParaRPr>
          </a:p>
        </p:txBody>
      </p:sp>
      <p:pic>
        <p:nvPicPr>
          <p:cNvPr id="276" name="Google Shape;276;p10" descr="アイコン&#10;&#10;自動的に生成された説明"/>
          <p:cNvPicPr preferRelativeResize="0"/>
          <p:nvPr/>
        </p:nvPicPr>
        <p:blipFill rotWithShape="1">
          <a:blip r:embed="rId4">
            <a:alphaModFix/>
          </a:blip>
          <a:srcRect/>
          <a:stretch/>
        </p:blipFill>
        <p:spPr>
          <a:xfrm>
            <a:off x="1847528" y="1834042"/>
            <a:ext cx="576064" cy="554489"/>
          </a:xfrm>
          <a:prstGeom prst="rect">
            <a:avLst/>
          </a:prstGeom>
          <a:noFill/>
          <a:ln>
            <a:noFill/>
          </a:ln>
        </p:spPr>
      </p:pic>
      <p:pic>
        <p:nvPicPr>
          <p:cNvPr id="277" name="Google Shape;277;p10" descr="アイコン&#10;&#10;自動的に生成された説明"/>
          <p:cNvPicPr preferRelativeResize="0"/>
          <p:nvPr/>
        </p:nvPicPr>
        <p:blipFill rotWithShape="1">
          <a:blip r:embed="rId4">
            <a:alphaModFix/>
          </a:blip>
          <a:srcRect/>
          <a:stretch/>
        </p:blipFill>
        <p:spPr>
          <a:xfrm>
            <a:off x="1847528" y="3514991"/>
            <a:ext cx="576064" cy="554489"/>
          </a:xfrm>
          <a:prstGeom prst="rect">
            <a:avLst/>
          </a:prstGeom>
          <a:noFill/>
          <a:ln>
            <a:noFill/>
          </a:ln>
        </p:spPr>
      </p:pic>
      <p:pic>
        <p:nvPicPr>
          <p:cNvPr id="278" name="Google Shape;278;p10" descr="アイコン&#10;&#10;自動的に生成された説明"/>
          <p:cNvPicPr preferRelativeResize="0"/>
          <p:nvPr/>
        </p:nvPicPr>
        <p:blipFill rotWithShape="1">
          <a:blip r:embed="rId4">
            <a:alphaModFix/>
          </a:blip>
          <a:srcRect/>
          <a:stretch/>
        </p:blipFill>
        <p:spPr>
          <a:xfrm>
            <a:off x="1847528" y="5232406"/>
            <a:ext cx="576064" cy="554489"/>
          </a:xfrm>
          <a:prstGeom prst="rect">
            <a:avLst/>
          </a:prstGeom>
          <a:noFill/>
          <a:ln>
            <a:noFill/>
          </a:ln>
        </p:spPr>
      </p:pic>
      <p:sp>
        <p:nvSpPr>
          <p:cNvPr id="279" name="Google Shape;279;p10"/>
          <p:cNvSpPr txBox="1"/>
          <p:nvPr/>
        </p:nvSpPr>
        <p:spPr>
          <a:xfrm>
            <a:off x="2564488" y="3717033"/>
            <a:ext cx="8208912"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相続税対象者が4％→</a:t>
            </a:r>
            <a:r>
              <a:rPr lang="en-US" altLang="ja-JP" sz="2800" dirty="0">
                <a:solidFill>
                  <a:schemeClr val="dk1"/>
                </a:solidFill>
                <a:latin typeface="+mn-ea"/>
                <a:ea typeface="+mn-ea"/>
                <a:cs typeface="Calibri"/>
                <a:sym typeface="Calibri"/>
              </a:rPr>
              <a:t> </a:t>
            </a:r>
            <a:r>
              <a:rPr lang="en-US" altLang="ja-JP" sz="6000" dirty="0">
                <a:solidFill>
                  <a:srgbClr val="FF0000"/>
                </a:solidFill>
                <a:latin typeface="+mn-ea"/>
                <a:ea typeface="+mn-ea"/>
                <a:cs typeface="Calibri"/>
                <a:sym typeface="Calibri"/>
              </a:rPr>
              <a:t>10.4</a:t>
            </a:r>
            <a:r>
              <a:rPr lang="ja-JP" sz="2800">
                <a:solidFill>
                  <a:srgbClr val="FF0000"/>
                </a:solidFill>
                <a:latin typeface="+mn-ea"/>
                <a:ea typeface="+mn-ea"/>
                <a:cs typeface="Calibri"/>
                <a:sym typeface="Calibri"/>
              </a:rPr>
              <a:t>％</a:t>
            </a:r>
            <a:r>
              <a:rPr lang="en-US" altLang="ja-JP" sz="2800" dirty="0">
                <a:solidFill>
                  <a:srgbClr val="FF0000"/>
                </a:solidFill>
                <a:latin typeface="+mn-ea"/>
                <a:ea typeface="+mn-ea"/>
                <a:cs typeface="Calibri"/>
                <a:sym typeface="Calibri"/>
              </a:rPr>
              <a:t> </a:t>
            </a:r>
            <a:r>
              <a:rPr lang="ja-JP" sz="2800">
                <a:solidFill>
                  <a:schemeClr val="dk1"/>
                </a:solidFill>
                <a:latin typeface="+mn-ea"/>
                <a:ea typeface="+mn-ea"/>
                <a:cs typeface="Calibri"/>
                <a:sym typeface="Calibri"/>
              </a:rPr>
              <a:t>に</a:t>
            </a:r>
            <a:r>
              <a:rPr lang="ja-JP" altLang="en-US" sz="2800">
                <a:solidFill>
                  <a:schemeClr val="dk1"/>
                </a:solidFill>
                <a:latin typeface="+mn-ea"/>
                <a:ea typeface="+mn-ea"/>
                <a:cs typeface="Calibri"/>
                <a:sym typeface="Calibri"/>
              </a:rPr>
              <a:t>大幅に</a:t>
            </a:r>
            <a:r>
              <a:rPr lang="ja-JP" sz="2800">
                <a:solidFill>
                  <a:schemeClr val="dk1"/>
                </a:solidFill>
                <a:latin typeface="+mn-ea"/>
                <a:ea typeface="+mn-ea"/>
                <a:cs typeface="Calibri"/>
                <a:sym typeface="Calibri"/>
              </a:rPr>
              <a:t>増加！</a:t>
            </a:r>
            <a:endParaRPr sz="2800" dirty="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1000"/>
                                        <p:tgtEl>
                                          <p:spTgt spid="276"/>
                                        </p:tgtEl>
                                      </p:cBhvr>
                                    </p:animEffect>
                                  </p:childTnLst>
                                </p:cTn>
                              </p:par>
                              <p:par>
                                <p:cTn id="8" presetID="2" presetClass="entr" presetSubtype="8" fill="hold" nodeType="withEffect">
                                  <p:stCondLst>
                                    <p:cond delay="0"/>
                                  </p:stCondLst>
                                  <p:childTnLst>
                                    <p:set>
                                      <p:cBhvr>
                                        <p:cTn id="9" dur="1" fill="hold">
                                          <p:stCondLst>
                                            <p:cond delay="0"/>
                                          </p:stCondLst>
                                        </p:cTn>
                                        <p:tgtEl>
                                          <p:spTgt spid="273"/>
                                        </p:tgtEl>
                                        <p:attrNameLst>
                                          <p:attrName>style.visibility</p:attrName>
                                        </p:attrNameLst>
                                      </p:cBhvr>
                                      <p:to>
                                        <p:strVal val="visible"/>
                                      </p:to>
                                    </p:set>
                                    <p:anim calcmode="lin" valueType="num">
                                      <p:cBhvr additive="base">
                                        <p:cTn id="10" dur="500"/>
                                        <p:tgtEl>
                                          <p:spTgt spid="273"/>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7"/>
                                        </p:tgtEl>
                                        <p:attrNameLst>
                                          <p:attrName>style.visibility</p:attrName>
                                        </p:attrNameLst>
                                      </p:cBhvr>
                                      <p:to>
                                        <p:strVal val="visible"/>
                                      </p:to>
                                    </p:set>
                                    <p:animEffect transition="in" filter="fade">
                                      <p:cBhvr>
                                        <p:cTn id="15" dur="1000"/>
                                        <p:tgtEl>
                                          <p:spTgt spid="277"/>
                                        </p:tgtEl>
                                      </p:cBhvr>
                                    </p:animEffect>
                                  </p:childTnLst>
                                </p:cTn>
                              </p:par>
                              <p:par>
                                <p:cTn id="16" presetID="2" presetClass="entr" presetSubtype="8" fill="hold" nodeType="withEffect">
                                  <p:stCondLst>
                                    <p:cond delay="0"/>
                                  </p:stCondLst>
                                  <p:childTnLst>
                                    <p:set>
                                      <p:cBhvr>
                                        <p:cTn id="17" dur="1" fill="hold">
                                          <p:stCondLst>
                                            <p:cond delay="0"/>
                                          </p:stCondLst>
                                        </p:cTn>
                                        <p:tgtEl>
                                          <p:spTgt spid="274"/>
                                        </p:tgtEl>
                                        <p:attrNameLst>
                                          <p:attrName>style.visibility</p:attrName>
                                        </p:attrNameLst>
                                      </p:cBhvr>
                                      <p:to>
                                        <p:strVal val="visible"/>
                                      </p:to>
                                    </p:set>
                                    <p:anim calcmode="lin" valueType="num">
                                      <p:cBhvr additive="base">
                                        <p:cTn id="18" dur="500"/>
                                        <p:tgtEl>
                                          <p:spTgt spid="274"/>
                                        </p:tgtEl>
                                        <p:attrNameLst>
                                          <p:attrName>ppt_x</p:attrName>
                                        </p:attrNameLst>
                                      </p:cBhvr>
                                      <p:tavLst>
                                        <p:tav tm="0">
                                          <p:val>
                                            <p:strVal val="#ppt_x-1"/>
                                          </p:val>
                                        </p:tav>
                                        <p:tav tm="100000">
                                          <p:val>
                                            <p:strVal val="#ppt_x"/>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9"/>
                                        </p:tgtEl>
                                        <p:attrNameLst>
                                          <p:attrName>style.visibility</p:attrName>
                                        </p:attrNameLst>
                                      </p:cBhvr>
                                      <p:to>
                                        <p:strVal val="visible"/>
                                      </p:to>
                                    </p:set>
                                    <p:animEffect transition="in" filter="fade">
                                      <p:cBhvr>
                                        <p:cTn id="23" dur="500"/>
                                        <p:tgtEl>
                                          <p:spTgt spid="2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8"/>
                                        </p:tgtEl>
                                        <p:attrNameLst>
                                          <p:attrName>style.visibility</p:attrName>
                                        </p:attrNameLst>
                                      </p:cBhvr>
                                      <p:to>
                                        <p:strVal val="visible"/>
                                      </p:to>
                                    </p:set>
                                    <p:animEffect transition="in" filter="fade">
                                      <p:cBhvr>
                                        <p:cTn id="28" dur="1000"/>
                                        <p:tgtEl>
                                          <p:spTgt spid="278"/>
                                        </p:tgtEl>
                                      </p:cBhvr>
                                    </p:animEffect>
                                  </p:childTnLst>
                                </p:cTn>
                              </p:par>
                              <p:par>
                                <p:cTn id="29" presetID="10" presetClass="entr" presetSubtype="0" fill="hold" nodeType="withEffect">
                                  <p:stCondLst>
                                    <p:cond delay="0"/>
                                  </p:stCondLst>
                                  <p:childTnLst>
                                    <p:set>
                                      <p:cBhvr>
                                        <p:cTn id="30" dur="1" fill="hold">
                                          <p:stCondLst>
                                            <p:cond delay="0"/>
                                          </p:stCondLst>
                                        </p:cTn>
                                        <p:tgtEl>
                                          <p:spTgt spid="275"/>
                                        </p:tgtEl>
                                        <p:attrNameLst>
                                          <p:attrName>style.visibility</p:attrName>
                                        </p:attrNameLst>
                                      </p:cBhvr>
                                      <p:to>
                                        <p:strVal val="visible"/>
                                      </p:to>
                                    </p:set>
                                    <p:animEffect transition="in" filter="fade">
                                      <p:cBhvr>
                                        <p:cTn id="31"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11" descr="白いユニフォームを着た男性&#10;&#10;自動的に生成された説明"/>
          <p:cNvPicPr preferRelativeResize="0"/>
          <p:nvPr/>
        </p:nvPicPr>
        <p:blipFill rotWithShape="1">
          <a:blip r:embed="rId3">
            <a:alphaModFix/>
          </a:blip>
          <a:srcRect/>
          <a:stretch/>
        </p:blipFill>
        <p:spPr>
          <a:xfrm>
            <a:off x="3829431" y="2263776"/>
            <a:ext cx="981868" cy="1069984"/>
          </a:xfrm>
          <a:prstGeom prst="rect">
            <a:avLst/>
          </a:prstGeom>
          <a:noFill/>
          <a:ln>
            <a:noFill/>
          </a:ln>
        </p:spPr>
      </p:pic>
      <p:pic>
        <p:nvPicPr>
          <p:cNvPr id="286" name="Google Shape;286;p11" descr="人, 持つ, 男, ラケット が含まれている画像&#10;&#10;自動的に生成された説明"/>
          <p:cNvPicPr preferRelativeResize="0"/>
          <p:nvPr/>
        </p:nvPicPr>
        <p:blipFill rotWithShape="1">
          <a:blip r:embed="rId4">
            <a:alphaModFix/>
          </a:blip>
          <a:srcRect/>
          <a:stretch/>
        </p:blipFill>
        <p:spPr>
          <a:xfrm>
            <a:off x="6160459" y="4778326"/>
            <a:ext cx="1132526" cy="902657"/>
          </a:xfrm>
          <a:prstGeom prst="rect">
            <a:avLst/>
          </a:prstGeom>
          <a:noFill/>
          <a:ln>
            <a:noFill/>
          </a:ln>
        </p:spPr>
      </p:pic>
      <p:pic>
        <p:nvPicPr>
          <p:cNvPr id="287" name="Google Shape;287;p11" descr="白いシャツを着ている人はスーツを着ている人&#10;&#10;中程度の精度で自動的に生成された説明"/>
          <p:cNvPicPr preferRelativeResize="0"/>
          <p:nvPr/>
        </p:nvPicPr>
        <p:blipFill rotWithShape="1">
          <a:blip r:embed="rId5">
            <a:alphaModFix/>
          </a:blip>
          <a:srcRect/>
          <a:stretch/>
        </p:blipFill>
        <p:spPr>
          <a:xfrm>
            <a:off x="3799485" y="4797153"/>
            <a:ext cx="953579" cy="896463"/>
          </a:xfrm>
          <a:prstGeom prst="rect">
            <a:avLst/>
          </a:prstGeom>
          <a:noFill/>
          <a:ln>
            <a:noFill/>
          </a:ln>
        </p:spPr>
      </p:pic>
      <p:sp>
        <p:nvSpPr>
          <p:cNvPr id="288" name="Google Shape;288;p11"/>
          <p:cNvSpPr txBox="1">
            <a:spLocks noGrp="1"/>
          </p:cNvSpPr>
          <p:nvPr>
            <p:ph type="title"/>
          </p:nvPr>
        </p:nvSpPr>
        <p:spPr>
          <a:xfrm>
            <a:off x="2124375" y="2755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953734"/>
              </a:buClr>
              <a:buSzPct val="100000"/>
              <a:buFont typeface="Calibri"/>
              <a:buNone/>
            </a:pPr>
            <a:r>
              <a:rPr lang="ja-JP">
                <a:solidFill>
                  <a:srgbClr val="953734"/>
                </a:solidFill>
                <a:latin typeface="+mn-ea"/>
                <a:ea typeface="+mn-ea"/>
              </a:rPr>
              <a:t>ちょっと想像してみてください。</a:t>
            </a:r>
            <a:br>
              <a:rPr lang="ja-JP">
                <a:solidFill>
                  <a:srgbClr val="953734"/>
                </a:solidFill>
                <a:latin typeface="+mn-ea"/>
                <a:ea typeface="+mn-ea"/>
              </a:rPr>
            </a:br>
            <a:r>
              <a:rPr lang="ja-JP">
                <a:solidFill>
                  <a:srgbClr val="953734"/>
                </a:solidFill>
                <a:latin typeface="+mn-ea"/>
                <a:ea typeface="+mn-ea"/>
              </a:rPr>
              <a:t>どこにでもある幸せな家庭を</a:t>
            </a:r>
            <a:r>
              <a:rPr lang="ja-JP">
                <a:latin typeface="+mn-ea"/>
                <a:ea typeface="+mn-ea"/>
              </a:rPr>
              <a:t>。</a:t>
            </a:r>
            <a:endParaRPr>
              <a:latin typeface="+mn-ea"/>
              <a:ea typeface="+mn-ea"/>
            </a:endParaRPr>
          </a:p>
        </p:txBody>
      </p:sp>
      <p:grpSp>
        <p:nvGrpSpPr>
          <p:cNvPr id="289" name="Google Shape;289;p11"/>
          <p:cNvGrpSpPr/>
          <p:nvPr/>
        </p:nvGrpSpPr>
        <p:grpSpPr>
          <a:xfrm>
            <a:off x="3877183" y="1628801"/>
            <a:ext cx="3344705" cy="3252865"/>
            <a:chOff x="2353182" y="1628800"/>
            <a:chExt cx="3344705" cy="3252865"/>
          </a:xfrm>
        </p:grpSpPr>
        <p:sp>
          <p:nvSpPr>
            <p:cNvPr id="290" name="Google Shape;290;p11"/>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291" name="Google Shape;291;p11"/>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292" name="Google Shape;292;p11"/>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293" name="Google Shape;293;p11"/>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294" name="Google Shape;294;p11"/>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295" name="Google Shape;295;p11"/>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296" name="Google Shape;296;p11"/>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297" name="Google Shape;297;p11"/>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298" name="Google Shape;298;p11"/>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299" name="Google Shape;299;p11"/>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00" name="Google Shape;300;p11"/>
            <p:cNvSpPr txBox="1"/>
            <p:nvPr/>
          </p:nvSpPr>
          <p:spPr>
            <a:xfrm>
              <a:off x="2392234" y="166004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父</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68歳</a:t>
              </a:r>
              <a:endParaRPr>
                <a:latin typeface="+mn-ea"/>
                <a:ea typeface="+mn-ea"/>
              </a:endParaRPr>
            </a:p>
          </p:txBody>
        </p:sp>
        <p:sp>
          <p:nvSpPr>
            <p:cNvPr id="301" name="Google Shape;301;p11"/>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60歳</a:t>
              </a:r>
              <a:endParaRPr sz="1800" b="1">
                <a:solidFill>
                  <a:schemeClr val="dk1"/>
                </a:solidFill>
                <a:latin typeface="+mn-ea"/>
                <a:ea typeface="+mn-ea"/>
                <a:cs typeface="Calibri"/>
                <a:sym typeface="Calibri"/>
              </a:endParaRPr>
            </a:p>
          </p:txBody>
        </p:sp>
        <p:sp>
          <p:nvSpPr>
            <p:cNvPr id="302" name="Google Shape;302;p11"/>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33歳</a:t>
              </a:r>
              <a:endParaRPr>
                <a:latin typeface="+mn-ea"/>
                <a:ea typeface="+mn-ea"/>
              </a:endParaRPr>
            </a:p>
          </p:txBody>
        </p:sp>
        <p:sp>
          <p:nvSpPr>
            <p:cNvPr id="303" name="Google Shape;303;p11"/>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30歳</a:t>
              </a:r>
              <a:endParaRPr sz="1800" b="1">
                <a:solidFill>
                  <a:schemeClr val="dk1"/>
                </a:solidFill>
                <a:latin typeface="+mn-ea"/>
                <a:ea typeface="+mn-ea"/>
                <a:cs typeface="Calibri"/>
                <a:sym typeface="Calibri"/>
              </a:endParaRPr>
            </a:p>
          </p:txBody>
        </p:sp>
      </p:grpSp>
      <p:grpSp>
        <p:nvGrpSpPr>
          <p:cNvPr id="304" name="Google Shape;304;p11"/>
          <p:cNvGrpSpPr/>
          <p:nvPr/>
        </p:nvGrpSpPr>
        <p:grpSpPr>
          <a:xfrm>
            <a:off x="2063552" y="4149081"/>
            <a:ext cx="1760528" cy="686689"/>
            <a:chOff x="539552" y="4149080"/>
            <a:chExt cx="1760528" cy="686689"/>
          </a:xfrm>
        </p:grpSpPr>
        <p:sp>
          <p:nvSpPr>
            <p:cNvPr id="305" name="Google Shape;305;p11"/>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06" name="Google Shape;306;p11"/>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307" name="Google Shape;307;p11"/>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sp>
          <p:nvSpPr>
            <p:cNvPr id="308" name="Google Shape;308;p11"/>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31歳</a:t>
              </a:r>
              <a:endParaRPr sz="1800" b="1">
                <a:solidFill>
                  <a:schemeClr val="dk1"/>
                </a:solidFill>
                <a:latin typeface="+mn-ea"/>
                <a:ea typeface="+mn-ea"/>
                <a:cs typeface="Calibri"/>
                <a:sym typeface="Calibri"/>
              </a:endParaRPr>
            </a:p>
          </p:txBody>
        </p:sp>
      </p:grpSp>
      <p:grpSp>
        <p:nvGrpSpPr>
          <p:cNvPr id="309" name="Google Shape;309;p11"/>
          <p:cNvGrpSpPr/>
          <p:nvPr/>
        </p:nvGrpSpPr>
        <p:grpSpPr>
          <a:xfrm>
            <a:off x="7221888" y="4214537"/>
            <a:ext cx="1754433" cy="720080"/>
            <a:chOff x="5697887" y="4214537"/>
            <a:chExt cx="1754433" cy="720080"/>
          </a:xfrm>
        </p:grpSpPr>
        <p:sp>
          <p:nvSpPr>
            <p:cNvPr id="310" name="Google Shape;310;p11"/>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11" name="Google Shape;311;p11"/>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312" name="Google Shape;312;p11"/>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sp>
          <p:nvSpPr>
            <p:cNvPr id="313" name="Google Shape;313;p11"/>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32歳</a:t>
              </a:r>
              <a:endParaRPr sz="1800" b="1">
                <a:solidFill>
                  <a:schemeClr val="dk1"/>
                </a:solidFill>
                <a:latin typeface="+mn-ea"/>
                <a:ea typeface="+mn-ea"/>
                <a:cs typeface="Calibri"/>
                <a:sym typeface="Calibri"/>
              </a:endParaRPr>
            </a:p>
          </p:txBody>
        </p:sp>
      </p:grpSp>
      <p:grpSp>
        <p:nvGrpSpPr>
          <p:cNvPr id="314" name="Google Shape;314;p11"/>
          <p:cNvGrpSpPr/>
          <p:nvPr/>
        </p:nvGrpSpPr>
        <p:grpSpPr>
          <a:xfrm>
            <a:off x="2088688" y="4619365"/>
            <a:ext cx="2551656" cy="2234955"/>
            <a:chOff x="535744" y="4407184"/>
            <a:chExt cx="2551656" cy="2234955"/>
          </a:xfrm>
        </p:grpSpPr>
        <p:cxnSp>
          <p:nvCxnSpPr>
            <p:cNvPr id="315" name="Google Shape;315;p11"/>
            <p:cNvCxnSpPr/>
            <p:nvPr/>
          </p:nvCxnSpPr>
          <p:spPr>
            <a:xfrm>
              <a:off x="1815859" y="4407184"/>
              <a:ext cx="0" cy="966032"/>
            </a:xfrm>
            <a:prstGeom prst="straightConnector1">
              <a:avLst/>
            </a:prstGeom>
            <a:noFill/>
            <a:ln w="76200" cap="flat" cmpd="sng">
              <a:solidFill>
                <a:schemeClr val="dk1"/>
              </a:solidFill>
              <a:prstDash val="solid"/>
              <a:round/>
              <a:headEnd type="none" w="sm" len="sm"/>
              <a:tailEnd type="none" w="sm" len="sm"/>
            </a:ln>
          </p:spPr>
        </p:cxnSp>
        <p:cxnSp>
          <p:nvCxnSpPr>
            <p:cNvPr id="316" name="Google Shape;316;p11"/>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17" name="Google Shape;317;p11"/>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18" name="Google Shape;318;p11"/>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319" name="Google Shape;319;p11"/>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0" name="Google Shape;320;p11"/>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1" name="Google Shape;321;p11"/>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5歳</a:t>
              </a:r>
              <a:endParaRPr>
                <a:latin typeface="+mn-ea"/>
                <a:ea typeface="+mn-ea"/>
              </a:endParaRPr>
            </a:p>
          </p:txBody>
        </p:sp>
        <p:sp>
          <p:nvSpPr>
            <p:cNvPr id="322" name="Google Shape;322;p11"/>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3歳</a:t>
              </a:r>
              <a:endParaRPr>
                <a:latin typeface="+mn-ea"/>
                <a:ea typeface="+mn-ea"/>
              </a:endParaRPr>
            </a:p>
          </p:txBody>
        </p:sp>
      </p:grpSp>
      <p:grpSp>
        <p:nvGrpSpPr>
          <p:cNvPr id="323" name="Google Shape;323;p11"/>
          <p:cNvGrpSpPr/>
          <p:nvPr/>
        </p:nvGrpSpPr>
        <p:grpSpPr>
          <a:xfrm>
            <a:off x="7317175" y="4619364"/>
            <a:ext cx="792088" cy="1491154"/>
            <a:chOff x="5793175" y="4619364"/>
            <a:chExt cx="792088" cy="1491154"/>
          </a:xfrm>
        </p:grpSpPr>
        <p:cxnSp>
          <p:nvCxnSpPr>
            <p:cNvPr id="324" name="Google Shape;324;p11"/>
            <p:cNvCxnSpPr/>
            <p:nvPr/>
          </p:nvCxnSpPr>
          <p:spPr>
            <a:xfrm>
              <a:off x="61892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325" name="Google Shape;325;p11"/>
            <p:cNvSpPr/>
            <p:nvPr/>
          </p:nvSpPr>
          <p:spPr>
            <a:xfrm>
              <a:off x="5793175" y="5418003"/>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26" name="Google Shape;326;p11"/>
            <p:cNvSpPr txBox="1"/>
            <p:nvPr/>
          </p:nvSpPr>
          <p:spPr>
            <a:xfrm>
              <a:off x="5829179" y="546418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0歳</a:t>
              </a:r>
              <a:endParaRPr>
                <a:latin typeface="+mn-ea"/>
                <a:ea typeface="+mn-ea"/>
              </a:endParaRPr>
            </a:p>
          </p:txBody>
        </p:sp>
      </p:grpSp>
      <p:sp>
        <p:nvSpPr>
          <p:cNvPr id="327" name="Google Shape;327;p11"/>
          <p:cNvSpPr txBox="1"/>
          <p:nvPr/>
        </p:nvSpPr>
        <p:spPr>
          <a:xfrm>
            <a:off x="8898686"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sz="2400" b="1">
              <a:solidFill>
                <a:srgbClr val="595959"/>
              </a:solidFill>
              <a:latin typeface="+mn-ea"/>
              <a:ea typeface="+mn-ea"/>
              <a:cs typeface="Calibri"/>
              <a:sym typeface="Calibri"/>
            </a:endParaRPr>
          </a:p>
        </p:txBody>
      </p:sp>
      <p:sp>
        <p:nvSpPr>
          <p:cNvPr id="328" name="Google Shape;328;p11"/>
          <p:cNvSpPr/>
          <p:nvPr/>
        </p:nvSpPr>
        <p:spPr>
          <a:xfrm>
            <a:off x="6240016" y="3069867"/>
            <a:ext cx="4298776" cy="3960440"/>
          </a:xfrm>
          <a:prstGeom prst="arc">
            <a:avLst>
              <a:gd name="adj1" fmla="val 7209815"/>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329" name="Google Shape;329;p11"/>
          <p:cNvSpPr txBox="1"/>
          <p:nvPr/>
        </p:nvSpPr>
        <p:spPr>
          <a:xfrm>
            <a:off x="6487486" y="5533963"/>
            <a:ext cx="6463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主婦</a:t>
            </a:r>
            <a:endParaRPr sz="1800">
              <a:solidFill>
                <a:schemeClr val="dk1"/>
              </a:solidFill>
              <a:latin typeface="+mn-ea"/>
              <a:ea typeface="+mn-ea"/>
              <a:cs typeface="Calibri"/>
              <a:sym typeface="Calibri"/>
            </a:endParaRPr>
          </a:p>
        </p:txBody>
      </p:sp>
      <p:sp>
        <p:nvSpPr>
          <p:cNvPr id="330" name="Google Shape;330;p11"/>
          <p:cNvSpPr txBox="1"/>
          <p:nvPr/>
        </p:nvSpPr>
        <p:spPr>
          <a:xfrm>
            <a:off x="8939626" y="4394829"/>
            <a:ext cx="8771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会社員</a:t>
            </a:r>
            <a:endParaRPr>
              <a:latin typeface="+mn-ea"/>
              <a:ea typeface="+mn-ea"/>
            </a:endParaRPr>
          </a:p>
        </p:txBody>
      </p:sp>
      <p:pic>
        <p:nvPicPr>
          <p:cNvPr id="331" name="Google Shape;331;p11" descr="花が生けられている女性&#10;&#10;自動的に生成された説明"/>
          <p:cNvPicPr preferRelativeResize="0"/>
          <p:nvPr/>
        </p:nvPicPr>
        <p:blipFill rotWithShape="1">
          <a:blip r:embed="rId6">
            <a:alphaModFix/>
          </a:blip>
          <a:srcRect/>
          <a:stretch/>
        </p:blipFill>
        <p:spPr>
          <a:xfrm>
            <a:off x="6434014" y="2318236"/>
            <a:ext cx="787870" cy="879070"/>
          </a:xfrm>
          <a:prstGeom prst="rect">
            <a:avLst/>
          </a:prstGeom>
          <a:noFill/>
          <a:ln>
            <a:noFill/>
          </a:ln>
        </p:spPr>
      </p:pic>
      <p:sp>
        <p:nvSpPr>
          <p:cNvPr id="332" name="Google Shape;332;p11"/>
          <p:cNvSpPr txBox="1"/>
          <p:nvPr/>
        </p:nvSpPr>
        <p:spPr>
          <a:xfrm>
            <a:off x="9608746" y="1756372"/>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par>
                                <p:cTn id="8" presetID="10" presetClass="entr" presetSubtype="0" fill="hold" nodeType="withEffect">
                                  <p:stCondLst>
                                    <p:cond delay="0"/>
                                  </p:stCondLst>
                                  <p:childTnLst>
                                    <p:set>
                                      <p:cBhvr>
                                        <p:cTn id="9" dur="1" fill="hold">
                                          <p:stCondLst>
                                            <p:cond delay="0"/>
                                          </p:stCondLst>
                                        </p:cTn>
                                        <p:tgtEl>
                                          <p:spTgt spid="285"/>
                                        </p:tgtEl>
                                        <p:attrNameLst>
                                          <p:attrName>style.visibility</p:attrName>
                                        </p:attrNameLst>
                                      </p:cBhvr>
                                      <p:to>
                                        <p:strVal val="visible"/>
                                      </p:to>
                                    </p:set>
                                    <p:animEffect transition="in" filter="fade">
                                      <p:cBhvr>
                                        <p:cTn id="10" dur="1000"/>
                                        <p:tgtEl>
                                          <p:spTgt spid="285"/>
                                        </p:tgtEl>
                                      </p:cBhvr>
                                    </p:animEffect>
                                  </p:childTnLst>
                                </p:cTn>
                              </p:par>
                              <p:par>
                                <p:cTn id="11" presetID="10" presetClass="entr" presetSubtype="0" fill="hold" nodeType="withEffect">
                                  <p:stCondLst>
                                    <p:cond delay="0"/>
                                  </p:stCondLst>
                                  <p:childTnLst>
                                    <p:set>
                                      <p:cBhvr>
                                        <p:cTn id="12" dur="1" fill="hold">
                                          <p:stCondLst>
                                            <p:cond delay="0"/>
                                          </p:stCondLst>
                                        </p:cTn>
                                        <p:tgtEl>
                                          <p:spTgt spid="331"/>
                                        </p:tgtEl>
                                        <p:attrNameLst>
                                          <p:attrName>style.visibility</p:attrName>
                                        </p:attrNameLst>
                                      </p:cBhvr>
                                      <p:to>
                                        <p:strVal val="visible"/>
                                      </p:to>
                                    </p:set>
                                    <p:animEffect transition="in" filter="fade">
                                      <p:cBhvr>
                                        <p:cTn id="13" dur="500"/>
                                        <p:tgtEl>
                                          <p:spTgt spid="331"/>
                                        </p:tgtEl>
                                      </p:cBhvr>
                                    </p:animEffect>
                                  </p:childTnLst>
                                </p:cTn>
                              </p:par>
                              <p:par>
                                <p:cTn id="14" presetID="10" presetClass="entr" presetSubtype="0" fill="hold" nodeType="withEffect">
                                  <p:stCondLst>
                                    <p:cond delay="0"/>
                                  </p:stCondLst>
                                  <p:childTnLst>
                                    <p:set>
                                      <p:cBhvr>
                                        <p:cTn id="15" dur="1" fill="hold">
                                          <p:stCondLst>
                                            <p:cond delay="0"/>
                                          </p:stCondLst>
                                        </p:cTn>
                                        <p:tgtEl>
                                          <p:spTgt spid="287"/>
                                        </p:tgtEl>
                                        <p:attrNameLst>
                                          <p:attrName>style.visibility</p:attrName>
                                        </p:attrNameLst>
                                      </p:cBhvr>
                                      <p:to>
                                        <p:strVal val="visible"/>
                                      </p:to>
                                    </p:set>
                                    <p:animEffect transition="in" filter="fade">
                                      <p:cBhvr>
                                        <p:cTn id="16" dur="500"/>
                                        <p:tgtEl>
                                          <p:spTgt spid="287"/>
                                        </p:tgtEl>
                                      </p:cBhvr>
                                    </p:animEffect>
                                  </p:childTnLst>
                                </p:cTn>
                              </p:par>
                              <p:par>
                                <p:cTn id="17" presetID="10" presetClass="entr" presetSubtype="0" fill="hold" nodeType="with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fade">
                                      <p:cBhvr>
                                        <p:cTn id="19" dur="500"/>
                                        <p:tgtEl>
                                          <p:spTgt spid="286"/>
                                        </p:tgtEl>
                                      </p:cBhvr>
                                    </p:animEffect>
                                  </p:childTnLst>
                                </p:cTn>
                              </p:par>
                              <p:par>
                                <p:cTn id="20" presetID="10" presetClass="entr" presetSubtype="0" fill="hold" nodeType="withEffect">
                                  <p:stCondLst>
                                    <p:cond delay="0"/>
                                  </p:stCondLst>
                                  <p:childTnLst>
                                    <p:set>
                                      <p:cBhvr>
                                        <p:cTn id="21" dur="1" fill="hold">
                                          <p:stCondLst>
                                            <p:cond delay="0"/>
                                          </p:stCondLst>
                                        </p:cTn>
                                        <p:tgtEl>
                                          <p:spTgt spid="329"/>
                                        </p:tgtEl>
                                        <p:attrNameLst>
                                          <p:attrName>style.visibility</p:attrName>
                                        </p:attrNameLst>
                                      </p:cBhvr>
                                      <p:to>
                                        <p:strVal val="visible"/>
                                      </p:to>
                                    </p:set>
                                    <p:animEffect transition="in" filter="fade">
                                      <p:cBhvr>
                                        <p:cTn id="22" dur="500"/>
                                        <p:tgtEl>
                                          <p:spTgt spid="32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04"/>
                                        </p:tgtEl>
                                        <p:attrNameLst>
                                          <p:attrName>style.visibility</p:attrName>
                                        </p:attrNameLst>
                                      </p:cBhvr>
                                      <p:to>
                                        <p:strVal val="visible"/>
                                      </p:to>
                                    </p:set>
                                    <p:anim calcmode="lin" valueType="num">
                                      <p:cBhvr additive="base">
                                        <p:cTn id="27" dur="500"/>
                                        <p:tgtEl>
                                          <p:spTgt spid="304"/>
                                        </p:tgtEl>
                                        <p:attrNameLst>
                                          <p:attrName>ppt_w</p:attrName>
                                        </p:attrNameLst>
                                      </p:cBhvr>
                                      <p:tavLst>
                                        <p:tav tm="0">
                                          <p:val>
                                            <p:strVal val="0"/>
                                          </p:val>
                                        </p:tav>
                                        <p:tav tm="100000">
                                          <p:val>
                                            <p:strVal val="#ppt_w"/>
                                          </p:val>
                                        </p:tav>
                                      </p:tavLst>
                                    </p:anim>
                                    <p:anim calcmode="lin" valueType="num">
                                      <p:cBhvr additive="base">
                                        <p:cTn id="28" dur="500"/>
                                        <p:tgtEl>
                                          <p:spTgt spid="304"/>
                                        </p:tgtEl>
                                        <p:attrNameLst>
                                          <p:attrName>ppt_h</p:attrName>
                                        </p:attrNameLst>
                                      </p:cBhvr>
                                      <p:tavLst>
                                        <p:tav tm="0">
                                          <p:val>
                                            <p:str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4"/>
                                        </p:tgtEl>
                                        <p:attrNameLst>
                                          <p:attrName>style.visibility</p:attrName>
                                        </p:attrNameLst>
                                      </p:cBhvr>
                                      <p:to>
                                        <p:strVal val="visible"/>
                                      </p:to>
                                    </p:set>
                                    <p:animEffect transition="in" filter="fade">
                                      <p:cBhvr>
                                        <p:cTn id="33" dur="500"/>
                                        <p:tgtEl>
                                          <p:spTgt spid="3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9"/>
                                        </p:tgtEl>
                                        <p:attrNameLst>
                                          <p:attrName>style.visibility</p:attrName>
                                        </p:attrNameLst>
                                      </p:cBhvr>
                                      <p:to>
                                        <p:strVal val="visible"/>
                                      </p:to>
                                    </p:set>
                                    <p:animEffect transition="in" filter="fade">
                                      <p:cBhvr>
                                        <p:cTn id="38" dur="500"/>
                                        <p:tgtEl>
                                          <p:spTgt spid="309"/>
                                        </p:tgtEl>
                                      </p:cBhvr>
                                    </p:animEffect>
                                  </p:childTnLst>
                                </p:cTn>
                              </p:par>
                              <p:par>
                                <p:cTn id="39" presetID="10" presetClass="entr" presetSubtype="0" fill="hold" nodeType="withEffect">
                                  <p:stCondLst>
                                    <p:cond delay="0"/>
                                  </p:stCondLst>
                                  <p:childTnLst>
                                    <p:set>
                                      <p:cBhvr>
                                        <p:cTn id="40" dur="1" fill="hold">
                                          <p:stCondLst>
                                            <p:cond delay="0"/>
                                          </p:stCondLst>
                                        </p:cTn>
                                        <p:tgtEl>
                                          <p:spTgt spid="330"/>
                                        </p:tgtEl>
                                        <p:attrNameLst>
                                          <p:attrName>style.visibility</p:attrName>
                                        </p:attrNameLst>
                                      </p:cBhvr>
                                      <p:to>
                                        <p:strVal val="visible"/>
                                      </p:to>
                                    </p:set>
                                    <p:animEffect transition="in" filter="fade">
                                      <p:cBhvr>
                                        <p:cTn id="41" dur="500"/>
                                        <p:tgtEl>
                                          <p:spTgt spid="3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23"/>
                                        </p:tgtEl>
                                        <p:attrNameLst>
                                          <p:attrName>style.visibility</p:attrName>
                                        </p:attrNameLst>
                                      </p:cBhvr>
                                      <p:to>
                                        <p:strVal val="visible"/>
                                      </p:to>
                                    </p:set>
                                    <p:animEffect transition="in" filter="fade">
                                      <p:cBhvr>
                                        <p:cTn id="46" dur="500"/>
                                        <p:tgtEl>
                                          <p:spTgt spid="3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8"/>
                                        </p:tgtEl>
                                        <p:attrNameLst>
                                          <p:attrName>style.visibility</p:attrName>
                                        </p:attrNameLst>
                                      </p:cBhvr>
                                      <p:to>
                                        <p:strVal val="visible"/>
                                      </p:to>
                                    </p:set>
                                    <p:animEffect transition="in" filter="fade">
                                      <p:cBhvr>
                                        <p:cTn id="51" dur="500"/>
                                        <p:tgtEl>
                                          <p:spTgt spid="328"/>
                                        </p:tgtEl>
                                      </p:cBhvr>
                                    </p:animEffect>
                                  </p:childTnLst>
                                </p:cTn>
                              </p:par>
                              <p:par>
                                <p:cTn id="52" presetID="10" presetClass="entr" presetSubtype="0" fill="hold" nodeType="withEffect">
                                  <p:stCondLst>
                                    <p:cond delay="0"/>
                                  </p:stCondLst>
                                  <p:childTnLst>
                                    <p:set>
                                      <p:cBhvr>
                                        <p:cTn id="53" dur="1" fill="hold">
                                          <p:stCondLst>
                                            <p:cond delay="0"/>
                                          </p:stCondLst>
                                        </p:cTn>
                                        <p:tgtEl>
                                          <p:spTgt spid="327"/>
                                        </p:tgtEl>
                                        <p:attrNameLst>
                                          <p:attrName>style.visibility</p:attrName>
                                        </p:attrNameLst>
                                      </p:cBhvr>
                                      <p:to>
                                        <p:strVal val="visible"/>
                                      </p:to>
                                    </p:set>
                                    <p:animEffect transition="in" filter="fade">
                                      <p:cBhvr>
                                        <p:cTn id="54"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2" descr="人, 持つ, 男, ラケット が含まれている画像&#10;&#10;自動的に生成された説明"/>
          <p:cNvPicPr preferRelativeResize="0"/>
          <p:nvPr/>
        </p:nvPicPr>
        <p:blipFill rotWithShape="1">
          <a:blip r:embed="rId3">
            <a:alphaModFix/>
          </a:blip>
          <a:srcRect/>
          <a:stretch/>
        </p:blipFill>
        <p:spPr>
          <a:xfrm>
            <a:off x="8789091" y="4653136"/>
            <a:ext cx="1852806" cy="1584055"/>
          </a:xfrm>
          <a:prstGeom prst="rect">
            <a:avLst/>
          </a:prstGeom>
          <a:noFill/>
          <a:ln>
            <a:noFill/>
          </a:ln>
        </p:spPr>
      </p:pic>
      <p:sp>
        <p:nvSpPr>
          <p:cNvPr id="338" name="Google Shape;338;p12"/>
          <p:cNvSpPr txBox="1"/>
          <p:nvPr/>
        </p:nvSpPr>
        <p:spPr>
          <a:xfrm>
            <a:off x="6563544" y="2564904"/>
            <a:ext cx="4104456" cy="2123658"/>
          </a:xfrm>
          <a:prstGeom prst="rect">
            <a:avLst/>
          </a:prstGeom>
          <a:solidFill>
            <a:srgbClr val="F2DADA"/>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mn-ea"/>
                <a:ea typeface="+mn-ea"/>
                <a:cs typeface="Calibri"/>
                <a:sym typeface="Calibri"/>
              </a:rPr>
              <a:t>＜兄・妹＞</a:t>
            </a: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自分たちは兄妹仲も良く、</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相続で揉めるなんて想像もつかない。</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親の意向を大切に考えたいから、</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いずれ相続が起きた時には</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ちゃんと話し合えば</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きっと我が家に問題なんて起きないよね。</a:t>
            </a:r>
            <a:endParaRPr>
              <a:latin typeface="+mn-ea"/>
              <a:ea typeface="+mn-ea"/>
            </a:endParaRPr>
          </a:p>
        </p:txBody>
      </p:sp>
      <p:pic>
        <p:nvPicPr>
          <p:cNvPr id="339" name="Google Shape;339;p12" descr="白いユニフォームを着た男性&#10;&#10;自動的に生成された説明"/>
          <p:cNvPicPr preferRelativeResize="0"/>
          <p:nvPr/>
        </p:nvPicPr>
        <p:blipFill rotWithShape="1">
          <a:blip r:embed="rId4">
            <a:alphaModFix/>
          </a:blip>
          <a:srcRect/>
          <a:stretch/>
        </p:blipFill>
        <p:spPr>
          <a:xfrm>
            <a:off x="2263131" y="4926292"/>
            <a:ext cx="1453604" cy="1584055"/>
          </a:xfrm>
          <a:prstGeom prst="rect">
            <a:avLst/>
          </a:prstGeom>
          <a:noFill/>
          <a:ln>
            <a:noFill/>
          </a:ln>
        </p:spPr>
      </p:pic>
      <p:sp>
        <p:nvSpPr>
          <p:cNvPr id="340" name="Google Shape;340;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家族それぞれの気持ち</a:t>
            </a:r>
            <a:endParaRPr>
              <a:latin typeface="+mn-ea"/>
              <a:ea typeface="+mn-ea"/>
            </a:endParaRPr>
          </a:p>
        </p:txBody>
      </p:sp>
      <p:sp>
        <p:nvSpPr>
          <p:cNvPr id="341" name="Google Shape;341;p12"/>
          <p:cNvSpPr txBox="1"/>
          <p:nvPr/>
        </p:nvSpPr>
        <p:spPr>
          <a:xfrm>
            <a:off x="1524000" y="1694637"/>
            <a:ext cx="4536504" cy="3231654"/>
          </a:xfrm>
          <a:prstGeom prst="rect">
            <a:avLst/>
          </a:prstGeom>
          <a:solidFill>
            <a:srgbClr val="FDE9D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400">
                <a:solidFill>
                  <a:schemeClr val="dk1"/>
                </a:solidFill>
                <a:latin typeface="+mn-ea"/>
                <a:ea typeface="+mn-ea"/>
                <a:cs typeface="Calibri"/>
                <a:sym typeface="Calibri"/>
              </a:rPr>
              <a:t>＜父・母＞</a:t>
            </a: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「うちの兄妹は仲がいいし、</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分けるほど大した財産もないから</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相続トラブルは無関係だな。</a:t>
            </a:r>
            <a:br>
              <a:rPr lang="ja-JP" sz="1800">
                <a:solidFill>
                  <a:schemeClr val="dk1"/>
                </a:solidFill>
                <a:latin typeface="+mn-ea"/>
                <a:ea typeface="+mn-ea"/>
                <a:cs typeface="Calibri"/>
                <a:sym typeface="Calibri"/>
              </a:rPr>
            </a:b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妹は県外に嫁いだし、</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今後の法事一切を取り仕切るのは兄なんだから、</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将来の相続では兄に多くを相続させて、</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妹には現金を少し渡すくらいで</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納得してくれるだろう。 」</a:t>
            </a:r>
            <a:endParaRPr>
              <a:latin typeface="+mn-ea"/>
              <a:ea typeface="+mn-ea"/>
            </a:endParaRPr>
          </a:p>
        </p:txBody>
      </p:sp>
      <p:pic>
        <p:nvPicPr>
          <p:cNvPr id="342" name="Google Shape;342;p12" descr="白いシャツを着ている人はスーツを着ている人&#10;&#10;中程度の精度で自動的に生成された説明"/>
          <p:cNvPicPr preferRelativeResize="0"/>
          <p:nvPr/>
        </p:nvPicPr>
        <p:blipFill rotWithShape="1">
          <a:blip r:embed="rId5">
            <a:alphaModFix/>
          </a:blip>
          <a:srcRect/>
          <a:stretch/>
        </p:blipFill>
        <p:spPr>
          <a:xfrm>
            <a:off x="7104113" y="4688563"/>
            <a:ext cx="1684979" cy="1584055"/>
          </a:xfrm>
          <a:prstGeom prst="rect">
            <a:avLst/>
          </a:prstGeom>
          <a:noFill/>
          <a:ln>
            <a:noFill/>
          </a:ln>
        </p:spPr>
      </p:pic>
      <p:pic>
        <p:nvPicPr>
          <p:cNvPr id="343" name="Google Shape;343;p12" descr="花が生けられている女性&#10;&#10;自動的に生成された説明"/>
          <p:cNvPicPr preferRelativeResize="0"/>
          <p:nvPr/>
        </p:nvPicPr>
        <p:blipFill rotWithShape="1">
          <a:blip r:embed="rId6">
            <a:alphaModFix/>
          </a:blip>
          <a:srcRect/>
          <a:stretch/>
        </p:blipFill>
        <p:spPr>
          <a:xfrm>
            <a:off x="3927880" y="4926292"/>
            <a:ext cx="1323427" cy="14766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par>
                                <p:cTn id="8" presetID="10" presetClass="entr" presetSubtype="0" fill="hold" nodeType="withEffect">
                                  <p:stCondLst>
                                    <p:cond delay="0"/>
                                  </p:stCondLst>
                                  <p:childTnLst>
                                    <p:set>
                                      <p:cBhvr>
                                        <p:cTn id="9" dur="1" fill="hold">
                                          <p:stCondLst>
                                            <p:cond delay="0"/>
                                          </p:stCondLst>
                                        </p:cTn>
                                        <p:tgtEl>
                                          <p:spTgt spid="339"/>
                                        </p:tgtEl>
                                        <p:attrNameLst>
                                          <p:attrName>style.visibility</p:attrName>
                                        </p:attrNameLst>
                                      </p:cBhvr>
                                      <p:to>
                                        <p:strVal val="visible"/>
                                      </p:to>
                                    </p:set>
                                    <p:animEffect transition="in" filter="fade">
                                      <p:cBhvr>
                                        <p:cTn id="10" dur="500"/>
                                        <p:tgtEl>
                                          <p:spTgt spid="339"/>
                                        </p:tgtEl>
                                      </p:cBhvr>
                                    </p:animEffect>
                                  </p:childTnLst>
                                </p:cTn>
                              </p:par>
                              <p:par>
                                <p:cTn id="11" presetID="10" presetClass="entr" presetSubtype="0" fill="hold" nodeType="withEffect">
                                  <p:stCondLst>
                                    <p:cond delay="0"/>
                                  </p:stCondLst>
                                  <p:childTnLst>
                                    <p:set>
                                      <p:cBhvr>
                                        <p:cTn id="12" dur="1" fill="hold">
                                          <p:stCondLst>
                                            <p:cond delay="0"/>
                                          </p:stCondLst>
                                        </p:cTn>
                                        <p:tgtEl>
                                          <p:spTgt spid="343"/>
                                        </p:tgtEl>
                                        <p:attrNameLst>
                                          <p:attrName>style.visibility</p:attrName>
                                        </p:attrNameLst>
                                      </p:cBhvr>
                                      <p:to>
                                        <p:strVal val="visible"/>
                                      </p:to>
                                    </p:set>
                                    <p:animEffect transition="in" filter="fade">
                                      <p:cBhvr>
                                        <p:cTn id="13" dur="500"/>
                                        <p:tgtEl>
                                          <p:spTgt spid="34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8"/>
                                        </p:tgtEl>
                                        <p:attrNameLst>
                                          <p:attrName>style.visibility</p:attrName>
                                        </p:attrNameLst>
                                      </p:cBhvr>
                                      <p:to>
                                        <p:strVal val="visible"/>
                                      </p:to>
                                    </p:set>
                                    <p:animEffect transition="in" filter="fade">
                                      <p:cBhvr>
                                        <p:cTn id="18" dur="1000"/>
                                        <p:tgtEl>
                                          <p:spTgt spid="338"/>
                                        </p:tgtEl>
                                      </p:cBhvr>
                                    </p:animEffect>
                                  </p:childTnLst>
                                </p:cTn>
                              </p:par>
                              <p:par>
                                <p:cTn id="19" presetID="10" presetClass="entr" presetSubtype="0" fill="hold" nodeType="withEffect">
                                  <p:stCondLst>
                                    <p:cond delay="0"/>
                                  </p:stCondLst>
                                  <p:childTnLst>
                                    <p:set>
                                      <p:cBhvr>
                                        <p:cTn id="20" dur="1" fill="hold">
                                          <p:stCondLst>
                                            <p:cond delay="0"/>
                                          </p:stCondLst>
                                        </p:cTn>
                                        <p:tgtEl>
                                          <p:spTgt spid="342"/>
                                        </p:tgtEl>
                                        <p:attrNameLst>
                                          <p:attrName>style.visibility</p:attrName>
                                        </p:attrNameLst>
                                      </p:cBhvr>
                                      <p:to>
                                        <p:strVal val="visible"/>
                                      </p:to>
                                    </p:set>
                                    <p:animEffect transition="in" filter="fade">
                                      <p:cBhvr>
                                        <p:cTn id="21" dur="500"/>
                                        <p:tgtEl>
                                          <p:spTgt spid="342"/>
                                        </p:tgtEl>
                                      </p:cBhvr>
                                    </p:animEffect>
                                  </p:childTnLst>
                                </p:cTn>
                              </p:par>
                              <p:par>
                                <p:cTn id="22" presetID="10" presetClass="entr" presetSubtype="0" fill="hold" nodeType="withEffect">
                                  <p:stCondLst>
                                    <p:cond delay="0"/>
                                  </p:stCondLst>
                                  <p:childTnLst>
                                    <p:set>
                                      <p:cBhvr>
                                        <p:cTn id="23" dur="1" fill="hold">
                                          <p:stCondLst>
                                            <p:cond delay="0"/>
                                          </p:stCondLst>
                                        </p:cTn>
                                        <p:tgtEl>
                                          <p:spTgt spid="337"/>
                                        </p:tgtEl>
                                        <p:attrNameLst>
                                          <p:attrName>style.visibility</p:attrName>
                                        </p:attrNameLst>
                                      </p:cBhvr>
                                      <p:to>
                                        <p:strVal val="visible"/>
                                      </p:to>
                                    </p:set>
                                    <p:animEffect transition="in" filter="fade">
                                      <p:cBhvr>
                                        <p:cTn id="24"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Calibri"/>
              <a:buNone/>
            </a:pPr>
            <a:r>
              <a:rPr lang="ja-JP" sz="4800">
                <a:solidFill>
                  <a:srgbClr val="0070C0"/>
                </a:solidFill>
                <a:latin typeface="+mn-ea"/>
                <a:ea typeface="+mn-ea"/>
              </a:rPr>
              <a:t>20年後・・・</a:t>
            </a:r>
            <a:endParaRPr>
              <a:latin typeface="+mn-ea"/>
              <a:ea typeface="+mn-ea"/>
            </a:endParaRPr>
          </a:p>
        </p:txBody>
      </p:sp>
      <p:grpSp>
        <p:nvGrpSpPr>
          <p:cNvPr id="349" name="Google Shape;349;p13"/>
          <p:cNvGrpSpPr/>
          <p:nvPr/>
        </p:nvGrpSpPr>
        <p:grpSpPr>
          <a:xfrm>
            <a:off x="2059744" y="4149081"/>
            <a:ext cx="2551656" cy="2493059"/>
            <a:chOff x="535744" y="4149080"/>
            <a:chExt cx="2551656" cy="2493059"/>
          </a:xfrm>
        </p:grpSpPr>
        <p:sp>
          <p:nvSpPr>
            <p:cNvPr id="350" name="Google Shape;350;p13"/>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351" name="Google Shape;351;p13"/>
            <p:cNvGrpSpPr/>
            <p:nvPr/>
          </p:nvGrpSpPr>
          <p:grpSpPr>
            <a:xfrm>
              <a:off x="535744" y="4149080"/>
              <a:ext cx="2537518" cy="2456184"/>
              <a:chOff x="535744" y="4149080"/>
              <a:chExt cx="2537518" cy="2456184"/>
            </a:xfrm>
          </p:grpSpPr>
          <p:sp>
            <p:nvSpPr>
              <p:cNvPr id="352" name="Google Shape;352;p13"/>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53" name="Google Shape;353;p13"/>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354" name="Google Shape;354;p13"/>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355" name="Google Shape;355;p13"/>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356" name="Google Shape;356;p13"/>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57" name="Google Shape;357;p13"/>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58" name="Google Shape;358;p13"/>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359" name="Google Shape;359;p13"/>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60" name="Google Shape;360;p13"/>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361" name="Google Shape;361;p13"/>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362" name="Google Shape;362;p13"/>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363" name="Google Shape;363;p13"/>
          <p:cNvSpPr/>
          <p:nvPr/>
        </p:nvSpPr>
        <p:spPr>
          <a:xfrm>
            <a:off x="6240016" y="3069867"/>
            <a:ext cx="4298776" cy="3960440"/>
          </a:xfrm>
          <a:prstGeom prst="arc">
            <a:avLst>
              <a:gd name="adj1" fmla="val 9244877"/>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364" name="Google Shape;364;p13"/>
          <p:cNvSpPr txBox="1"/>
          <p:nvPr/>
        </p:nvSpPr>
        <p:spPr>
          <a:xfrm>
            <a:off x="8914455"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a:latin typeface="+mn-ea"/>
              <a:ea typeface="+mn-ea"/>
            </a:endParaRPr>
          </a:p>
        </p:txBody>
      </p:sp>
      <p:grpSp>
        <p:nvGrpSpPr>
          <p:cNvPr id="365" name="Google Shape;365;p13"/>
          <p:cNvGrpSpPr/>
          <p:nvPr/>
        </p:nvGrpSpPr>
        <p:grpSpPr>
          <a:xfrm>
            <a:off x="6391436" y="4214538"/>
            <a:ext cx="2584884" cy="2427601"/>
            <a:chOff x="4867436" y="4214537"/>
            <a:chExt cx="2584884" cy="2427601"/>
          </a:xfrm>
        </p:grpSpPr>
        <p:sp>
          <p:nvSpPr>
            <p:cNvPr id="366" name="Google Shape;366;p13"/>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67" name="Google Shape;367;p13"/>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368" name="Google Shape;368;p13"/>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cxnSp>
          <p:nvCxnSpPr>
            <p:cNvPr id="369" name="Google Shape;369;p13"/>
            <p:cNvCxnSpPr/>
            <p:nvPr/>
          </p:nvCxnSpPr>
          <p:spPr>
            <a:xfrm>
              <a:off x="61998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370" name="Google Shape;370;p13"/>
            <p:cNvSpPr/>
            <p:nvPr/>
          </p:nvSpPr>
          <p:spPr>
            <a:xfrm>
              <a:off x="4867436" y="5972345"/>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71" name="Google Shape;371;p13"/>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372" name="Google Shape;372;p13"/>
            <p:cNvSpPr txBox="1"/>
            <p:nvPr/>
          </p:nvSpPr>
          <p:spPr>
            <a:xfrm>
              <a:off x="4889811" y="597660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20歳</a:t>
              </a:r>
              <a:endParaRPr>
                <a:latin typeface="+mn-ea"/>
                <a:ea typeface="+mn-ea"/>
              </a:endParaRPr>
            </a:p>
          </p:txBody>
        </p:sp>
        <p:cxnSp>
          <p:nvCxnSpPr>
            <p:cNvPr id="373" name="Google Shape;373;p13"/>
            <p:cNvCxnSpPr/>
            <p:nvPr/>
          </p:nvCxnSpPr>
          <p:spPr>
            <a:xfrm>
              <a:off x="5203629" y="5408203"/>
              <a:ext cx="1816678" cy="0"/>
            </a:xfrm>
            <a:prstGeom prst="straightConnector1">
              <a:avLst/>
            </a:prstGeom>
            <a:noFill/>
            <a:ln w="76200" cap="flat" cmpd="sng">
              <a:solidFill>
                <a:schemeClr val="dk1"/>
              </a:solidFill>
              <a:prstDash val="solid"/>
              <a:round/>
              <a:headEnd type="none" w="sm" len="sm"/>
              <a:tailEnd type="none" w="sm" len="sm"/>
            </a:ln>
          </p:spPr>
        </p:cxnSp>
        <p:cxnSp>
          <p:nvCxnSpPr>
            <p:cNvPr id="374" name="Google Shape;374;p13"/>
            <p:cNvCxnSpPr/>
            <p:nvPr/>
          </p:nvCxnSpPr>
          <p:spPr>
            <a:xfrm>
              <a:off x="7020307"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375" name="Google Shape;375;p13"/>
            <p:cNvCxnSpPr/>
            <p:nvPr/>
          </p:nvCxnSpPr>
          <p:spPr>
            <a:xfrm>
              <a:off x="5249851" y="5422341"/>
              <a:ext cx="0" cy="504056"/>
            </a:xfrm>
            <a:prstGeom prst="straightConnector1">
              <a:avLst/>
            </a:prstGeom>
            <a:noFill/>
            <a:ln w="76200" cap="flat" cmpd="sng">
              <a:solidFill>
                <a:schemeClr val="dk1"/>
              </a:solidFill>
              <a:prstDash val="solid"/>
              <a:round/>
              <a:headEnd type="none" w="sm" len="sm"/>
              <a:tailEnd type="none" w="sm" len="sm"/>
            </a:ln>
          </p:spPr>
        </p:cxnSp>
        <p:sp>
          <p:nvSpPr>
            <p:cNvPr id="376" name="Google Shape;376;p13"/>
            <p:cNvSpPr txBox="1"/>
            <p:nvPr/>
          </p:nvSpPr>
          <p:spPr>
            <a:xfrm>
              <a:off x="6666328" y="593972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18歳</a:t>
              </a:r>
              <a:endParaRPr>
                <a:latin typeface="+mn-ea"/>
                <a:ea typeface="+mn-ea"/>
              </a:endParaRPr>
            </a:p>
          </p:txBody>
        </p:sp>
        <p:sp>
          <p:nvSpPr>
            <p:cNvPr id="377" name="Google Shape;377;p13"/>
            <p:cNvSpPr/>
            <p:nvPr/>
          </p:nvSpPr>
          <p:spPr>
            <a:xfrm>
              <a:off x="6660267" y="5922058"/>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378" name="Google Shape;378;p13"/>
          <p:cNvGrpSpPr/>
          <p:nvPr/>
        </p:nvGrpSpPr>
        <p:grpSpPr>
          <a:xfrm>
            <a:off x="7536161" y="314753"/>
            <a:ext cx="1561263" cy="2661012"/>
            <a:chOff x="220427" y="1259468"/>
            <a:chExt cx="1561263" cy="2661012"/>
          </a:xfrm>
        </p:grpSpPr>
        <p:pic>
          <p:nvPicPr>
            <p:cNvPr id="379" name="Google Shape;379;p13" descr="C:\Users\kawaguchimuneharu\AppData\Local\Microsoft\Windows\Temporary Internet Files\Content.IE5\91FW9EWI\MP900148985[1].jpg"/>
            <p:cNvPicPr preferRelativeResize="0"/>
            <p:nvPr/>
          </p:nvPicPr>
          <p:blipFill rotWithShape="1">
            <a:blip r:embed="rId3">
              <a:alphaModFix/>
            </a:blip>
            <a:srcRect/>
            <a:stretch/>
          </p:blipFill>
          <p:spPr>
            <a:xfrm>
              <a:off x="497424" y="2795008"/>
              <a:ext cx="958174" cy="633992"/>
            </a:xfrm>
            <a:prstGeom prst="rect">
              <a:avLst/>
            </a:prstGeom>
            <a:noFill/>
            <a:ln>
              <a:noFill/>
            </a:ln>
          </p:spPr>
        </p:pic>
        <p:sp>
          <p:nvSpPr>
            <p:cNvPr id="380" name="Google Shape;380;p13"/>
            <p:cNvSpPr txBox="1"/>
            <p:nvPr/>
          </p:nvSpPr>
          <p:spPr>
            <a:xfrm>
              <a:off x="220427" y="125946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1,500万円</a:t>
              </a:r>
              <a:endParaRPr>
                <a:latin typeface="+mn-ea"/>
                <a:ea typeface="+mn-ea"/>
              </a:endParaRPr>
            </a:p>
          </p:txBody>
        </p:sp>
        <p:sp>
          <p:nvSpPr>
            <p:cNvPr id="381" name="Google Shape;381;p13"/>
            <p:cNvSpPr txBox="1"/>
            <p:nvPr/>
          </p:nvSpPr>
          <p:spPr>
            <a:xfrm>
              <a:off x="269522" y="355114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500万円</a:t>
              </a:r>
              <a:endParaRPr>
                <a:latin typeface="+mn-ea"/>
                <a:ea typeface="+mn-ea"/>
              </a:endParaRPr>
            </a:p>
          </p:txBody>
        </p:sp>
        <p:pic>
          <p:nvPicPr>
            <p:cNvPr id="382" name="Google Shape;382;p13" descr="C:\Users\kawaguchimuneharu\AppData\Local\Microsoft\Windows\Temporary Internet Files\Content.IE5\3YYCJ0NY\MC900391412[1].wmf"/>
            <p:cNvPicPr preferRelativeResize="0"/>
            <p:nvPr/>
          </p:nvPicPr>
          <p:blipFill rotWithShape="1">
            <a:blip r:embed="rId4">
              <a:alphaModFix/>
            </a:blip>
            <a:srcRect/>
            <a:stretch/>
          </p:blipFill>
          <p:spPr>
            <a:xfrm>
              <a:off x="497424" y="1628800"/>
              <a:ext cx="891950" cy="930263"/>
            </a:xfrm>
            <a:prstGeom prst="rect">
              <a:avLst/>
            </a:prstGeom>
            <a:noFill/>
            <a:ln>
              <a:noFill/>
            </a:ln>
          </p:spPr>
        </p:pic>
      </p:grpSp>
      <p:grpSp>
        <p:nvGrpSpPr>
          <p:cNvPr id="383" name="Google Shape;383;p13"/>
          <p:cNvGrpSpPr/>
          <p:nvPr/>
        </p:nvGrpSpPr>
        <p:grpSpPr>
          <a:xfrm>
            <a:off x="3407797" y="1599289"/>
            <a:ext cx="3814091" cy="3282376"/>
            <a:chOff x="1883796" y="1599289"/>
            <a:chExt cx="3814091" cy="3282376"/>
          </a:xfrm>
        </p:grpSpPr>
        <p:sp>
          <p:nvSpPr>
            <p:cNvPr id="384" name="Google Shape;384;p13"/>
            <p:cNvSpPr/>
            <p:nvPr/>
          </p:nvSpPr>
          <p:spPr>
            <a:xfrm>
              <a:off x="2392234" y="162880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85" name="Google Shape;385;p13"/>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386" name="Google Shape;386;p13"/>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387" name="Google Shape;387;p13"/>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388" name="Google Shape;388;p13"/>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389" name="Google Shape;389;p13"/>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390" name="Google Shape;390;p13"/>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391" name="Google Shape;391;p13"/>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392" name="Google Shape;392;p13"/>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3" name="Google Shape;393;p13"/>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4" name="Google Shape;394;p13"/>
            <p:cNvSpPr txBox="1"/>
            <p:nvPr/>
          </p:nvSpPr>
          <p:spPr>
            <a:xfrm>
              <a:off x="1883796" y="2310386"/>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3年前に死亡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395" name="Google Shape;395;p13"/>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80歳</a:t>
              </a:r>
              <a:endParaRPr sz="1800" b="1">
                <a:solidFill>
                  <a:schemeClr val="dk1"/>
                </a:solidFill>
                <a:latin typeface="+mn-ea"/>
                <a:ea typeface="+mn-ea"/>
                <a:cs typeface="Calibri"/>
                <a:sym typeface="Calibri"/>
              </a:endParaRPr>
            </a:p>
          </p:txBody>
        </p:sp>
        <p:sp>
          <p:nvSpPr>
            <p:cNvPr id="396" name="Google Shape;396;p13"/>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53歳</a:t>
              </a:r>
              <a:endParaRPr>
                <a:latin typeface="+mn-ea"/>
                <a:ea typeface="+mn-ea"/>
              </a:endParaRPr>
            </a:p>
          </p:txBody>
        </p:sp>
        <p:sp>
          <p:nvSpPr>
            <p:cNvPr id="397" name="Google Shape;397;p13"/>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48歳</a:t>
              </a:r>
              <a:endParaRPr>
                <a:latin typeface="+mn-ea"/>
                <a:ea typeface="+mn-ea"/>
              </a:endParaRPr>
            </a:p>
          </p:txBody>
        </p:sp>
        <p:sp>
          <p:nvSpPr>
            <p:cNvPr id="398" name="Google Shape;398;p13"/>
            <p:cNvSpPr/>
            <p:nvPr/>
          </p:nvSpPr>
          <p:spPr>
            <a:xfrm>
              <a:off x="2358354" y="4161585"/>
              <a:ext cx="720080" cy="72008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399" name="Google Shape;399;p13"/>
            <p:cNvSpPr/>
            <p:nvPr/>
          </p:nvSpPr>
          <p:spPr>
            <a:xfrm>
              <a:off x="4903440" y="4149080"/>
              <a:ext cx="792088" cy="648072"/>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00" name="Google Shape;400;p13"/>
            <p:cNvCxnSpPr/>
            <p:nvPr/>
          </p:nvCxnSpPr>
          <p:spPr>
            <a:xfrm flipH="1">
              <a:off x="4900392" y="159928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401" name="Google Shape;401;p13"/>
            <p:cNvCxnSpPr/>
            <p:nvPr/>
          </p:nvCxnSpPr>
          <p:spPr>
            <a:xfrm>
              <a:off x="4964149" y="1599289"/>
              <a:ext cx="686200" cy="792088"/>
            </a:xfrm>
            <a:prstGeom prst="straightConnector1">
              <a:avLst/>
            </a:prstGeom>
            <a:noFill/>
            <a:ln w="25400" cap="flat" cmpd="sng">
              <a:solidFill>
                <a:srgbClr val="595959"/>
              </a:solidFill>
              <a:prstDash val="solid"/>
              <a:round/>
              <a:headEnd type="none" w="sm" len="sm"/>
              <a:tailEnd type="none" w="sm" len="sm"/>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fade">
                                      <p:cBhvr>
                                        <p:cTn id="7" dur="10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000"/>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500"/>
                                        <p:tgtEl>
                                          <p:spTgt spid="3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4"/>
                                        </p:tgtEl>
                                        <p:attrNameLst>
                                          <p:attrName>style.visibility</p:attrName>
                                        </p:attrNameLst>
                                      </p:cBhvr>
                                      <p:to>
                                        <p:strVal val="visible"/>
                                      </p:to>
                                    </p:set>
                                    <p:animEffect transition="in" filter="fade">
                                      <p:cBhvr>
                                        <p:cTn id="22" dur="500"/>
                                        <p:tgtEl>
                                          <p:spTgt spid="3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8"/>
                                        </p:tgtEl>
                                        <p:attrNameLst>
                                          <p:attrName>style.visibility</p:attrName>
                                        </p:attrNameLst>
                                      </p:cBhvr>
                                      <p:to>
                                        <p:strVal val="visible"/>
                                      </p:to>
                                    </p:set>
                                    <p:animEffect transition="in" filter="fade">
                                      <p:cBhvr>
                                        <p:cTn id="2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14"/>
          <p:cNvSpPr txBox="1">
            <a:spLocks noGrp="1"/>
          </p:cNvSpPr>
          <p:nvPr>
            <p:ph type="title"/>
          </p:nvPr>
        </p:nvSpPr>
        <p:spPr>
          <a:xfrm>
            <a:off x="1981200" y="18864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ja-JP">
                <a:latin typeface="+mn-ea"/>
                <a:ea typeface="+mn-ea"/>
              </a:rPr>
              <a:t>残された兄・妹。</a:t>
            </a:r>
            <a:br>
              <a:rPr lang="ja-JP">
                <a:latin typeface="+mn-ea"/>
                <a:ea typeface="+mn-ea"/>
              </a:rPr>
            </a:br>
            <a:r>
              <a:rPr lang="ja-JP">
                <a:latin typeface="+mn-ea"/>
                <a:ea typeface="+mn-ea"/>
              </a:rPr>
              <a:t>ぞれぞれの事情は・・・</a:t>
            </a:r>
            <a:endParaRPr>
              <a:latin typeface="+mn-ea"/>
              <a:ea typeface="+mn-ea"/>
            </a:endParaRPr>
          </a:p>
        </p:txBody>
      </p:sp>
      <p:sp>
        <p:nvSpPr>
          <p:cNvPr id="407" name="Google Shape;407;p14"/>
          <p:cNvSpPr txBox="1"/>
          <p:nvPr/>
        </p:nvSpPr>
        <p:spPr>
          <a:xfrm>
            <a:off x="1960510" y="1370667"/>
            <a:ext cx="3096344" cy="35547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a:solidFill>
                  <a:srgbClr val="0070C0"/>
                </a:solidFill>
                <a:latin typeface="+mn-ea"/>
                <a:ea typeface="+mn-ea"/>
                <a:cs typeface="Calibri"/>
                <a:sym typeface="Calibri"/>
              </a:rPr>
              <a:t>＜兄＞</a:t>
            </a:r>
            <a:endParaRPr sz="24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「お袋の葬儀その他で現金が結構かかったから、</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妹には100万円くらいしか</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やれないなぁ。</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でも親父が元気な時にそんな話になってたはずだから、</a:t>
            </a:r>
            <a:endParaRPr sz="1800">
              <a:solidFill>
                <a:srgbClr val="0070C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0070C0"/>
                </a:solidFill>
                <a:latin typeface="+mn-ea"/>
                <a:ea typeface="+mn-ea"/>
                <a:cs typeface="Calibri"/>
                <a:sym typeface="Calibri"/>
              </a:rPr>
              <a:t>妹もきっとわかってくれるよ。」</a:t>
            </a:r>
            <a:endParaRPr>
              <a:latin typeface="+mn-ea"/>
              <a:ea typeface="+mn-ea"/>
            </a:endParaRPr>
          </a:p>
        </p:txBody>
      </p:sp>
      <p:sp>
        <p:nvSpPr>
          <p:cNvPr id="408" name="Google Shape;408;p14"/>
          <p:cNvSpPr txBox="1"/>
          <p:nvPr/>
        </p:nvSpPr>
        <p:spPr>
          <a:xfrm>
            <a:off x="5591944" y="1370667"/>
            <a:ext cx="4849404" cy="35547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a:solidFill>
                  <a:srgbClr val="FF0000"/>
                </a:solidFill>
                <a:latin typeface="+mn-ea"/>
                <a:ea typeface="+mn-ea"/>
                <a:cs typeface="Calibri"/>
                <a:sym typeface="Calibri"/>
              </a:rPr>
              <a:t>＜妹＞</a:t>
            </a:r>
            <a:endParaRPr sz="24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実は兄には言えなかったんだけど、</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うちの人、会社クビになっちゃって・・・</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子供たちはこれから大学に進学するし、</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こんなことは言いたくなかったんだけど</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私にも1/2の権利があるって聞くし、</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できれば1,000万円、それも現金でもらえるように</a:t>
            </a:r>
            <a:endParaRPr sz="1800">
              <a:solidFill>
                <a:srgbClr val="FF0000"/>
              </a:solidFill>
              <a:latin typeface="+mn-ea"/>
              <a:ea typeface="+mn-ea"/>
              <a:cs typeface="Calibri"/>
              <a:sym typeface="Calibri"/>
            </a:endParaRPr>
          </a:p>
          <a:p>
            <a:pPr marL="0" marR="0" lvl="0" indent="0" algn="l" rtl="0">
              <a:lnSpc>
                <a:spcPct val="150000"/>
              </a:lnSpc>
              <a:spcBef>
                <a:spcPts val="0"/>
              </a:spcBef>
              <a:spcAft>
                <a:spcPts val="0"/>
              </a:spcAft>
              <a:buNone/>
            </a:pPr>
            <a:r>
              <a:rPr lang="ja-JP" sz="1800">
                <a:solidFill>
                  <a:srgbClr val="FF0000"/>
                </a:solidFill>
                <a:latin typeface="+mn-ea"/>
                <a:ea typeface="+mn-ea"/>
                <a:cs typeface="Calibri"/>
                <a:sym typeface="Calibri"/>
              </a:rPr>
              <a:t>主張してみよう！</a:t>
            </a:r>
            <a:endParaRPr>
              <a:latin typeface="+mn-ea"/>
              <a:ea typeface="+mn-ea"/>
            </a:endParaRPr>
          </a:p>
        </p:txBody>
      </p:sp>
      <p:grpSp>
        <p:nvGrpSpPr>
          <p:cNvPr id="409" name="Google Shape;409;p14"/>
          <p:cNvGrpSpPr/>
          <p:nvPr/>
        </p:nvGrpSpPr>
        <p:grpSpPr>
          <a:xfrm>
            <a:off x="2102684" y="5301208"/>
            <a:ext cx="7764619" cy="1046440"/>
            <a:chOff x="593558" y="4831066"/>
            <a:chExt cx="7764619" cy="1046440"/>
          </a:xfrm>
        </p:grpSpPr>
        <p:sp>
          <p:nvSpPr>
            <p:cNvPr id="410" name="Google Shape;410;p14"/>
            <p:cNvSpPr txBox="1"/>
            <p:nvPr/>
          </p:nvSpPr>
          <p:spPr>
            <a:xfrm>
              <a:off x="593558" y="4831066"/>
              <a:ext cx="2556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B050"/>
                  </a:solidFill>
                  <a:latin typeface="+mn-ea"/>
                  <a:ea typeface="+mn-ea"/>
                  <a:cs typeface="Calibri"/>
                  <a:sym typeface="Calibri"/>
                </a:rPr>
                <a:t>兄　→　妹へ</a:t>
              </a:r>
              <a:endParaRPr>
                <a:latin typeface="+mn-ea"/>
                <a:ea typeface="+mn-ea"/>
              </a:endParaRPr>
            </a:p>
          </p:txBody>
        </p:sp>
        <p:sp>
          <p:nvSpPr>
            <p:cNvPr id="411" name="Google Shape;411;p14"/>
            <p:cNvSpPr txBox="1"/>
            <p:nvPr/>
          </p:nvSpPr>
          <p:spPr>
            <a:xfrm>
              <a:off x="1187624" y="5354286"/>
              <a:ext cx="717055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B050"/>
                  </a:solidFill>
                  <a:latin typeface="+mn-ea"/>
                  <a:ea typeface="+mn-ea"/>
                  <a:cs typeface="Calibri"/>
                  <a:sym typeface="Calibri"/>
                </a:rPr>
                <a:t>現金1,000万円渡さなければならないの？？？</a:t>
              </a:r>
              <a:endParaRPr>
                <a:latin typeface="+mn-ea"/>
                <a:ea typeface="+mn-ea"/>
              </a:endParaRPr>
            </a:p>
          </p:txBody>
        </p:sp>
      </p:grpSp>
      <p:sp>
        <p:nvSpPr>
          <p:cNvPr id="412" name="Google Shape;412;p14"/>
          <p:cNvSpPr txBox="1"/>
          <p:nvPr/>
        </p:nvSpPr>
        <p:spPr>
          <a:xfrm>
            <a:off x="7032105" y="6346229"/>
            <a:ext cx="30989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※遺言書はありませんでした</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
                                        </p:tgtEl>
                                        <p:attrNameLst>
                                          <p:attrName>style.visibility</p:attrName>
                                        </p:attrNameLst>
                                      </p:cBhvr>
                                      <p:to>
                                        <p:strVal val="visible"/>
                                      </p:to>
                                    </p:set>
                                    <p:animEffect transition="in" filter="fade">
                                      <p:cBhvr>
                                        <p:cTn id="12" dur="1000"/>
                                        <p:tgtEl>
                                          <p:spTgt spid="408"/>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09"/>
                                        </p:tgtEl>
                                        <p:attrNameLst>
                                          <p:attrName>style.visibility</p:attrName>
                                        </p:attrNameLst>
                                      </p:cBhvr>
                                      <p:to>
                                        <p:strVal val="visible"/>
                                      </p:to>
                                    </p:set>
                                    <p:anim calcmode="lin" valueType="num">
                                      <p:cBhvr additive="base">
                                        <p:cTn id="17" dur="500"/>
                                        <p:tgtEl>
                                          <p:spTgt spid="409"/>
                                        </p:tgtEl>
                                        <p:attrNameLst>
                                          <p:attrName>ppt_w</p:attrName>
                                        </p:attrNameLst>
                                      </p:cBhvr>
                                      <p:tavLst>
                                        <p:tav tm="0">
                                          <p:val>
                                            <p:strVal val="0"/>
                                          </p:val>
                                        </p:tav>
                                        <p:tav tm="100000">
                                          <p:val>
                                            <p:strVal val="#ppt_w"/>
                                          </p:val>
                                        </p:tav>
                                      </p:tavLst>
                                    </p:anim>
                                    <p:anim calcmode="lin" valueType="num">
                                      <p:cBhvr additive="base">
                                        <p:cTn id="18" dur="500"/>
                                        <p:tgtEl>
                                          <p:spTgt spid="409"/>
                                        </p:tgtEl>
                                        <p:attrNameLst>
                                          <p:attrName>ppt_h</p:attrName>
                                        </p:attrNameLst>
                                      </p:cBhvr>
                                      <p:tavLst>
                                        <p:tav tm="0">
                                          <p:val>
                                            <p:strVal val="0"/>
                                          </p:val>
                                        </p:tav>
                                        <p:tav tm="100000">
                                          <p:val>
                                            <p:strVal val="#ppt_h"/>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12"/>
                                        </p:tgtEl>
                                        <p:attrNameLst>
                                          <p:attrName>style.visibility</p:attrName>
                                        </p:attrNameLst>
                                      </p:cBhvr>
                                      <p:to>
                                        <p:strVal val="visible"/>
                                      </p:to>
                                    </p:set>
                                    <p:animEffect transition="in" filter="fade">
                                      <p:cBhvr>
                                        <p:cTn id="22"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1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18" name="Google Shape;418;p1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19" name="Google Shape;419;p15"/>
          <p:cNvSpPr txBox="1"/>
          <p:nvPr/>
        </p:nvSpPr>
        <p:spPr>
          <a:xfrm>
            <a:off x="3791745" y="692696"/>
            <a:ext cx="43829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シンプルに見えても実は・・・</a:t>
            </a:r>
            <a:endParaRPr>
              <a:latin typeface="+mn-ea"/>
              <a:ea typeface="+mn-ea"/>
            </a:endParaRPr>
          </a:p>
        </p:txBody>
      </p:sp>
      <p:grpSp>
        <p:nvGrpSpPr>
          <p:cNvPr id="420" name="Google Shape;420;p15"/>
          <p:cNvGrpSpPr/>
          <p:nvPr/>
        </p:nvGrpSpPr>
        <p:grpSpPr>
          <a:xfrm>
            <a:off x="2018474" y="2007811"/>
            <a:ext cx="3344705" cy="3252865"/>
            <a:chOff x="2353182" y="1628800"/>
            <a:chExt cx="3344705" cy="3252865"/>
          </a:xfrm>
        </p:grpSpPr>
        <p:sp>
          <p:nvSpPr>
            <p:cNvPr id="421" name="Google Shape;421;p15"/>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22" name="Google Shape;422;p15"/>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23" name="Google Shape;423;p15"/>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424" name="Google Shape;424;p15"/>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425" name="Google Shape;425;p15"/>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426" name="Google Shape;426;p15"/>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427" name="Google Shape;427;p15"/>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428" name="Google Shape;428;p15"/>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429" name="Google Shape;429;p15"/>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30" name="Google Shape;430;p15"/>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31" name="Google Shape;431;p15"/>
            <p:cNvSpPr txBox="1"/>
            <p:nvPr/>
          </p:nvSpPr>
          <p:spPr>
            <a:xfrm>
              <a:off x="2392234" y="166004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父</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68歳</a:t>
              </a:r>
              <a:endParaRPr sz="1800" b="1">
                <a:solidFill>
                  <a:schemeClr val="dk1"/>
                </a:solidFill>
                <a:latin typeface="+mn-ea"/>
                <a:ea typeface="+mn-ea"/>
                <a:cs typeface="Calibri"/>
                <a:sym typeface="Calibri"/>
              </a:endParaRPr>
            </a:p>
          </p:txBody>
        </p:sp>
        <p:sp>
          <p:nvSpPr>
            <p:cNvPr id="432" name="Google Shape;432;p15"/>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60歳</a:t>
              </a:r>
              <a:endParaRPr sz="1800" b="1">
                <a:solidFill>
                  <a:schemeClr val="dk1"/>
                </a:solidFill>
                <a:latin typeface="+mn-ea"/>
                <a:ea typeface="+mn-ea"/>
                <a:cs typeface="Calibri"/>
                <a:sym typeface="Calibri"/>
              </a:endParaRPr>
            </a:p>
          </p:txBody>
        </p:sp>
        <p:sp>
          <p:nvSpPr>
            <p:cNvPr id="433" name="Google Shape;433;p15"/>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33歳</a:t>
              </a:r>
              <a:endParaRPr>
                <a:latin typeface="+mn-ea"/>
                <a:ea typeface="+mn-ea"/>
              </a:endParaRPr>
            </a:p>
          </p:txBody>
        </p:sp>
        <p:sp>
          <p:nvSpPr>
            <p:cNvPr id="434" name="Google Shape;434;p15"/>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28歳</a:t>
              </a:r>
              <a:endParaRPr>
                <a:latin typeface="+mn-ea"/>
                <a:ea typeface="+mn-ea"/>
              </a:endParaRPr>
            </a:p>
          </p:txBody>
        </p:sp>
      </p:grpSp>
      <p:sp>
        <p:nvSpPr>
          <p:cNvPr id="435" name="Google Shape;435;p15"/>
          <p:cNvSpPr txBox="1"/>
          <p:nvPr/>
        </p:nvSpPr>
        <p:spPr>
          <a:xfrm>
            <a:off x="6096000" y="2015866"/>
            <a:ext cx="34836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兄弟の人数が更に多かったら!？</a:t>
            </a:r>
            <a:endParaRPr>
              <a:latin typeface="+mn-ea"/>
              <a:ea typeface="+mn-ea"/>
            </a:endParaRPr>
          </a:p>
        </p:txBody>
      </p:sp>
      <p:sp>
        <p:nvSpPr>
          <p:cNvPr id="436" name="Google Shape;436;p15"/>
          <p:cNvSpPr txBox="1"/>
          <p:nvPr/>
        </p:nvSpPr>
        <p:spPr>
          <a:xfrm>
            <a:off x="6130100" y="2704922"/>
            <a:ext cx="407035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父母のどちらかが再婚で</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他にも兄弟姉妹がいたら!？</a:t>
            </a:r>
            <a:endParaRPr>
              <a:latin typeface="+mn-ea"/>
              <a:ea typeface="+mn-ea"/>
            </a:endParaRPr>
          </a:p>
        </p:txBody>
      </p:sp>
      <p:sp>
        <p:nvSpPr>
          <p:cNvPr id="437" name="Google Shape;437;p15"/>
          <p:cNvSpPr txBox="1"/>
          <p:nvPr/>
        </p:nvSpPr>
        <p:spPr>
          <a:xfrm>
            <a:off x="6130099" y="3623344"/>
            <a:ext cx="365677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父や母が会社経営をしていたら？</a:t>
            </a:r>
            <a:endParaRPr>
              <a:latin typeface="+mn-ea"/>
              <a:ea typeface="+mn-ea"/>
            </a:endParaRPr>
          </a:p>
        </p:txBody>
      </p:sp>
      <p:sp>
        <p:nvSpPr>
          <p:cNvPr id="438" name="Google Shape;438;p15"/>
          <p:cNvSpPr txBox="1"/>
          <p:nvPr/>
        </p:nvSpPr>
        <p:spPr>
          <a:xfrm>
            <a:off x="6096001" y="4291179"/>
            <a:ext cx="417614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その会社の株式の評価額が</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思った以上に大きかったら!？</a:t>
            </a:r>
            <a:endParaRPr>
              <a:latin typeface="+mn-ea"/>
              <a:ea typeface="+mn-ea"/>
            </a:endParaRPr>
          </a:p>
        </p:txBody>
      </p:sp>
      <p:sp>
        <p:nvSpPr>
          <p:cNvPr id="439" name="Google Shape;439;p15"/>
          <p:cNvSpPr txBox="1"/>
          <p:nvPr/>
        </p:nvSpPr>
        <p:spPr>
          <a:xfrm>
            <a:off x="6130100" y="5225729"/>
            <a:ext cx="3405291"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a:solidFill>
                  <a:schemeClr val="dk1"/>
                </a:solidFill>
                <a:latin typeface="+mn-ea"/>
                <a:ea typeface="+mn-ea"/>
                <a:cs typeface="Calibri"/>
                <a:sym typeface="Calibri"/>
              </a:rPr>
              <a:t>資産よりも借金が多かったら!？</a:t>
            </a:r>
            <a:endParaRPr sz="1800" b="1">
              <a:solidFill>
                <a:schemeClr val="dk1"/>
              </a:solidFill>
              <a:latin typeface="+mn-ea"/>
              <a:ea typeface="+mn-ea"/>
              <a:cs typeface="Calibri"/>
              <a:sym typeface="Calibri"/>
            </a:endParaRPr>
          </a:p>
          <a:p>
            <a:pPr marL="0" marR="0" lvl="0" indent="0" algn="l" rtl="0">
              <a:spcBef>
                <a:spcPts val="0"/>
              </a:spcBef>
              <a:spcAft>
                <a:spcPts val="0"/>
              </a:spcAft>
              <a:buNone/>
            </a:pPr>
            <a:r>
              <a:rPr lang="ja-JP" sz="1800" b="1">
                <a:solidFill>
                  <a:schemeClr val="dk1"/>
                </a:solidFill>
                <a:latin typeface="+mn-ea"/>
                <a:ea typeface="+mn-ea"/>
                <a:cs typeface="Calibri"/>
                <a:sym typeface="Calibri"/>
              </a:rPr>
              <a:t>			etc…</a:t>
            </a:r>
            <a:endParaRPr sz="1800" b="1">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10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6"/>
                                        </p:tgtEl>
                                        <p:attrNameLst>
                                          <p:attrName>style.visibility</p:attrName>
                                        </p:attrNameLst>
                                      </p:cBhvr>
                                      <p:to>
                                        <p:strVal val="visible"/>
                                      </p:to>
                                    </p:set>
                                    <p:animEffect transition="in" filter="fade">
                                      <p:cBhvr>
                                        <p:cTn id="17" dur="1000"/>
                                        <p:tgtEl>
                                          <p:spTgt spid="4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7"/>
                                        </p:tgtEl>
                                        <p:attrNameLst>
                                          <p:attrName>style.visibility</p:attrName>
                                        </p:attrNameLst>
                                      </p:cBhvr>
                                      <p:to>
                                        <p:strVal val="visible"/>
                                      </p:to>
                                    </p:set>
                                    <p:animEffect transition="in" filter="fade">
                                      <p:cBhvr>
                                        <p:cTn id="22" dur="1000"/>
                                        <p:tgtEl>
                                          <p:spTgt spid="4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8"/>
                                        </p:tgtEl>
                                        <p:attrNameLst>
                                          <p:attrName>style.visibility</p:attrName>
                                        </p:attrNameLst>
                                      </p:cBhvr>
                                      <p:to>
                                        <p:strVal val="visible"/>
                                      </p:to>
                                    </p:set>
                                    <p:animEffect transition="in" filter="fade">
                                      <p:cBhvr>
                                        <p:cTn id="27" dur="1000"/>
                                        <p:tgtEl>
                                          <p:spTgt spid="4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9"/>
                                        </p:tgtEl>
                                        <p:attrNameLst>
                                          <p:attrName>style.visibility</p:attrName>
                                        </p:attrNameLst>
                                      </p:cBhvr>
                                      <p:to>
                                        <p:strVal val="visible"/>
                                      </p:to>
                                    </p:set>
                                    <p:animEffect transition="in" filter="fade">
                                      <p:cBhvr>
                                        <p:cTn id="32"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1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45" name="Google Shape;445;p1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46" name="Google Shape;446;p16"/>
          <p:cNvSpPr txBox="1"/>
          <p:nvPr/>
        </p:nvSpPr>
        <p:spPr>
          <a:xfrm>
            <a:off x="3881727" y="605961"/>
            <a:ext cx="44101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相続</a:t>
            </a:r>
            <a:r>
              <a:rPr lang="ja-JP" sz="2800">
                <a:solidFill>
                  <a:srgbClr val="FF0000"/>
                </a:solidFill>
                <a:latin typeface="+mn-ea"/>
                <a:ea typeface="+mn-ea"/>
                <a:cs typeface="Calibri"/>
                <a:sym typeface="Calibri"/>
              </a:rPr>
              <a:t>「税」</a:t>
            </a:r>
            <a:r>
              <a:rPr lang="ja-JP" sz="2800">
                <a:solidFill>
                  <a:srgbClr val="000000"/>
                </a:solidFill>
                <a:latin typeface="+mn-ea"/>
                <a:ea typeface="+mn-ea"/>
                <a:cs typeface="Calibri"/>
                <a:sym typeface="Calibri"/>
              </a:rPr>
              <a:t>問題と</a:t>
            </a:r>
            <a:r>
              <a:rPr lang="ja-JP" sz="2800">
                <a:solidFill>
                  <a:srgbClr val="FF0000"/>
                </a:solidFill>
                <a:latin typeface="+mn-ea"/>
                <a:ea typeface="+mn-ea"/>
                <a:cs typeface="Calibri"/>
                <a:sym typeface="Calibri"/>
              </a:rPr>
              <a:t>相続問題</a:t>
            </a:r>
            <a:r>
              <a:rPr lang="ja-JP" sz="2800">
                <a:solidFill>
                  <a:srgbClr val="000000"/>
                </a:solidFill>
                <a:latin typeface="+mn-ea"/>
                <a:ea typeface="+mn-ea"/>
                <a:cs typeface="Calibri"/>
                <a:sym typeface="Calibri"/>
              </a:rPr>
              <a:t>は</a:t>
            </a:r>
            <a:endParaRPr>
              <a:latin typeface="+mn-ea"/>
              <a:ea typeface="+mn-ea"/>
            </a:endParaRPr>
          </a:p>
        </p:txBody>
      </p:sp>
      <p:sp>
        <p:nvSpPr>
          <p:cNvPr id="447" name="Google Shape;447;p16"/>
          <p:cNvSpPr txBox="1"/>
          <p:nvPr/>
        </p:nvSpPr>
        <p:spPr>
          <a:xfrm>
            <a:off x="3909516" y="1485446"/>
            <a:ext cx="4801314"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u="sng">
                <a:solidFill>
                  <a:srgbClr val="FF0000"/>
                </a:solidFill>
                <a:latin typeface="+mn-ea"/>
                <a:ea typeface="+mn-ea"/>
                <a:cs typeface="Calibri"/>
                <a:sym typeface="Calibri"/>
              </a:rPr>
              <a:t>別物です！！</a:t>
            </a:r>
            <a:endParaRPr>
              <a:latin typeface="+mn-ea"/>
              <a:ea typeface="+mn-ea"/>
            </a:endParaRPr>
          </a:p>
        </p:txBody>
      </p:sp>
      <p:sp>
        <p:nvSpPr>
          <p:cNvPr id="448" name="Google Shape;448;p16"/>
          <p:cNvSpPr txBox="1"/>
          <p:nvPr/>
        </p:nvSpPr>
        <p:spPr>
          <a:xfrm>
            <a:off x="3140074" y="3212976"/>
            <a:ext cx="6340198" cy="360094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6000">
                <a:solidFill>
                  <a:schemeClr val="lt1"/>
                </a:solidFill>
                <a:highlight>
                  <a:srgbClr val="FF0000"/>
                </a:highlight>
                <a:latin typeface="+mn-ea"/>
                <a:ea typeface="+mn-ea"/>
                <a:cs typeface="Calibri"/>
                <a:sym typeface="Calibri"/>
              </a:rPr>
              <a:t>①相続税の問題</a:t>
            </a:r>
            <a:endParaRPr sz="6000">
              <a:solidFill>
                <a:schemeClr val="lt1"/>
              </a:solidFill>
              <a:highlight>
                <a:srgbClr val="FF0000"/>
              </a:highlight>
              <a:latin typeface="+mn-ea"/>
              <a:ea typeface="+mn-ea"/>
              <a:cs typeface="Calibri"/>
              <a:sym typeface="Calibri"/>
            </a:endParaRPr>
          </a:p>
          <a:p>
            <a:pPr marL="0" marR="0" lvl="0" indent="0" algn="ctr" rtl="0">
              <a:lnSpc>
                <a:spcPct val="150000"/>
              </a:lnSpc>
              <a:spcBef>
                <a:spcPts val="0"/>
              </a:spcBef>
              <a:spcAft>
                <a:spcPts val="0"/>
              </a:spcAft>
              <a:buNone/>
            </a:pPr>
            <a:r>
              <a:rPr lang="ja-JP" sz="6000">
                <a:solidFill>
                  <a:schemeClr val="lt1"/>
                </a:solidFill>
                <a:highlight>
                  <a:srgbClr val="FF0000"/>
                </a:highlight>
                <a:latin typeface="+mn-ea"/>
                <a:ea typeface="+mn-ea"/>
                <a:cs typeface="Calibri"/>
                <a:sym typeface="Calibri"/>
              </a:rPr>
              <a:t>②相続全体の問題</a:t>
            </a:r>
            <a:endParaRPr sz="6000">
              <a:solidFill>
                <a:schemeClr val="lt1"/>
              </a:solidFill>
              <a:highlight>
                <a:srgbClr val="FF0000"/>
              </a:highlight>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両方のケアが必要なのです。</a:t>
            </a:r>
            <a:endParaRPr sz="3200">
              <a:solidFill>
                <a:schemeClr val="dk1"/>
              </a:solidFill>
              <a:latin typeface="+mn-ea"/>
              <a:ea typeface="+mn-ea"/>
              <a:cs typeface="Calibri"/>
              <a:sym typeface="Calibri"/>
            </a:endParaRPr>
          </a:p>
        </p:txBody>
      </p:sp>
      <p:sp>
        <p:nvSpPr>
          <p:cNvPr id="449" name="Google Shape;449;p16"/>
          <p:cNvSpPr txBox="1"/>
          <p:nvPr/>
        </p:nvSpPr>
        <p:spPr>
          <a:xfrm>
            <a:off x="3810000" y="2575723"/>
            <a:ext cx="457200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どんな家庭でも</a:t>
            </a:r>
            <a:endParaRPr sz="28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9">
                                            <p:txEl>
                                              <p:pRg st="0" end="0"/>
                                            </p:txEl>
                                          </p:spTgt>
                                        </p:tgtEl>
                                        <p:attrNameLst>
                                          <p:attrName>style.visibility</p:attrName>
                                        </p:attrNameLst>
                                      </p:cBhvr>
                                      <p:to>
                                        <p:strVal val="visible"/>
                                      </p:to>
                                    </p:set>
                                    <p:animEffect transition="in" filter="fade">
                                      <p:cBhvr>
                                        <p:cTn id="12" dur="500"/>
                                        <p:tgtEl>
                                          <p:spTgt spid="44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8">
                                            <p:txEl>
                                              <p:pRg st="0" end="0"/>
                                            </p:txEl>
                                          </p:spTgt>
                                        </p:tgtEl>
                                        <p:attrNameLst>
                                          <p:attrName>style.visibility</p:attrName>
                                        </p:attrNameLst>
                                      </p:cBhvr>
                                      <p:to>
                                        <p:strVal val="visible"/>
                                      </p:to>
                                    </p:set>
                                    <p:animEffect transition="in" filter="fade">
                                      <p:cBhvr>
                                        <p:cTn id="17" dur="500"/>
                                        <p:tgtEl>
                                          <p:spTgt spid="44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8">
                                            <p:txEl>
                                              <p:pRg st="1" end="1"/>
                                            </p:txEl>
                                          </p:spTgt>
                                        </p:tgtEl>
                                        <p:attrNameLst>
                                          <p:attrName>style.visibility</p:attrName>
                                        </p:attrNameLst>
                                      </p:cBhvr>
                                      <p:to>
                                        <p:strVal val="visible"/>
                                      </p:to>
                                    </p:set>
                                    <p:animEffect transition="in" filter="fade">
                                      <p:cBhvr>
                                        <p:cTn id="22" dur="500"/>
                                        <p:tgtEl>
                                          <p:spTgt spid="44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8">
                                            <p:txEl>
                                              <p:pRg st="2" end="2"/>
                                            </p:txEl>
                                          </p:spTgt>
                                        </p:tgtEl>
                                        <p:attrNameLst>
                                          <p:attrName>style.visibility</p:attrName>
                                        </p:attrNameLst>
                                      </p:cBhvr>
                                      <p:to>
                                        <p:strVal val="visible"/>
                                      </p:to>
                                    </p:set>
                                    <p:animEffect transition="in" filter="fade">
                                      <p:cBhvr>
                                        <p:cTn id="27" dur="500"/>
                                        <p:tgtEl>
                                          <p:spTgt spid="4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1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455" name="Google Shape;455;p1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456" name="Google Shape;456;p17"/>
          <p:cNvSpPr txBox="1"/>
          <p:nvPr/>
        </p:nvSpPr>
        <p:spPr>
          <a:xfrm>
            <a:off x="1631504" y="2564904"/>
            <a:ext cx="8928992"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6600">
                <a:solidFill>
                  <a:schemeClr val="dk1"/>
                </a:solidFill>
                <a:latin typeface="Calibri"/>
                <a:ea typeface="Calibri"/>
                <a:cs typeface="Calibri"/>
                <a:sym typeface="Calibri"/>
              </a:rPr>
              <a:t>ケーススタディ</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70C0"/>
              </a:buClr>
              <a:buSzPts val="4800"/>
              <a:buFont typeface="Calibri"/>
              <a:buNone/>
            </a:pPr>
            <a:r>
              <a:rPr lang="ja-JP" sz="4800">
                <a:solidFill>
                  <a:srgbClr val="0070C0"/>
                </a:solidFill>
                <a:latin typeface="+mn-ea"/>
                <a:ea typeface="+mn-ea"/>
              </a:rPr>
              <a:t>ケースその①</a:t>
            </a:r>
            <a:endParaRPr>
              <a:latin typeface="+mn-ea"/>
              <a:ea typeface="+mn-ea"/>
            </a:endParaRPr>
          </a:p>
        </p:txBody>
      </p:sp>
      <p:grpSp>
        <p:nvGrpSpPr>
          <p:cNvPr id="462" name="Google Shape;462;p18"/>
          <p:cNvGrpSpPr/>
          <p:nvPr/>
        </p:nvGrpSpPr>
        <p:grpSpPr>
          <a:xfrm>
            <a:off x="2059744" y="4149081"/>
            <a:ext cx="2551656" cy="2493059"/>
            <a:chOff x="535744" y="4149080"/>
            <a:chExt cx="2551656" cy="2493059"/>
          </a:xfrm>
        </p:grpSpPr>
        <p:sp>
          <p:nvSpPr>
            <p:cNvPr id="463" name="Google Shape;463;p18"/>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464" name="Google Shape;464;p18"/>
            <p:cNvGrpSpPr/>
            <p:nvPr/>
          </p:nvGrpSpPr>
          <p:grpSpPr>
            <a:xfrm>
              <a:off x="535744" y="4149080"/>
              <a:ext cx="2537518" cy="2456184"/>
              <a:chOff x="535744" y="4149080"/>
              <a:chExt cx="2537518" cy="2456184"/>
            </a:xfrm>
          </p:grpSpPr>
          <p:sp>
            <p:nvSpPr>
              <p:cNvPr id="465" name="Google Shape;465;p18"/>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66" name="Google Shape;466;p18"/>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467" name="Google Shape;467;p18"/>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468" name="Google Shape;468;p18"/>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469" name="Google Shape;469;p18"/>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470" name="Google Shape;470;p18"/>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471" name="Google Shape;471;p18"/>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472" name="Google Shape;472;p18"/>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73" name="Google Shape;473;p18"/>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474" name="Google Shape;474;p18"/>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475" name="Google Shape;475;p18"/>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476" name="Google Shape;476;p18"/>
          <p:cNvSpPr/>
          <p:nvPr/>
        </p:nvSpPr>
        <p:spPr>
          <a:xfrm>
            <a:off x="6240016" y="3069867"/>
            <a:ext cx="4298776" cy="3960440"/>
          </a:xfrm>
          <a:prstGeom prst="arc">
            <a:avLst>
              <a:gd name="adj1" fmla="val 9244877"/>
              <a:gd name="adj2" fmla="val 2236681"/>
            </a:avLst>
          </a:prstGeom>
          <a:noFill/>
          <a:ln w="28575" cap="flat" cmpd="sng">
            <a:solidFill>
              <a:srgbClr val="00B0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rgbClr val="00B0F0"/>
              </a:solidFill>
              <a:latin typeface="+mn-ea"/>
              <a:ea typeface="+mn-ea"/>
              <a:cs typeface="Calibri"/>
              <a:sym typeface="Calibri"/>
            </a:endParaRPr>
          </a:p>
        </p:txBody>
      </p:sp>
      <p:sp>
        <p:nvSpPr>
          <p:cNvPr id="477" name="Google Shape;477;p18"/>
          <p:cNvSpPr txBox="1"/>
          <p:nvPr/>
        </p:nvSpPr>
        <p:spPr>
          <a:xfrm>
            <a:off x="8914455" y="6341896"/>
            <a:ext cx="1656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b="1">
                <a:solidFill>
                  <a:srgbClr val="595959"/>
                </a:solidFill>
                <a:latin typeface="+mn-ea"/>
                <a:ea typeface="+mn-ea"/>
                <a:cs typeface="Calibri"/>
                <a:sym typeface="Calibri"/>
              </a:rPr>
              <a:t>東京在住</a:t>
            </a:r>
            <a:endParaRPr>
              <a:latin typeface="+mn-ea"/>
              <a:ea typeface="+mn-ea"/>
            </a:endParaRPr>
          </a:p>
        </p:txBody>
      </p:sp>
      <p:grpSp>
        <p:nvGrpSpPr>
          <p:cNvPr id="478" name="Google Shape;478;p18"/>
          <p:cNvGrpSpPr/>
          <p:nvPr/>
        </p:nvGrpSpPr>
        <p:grpSpPr>
          <a:xfrm>
            <a:off x="6391436" y="4214538"/>
            <a:ext cx="2584884" cy="2427601"/>
            <a:chOff x="4867436" y="4214537"/>
            <a:chExt cx="2584884" cy="2427601"/>
          </a:xfrm>
        </p:grpSpPr>
        <p:sp>
          <p:nvSpPr>
            <p:cNvPr id="479" name="Google Shape;479;p18"/>
            <p:cNvSpPr/>
            <p:nvPr/>
          </p:nvSpPr>
          <p:spPr>
            <a:xfrm>
              <a:off x="6732240" y="4214537"/>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80" name="Google Shape;480;p18"/>
            <p:cNvCxnSpPr/>
            <p:nvPr/>
          </p:nvCxnSpPr>
          <p:spPr>
            <a:xfrm>
              <a:off x="5697887" y="4574577"/>
              <a:ext cx="968441" cy="0"/>
            </a:xfrm>
            <a:prstGeom prst="straightConnector1">
              <a:avLst/>
            </a:prstGeom>
            <a:noFill/>
            <a:ln w="76200" cap="flat" cmpd="sng">
              <a:solidFill>
                <a:schemeClr val="dk1"/>
              </a:solidFill>
              <a:prstDash val="solid"/>
              <a:round/>
              <a:headEnd type="none" w="sm" len="sm"/>
              <a:tailEnd type="none" w="sm" len="sm"/>
            </a:ln>
          </p:spPr>
        </p:cxnSp>
        <p:cxnSp>
          <p:nvCxnSpPr>
            <p:cNvPr id="481" name="Google Shape;481;p18"/>
            <p:cNvCxnSpPr/>
            <p:nvPr/>
          </p:nvCxnSpPr>
          <p:spPr>
            <a:xfrm>
              <a:off x="5697887" y="4394829"/>
              <a:ext cx="968441" cy="0"/>
            </a:xfrm>
            <a:prstGeom prst="straightConnector1">
              <a:avLst/>
            </a:prstGeom>
            <a:noFill/>
            <a:ln w="76200" cap="flat" cmpd="sng">
              <a:solidFill>
                <a:schemeClr val="dk1"/>
              </a:solidFill>
              <a:prstDash val="solid"/>
              <a:round/>
              <a:headEnd type="none" w="sm" len="sm"/>
              <a:tailEnd type="none" w="sm" len="sm"/>
            </a:ln>
          </p:spPr>
        </p:cxnSp>
        <p:cxnSp>
          <p:nvCxnSpPr>
            <p:cNvPr id="482" name="Google Shape;482;p18"/>
            <p:cNvCxnSpPr/>
            <p:nvPr/>
          </p:nvCxnSpPr>
          <p:spPr>
            <a:xfrm>
              <a:off x="6199819" y="4619364"/>
              <a:ext cx="0" cy="798639"/>
            </a:xfrm>
            <a:prstGeom prst="straightConnector1">
              <a:avLst/>
            </a:prstGeom>
            <a:noFill/>
            <a:ln w="76200" cap="flat" cmpd="sng">
              <a:solidFill>
                <a:schemeClr val="dk1"/>
              </a:solidFill>
              <a:prstDash val="solid"/>
              <a:round/>
              <a:headEnd type="none" w="sm" len="sm"/>
              <a:tailEnd type="none" w="sm" len="sm"/>
            </a:ln>
          </p:spPr>
        </p:cxnSp>
        <p:sp>
          <p:nvSpPr>
            <p:cNvPr id="483" name="Google Shape;483;p18"/>
            <p:cNvSpPr/>
            <p:nvPr/>
          </p:nvSpPr>
          <p:spPr>
            <a:xfrm>
              <a:off x="4867436" y="5972345"/>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84" name="Google Shape;484;p18"/>
            <p:cNvSpPr txBox="1"/>
            <p:nvPr/>
          </p:nvSpPr>
          <p:spPr>
            <a:xfrm>
              <a:off x="6732240" y="422282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夫</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485" name="Google Shape;485;p18"/>
            <p:cNvSpPr txBox="1"/>
            <p:nvPr/>
          </p:nvSpPr>
          <p:spPr>
            <a:xfrm>
              <a:off x="4889811" y="597660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20歳</a:t>
              </a:r>
              <a:endParaRPr>
                <a:latin typeface="+mn-ea"/>
                <a:ea typeface="+mn-ea"/>
              </a:endParaRPr>
            </a:p>
          </p:txBody>
        </p:sp>
        <p:cxnSp>
          <p:nvCxnSpPr>
            <p:cNvPr id="486" name="Google Shape;486;p18"/>
            <p:cNvCxnSpPr/>
            <p:nvPr/>
          </p:nvCxnSpPr>
          <p:spPr>
            <a:xfrm>
              <a:off x="5203629" y="5408203"/>
              <a:ext cx="1816678" cy="0"/>
            </a:xfrm>
            <a:prstGeom prst="straightConnector1">
              <a:avLst/>
            </a:prstGeom>
            <a:noFill/>
            <a:ln w="76200" cap="flat" cmpd="sng">
              <a:solidFill>
                <a:schemeClr val="dk1"/>
              </a:solidFill>
              <a:prstDash val="solid"/>
              <a:round/>
              <a:headEnd type="none" w="sm" len="sm"/>
              <a:tailEnd type="none" w="sm" len="sm"/>
            </a:ln>
          </p:spPr>
        </p:cxnSp>
        <p:cxnSp>
          <p:nvCxnSpPr>
            <p:cNvPr id="487" name="Google Shape;487;p18"/>
            <p:cNvCxnSpPr/>
            <p:nvPr/>
          </p:nvCxnSpPr>
          <p:spPr>
            <a:xfrm>
              <a:off x="7020307"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488" name="Google Shape;488;p18"/>
            <p:cNvCxnSpPr/>
            <p:nvPr/>
          </p:nvCxnSpPr>
          <p:spPr>
            <a:xfrm>
              <a:off x="5249851" y="5422341"/>
              <a:ext cx="0" cy="504056"/>
            </a:xfrm>
            <a:prstGeom prst="straightConnector1">
              <a:avLst/>
            </a:prstGeom>
            <a:noFill/>
            <a:ln w="76200" cap="flat" cmpd="sng">
              <a:solidFill>
                <a:schemeClr val="dk1"/>
              </a:solidFill>
              <a:prstDash val="solid"/>
              <a:round/>
              <a:headEnd type="none" w="sm" len="sm"/>
              <a:tailEnd type="none" w="sm" len="sm"/>
            </a:ln>
          </p:spPr>
        </p:cxnSp>
        <p:sp>
          <p:nvSpPr>
            <p:cNvPr id="489" name="Google Shape;489;p18"/>
            <p:cNvSpPr txBox="1"/>
            <p:nvPr/>
          </p:nvSpPr>
          <p:spPr>
            <a:xfrm>
              <a:off x="6666328" y="593972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18歳</a:t>
              </a:r>
              <a:endParaRPr>
                <a:latin typeface="+mn-ea"/>
                <a:ea typeface="+mn-ea"/>
              </a:endParaRPr>
            </a:p>
          </p:txBody>
        </p:sp>
        <p:sp>
          <p:nvSpPr>
            <p:cNvPr id="490" name="Google Shape;490;p18"/>
            <p:cNvSpPr/>
            <p:nvPr/>
          </p:nvSpPr>
          <p:spPr>
            <a:xfrm>
              <a:off x="6660267" y="5922058"/>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491" name="Google Shape;491;p18"/>
          <p:cNvGrpSpPr/>
          <p:nvPr/>
        </p:nvGrpSpPr>
        <p:grpSpPr>
          <a:xfrm>
            <a:off x="7788888" y="496243"/>
            <a:ext cx="1561263" cy="2661012"/>
            <a:chOff x="220427" y="1259468"/>
            <a:chExt cx="1561263" cy="2661012"/>
          </a:xfrm>
        </p:grpSpPr>
        <p:pic>
          <p:nvPicPr>
            <p:cNvPr id="492" name="Google Shape;492;p18" descr="C:\Users\kawaguchimuneharu\AppData\Local\Microsoft\Windows\Temporary Internet Files\Content.IE5\91FW9EWI\MP900148985[1].jpg"/>
            <p:cNvPicPr preferRelativeResize="0"/>
            <p:nvPr/>
          </p:nvPicPr>
          <p:blipFill rotWithShape="1">
            <a:blip r:embed="rId3">
              <a:alphaModFix/>
            </a:blip>
            <a:srcRect/>
            <a:stretch/>
          </p:blipFill>
          <p:spPr>
            <a:xfrm>
              <a:off x="497424" y="2795008"/>
              <a:ext cx="958174" cy="633992"/>
            </a:xfrm>
            <a:prstGeom prst="rect">
              <a:avLst/>
            </a:prstGeom>
            <a:noFill/>
            <a:ln>
              <a:noFill/>
            </a:ln>
          </p:spPr>
        </p:pic>
        <p:sp>
          <p:nvSpPr>
            <p:cNvPr id="493" name="Google Shape;493;p18"/>
            <p:cNvSpPr txBox="1"/>
            <p:nvPr/>
          </p:nvSpPr>
          <p:spPr>
            <a:xfrm>
              <a:off x="220427" y="125946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1,500万円</a:t>
              </a:r>
              <a:endParaRPr>
                <a:latin typeface="+mn-ea"/>
                <a:ea typeface="+mn-ea"/>
              </a:endParaRPr>
            </a:p>
          </p:txBody>
        </p:sp>
        <p:sp>
          <p:nvSpPr>
            <p:cNvPr id="494" name="Google Shape;494;p18"/>
            <p:cNvSpPr txBox="1"/>
            <p:nvPr/>
          </p:nvSpPr>
          <p:spPr>
            <a:xfrm>
              <a:off x="269522" y="3551148"/>
              <a:ext cx="15121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b="1" i="1">
                  <a:solidFill>
                    <a:srgbClr val="FF0000"/>
                  </a:solidFill>
                  <a:latin typeface="+mn-ea"/>
                  <a:ea typeface="+mn-ea"/>
                  <a:cs typeface="Calibri"/>
                  <a:sym typeface="Calibri"/>
                </a:rPr>
                <a:t>500万円</a:t>
              </a:r>
              <a:endParaRPr>
                <a:latin typeface="+mn-ea"/>
                <a:ea typeface="+mn-ea"/>
              </a:endParaRPr>
            </a:p>
          </p:txBody>
        </p:sp>
        <p:pic>
          <p:nvPicPr>
            <p:cNvPr id="495" name="Google Shape;495;p18" descr="C:\Users\kawaguchimuneharu\AppData\Local\Microsoft\Windows\Temporary Internet Files\Content.IE5\3YYCJ0NY\MC900391412[1].wmf"/>
            <p:cNvPicPr preferRelativeResize="0"/>
            <p:nvPr/>
          </p:nvPicPr>
          <p:blipFill rotWithShape="1">
            <a:blip r:embed="rId4">
              <a:alphaModFix/>
            </a:blip>
            <a:srcRect/>
            <a:stretch/>
          </p:blipFill>
          <p:spPr>
            <a:xfrm>
              <a:off x="497424" y="1628800"/>
              <a:ext cx="891950" cy="930263"/>
            </a:xfrm>
            <a:prstGeom prst="rect">
              <a:avLst/>
            </a:prstGeom>
            <a:noFill/>
            <a:ln>
              <a:noFill/>
            </a:ln>
          </p:spPr>
        </p:pic>
      </p:grpSp>
      <p:grpSp>
        <p:nvGrpSpPr>
          <p:cNvPr id="496" name="Google Shape;496;p18"/>
          <p:cNvGrpSpPr/>
          <p:nvPr/>
        </p:nvGrpSpPr>
        <p:grpSpPr>
          <a:xfrm>
            <a:off x="3407797" y="1599289"/>
            <a:ext cx="3814091" cy="3282376"/>
            <a:chOff x="1883796" y="1599289"/>
            <a:chExt cx="3814091" cy="3282376"/>
          </a:xfrm>
        </p:grpSpPr>
        <p:sp>
          <p:nvSpPr>
            <p:cNvPr id="497" name="Google Shape;497;p18"/>
            <p:cNvSpPr/>
            <p:nvPr/>
          </p:nvSpPr>
          <p:spPr>
            <a:xfrm>
              <a:off x="2392234" y="162880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498" name="Google Shape;498;p18"/>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499" name="Google Shape;499;p18"/>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00" name="Google Shape;500;p18"/>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01" name="Google Shape;501;p18"/>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cxnSp>
          <p:nvCxnSpPr>
            <p:cNvPr id="502" name="Google Shape;502;p18"/>
            <p:cNvCxnSpPr/>
            <p:nvPr/>
          </p:nvCxnSpPr>
          <p:spPr>
            <a:xfrm>
              <a:off x="2752274" y="3429000"/>
              <a:ext cx="2549569" cy="0"/>
            </a:xfrm>
            <a:prstGeom prst="straightConnector1">
              <a:avLst/>
            </a:prstGeom>
            <a:noFill/>
            <a:ln w="76200" cap="flat" cmpd="sng">
              <a:solidFill>
                <a:schemeClr val="dk1"/>
              </a:solidFill>
              <a:prstDash val="solid"/>
              <a:round/>
              <a:headEnd type="none" w="sm" len="sm"/>
              <a:tailEnd type="none" w="sm" len="sm"/>
            </a:ln>
          </p:spPr>
        </p:cxnSp>
        <p:cxnSp>
          <p:nvCxnSpPr>
            <p:cNvPr id="503" name="Google Shape;503;p18"/>
            <p:cNvCxnSpPr/>
            <p:nvPr/>
          </p:nvCxnSpPr>
          <p:spPr>
            <a:xfrm>
              <a:off x="2752274" y="3429000"/>
              <a:ext cx="0" cy="720080"/>
            </a:xfrm>
            <a:prstGeom prst="straightConnector1">
              <a:avLst/>
            </a:prstGeom>
            <a:noFill/>
            <a:ln w="76200" cap="flat" cmpd="sng">
              <a:solidFill>
                <a:schemeClr val="dk1"/>
              </a:solidFill>
              <a:prstDash val="solid"/>
              <a:round/>
              <a:headEnd type="none" w="sm" len="sm"/>
              <a:tailEnd type="none" w="sm" len="sm"/>
            </a:ln>
          </p:spPr>
        </p:cxnSp>
        <p:cxnSp>
          <p:nvCxnSpPr>
            <p:cNvPr id="504" name="Google Shape;504;p18"/>
            <p:cNvCxnSpPr/>
            <p:nvPr/>
          </p:nvCxnSpPr>
          <p:spPr>
            <a:xfrm>
              <a:off x="5301843" y="3429000"/>
              <a:ext cx="0" cy="720080"/>
            </a:xfrm>
            <a:prstGeom prst="straightConnector1">
              <a:avLst/>
            </a:prstGeom>
            <a:noFill/>
            <a:ln w="76200" cap="flat" cmpd="sng">
              <a:solidFill>
                <a:schemeClr val="dk1"/>
              </a:solidFill>
              <a:prstDash val="solid"/>
              <a:round/>
              <a:headEnd type="none" w="sm" len="sm"/>
              <a:tailEnd type="none" w="sm" len="sm"/>
            </a:ln>
          </p:spPr>
        </p:cxnSp>
        <p:sp>
          <p:nvSpPr>
            <p:cNvPr id="505" name="Google Shape;505;p18"/>
            <p:cNvSpPr/>
            <p:nvPr/>
          </p:nvSpPr>
          <p:spPr>
            <a:xfrm>
              <a:off x="2353182" y="414908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06" name="Google Shape;506;p18"/>
            <p:cNvSpPr/>
            <p:nvPr/>
          </p:nvSpPr>
          <p:spPr>
            <a:xfrm>
              <a:off x="4905796"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07" name="Google Shape;507;p18"/>
            <p:cNvSpPr txBox="1"/>
            <p:nvPr/>
          </p:nvSpPr>
          <p:spPr>
            <a:xfrm>
              <a:off x="1883796" y="2310386"/>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3年前に死亡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08" name="Google Shape;508;p18"/>
            <p:cNvSpPr txBox="1"/>
            <p:nvPr/>
          </p:nvSpPr>
          <p:spPr>
            <a:xfrm>
              <a:off x="4941803" y="166654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80歳</a:t>
              </a:r>
              <a:endParaRPr sz="1800" b="1">
                <a:solidFill>
                  <a:schemeClr val="dk1"/>
                </a:solidFill>
                <a:latin typeface="+mn-ea"/>
                <a:ea typeface="+mn-ea"/>
                <a:cs typeface="Calibri"/>
                <a:sym typeface="Calibri"/>
              </a:endParaRPr>
            </a:p>
          </p:txBody>
        </p:sp>
        <p:sp>
          <p:nvSpPr>
            <p:cNvPr id="509" name="Google Shape;509;p18"/>
            <p:cNvSpPr txBox="1"/>
            <p:nvPr/>
          </p:nvSpPr>
          <p:spPr>
            <a:xfrm>
              <a:off x="2367320" y="418595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兄</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53歳</a:t>
              </a:r>
              <a:endParaRPr>
                <a:latin typeface="+mn-ea"/>
                <a:ea typeface="+mn-ea"/>
              </a:endParaRPr>
            </a:p>
          </p:txBody>
        </p:sp>
        <p:sp>
          <p:nvSpPr>
            <p:cNvPr id="510" name="Google Shape;510;p18"/>
            <p:cNvSpPr txBox="1"/>
            <p:nvPr/>
          </p:nvSpPr>
          <p:spPr>
            <a:xfrm>
              <a:off x="4939444" y="4235334"/>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妹</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48歳</a:t>
              </a:r>
              <a:endParaRPr>
                <a:latin typeface="+mn-ea"/>
                <a:ea typeface="+mn-ea"/>
              </a:endParaRPr>
            </a:p>
          </p:txBody>
        </p:sp>
        <p:sp>
          <p:nvSpPr>
            <p:cNvPr id="511" name="Google Shape;511;p18"/>
            <p:cNvSpPr/>
            <p:nvPr/>
          </p:nvSpPr>
          <p:spPr>
            <a:xfrm>
              <a:off x="2358354" y="4161585"/>
              <a:ext cx="720080" cy="72008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12" name="Google Shape;512;p18"/>
            <p:cNvSpPr/>
            <p:nvPr/>
          </p:nvSpPr>
          <p:spPr>
            <a:xfrm>
              <a:off x="4903440" y="4149080"/>
              <a:ext cx="792088" cy="648072"/>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13" name="Google Shape;513;p18"/>
            <p:cNvCxnSpPr/>
            <p:nvPr/>
          </p:nvCxnSpPr>
          <p:spPr>
            <a:xfrm flipH="1">
              <a:off x="4900392" y="159928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514" name="Google Shape;514;p18"/>
            <p:cNvCxnSpPr/>
            <p:nvPr/>
          </p:nvCxnSpPr>
          <p:spPr>
            <a:xfrm>
              <a:off x="4964149" y="1599289"/>
              <a:ext cx="686200" cy="792088"/>
            </a:xfrm>
            <a:prstGeom prst="straightConnector1">
              <a:avLst/>
            </a:prstGeom>
            <a:noFill/>
            <a:ln w="25400" cap="flat" cmpd="sng">
              <a:solidFill>
                <a:srgbClr val="595959"/>
              </a:solidFill>
              <a:prstDash val="solid"/>
              <a:round/>
              <a:headEnd type="none" w="sm" len="sm"/>
              <a:tailEnd type="none" w="sm" len="sm"/>
            </a:ln>
          </p:spPr>
        </p:cxnSp>
      </p:grpSp>
      <p:sp>
        <p:nvSpPr>
          <p:cNvPr id="515" name="Google Shape;515;p18"/>
          <p:cNvSpPr/>
          <p:nvPr/>
        </p:nvSpPr>
        <p:spPr>
          <a:xfrm>
            <a:off x="6806837" y="2357746"/>
            <a:ext cx="352636" cy="1828209"/>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16" name="Google Shape;516;p18"/>
          <p:cNvSpPr/>
          <p:nvPr/>
        </p:nvSpPr>
        <p:spPr>
          <a:xfrm rot="2877073">
            <a:off x="5268236" y="1936281"/>
            <a:ext cx="352636" cy="2708272"/>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fade">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gtEl>
                                        <p:attrNameLst>
                                          <p:attrName>style.visibility</p:attrName>
                                        </p:attrNameLst>
                                      </p:cBhvr>
                                      <p:to>
                                        <p:strVal val="visible"/>
                                      </p:to>
                                    </p:set>
                                    <p:animEffect transition="in" filter="fade">
                                      <p:cBhvr>
                                        <p:cTn id="12" dur="500"/>
                                        <p:tgtEl>
                                          <p:spTgt spid="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pic>
        <p:nvPicPr>
          <p:cNvPr id="521" name="Google Shape;521;p1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22" name="Google Shape;522;p1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23" name="Google Shape;523;p19"/>
          <p:cNvSpPr txBox="1"/>
          <p:nvPr/>
        </p:nvSpPr>
        <p:spPr>
          <a:xfrm>
            <a:off x="3431704" y="509326"/>
            <a:ext cx="560922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解決策は一つではない！例えば・・・</a:t>
            </a:r>
            <a:endParaRPr sz="2800">
              <a:solidFill>
                <a:srgbClr val="000000"/>
              </a:solidFill>
              <a:latin typeface="+mn-ea"/>
              <a:ea typeface="+mn-ea"/>
              <a:cs typeface="Calibri"/>
              <a:sym typeface="Calibri"/>
            </a:endParaRPr>
          </a:p>
        </p:txBody>
      </p:sp>
      <p:sp>
        <p:nvSpPr>
          <p:cNvPr id="524" name="Google Shape;524;p19"/>
          <p:cNvSpPr txBox="1"/>
          <p:nvPr/>
        </p:nvSpPr>
        <p:spPr>
          <a:xfrm>
            <a:off x="1825442" y="1556793"/>
            <a:ext cx="8541121" cy="18466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＜解決策①＞</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父や母が死亡する前に</a:t>
            </a:r>
            <a:r>
              <a:rPr lang="ja-JP" sz="4400" b="1">
                <a:solidFill>
                  <a:srgbClr val="FF0000"/>
                </a:solidFill>
                <a:latin typeface="+mn-ea"/>
                <a:ea typeface="+mn-ea"/>
                <a:cs typeface="Calibri"/>
                <a:sym typeface="Calibri"/>
              </a:rPr>
              <a:t>遺言書</a:t>
            </a:r>
            <a:r>
              <a:rPr lang="ja-JP" sz="3200" b="1">
                <a:solidFill>
                  <a:schemeClr val="dk1"/>
                </a:solidFill>
                <a:latin typeface="+mn-ea"/>
                <a:ea typeface="+mn-ea"/>
                <a:cs typeface="Calibri"/>
                <a:sym typeface="Calibri"/>
              </a:rPr>
              <a:t>を作成しておく</a:t>
            </a:r>
            <a:endParaRPr sz="3200" b="1">
              <a:solidFill>
                <a:schemeClr val="dk1"/>
              </a:solidFill>
              <a:latin typeface="+mn-ea"/>
              <a:ea typeface="+mn-ea"/>
              <a:cs typeface="Calibri"/>
              <a:sym typeface="Calibri"/>
            </a:endParaRPr>
          </a:p>
        </p:txBody>
      </p:sp>
      <p:sp>
        <p:nvSpPr>
          <p:cNvPr id="525" name="Google Shape;525;p19"/>
          <p:cNvSpPr txBox="1"/>
          <p:nvPr/>
        </p:nvSpPr>
        <p:spPr>
          <a:xfrm>
            <a:off x="2304997" y="3727650"/>
            <a:ext cx="7866256"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＜解決策②＞</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父や母が元気なうちに</a:t>
            </a:r>
            <a:endParaRPr sz="32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b="1">
                <a:solidFill>
                  <a:schemeClr val="dk1"/>
                </a:solidFill>
                <a:latin typeface="+mn-ea"/>
                <a:ea typeface="+mn-ea"/>
                <a:cs typeface="Calibri"/>
                <a:sym typeface="Calibri"/>
              </a:rPr>
              <a:t>長男受け取りの</a:t>
            </a:r>
            <a:r>
              <a:rPr lang="ja-JP" sz="4400" b="1">
                <a:solidFill>
                  <a:srgbClr val="FF0000"/>
                </a:solidFill>
                <a:latin typeface="+mn-ea"/>
                <a:ea typeface="+mn-ea"/>
                <a:cs typeface="Calibri"/>
                <a:sym typeface="Calibri"/>
              </a:rPr>
              <a:t>生命保険</a:t>
            </a:r>
            <a:r>
              <a:rPr lang="ja-JP" sz="3200" b="1">
                <a:solidFill>
                  <a:schemeClr val="dk1"/>
                </a:solidFill>
                <a:latin typeface="+mn-ea"/>
                <a:ea typeface="+mn-ea"/>
                <a:cs typeface="Calibri"/>
                <a:sym typeface="Calibri"/>
              </a:rPr>
              <a:t>に加入しておく</a:t>
            </a:r>
            <a:endParaRPr sz="3200" b="1">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24"/>
                                        </p:tgtEl>
                                        <p:attrNameLst>
                                          <p:attrName>style.visibility</p:attrName>
                                        </p:attrNameLst>
                                      </p:cBhvr>
                                      <p:to>
                                        <p:strVal val="visible"/>
                                      </p:to>
                                    </p:set>
                                    <p:anim calcmode="lin" valueType="num">
                                      <p:cBhvr additive="base">
                                        <p:cTn id="7" dur="500"/>
                                        <p:tgtEl>
                                          <p:spTgt spid="52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25"/>
                                        </p:tgtEl>
                                        <p:attrNameLst>
                                          <p:attrName>style.visibility</p:attrName>
                                        </p:attrNameLst>
                                      </p:cBhvr>
                                      <p:to>
                                        <p:strVal val="visible"/>
                                      </p:to>
                                    </p:set>
                                    <p:anim calcmode="lin" valueType="num">
                                      <p:cBhvr additive="base">
                                        <p:cTn id="12" dur="500"/>
                                        <p:tgtEl>
                                          <p:spTgt spid="5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05" name="Google Shape;205;p2"/>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06" name="Google Shape;206;p2"/>
          <p:cNvSpPr txBox="1"/>
          <p:nvPr/>
        </p:nvSpPr>
        <p:spPr>
          <a:xfrm>
            <a:off x="4003120" y="605881"/>
            <a:ext cx="41857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entury Gothic"/>
                <a:sym typeface="Century Gothic"/>
              </a:rPr>
              <a:t>相続コンサルタント川口宗治</a:t>
            </a:r>
            <a:endParaRPr>
              <a:latin typeface="+mn-ea"/>
              <a:ea typeface="+mn-ea"/>
            </a:endParaRPr>
          </a:p>
        </p:txBody>
      </p:sp>
      <p:sp>
        <p:nvSpPr>
          <p:cNvPr id="207" name="Google Shape;207;p2"/>
          <p:cNvSpPr/>
          <p:nvPr/>
        </p:nvSpPr>
        <p:spPr>
          <a:xfrm>
            <a:off x="4502573" y="1362904"/>
            <a:ext cx="6647261" cy="5090432"/>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1973年 富山県生まれ　　　　</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1999年 プルデンシャル生命保険入社。　　　　　　　　　　　　　　　　　　　　</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2013年 プルデンシャル生命を退職。</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　　　  相続コンサルタントとして独立・開業し、</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a:t>
            </a:r>
            <a:r>
              <a:rPr lang="ja-JP" sz="1800" b="1" u="sng">
                <a:solidFill>
                  <a:srgbClr val="A47D00"/>
                </a:solidFill>
                <a:latin typeface="+mn-ea"/>
                <a:ea typeface="+mn-ea"/>
                <a:cs typeface="Century Gothic"/>
                <a:sym typeface="Century Gothic"/>
              </a:rPr>
              <a:t>「相続コンサルタント事務所ライブリッジ」</a:t>
            </a:r>
            <a:r>
              <a:rPr lang="ja-JP" sz="1400">
                <a:solidFill>
                  <a:schemeClr val="dk1"/>
                </a:solidFill>
                <a:latin typeface="+mn-ea"/>
                <a:ea typeface="+mn-ea"/>
                <a:cs typeface="Century Gothic"/>
                <a:sym typeface="Century Gothic"/>
              </a:rPr>
              <a:t>を設立</a:t>
            </a:r>
            <a:br>
              <a:rPr lang="ja-JP" sz="1400">
                <a:solidFill>
                  <a:schemeClr val="dk1"/>
                </a:solidFill>
                <a:latin typeface="+mn-ea"/>
                <a:ea typeface="+mn-ea"/>
                <a:cs typeface="Century Gothic"/>
                <a:sym typeface="Century Gothic"/>
              </a:rPr>
            </a:b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2014年 富山の相続の専門家と相続問題解決のための専門家集団</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b="1">
                <a:solidFill>
                  <a:srgbClr val="002060"/>
                </a:solidFill>
                <a:latin typeface="+mn-ea"/>
                <a:ea typeface="+mn-ea"/>
                <a:cs typeface="Meiryo"/>
                <a:sym typeface="Meiryo"/>
              </a:rPr>
              <a:t>　　　</a:t>
            </a:r>
            <a:r>
              <a:rPr lang="ja-JP" sz="1800" b="1" u="sng">
                <a:solidFill>
                  <a:srgbClr val="002060"/>
                </a:solidFill>
                <a:latin typeface="+mn-ea"/>
                <a:ea typeface="+mn-ea"/>
                <a:cs typeface="Meiryo"/>
                <a:sym typeface="Meiryo"/>
              </a:rPr>
              <a:t>「相続トータルサポート富山」 </a:t>
            </a:r>
            <a:r>
              <a:rPr lang="ja-JP" sz="1400">
                <a:solidFill>
                  <a:schemeClr val="dk1"/>
                </a:solidFill>
                <a:latin typeface="+mn-ea"/>
                <a:ea typeface="+mn-ea"/>
                <a:cs typeface="Meiryo"/>
                <a:sym typeface="Meiryo"/>
              </a:rPr>
              <a:t>を設立、代表に就任</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2018年 </a:t>
            </a:r>
            <a:r>
              <a:rPr lang="ja-JP" sz="1800" u="sng">
                <a:solidFill>
                  <a:srgbClr val="00B050"/>
                </a:solidFill>
                <a:latin typeface="+mn-ea"/>
                <a:ea typeface="+mn-ea"/>
                <a:cs typeface="Century Gothic"/>
                <a:sym typeface="Century Gothic"/>
              </a:rPr>
              <a:t>「選ばれる相続コンサルタント養成講座」</a:t>
            </a:r>
            <a:r>
              <a:rPr lang="ja-JP" sz="1400">
                <a:solidFill>
                  <a:schemeClr val="dk1"/>
                </a:solidFill>
                <a:latin typeface="+mn-ea"/>
                <a:ea typeface="+mn-ea"/>
                <a:cs typeface="Century Gothic"/>
                <a:sym typeface="Century Gothic"/>
              </a:rPr>
              <a:t>をスタート</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2020年 </a:t>
            </a:r>
            <a:r>
              <a:rPr lang="ja-JP" sz="1800" u="sng">
                <a:solidFill>
                  <a:srgbClr val="FF0000"/>
                </a:solidFill>
                <a:latin typeface="+mn-ea"/>
                <a:ea typeface="+mn-ea"/>
                <a:cs typeface="Century Gothic"/>
                <a:sym typeface="Century Gothic"/>
              </a:rPr>
              <a:t>「相続マーケティング研究所」</a:t>
            </a:r>
            <a:r>
              <a:rPr lang="ja-JP" sz="1400">
                <a:solidFill>
                  <a:schemeClr val="dk1"/>
                </a:solidFill>
                <a:latin typeface="+mn-ea"/>
                <a:ea typeface="+mn-ea"/>
                <a:cs typeface="Century Gothic"/>
                <a:sym typeface="Century Gothic"/>
              </a:rPr>
              <a:t>を設立</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毎朝ほぼ8:30からYouTubeで</a:t>
            </a:r>
            <a:br>
              <a:rPr lang="ja-JP" sz="1400">
                <a:solidFill>
                  <a:schemeClr val="dk1"/>
                </a:solidFill>
                <a:latin typeface="+mn-ea"/>
                <a:ea typeface="+mn-ea"/>
                <a:cs typeface="Century Gothic"/>
                <a:sym typeface="Century Gothic"/>
              </a:rPr>
            </a:br>
            <a:r>
              <a:rPr lang="ja-JP" sz="1400">
                <a:solidFill>
                  <a:schemeClr val="dk1"/>
                </a:solidFill>
                <a:latin typeface="+mn-ea"/>
                <a:ea typeface="+mn-ea"/>
                <a:cs typeface="Century Gothic"/>
                <a:sym typeface="Century Gothic"/>
              </a:rPr>
              <a:t>　　　　相続マーケティングに関するライブを配信。</a:t>
            </a: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a:p>
            <a:pPr marL="0" marR="0" lvl="0" indent="0" algn="l" rtl="0">
              <a:lnSpc>
                <a:spcPct val="120000"/>
              </a:lnSpc>
              <a:spcBef>
                <a:spcPts val="0"/>
              </a:spcBef>
              <a:spcAft>
                <a:spcPts val="0"/>
              </a:spcAft>
              <a:buNone/>
            </a:pPr>
            <a:r>
              <a:rPr lang="ja-JP" sz="1400">
                <a:solidFill>
                  <a:schemeClr val="dk1"/>
                </a:solidFill>
                <a:latin typeface="+mn-ea"/>
                <a:ea typeface="+mn-ea"/>
                <a:cs typeface="Century Gothic"/>
                <a:sym typeface="Century Gothic"/>
              </a:rPr>
              <a:t>2024年 富山の事業承継の専門家とともに問題解決のための専門家集団</a:t>
            </a:r>
            <a:endParaRPr sz="1400">
              <a:solidFill>
                <a:schemeClr val="dk1"/>
              </a:solidFill>
              <a:latin typeface="+mn-ea"/>
              <a:ea typeface="+mn-ea"/>
              <a:cs typeface="Meiryo"/>
              <a:sym typeface="Meiryo"/>
            </a:endParaRPr>
          </a:p>
          <a:p>
            <a:pPr marL="0" marR="0" lvl="0" indent="0" algn="l" rtl="0">
              <a:lnSpc>
                <a:spcPct val="120000"/>
              </a:lnSpc>
              <a:spcBef>
                <a:spcPts val="0"/>
              </a:spcBef>
              <a:spcAft>
                <a:spcPts val="0"/>
              </a:spcAft>
              <a:buNone/>
            </a:pPr>
            <a:r>
              <a:rPr lang="ja-JP" sz="1400" b="1">
                <a:solidFill>
                  <a:srgbClr val="002060"/>
                </a:solidFill>
                <a:latin typeface="+mn-ea"/>
                <a:ea typeface="+mn-ea"/>
                <a:cs typeface="Meiryo"/>
                <a:sym typeface="Meiryo"/>
              </a:rPr>
              <a:t>　　　</a:t>
            </a:r>
            <a:r>
              <a:rPr lang="ja-JP" sz="1800" b="1" u="sng">
                <a:solidFill>
                  <a:srgbClr val="002060"/>
                </a:solidFill>
                <a:latin typeface="+mn-ea"/>
                <a:ea typeface="+mn-ea"/>
                <a:cs typeface="Meiryo"/>
                <a:sym typeface="Meiryo"/>
              </a:rPr>
              <a:t>「事業承継トータルサポート富山」</a:t>
            </a:r>
            <a:r>
              <a:rPr lang="ja-JP" sz="1400">
                <a:solidFill>
                  <a:schemeClr val="dk1"/>
                </a:solidFill>
                <a:latin typeface="+mn-ea"/>
                <a:ea typeface="+mn-ea"/>
                <a:cs typeface="Meiryo"/>
                <a:sym typeface="Meiryo"/>
              </a:rPr>
              <a:t>を設立、代表に就任</a:t>
            </a:r>
            <a:endParaRPr>
              <a:latin typeface="+mn-ea"/>
              <a:ea typeface="+mn-ea"/>
            </a:endParaRPr>
          </a:p>
          <a:p>
            <a:pPr marL="0" marR="0" lvl="0" indent="0" algn="l" rtl="0">
              <a:lnSpc>
                <a:spcPct val="120000"/>
              </a:lnSpc>
              <a:spcBef>
                <a:spcPts val="0"/>
              </a:spcBef>
              <a:spcAft>
                <a:spcPts val="0"/>
              </a:spcAft>
              <a:buNone/>
            </a:pPr>
            <a:endParaRPr sz="1400">
              <a:solidFill>
                <a:schemeClr val="dk1"/>
              </a:solidFill>
              <a:latin typeface="+mn-ea"/>
              <a:ea typeface="+mn-ea"/>
              <a:cs typeface="Century Gothic"/>
              <a:sym typeface="Century Gothic"/>
            </a:endParaRPr>
          </a:p>
        </p:txBody>
      </p:sp>
      <p:pic>
        <p:nvPicPr>
          <p:cNvPr id="208" name="Google Shape;208;p2" descr="ノートパソコンを使っている男性&#10;&#10;中程度の精度で自動的に生成された説明"/>
          <p:cNvPicPr preferRelativeResize="0"/>
          <p:nvPr/>
        </p:nvPicPr>
        <p:blipFill rotWithShape="1">
          <a:blip r:embed="rId4">
            <a:alphaModFix/>
          </a:blip>
          <a:srcRect/>
          <a:stretch/>
        </p:blipFill>
        <p:spPr>
          <a:xfrm>
            <a:off x="1821217" y="1709983"/>
            <a:ext cx="2544582" cy="3168351"/>
          </a:xfrm>
          <a:prstGeom prst="rect">
            <a:avLst/>
          </a:prstGeom>
          <a:noFill/>
          <a:ln>
            <a:noFill/>
          </a:ln>
        </p:spPr>
      </p:pic>
      <p:sp>
        <p:nvSpPr>
          <p:cNvPr id="209" name="Google Shape;209;p2"/>
          <p:cNvSpPr txBox="1"/>
          <p:nvPr/>
        </p:nvSpPr>
        <p:spPr>
          <a:xfrm>
            <a:off x="1749209" y="5009810"/>
            <a:ext cx="26165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a:solidFill>
                  <a:schemeClr val="dk1"/>
                </a:solidFill>
                <a:latin typeface="+mn-ea"/>
                <a:ea typeface="+mn-ea"/>
                <a:cs typeface="Century Gothic"/>
                <a:sym typeface="Century Gothic"/>
              </a:rPr>
              <a:t>株式会社 ライブリッジ代表取締役</a:t>
            </a:r>
            <a:endParaRPr sz="1200">
              <a:solidFill>
                <a:schemeClr val="dk1"/>
              </a:solidFill>
              <a:latin typeface="+mn-ea"/>
              <a:ea typeface="+mn-ea"/>
              <a:cs typeface="Century Gothic"/>
              <a:sym typeface="Century Gothic"/>
            </a:endParaRPr>
          </a:p>
          <a:p>
            <a:pPr marL="0" marR="0" lvl="0" indent="0" algn="ctr" rtl="0">
              <a:spcBef>
                <a:spcPts val="0"/>
              </a:spcBef>
              <a:spcAft>
                <a:spcPts val="0"/>
              </a:spcAft>
              <a:buNone/>
            </a:pPr>
            <a:r>
              <a:rPr lang="ja-JP" sz="1200">
                <a:solidFill>
                  <a:schemeClr val="dk1"/>
                </a:solidFill>
                <a:latin typeface="+mn-ea"/>
                <a:ea typeface="+mn-ea"/>
                <a:cs typeface="Century Gothic"/>
                <a:sym typeface="Century Gothic"/>
              </a:rPr>
              <a:t>川口宗治</a:t>
            </a:r>
            <a:endParaRPr>
              <a:latin typeface="+mn-ea"/>
              <a:ea typeface="+mn-ea"/>
            </a:endParaRPr>
          </a:p>
        </p:txBody>
      </p:sp>
      <p:sp>
        <p:nvSpPr>
          <p:cNvPr id="210" name="Google Shape;210;p2"/>
          <p:cNvSpPr txBox="1"/>
          <p:nvPr/>
        </p:nvSpPr>
        <p:spPr>
          <a:xfrm>
            <a:off x="1991542" y="6256299"/>
            <a:ext cx="849694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highlight>
                  <a:srgbClr val="FFFF00"/>
                </a:highlight>
                <a:latin typeface="+mn-ea"/>
                <a:ea typeface="+mn-ea"/>
                <a:cs typeface="Century Gothic"/>
                <a:sym typeface="Century Gothic"/>
              </a:rPr>
              <a:t>現在は全国のクライアントに相続・事業承継のサポートをしています。</a:t>
            </a:r>
            <a:endParaRPr>
              <a:latin typeface="+mn-ea"/>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530" name="Google Shape;530;p2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31" name="Google Shape;531;p2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32" name="Google Shape;532;p20"/>
          <p:cNvSpPr txBox="1"/>
          <p:nvPr/>
        </p:nvSpPr>
        <p:spPr>
          <a:xfrm>
            <a:off x="3233678" y="2060849"/>
            <a:ext cx="5724644" cy="3831778"/>
          </a:xfrm>
          <a:prstGeom prst="rect">
            <a:avLst/>
          </a:prstGeom>
          <a:solidFill>
            <a:srgbClr val="FF000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生命保険には</a:t>
            </a:r>
            <a:endParaRPr sz="5400">
              <a:solidFill>
                <a:schemeClr val="lt1"/>
              </a:solidFill>
              <a:latin typeface="+mn-ea"/>
              <a:ea typeface="+mn-ea"/>
              <a:cs typeface="Helvetica Neue"/>
              <a:sym typeface="Helvetica Neue"/>
            </a:endParaRPr>
          </a:p>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相続税の優遇措置</a:t>
            </a:r>
            <a:endParaRPr sz="5400">
              <a:solidFill>
                <a:schemeClr val="lt1"/>
              </a:solidFill>
              <a:latin typeface="+mn-ea"/>
              <a:ea typeface="+mn-ea"/>
              <a:cs typeface="Helvetica Neue"/>
              <a:sym typeface="Helvetica Neue"/>
            </a:endParaRPr>
          </a:p>
          <a:p>
            <a:pPr marL="0" marR="0" lvl="0" indent="0" algn="ctr" rtl="0">
              <a:lnSpc>
                <a:spcPct val="150000"/>
              </a:lnSpc>
              <a:spcBef>
                <a:spcPts val="0"/>
              </a:spcBef>
              <a:spcAft>
                <a:spcPts val="0"/>
              </a:spcAft>
              <a:buNone/>
            </a:pPr>
            <a:r>
              <a:rPr lang="ja-JP" sz="5400">
                <a:solidFill>
                  <a:schemeClr val="lt1"/>
                </a:solidFill>
                <a:latin typeface="+mn-ea"/>
                <a:ea typeface="+mn-ea"/>
                <a:cs typeface="Helvetica Neue"/>
                <a:sym typeface="Helvetica Neue"/>
              </a:rPr>
              <a:t>があるんです！</a:t>
            </a:r>
            <a:endParaRPr sz="5400">
              <a:solidFill>
                <a:schemeClr val="lt1"/>
              </a:solidFill>
              <a:latin typeface="+mn-ea"/>
              <a:ea typeface="+mn-ea"/>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2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54" name="Google Shape;554;p2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55" name="Google Shape;555;p23"/>
          <p:cNvSpPr txBox="1">
            <a:spLocks noGrp="1"/>
          </p:cNvSpPr>
          <p:nvPr>
            <p:ph type="title"/>
          </p:nvPr>
        </p:nvSpPr>
        <p:spPr>
          <a:xfrm>
            <a:off x="1950128" y="408373"/>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ケース　その②</a:t>
            </a:r>
            <a:endParaRPr>
              <a:latin typeface="+mn-ea"/>
              <a:ea typeface="+mn-ea"/>
            </a:endParaRPr>
          </a:p>
        </p:txBody>
      </p:sp>
      <p:grpSp>
        <p:nvGrpSpPr>
          <p:cNvPr id="556" name="Google Shape;556;p23"/>
          <p:cNvGrpSpPr/>
          <p:nvPr/>
        </p:nvGrpSpPr>
        <p:grpSpPr>
          <a:xfrm>
            <a:off x="5519937" y="1863138"/>
            <a:ext cx="3305653" cy="2508980"/>
            <a:chOff x="533525" y="2007810"/>
            <a:chExt cx="3305653" cy="2508980"/>
          </a:xfrm>
        </p:grpSpPr>
        <p:grpSp>
          <p:nvGrpSpPr>
            <p:cNvPr id="557" name="Google Shape;557;p23"/>
            <p:cNvGrpSpPr/>
            <p:nvPr/>
          </p:nvGrpSpPr>
          <p:grpSpPr>
            <a:xfrm>
              <a:off x="533525" y="2007810"/>
              <a:ext cx="3305653" cy="1800200"/>
              <a:chOff x="2392234" y="1628800"/>
              <a:chExt cx="3305653" cy="1800200"/>
            </a:xfrm>
          </p:grpSpPr>
          <p:sp>
            <p:nvSpPr>
              <p:cNvPr id="558" name="Google Shape;558;p23"/>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59" name="Google Shape;559;p23"/>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60" name="Google Shape;560;p23"/>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61" name="Google Shape;561;p23"/>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62" name="Google Shape;562;p23"/>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sp>
            <p:nvSpPr>
              <p:cNvPr id="563" name="Google Shape;563;p23"/>
              <p:cNvSpPr txBox="1"/>
              <p:nvPr/>
            </p:nvSpPr>
            <p:spPr>
              <a:xfrm>
                <a:off x="2392234" y="1660049"/>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64" name="Google Shape;564;p23"/>
              <p:cNvSpPr txBox="1"/>
              <p:nvPr/>
            </p:nvSpPr>
            <p:spPr>
              <a:xfrm>
                <a:off x="4941803" y="1666545"/>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grpSp>
        <p:cxnSp>
          <p:nvCxnSpPr>
            <p:cNvPr id="565" name="Google Shape;565;p23"/>
            <p:cNvCxnSpPr/>
            <p:nvPr/>
          </p:nvCxnSpPr>
          <p:spPr>
            <a:xfrm>
              <a:off x="3097316" y="2119764"/>
              <a:ext cx="686200" cy="792088"/>
            </a:xfrm>
            <a:prstGeom prst="straightConnector1">
              <a:avLst/>
            </a:prstGeom>
            <a:noFill/>
            <a:ln w="25400" cap="flat" cmpd="sng">
              <a:solidFill>
                <a:srgbClr val="595959"/>
              </a:solidFill>
              <a:prstDash val="solid"/>
              <a:round/>
              <a:headEnd type="none" w="sm" len="sm"/>
              <a:tailEnd type="none" w="sm" len="sm"/>
            </a:ln>
          </p:spPr>
        </p:cxnSp>
        <p:cxnSp>
          <p:nvCxnSpPr>
            <p:cNvPr id="566" name="Google Shape;566;p23"/>
            <p:cNvCxnSpPr/>
            <p:nvPr/>
          </p:nvCxnSpPr>
          <p:spPr>
            <a:xfrm flipH="1">
              <a:off x="3063568" y="2122135"/>
              <a:ext cx="759132" cy="720080"/>
            </a:xfrm>
            <a:prstGeom prst="straightConnector1">
              <a:avLst/>
            </a:prstGeom>
            <a:noFill/>
            <a:ln w="25400" cap="flat" cmpd="sng">
              <a:solidFill>
                <a:srgbClr val="595959"/>
              </a:solidFill>
              <a:prstDash val="solid"/>
              <a:round/>
              <a:headEnd type="none" w="sm" len="sm"/>
              <a:tailEnd type="none" w="sm" len="sm"/>
            </a:ln>
          </p:spPr>
        </p:cxnSp>
        <p:sp>
          <p:nvSpPr>
            <p:cNvPr id="567" name="Google Shape;567;p23"/>
            <p:cNvSpPr/>
            <p:nvPr/>
          </p:nvSpPr>
          <p:spPr>
            <a:xfrm>
              <a:off x="1872078" y="3815680"/>
              <a:ext cx="720080" cy="70111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grpSp>
        <p:nvGrpSpPr>
          <p:cNvPr id="568" name="Google Shape;568;p23"/>
          <p:cNvGrpSpPr/>
          <p:nvPr/>
        </p:nvGrpSpPr>
        <p:grpSpPr>
          <a:xfrm>
            <a:off x="1991544" y="1613722"/>
            <a:ext cx="3384376" cy="1938992"/>
            <a:chOff x="467544" y="1613722"/>
            <a:chExt cx="3384376" cy="1938992"/>
          </a:xfrm>
        </p:grpSpPr>
        <p:sp>
          <p:nvSpPr>
            <p:cNvPr id="569" name="Google Shape;569;p23"/>
            <p:cNvSpPr txBox="1"/>
            <p:nvPr/>
          </p:nvSpPr>
          <p:spPr>
            <a:xfrm>
              <a:off x="467544" y="1613722"/>
              <a:ext cx="255069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父の資産は</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現預金　1000万円</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借入金　3000万円</a:t>
              </a:r>
              <a:endParaRPr>
                <a:latin typeface="+mn-ea"/>
                <a:ea typeface="+mn-ea"/>
              </a:endParaRPr>
            </a:p>
          </p:txBody>
        </p:sp>
        <p:sp>
          <p:nvSpPr>
            <p:cNvPr id="570" name="Google Shape;570;p23"/>
            <p:cNvSpPr/>
            <p:nvPr/>
          </p:nvSpPr>
          <p:spPr>
            <a:xfrm>
              <a:off x="3275856" y="1712625"/>
              <a:ext cx="576064" cy="10055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sp>
        <p:nvSpPr>
          <p:cNvPr id="571" name="Google Shape;571;p23"/>
          <p:cNvSpPr txBox="1"/>
          <p:nvPr/>
        </p:nvSpPr>
        <p:spPr>
          <a:xfrm>
            <a:off x="2927648" y="5245097"/>
            <a:ext cx="72008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mn-ea"/>
                <a:ea typeface="+mn-ea"/>
                <a:cs typeface="Calibri"/>
                <a:sym typeface="Calibri"/>
              </a:rPr>
              <a:t>この状態で父が死亡したら・・・相続放棄！？</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6"/>
                                        </p:tgtEl>
                                        <p:attrNameLst>
                                          <p:attrName>style.visibility</p:attrName>
                                        </p:attrNameLst>
                                      </p:cBhvr>
                                      <p:to>
                                        <p:strVal val="visible"/>
                                      </p:to>
                                    </p:set>
                                    <p:anim calcmode="lin" valueType="num">
                                      <p:cBhvr additive="base">
                                        <p:cTn id="7" dur="500"/>
                                        <p:tgtEl>
                                          <p:spTgt spid="55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1"/>
                                        </p:tgtEl>
                                        <p:attrNameLst>
                                          <p:attrName>style.visibility</p:attrName>
                                        </p:attrNameLst>
                                      </p:cBhvr>
                                      <p:to>
                                        <p:strVal val="visible"/>
                                      </p:to>
                                    </p:set>
                                    <p:animEffect transition="in" filter="fade">
                                      <p:cBhvr>
                                        <p:cTn id="12" dur="2000"/>
                                        <p:tgtEl>
                                          <p:spTgt spid="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pic>
        <p:nvPicPr>
          <p:cNvPr id="576" name="Google Shape;576;p2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77" name="Google Shape;577;p2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78" name="Google Shape;578;p24"/>
          <p:cNvSpPr txBox="1"/>
          <p:nvPr/>
        </p:nvSpPr>
        <p:spPr>
          <a:xfrm>
            <a:off x="3740006" y="212491"/>
            <a:ext cx="5408853"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a:solidFill>
                  <a:srgbClr val="000000"/>
                </a:solidFill>
                <a:latin typeface="Calibri"/>
                <a:ea typeface="Calibri"/>
                <a:cs typeface="Calibri"/>
                <a:sym typeface="Calibri"/>
              </a:rPr>
              <a:t>早い対策ができれば</a:t>
            </a:r>
            <a:endParaRPr sz="2800">
              <a:solidFill>
                <a:srgbClr val="000000"/>
              </a:solidFill>
              <a:latin typeface="Calibri"/>
              <a:ea typeface="Calibri"/>
              <a:cs typeface="Calibri"/>
              <a:sym typeface="Calibri"/>
            </a:endParaRPr>
          </a:p>
          <a:p>
            <a:pPr marL="0" marR="0" lvl="0" indent="0" algn="ctr" rtl="0">
              <a:spcBef>
                <a:spcPts val="0"/>
              </a:spcBef>
              <a:spcAft>
                <a:spcPts val="0"/>
              </a:spcAft>
              <a:buNone/>
            </a:pPr>
            <a:r>
              <a:rPr lang="ja-JP" sz="2800">
                <a:solidFill>
                  <a:srgbClr val="000000"/>
                </a:solidFill>
                <a:latin typeface="Calibri"/>
                <a:ea typeface="Calibri"/>
                <a:cs typeface="Calibri"/>
                <a:sym typeface="Calibri"/>
              </a:rPr>
              <a:t>相続放棄以外にも解決策はある！</a:t>
            </a:r>
            <a:endParaRPr/>
          </a:p>
        </p:txBody>
      </p:sp>
      <p:sp>
        <p:nvSpPr>
          <p:cNvPr id="579" name="Google Shape;579;p24"/>
          <p:cNvSpPr txBox="1"/>
          <p:nvPr/>
        </p:nvSpPr>
        <p:spPr>
          <a:xfrm>
            <a:off x="2207568" y="2420889"/>
            <a:ext cx="7920880" cy="313932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b="1">
                <a:solidFill>
                  <a:schemeClr val="dk1"/>
                </a:solidFill>
                <a:latin typeface="Calibri"/>
                <a:ea typeface="Calibri"/>
                <a:cs typeface="Calibri"/>
                <a:sym typeface="Calibri"/>
              </a:rPr>
              <a:t>＜例えば・・・＞</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　現金を生命保険に変換しておき、</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父が死亡したときには</a:t>
            </a:r>
            <a:endParaRPr sz="3600" b="1">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Calibri"/>
                <a:ea typeface="Calibri"/>
                <a:cs typeface="Calibri"/>
                <a:sym typeface="Calibri"/>
              </a:rPr>
              <a:t>相続放棄をする。</a:t>
            </a: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500"/>
                                        <p:tgtEl>
                                          <p:spTgt spid="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2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585" name="Google Shape;585;p2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586" name="Google Shape;586;p25"/>
          <p:cNvSpPr txBox="1">
            <a:spLocks noGrp="1"/>
          </p:cNvSpPr>
          <p:nvPr>
            <p:ph type="title"/>
          </p:nvPr>
        </p:nvSpPr>
        <p:spPr>
          <a:xfrm>
            <a:off x="1950128" y="408373"/>
            <a:ext cx="8260672" cy="103942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latin typeface="+mn-ea"/>
                <a:ea typeface="+mn-ea"/>
              </a:rPr>
              <a:t>ケース　その②</a:t>
            </a:r>
            <a:endParaRPr>
              <a:latin typeface="+mn-ea"/>
              <a:ea typeface="+mn-ea"/>
            </a:endParaRPr>
          </a:p>
        </p:txBody>
      </p:sp>
      <p:grpSp>
        <p:nvGrpSpPr>
          <p:cNvPr id="587" name="Google Shape;587;p25"/>
          <p:cNvGrpSpPr/>
          <p:nvPr/>
        </p:nvGrpSpPr>
        <p:grpSpPr>
          <a:xfrm>
            <a:off x="5519937" y="1863138"/>
            <a:ext cx="3305653" cy="2508980"/>
            <a:chOff x="533525" y="2007810"/>
            <a:chExt cx="3305653" cy="2508980"/>
          </a:xfrm>
        </p:grpSpPr>
        <p:grpSp>
          <p:nvGrpSpPr>
            <p:cNvPr id="588" name="Google Shape;588;p25"/>
            <p:cNvGrpSpPr/>
            <p:nvPr/>
          </p:nvGrpSpPr>
          <p:grpSpPr>
            <a:xfrm>
              <a:off x="533525" y="2007810"/>
              <a:ext cx="3305653" cy="1800200"/>
              <a:chOff x="2392234" y="1628800"/>
              <a:chExt cx="3305653" cy="1800200"/>
            </a:xfrm>
          </p:grpSpPr>
          <p:sp>
            <p:nvSpPr>
              <p:cNvPr id="589" name="Google Shape;589;p25"/>
              <p:cNvSpPr/>
              <p:nvPr/>
            </p:nvSpPr>
            <p:spPr>
              <a:xfrm>
                <a:off x="2392234" y="1628800"/>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590" name="Google Shape;590;p25"/>
              <p:cNvSpPr/>
              <p:nvPr/>
            </p:nvSpPr>
            <p:spPr>
              <a:xfrm>
                <a:off x="4905799" y="166480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591" name="Google Shape;591;p25"/>
              <p:cNvCxnSpPr/>
              <p:nvPr/>
            </p:nvCxnSpPr>
            <p:spPr>
              <a:xfrm>
                <a:off x="3275856" y="1872880"/>
                <a:ext cx="1629943" cy="0"/>
              </a:xfrm>
              <a:prstGeom prst="straightConnector1">
                <a:avLst/>
              </a:prstGeom>
              <a:noFill/>
              <a:ln w="76200" cap="flat" cmpd="sng">
                <a:solidFill>
                  <a:schemeClr val="dk1"/>
                </a:solidFill>
                <a:prstDash val="solid"/>
                <a:round/>
                <a:headEnd type="none" w="sm" len="sm"/>
                <a:tailEnd type="none" w="sm" len="sm"/>
              </a:ln>
            </p:spPr>
          </p:cxnSp>
          <p:cxnSp>
            <p:nvCxnSpPr>
              <p:cNvPr id="592" name="Google Shape;592;p25"/>
              <p:cNvCxnSpPr/>
              <p:nvPr/>
            </p:nvCxnSpPr>
            <p:spPr>
              <a:xfrm>
                <a:off x="3275853" y="2048236"/>
                <a:ext cx="1629943" cy="0"/>
              </a:xfrm>
              <a:prstGeom prst="straightConnector1">
                <a:avLst/>
              </a:prstGeom>
              <a:noFill/>
              <a:ln w="76200" cap="flat" cmpd="sng">
                <a:solidFill>
                  <a:schemeClr val="dk1"/>
                </a:solidFill>
                <a:prstDash val="solid"/>
                <a:round/>
                <a:headEnd type="none" w="sm" len="sm"/>
                <a:tailEnd type="none" w="sm" len="sm"/>
              </a:ln>
            </p:spPr>
          </p:cxnSp>
          <p:cxnSp>
            <p:nvCxnSpPr>
              <p:cNvPr id="593" name="Google Shape;593;p25"/>
              <p:cNvCxnSpPr/>
              <p:nvPr/>
            </p:nvCxnSpPr>
            <p:spPr>
              <a:xfrm>
                <a:off x="4090827" y="2048236"/>
                <a:ext cx="0" cy="1380764"/>
              </a:xfrm>
              <a:prstGeom prst="straightConnector1">
                <a:avLst/>
              </a:prstGeom>
              <a:noFill/>
              <a:ln w="76200" cap="flat" cmpd="sng">
                <a:solidFill>
                  <a:schemeClr val="dk1"/>
                </a:solidFill>
                <a:prstDash val="solid"/>
                <a:round/>
                <a:headEnd type="none" w="sm" len="sm"/>
                <a:tailEnd type="none" w="sm" len="sm"/>
              </a:ln>
            </p:spPr>
          </p:cxnSp>
          <p:sp>
            <p:nvSpPr>
              <p:cNvPr id="594" name="Google Shape;594;p25"/>
              <p:cNvSpPr txBox="1"/>
              <p:nvPr/>
            </p:nvSpPr>
            <p:spPr>
              <a:xfrm>
                <a:off x="2392234" y="1660049"/>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595" name="Google Shape;595;p25"/>
              <p:cNvSpPr txBox="1"/>
              <p:nvPr/>
            </p:nvSpPr>
            <p:spPr>
              <a:xfrm>
                <a:off x="4941803" y="1666545"/>
                <a:ext cx="72008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grpSp>
        <p:cxnSp>
          <p:nvCxnSpPr>
            <p:cNvPr id="596" name="Google Shape;596;p25"/>
            <p:cNvCxnSpPr/>
            <p:nvPr/>
          </p:nvCxnSpPr>
          <p:spPr>
            <a:xfrm>
              <a:off x="3097316" y="2119764"/>
              <a:ext cx="686200" cy="792088"/>
            </a:xfrm>
            <a:prstGeom prst="straightConnector1">
              <a:avLst/>
            </a:prstGeom>
            <a:noFill/>
            <a:ln w="25400" cap="flat" cmpd="sng">
              <a:solidFill>
                <a:srgbClr val="595959"/>
              </a:solidFill>
              <a:prstDash val="solid"/>
              <a:round/>
              <a:headEnd type="none" w="sm" len="sm"/>
              <a:tailEnd type="none" w="sm" len="sm"/>
            </a:ln>
          </p:spPr>
        </p:cxnSp>
        <p:cxnSp>
          <p:nvCxnSpPr>
            <p:cNvPr id="597" name="Google Shape;597;p25"/>
            <p:cNvCxnSpPr/>
            <p:nvPr/>
          </p:nvCxnSpPr>
          <p:spPr>
            <a:xfrm flipH="1">
              <a:off x="3063568" y="2122135"/>
              <a:ext cx="759132" cy="720080"/>
            </a:xfrm>
            <a:prstGeom prst="straightConnector1">
              <a:avLst/>
            </a:prstGeom>
            <a:noFill/>
            <a:ln w="25400" cap="flat" cmpd="sng">
              <a:solidFill>
                <a:srgbClr val="595959"/>
              </a:solidFill>
              <a:prstDash val="solid"/>
              <a:round/>
              <a:headEnd type="none" w="sm" len="sm"/>
              <a:tailEnd type="none" w="sm" len="sm"/>
            </a:ln>
          </p:spPr>
        </p:cxnSp>
        <p:sp>
          <p:nvSpPr>
            <p:cNvPr id="598" name="Google Shape;598;p25"/>
            <p:cNvSpPr/>
            <p:nvPr/>
          </p:nvSpPr>
          <p:spPr>
            <a:xfrm>
              <a:off x="1872078" y="3815680"/>
              <a:ext cx="720080" cy="70111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sp>
        <p:nvSpPr>
          <p:cNvPr id="599" name="Google Shape;599;p25"/>
          <p:cNvSpPr txBox="1"/>
          <p:nvPr/>
        </p:nvSpPr>
        <p:spPr>
          <a:xfrm>
            <a:off x="1991544" y="1613722"/>
            <a:ext cx="2550698"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父の資産は</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現預金　1000万円</a:t>
            </a:r>
            <a:endParaRPr sz="2400">
              <a:solidFill>
                <a:schemeClr val="dk1"/>
              </a:solidFill>
              <a:latin typeface="+mn-ea"/>
              <a:ea typeface="+mn-ea"/>
              <a:cs typeface="Calibri"/>
              <a:sym typeface="Calibri"/>
            </a:endParaRPr>
          </a:p>
          <a:p>
            <a:pPr marL="0" marR="0" lvl="0" indent="0" algn="l" rtl="0">
              <a:spcBef>
                <a:spcPts val="0"/>
              </a:spcBef>
              <a:spcAft>
                <a:spcPts val="0"/>
              </a:spcAft>
              <a:buNone/>
            </a:pPr>
            <a:endParaRPr sz="2400">
              <a:solidFill>
                <a:schemeClr val="dk1"/>
              </a:solidFill>
              <a:latin typeface="+mn-ea"/>
              <a:ea typeface="+mn-ea"/>
              <a:cs typeface="Calibri"/>
              <a:sym typeface="Calibri"/>
            </a:endParaRPr>
          </a:p>
          <a:p>
            <a:pPr marL="0" marR="0" lvl="0" indent="0" algn="l" rtl="0">
              <a:spcBef>
                <a:spcPts val="0"/>
              </a:spcBef>
              <a:spcAft>
                <a:spcPts val="0"/>
              </a:spcAft>
              <a:buNone/>
            </a:pPr>
            <a:r>
              <a:rPr lang="ja-JP" sz="2400">
                <a:solidFill>
                  <a:schemeClr val="dk1"/>
                </a:solidFill>
                <a:latin typeface="+mn-ea"/>
                <a:ea typeface="+mn-ea"/>
                <a:cs typeface="Calibri"/>
                <a:sym typeface="Calibri"/>
              </a:rPr>
              <a:t>借入金　3000万円</a:t>
            </a:r>
            <a:endParaRPr>
              <a:latin typeface="+mn-ea"/>
              <a:ea typeface="+mn-ea"/>
            </a:endParaRPr>
          </a:p>
        </p:txBody>
      </p:sp>
      <p:sp>
        <p:nvSpPr>
          <p:cNvPr id="600" name="Google Shape;600;p25"/>
          <p:cNvSpPr txBox="1"/>
          <p:nvPr/>
        </p:nvSpPr>
        <p:spPr>
          <a:xfrm>
            <a:off x="1831992" y="4798737"/>
            <a:ext cx="8496944"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現預金　0円・借入金　3000万円</a:t>
            </a:r>
            <a:endParaRPr sz="28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2800">
                <a:solidFill>
                  <a:schemeClr val="dk1"/>
                </a:solidFill>
                <a:latin typeface="+mn-ea"/>
                <a:ea typeface="+mn-ea"/>
                <a:cs typeface="Calibri"/>
                <a:sym typeface="Calibri"/>
              </a:rPr>
              <a:t>相続放棄しても生命保険は受け取れるのか・・・？</a:t>
            </a:r>
            <a:endParaRPr sz="2800">
              <a:solidFill>
                <a:schemeClr val="dk1"/>
              </a:solidFill>
              <a:latin typeface="+mn-ea"/>
              <a:ea typeface="+mn-ea"/>
              <a:cs typeface="Calibri"/>
              <a:sym typeface="Calibri"/>
            </a:endParaRPr>
          </a:p>
        </p:txBody>
      </p:sp>
      <p:pic>
        <p:nvPicPr>
          <p:cNvPr id="601" name="Google Shape;601;p25" descr="テキスト&#10;&#10;中程度の精度で自動的に生成された説明"/>
          <p:cNvPicPr preferRelativeResize="0"/>
          <p:nvPr/>
        </p:nvPicPr>
        <p:blipFill rotWithShape="1">
          <a:blip r:embed="rId4">
            <a:alphaModFix/>
          </a:blip>
          <a:srcRect/>
          <a:stretch/>
        </p:blipFill>
        <p:spPr>
          <a:xfrm>
            <a:off x="5081692" y="3483430"/>
            <a:ext cx="1369311" cy="1174231"/>
          </a:xfrm>
          <a:prstGeom prst="rect">
            <a:avLst/>
          </a:prstGeom>
          <a:noFill/>
          <a:ln>
            <a:noFill/>
          </a:ln>
        </p:spPr>
      </p:pic>
      <p:sp>
        <p:nvSpPr>
          <p:cNvPr id="602" name="Google Shape;602;p25"/>
          <p:cNvSpPr/>
          <p:nvPr/>
        </p:nvSpPr>
        <p:spPr>
          <a:xfrm rot="-3891686">
            <a:off x="5556660" y="1834304"/>
            <a:ext cx="352636" cy="2606102"/>
          </a:xfrm>
          <a:prstGeom prst="downArrow">
            <a:avLst>
              <a:gd name="adj1" fmla="val 50000"/>
              <a:gd name="adj2" fmla="val 50000"/>
            </a:avLst>
          </a:prstGeom>
          <a:solidFill>
            <a:srgbClr val="FF0000"/>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500"/>
                                        <p:tgtEl>
                                          <p:spTgt spid="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1"/>
                                        </p:tgtEl>
                                        <p:attrNameLst>
                                          <p:attrName>style.visibility</p:attrName>
                                        </p:attrNameLst>
                                      </p:cBhvr>
                                      <p:to>
                                        <p:strVal val="visible"/>
                                      </p:to>
                                    </p:set>
                                    <p:animEffect transition="in" filter="fade">
                                      <p:cBhvr>
                                        <p:cTn id="12" dur="500"/>
                                        <p:tgtEl>
                                          <p:spTgt spid="6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gtEl>
                                        <p:attrNameLst>
                                          <p:attrName>style.visibility</p:attrName>
                                        </p:attrNameLst>
                                      </p:cBhvr>
                                      <p:to>
                                        <p:strVal val="visible"/>
                                      </p:to>
                                    </p:set>
                                    <p:animEffect transition="in" filter="fade">
                                      <p:cBhvr>
                                        <p:cTn id="17" dur="50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pic>
        <p:nvPicPr>
          <p:cNvPr id="607" name="Google Shape;607;p2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08" name="Google Shape;608;p2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09" name="Google Shape;609;p26"/>
          <p:cNvSpPr txBox="1"/>
          <p:nvPr/>
        </p:nvSpPr>
        <p:spPr>
          <a:xfrm>
            <a:off x="2783632" y="1512163"/>
            <a:ext cx="6624736" cy="3139281"/>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b="1">
                <a:solidFill>
                  <a:schemeClr val="dk1"/>
                </a:solidFill>
                <a:latin typeface="+mn-ea"/>
                <a:ea typeface="+mn-ea"/>
                <a:cs typeface="Calibri"/>
                <a:sym typeface="Calibri"/>
              </a:rPr>
              <a:t>＜答えは…＞</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　相続放棄しても</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生命保険を受け取ることが</a:t>
            </a:r>
            <a:endParaRPr sz="3600" b="1">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600" b="1">
                <a:solidFill>
                  <a:schemeClr val="dk1"/>
                </a:solidFill>
                <a:latin typeface="+mn-ea"/>
                <a:ea typeface="+mn-ea"/>
                <a:cs typeface="Calibri"/>
                <a:sym typeface="Calibri"/>
              </a:rPr>
              <a:t>できます！！</a:t>
            </a:r>
            <a:endParaRPr sz="3600" b="1">
              <a:solidFill>
                <a:schemeClr val="dk1"/>
              </a:solidFill>
              <a:latin typeface="+mn-ea"/>
              <a:ea typeface="+mn-ea"/>
              <a:cs typeface="Calibri"/>
              <a:sym typeface="Calibri"/>
            </a:endParaRPr>
          </a:p>
        </p:txBody>
      </p:sp>
      <p:sp>
        <p:nvSpPr>
          <p:cNvPr id="610" name="Google Shape;610;p26"/>
          <p:cNvSpPr txBox="1"/>
          <p:nvPr/>
        </p:nvSpPr>
        <p:spPr>
          <a:xfrm>
            <a:off x="2643326" y="4800054"/>
            <a:ext cx="671917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chemeClr val="dk1"/>
                </a:solidFill>
                <a:latin typeface="+mn-ea"/>
                <a:ea typeface="+mn-ea"/>
                <a:cs typeface="Calibri"/>
                <a:sym typeface="Calibri"/>
              </a:rPr>
              <a:t>生命保険の死亡保険金は</a:t>
            </a:r>
            <a:endParaRPr sz="3200">
              <a:solidFill>
                <a:schemeClr val="dk1"/>
              </a:solidFill>
              <a:latin typeface="+mn-ea"/>
              <a:ea typeface="+mn-ea"/>
              <a:cs typeface="Calibri"/>
              <a:sym typeface="Calibri"/>
            </a:endParaRPr>
          </a:p>
          <a:p>
            <a:pPr marL="0" marR="0" lvl="0" indent="0" algn="ctr" rtl="0">
              <a:spcBef>
                <a:spcPts val="0"/>
              </a:spcBef>
              <a:spcAft>
                <a:spcPts val="0"/>
              </a:spcAft>
              <a:buNone/>
            </a:pPr>
            <a:endParaRPr sz="3200">
              <a:solidFill>
                <a:schemeClr val="dk1"/>
              </a:solidFill>
              <a:latin typeface="+mn-ea"/>
              <a:ea typeface="+mn-ea"/>
              <a:cs typeface="Calibri"/>
              <a:sym typeface="Calibri"/>
            </a:endParaRPr>
          </a:p>
        </p:txBody>
      </p:sp>
      <p:sp>
        <p:nvSpPr>
          <p:cNvPr id="611" name="Google Shape;611;p26"/>
          <p:cNvSpPr txBox="1"/>
          <p:nvPr/>
        </p:nvSpPr>
        <p:spPr>
          <a:xfrm>
            <a:off x="2829501" y="5495136"/>
            <a:ext cx="6340197" cy="1015663"/>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6000">
                <a:solidFill>
                  <a:schemeClr val="lt1"/>
                </a:solidFill>
                <a:latin typeface="+mn-ea"/>
                <a:ea typeface="+mn-ea"/>
                <a:cs typeface="Calibri"/>
                <a:sym typeface="Calibri"/>
              </a:rPr>
              <a:t>受取人固有の財産</a:t>
            </a:r>
            <a:endParaRPr>
              <a:latin typeface="+mn-ea"/>
              <a:ea typeface="+mn-ea"/>
            </a:endParaRPr>
          </a:p>
        </p:txBody>
      </p:sp>
      <p:sp>
        <p:nvSpPr>
          <p:cNvPr id="612" name="Google Shape;612;p26"/>
          <p:cNvSpPr txBox="1"/>
          <p:nvPr/>
        </p:nvSpPr>
        <p:spPr>
          <a:xfrm>
            <a:off x="1991544" y="376208"/>
            <a:ext cx="84969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000">
                <a:solidFill>
                  <a:schemeClr val="dk1"/>
                </a:solidFill>
                <a:latin typeface="+mn-ea"/>
                <a:ea typeface="+mn-ea"/>
                <a:cs typeface="Calibri"/>
                <a:sym typeface="Calibri"/>
              </a:rPr>
              <a:t>現預金　0円・借入金　3000万円</a:t>
            </a:r>
            <a:endParaRPr sz="2000">
              <a:solidFill>
                <a:schemeClr val="dk1"/>
              </a:solidFill>
              <a:latin typeface="+mn-ea"/>
              <a:ea typeface="+mn-ea"/>
              <a:cs typeface="Calibri"/>
              <a:sym typeface="Calibri"/>
            </a:endParaRPr>
          </a:p>
          <a:p>
            <a:pPr marL="0" marR="0" lvl="0" indent="0" algn="ctr" rtl="0">
              <a:spcBef>
                <a:spcPts val="0"/>
              </a:spcBef>
              <a:spcAft>
                <a:spcPts val="0"/>
              </a:spcAft>
              <a:buNone/>
            </a:pPr>
            <a:r>
              <a:rPr lang="ja-JP" sz="2000">
                <a:solidFill>
                  <a:schemeClr val="dk1"/>
                </a:solidFill>
                <a:latin typeface="+mn-ea"/>
                <a:ea typeface="+mn-ea"/>
                <a:cs typeface="Calibri"/>
                <a:sym typeface="Calibri"/>
              </a:rPr>
              <a:t>相続放棄しても生命保険は受け取れるのか・・・？</a:t>
            </a:r>
            <a:endParaRPr sz="20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09"/>
                                        </p:tgtEl>
                                        <p:attrNameLst>
                                          <p:attrName>style.visibility</p:attrName>
                                        </p:attrNameLst>
                                      </p:cBhvr>
                                      <p:to>
                                        <p:strVal val="visible"/>
                                      </p:to>
                                    </p:set>
                                    <p:anim calcmode="lin" valueType="num">
                                      <p:cBhvr additive="base">
                                        <p:cTn id="7" dur="500"/>
                                        <p:tgtEl>
                                          <p:spTgt spid="6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0">
                                            <p:txEl>
                                              <p:pRg st="0" end="0"/>
                                            </p:txEl>
                                          </p:spTgt>
                                        </p:tgtEl>
                                        <p:attrNameLst>
                                          <p:attrName>style.visibility</p:attrName>
                                        </p:attrNameLst>
                                      </p:cBhvr>
                                      <p:to>
                                        <p:strVal val="visible"/>
                                      </p:to>
                                    </p:set>
                                    <p:animEffect transition="in" filter="fade">
                                      <p:cBhvr>
                                        <p:cTn id="12" dur="1000"/>
                                        <p:tgtEl>
                                          <p:spTgt spid="6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0">
                                            <p:txEl>
                                              <p:pRg st="1" end="1"/>
                                            </p:txEl>
                                          </p:spTgt>
                                        </p:tgtEl>
                                        <p:attrNameLst>
                                          <p:attrName>style.visibility</p:attrName>
                                        </p:attrNameLst>
                                      </p:cBhvr>
                                      <p:to>
                                        <p:strVal val="visible"/>
                                      </p:to>
                                    </p:set>
                                    <p:animEffect transition="in" filter="fade">
                                      <p:cBhvr>
                                        <p:cTn id="17" dur="1000"/>
                                        <p:tgtEl>
                                          <p:spTgt spid="6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1"/>
                                        </p:tgtEl>
                                        <p:attrNameLst>
                                          <p:attrName>style.visibility</p:attrName>
                                        </p:attrNameLst>
                                      </p:cBhvr>
                                      <p:to>
                                        <p:strVal val="visible"/>
                                      </p:to>
                                    </p:set>
                                    <p:animEffect transition="in" filter="fade">
                                      <p:cBhvr>
                                        <p:cTn id="22" dur="1000"/>
                                        <p:tgtEl>
                                          <p:spTgt spid="6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2"/>
                                        </p:tgtEl>
                                        <p:attrNameLst>
                                          <p:attrName>style.visibility</p:attrName>
                                        </p:attrNameLst>
                                      </p:cBhvr>
                                      <p:to>
                                        <p:strVal val="visible"/>
                                      </p:to>
                                    </p:set>
                                    <p:animEffect transition="in" filter="fade">
                                      <p:cBhvr>
                                        <p:cTn id="27" dur="500"/>
                                        <p:tgtEl>
                                          <p:spTgt spid="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pic>
        <p:nvPicPr>
          <p:cNvPr id="617" name="Google Shape;617;p2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18" name="Google Shape;618;p2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19" name="Google Shape;619;p27"/>
          <p:cNvSpPr txBox="1"/>
          <p:nvPr/>
        </p:nvSpPr>
        <p:spPr>
          <a:xfrm>
            <a:off x="3211318" y="1412777"/>
            <a:ext cx="5793574" cy="5170606"/>
          </a:xfrm>
          <a:prstGeom prst="rect">
            <a:avLst/>
          </a:prstGeom>
          <a:solidFill>
            <a:srgbClr val="00B050"/>
          </a:solid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生命保険は相続対策に</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非常に有効です。</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相続に精通した</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保険担当者に</a:t>
            </a:r>
            <a:endParaRPr sz="4400">
              <a:solidFill>
                <a:schemeClr val="lt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lt1"/>
                </a:solidFill>
                <a:latin typeface="+mn-ea"/>
                <a:ea typeface="+mn-ea"/>
                <a:cs typeface="Calibri"/>
                <a:sym typeface="Calibri"/>
              </a:rPr>
              <a:t>相談してください。</a:t>
            </a:r>
            <a:endParaRPr sz="44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28"/>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25" name="Google Shape;625;p2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26" name="Google Shape;626;p28"/>
          <p:cNvSpPr/>
          <p:nvPr/>
        </p:nvSpPr>
        <p:spPr>
          <a:xfrm>
            <a:off x="1928292" y="2367171"/>
            <a:ext cx="8335416" cy="270426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6000">
                <a:solidFill>
                  <a:srgbClr val="FF0000"/>
                </a:solidFill>
                <a:latin typeface="Calibri"/>
                <a:ea typeface="Calibri"/>
                <a:cs typeface="Calibri"/>
                <a:sym typeface="Calibri"/>
              </a:rPr>
              <a:t>実際にあった</a:t>
            </a:r>
            <a:endParaRPr sz="6000">
              <a:solidFill>
                <a:srgbClr val="FF0000"/>
              </a:solidFill>
              <a:latin typeface="Calibri"/>
              <a:ea typeface="Calibri"/>
              <a:cs typeface="Calibri"/>
              <a:sym typeface="Calibri"/>
            </a:endParaRPr>
          </a:p>
          <a:p>
            <a:pPr marL="0" marR="0" lvl="0" indent="0" algn="ctr" rtl="0">
              <a:lnSpc>
                <a:spcPct val="150000"/>
              </a:lnSpc>
              <a:spcBef>
                <a:spcPts val="0"/>
              </a:spcBef>
              <a:spcAft>
                <a:spcPts val="0"/>
              </a:spcAft>
              <a:buNone/>
            </a:pPr>
            <a:r>
              <a:rPr lang="ja-JP" sz="6000">
                <a:solidFill>
                  <a:srgbClr val="FF0000"/>
                </a:solidFill>
                <a:latin typeface="Calibri"/>
                <a:ea typeface="Calibri"/>
                <a:cs typeface="Calibri"/>
                <a:sym typeface="Calibri"/>
              </a:rPr>
              <a:t>相続事例</a:t>
            </a:r>
            <a:endParaRPr sz="6000">
              <a:solidFill>
                <a:srgbClr val="FF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29"/>
          <p:cNvSpPr txBox="1"/>
          <p:nvPr/>
        </p:nvSpPr>
        <p:spPr>
          <a:xfrm>
            <a:off x="1682166" y="356120"/>
            <a:ext cx="2262158"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rgbClr val="FF0000"/>
                </a:solidFill>
                <a:latin typeface="+mn-ea"/>
                <a:ea typeface="+mn-ea"/>
                <a:cs typeface="Calibri"/>
                <a:sym typeface="Calibri"/>
              </a:rPr>
              <a:t>＜母名義の不動産＞</a:t>
            </a:r>
            <a:endParaRPr sz="1800">
              <a:solidFill>
                <a:srgbClr val="FF0000"/>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・事業用事務所</a:t>
            </a: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・事業用資材置き場</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・貸し駐車場駐車場</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・アパート１棟</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・自宅土地</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chemeClr val="dk1"/>
                </a:solidFill>
                <a:latin typeface="+mn-ea"/>
                <a:ea typeface="+mn-ea"/>
                <a:cs typeface="Calibri"/>
                <a:sym typeface="Calibri"/>
              </a:rPr>
              <a:t>・自宅建物</a:t>
            </a: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→約7,000万円</a:t>
            </a:r>
            <a:endParaRPr sz="1800">
              <a:solidFill>
                <a:srgbClr val="FF0000"/>
              </a:solidFill>
              <a:latin typeface="+mn-ea"/>
              <a:ea typeface="+mn-ea"/>
              <a:cs typeface="Calibri"/>
              <a:sym typeface="Calibri"/>
            </a:endParaRPr>
          </a:p>
          <a:p>
            <a:pPr marL="0" marR="0" lvl="0" indent="0" algn="l" rtl="0">
              <a:spcBef>
                <a:spcPts val="0"/>
              </a:spcBef>
              <a:spcAft>
                <a:spcPts val="0"/>
              </a:spcAft>
              <a:buNone/>
            </a:pPr>
            <a:endParaRPr sz="1800">
              <a:solidFill>
                <a:schemeClr val="dk1"/>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＜母名義の現預金＞</a:t>
            </a:r>
            <a:endParaRPr sz="1800">
              <a:solidFill>
                <a:srgbClr val="FF0000"/>
              </a:solidFill>
              <a:latin typeface="+mn-ea"/>
              <a:ea typeface="+mn-ea"/>
              <a:cs typeface="Calibri"/>
              <a:sym typeface="Calibri"/>
            </a:endParaRPr>
          </a:p>
          <a:p>
            <a:pPr marL="0" marR="0" lvl="0" indent="0" algn="l" rtl="0">
              <a:spcBef>
                <a:spcPts val="0"/>
              </a:spcBef>
              <a:spcAft>
                <a:spcPts val="0"/>
              </a:spcAft>
              <a:buNone/>
            </a:pPr>
            <a:r>
              <a:rPr lang="ja-JP" sz="1800">
                <a:solidFill>
                  <a:srgbClr val="FF0000"/>
                </a:solidFill>
                <a:latin typeface="+mn-ea"/>
                <a:ea typeface="+mn-ea"/>
                <a:cs typeface="Calibri"/>
                <a:sym typeface="Calibri"/>
              </a:rPr>
              <a:t>→約1,000万円</a:t>
            </a:r>
            <a:endParaRPr sz="1800">
              <a:solidFill>
                <a:srgbClr val="FF0000"/>
              </a:solidFill>
              <a:latin typeface="+mn-ea"/>
              <a:ea typeface="+mn-ea"/>
              <a:cs typeface="Calibri"/>
              <a:sym typeface="Calibri"/>
            </a:endParaRPr>
          </a:p>
          <a:p>
            <a:pPr marL="0" marR="0" lvl="0" indent="0" algn="l" rtl="0">
              <a:spcBef>
                <a:spcPts val="0"/>
              </a:spcBef>
              <a:spcAft>
                <a:spcPts val="0"/>
              </a:spcAft>
              <a:buNone/>
            </a:pPr>
            <a:endParaRPr sz="1800">
              <a:solidFill>
                <a:schemeClr val="dk1"/>
              </a:solidFill>
              <a:latin typeface="+mn-ea"/>
              <a:ea typeface="+mn-ea"/>
              <a:cs typeface="Calibri"/>
              <a:sym typeface="Calibri"/>
            </a:endParaRPr>
          </a:p>
        </p:txBody>
      </p:sp>
      <p:grpSp>
        <p:nvGrpSpPr>
          <p:cNvPr id="632" name="Google Shape;632;p29"/>
          <p:cNvGrpSpPr/>
          <p:nvPr/>
        </p:nvGrpSpPr>
        <p:grpSpPr>
          <a:xfrm>
            <a:off x="3935761" y="980729"/>
            <a:ext cx="3814091" cy="4670833"/>
            <a:chOff x="1939020" y="1326068"/>
            <a:chExt cx="3814091" cy="4670833"/>
          </a:xfrm>
        </p:grpSpPr>
        <p:sp>
          <p:nvSpPr>
            <p:cNvPr id="633" name="Google Shape;633;p29"/>
            <p:cNvSpPr/>
            <p:nvPr/>
          </p:nvSpPr>
          <p:spPr>
            <a:xfrm>
              <a:off x="3772095" y="3498839"/>
              <a:ext cx="792089" cy="812721"/>
            </a:xfrm>
            <a:prstGeom prst="ellipse">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634" name="Google Shape;634;p29"/>
            <p:cNvGrpSpPr/>
            <p:nvPr/>
          </p:nvGrpSpPr>
          <p:grpSpPr>
            <a:xfrm>
              <a:off x="1939020" y="3503842"/>
              <a:ext cx="2551656" cy="2493059"/>
              <a:chOff x="535744" y="4149080"/>
              <a:chExt cx="2551656" cy="2493059"/>
            </a:xfrm>
          </p:grpSpPr>
          <p:sp>
            <p:nvSpPr>
              <p:cNvPr id="635" name="Google Shape;635;p29"/>
              <p:cNvSpPr/>
              <p:nvPr/>
            </p:nvSpPr>
            <p:spPr>
              <a:xfrm>
                <a:off x="2367320" y="5922059"/>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grpSp>
            <p:nvGrpSpPr>
              <p:cNvPr id="636" name="Google Shape;636;p29"/>
              <p:cNvGrpSpPr/>
              <p:nvPr/>
            </p:nvGrpSpPr>
            <p:grpSpPr>
              <a:xfrm>
                <a:off x="535744" y="4149080"/>
                <a:ext cx="2537518" cy="2456184"/>
                <a:chOff x="535744" y="4149080"/>
                <a:chExt cx="2537518" cy="2456184"/>
              </a:xfrm>
            </p:grpSpPr>
            <p:sp>
              <p:nvSpPr>
                <p:cNvPr id="637" name="Google Shape;637;p29"/>
                <p:cNvSpPr/>
                <p:nvPr/>
              </p:nvSpPr>
              <p:spPr>
                <a:xfrm>
                  <a:off x="539552" y="4149080"/>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38" name="Google Shape;638;p29"/>
                <p:cNvCxnSpPr/>
                <p:nvPr/>
              </p:nvCxnSpPr>
              <p:spPr>
                <a:xfrm>
                  <a:off x="1331637" y="4428292"/>
                  <a:ext cx="968441" cy="0"/>
                </a:xfrm>
                <a:prstGeom prst="straightConnector1">
                  <a:avLst/>
                </a:prstGeom>
                <a:noFill/>
                <a:ln w="76200" cap="flat" cmpd="sng">
                  <a:solidFill>
                    <a:schemeClr val="dk1"/>
                  </a:solidFill>
                  <a:prstDash val="solid"/>
                  <a:round/>
                  <a:headEnd type="none" w="sm" len="sm"/>
                  <a:tailEnd type="none" w="sm" len="sm"/>
                </a:ln>
              </p:spPr>
            </p:cxnSp>
            <p:cxnSp>
              <p:nvCxnSpPr>
                <p:cNvPr id="639" name="Google Shape;639;p29"/>
                <p:cNvCxnSpPr/>
                <p:nvPr/>
              </p:nvCxnSpPr>
              <p:spPr>
                <a:xfrm>
                  <a:off x="1331639" y="4604302"/>
                  <a:ext cx="968441" cy="0"/>
                </a:xfrm>
                <a:prstGeom prst="straightConnector1">
                  <a:avLst/>
                </a:prstGeom>
                <a:noFill/>
                <a:ln w="76200" cap="flat" cmpd="sng">
                  <a:solidFill>
                    <a:schemeClr val="dk1"/>
                  </a:solidFill>
                  <a:prstDash val="solid"/>
                  <a:round/>
                  <a:headEnd type="none" w="sm" len="sm"/>
                  <a:tailEnd type="none" w="sm" len="sm"/>
                </a:ln>
              </p:spPr>
            </p:cxnSp>
            <p:cxnSp>
              <p:nvCxnSpPr>
                <p:cNvPr id="640" name="Google Shape;640;p29"/>
                <p:cNvCxnSpPr/>
                <p:nvPr/>
              </p:nvCxnSpPr>
              <p:spPr>
                <a:xfrm>
                  <a:off x="1815859" y="4574577"/>
                  <a:ext cx="0" cy="798639"/>
                </a:xfrm>
                <a:prstGeom prst="straightConnector1">
                  <a:avLst/>
                </a:prstGeom>
                <a:noFill/>
                <a:ln w="76200" cap="flat" cmpd="sng">
                  <a:solidFill>
                    <a:schemeClr val="dk1"/>
                  </a:solidFill>
                  <a:prstDash val="solid"/>
                  <a:round/>
                  <a:headEnd type="none" w="sm" len="sm"/>
                  <a:tailEnd type="none" w="sm" len="sm"/>
                </a:ln>
              </p:spPr>
            </p:cxnSp>
            <p:cxnSp>
              <p:nvCxnSpPr>
                <p:cNvPr id="641" name="Google Shape;641;p29"/>
                <p:cNvCxnSpPr/>
                <p:nvPr/>
              </p:nvCxnSpPr>
              <p:spPr>
                <a:xfrm>
                  <a:off x="935596" y="5418003"/>
                  <a:ext cx="1816678" cy="0"/>
                </a:xfrm>
                <a:prstGeom prst="straightConnector1">
                  <a:avLst/>
                </a:prstGeom>
                <a:noFill/>
                <a:ln w="76200" cap="flat" cmpd="sng">
                  <a:solidFill>
                    <a:schemeClr val="dk1"/>
                  </a:solidFill>
                  <a:prstDash val="solid"/>
                  <a:round/>
                  <a:headEnd type="none" w="sm" len="sm"/>
                  <a:tailEnd type="none" w="sm" len="sm"/>
                </a:ln>
              </p:spPr>
            </p:cxnSp>
            <p:cxnSp>
              <p:nvCxnSpPr>
                <p:cNvPr id="642" name="Google Shape;642;p29"/>
                <p:cNvCxnSpPr/>
                <p:nvPr/>
              </p:nvCxnSpPr>
              <p:spPr>
                <a:xfrm>
                  <a:off x="935596" y="5373216"/>
                  <a:ext cx="0" cy="504056"/>
                </a:xfrm>
                <a:prstGeom prst="straightConnector1">
                  <a:avLst/>
                </a:prstGeom>
                <a:noFill/>
                <a:ln w="76200" cap="flat" cmpd="sng">
                  <a:solidFill>
                    <a:schemeClr val="dk1"/>
                  </a:solidFill>
                  <a:prstDash val="solid"/>
                  <a:round/>
                  <a:headEnd type="none" w="sm" len="sm"/>
                  <a:tailEnd type="none" w="sm" len="sm"/>
                </a:ln>
              </p:spPr>
            </p:cxnSp>
            <p:cxnSp>
              <p:nvCxnSpPr>
                <p:cNvPr id="643" name="Google Shape;643;p29"/>
                <p:cNvCxnSpPr/>
                <p:nvPr/>
              </p:nvCxnSpPr>
              <p:spPr>
                <a:xfrm>
                  <a:off x="2713222" y="5418003"/>
                  <a:ext cx="0" cy="504056"/>
                </a:xfrm>
                <a:prstGeom prst="straightConnector1">
                  <a:avLst/>
                </a:prstGeom>
                <a:noFill/>
                <a:ln w="76200" cap="flat" cmpd="sng">
                  <a:solidFill>
                    <a:schemeClr val="dk1"/>
                  </a:solidFill>
                  <a:prstDash val="solid"/>
                  <a:round/>
                  <a:headEnd type="none" w="sm" len="sm"/>
                  <a:tailEnd type="none" w="sm" len="sm"/>
                </a:ln>
              </p:spPr>
            </p:cxnSp>
            <p:sp>
              <p:nvSpPr>
                <p:cNvPr id="644" name="Google Shape;644;p29"/>
                <p:cNvSpPr/>
                <p:nvPr/>
              </p:nvSpPr>
              <p:spPr>
                <a:xfrm>
                  <a:off x="539552" y="5877272"/>
                  <a:ext cx="720080" cy="720080"/>
                </a:xfrm>
                <a:prstGeom prst="ellipse">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45" name="Google Shape;645;p29"/>
                <p:cNvSpPr txBox="1"/>
                <p:nvPr/>
              </p:nvSpPr>
              <p:spPr>
                <a:xfrm>
                  <a:off x="575556" y="4189438"/>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妻</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50歳</a:t>
                  </a:r>
                  <a:endParaRPr>
                    <a:latin typeface="+mn-ea"/>
                    <a:ea typeface="+mn-ea"/>
                  </a:endParaRPr>
                </a:p>
              </p:txBody>
            </p:sp>
            <p:sp>
              <p:nvSpPr>
                <p:cNvPr id="646" name="Google Shape;646;p29"/>
                <p:cNvSpPr txBox="1"/>
                <p:nvPr/>
              </p:nvSpPr>
              <p:spPr>
                <a:xfrm>
                  <a:off x="535744" y="5926397"/>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25歳</a:t>
                  </a:r>
                  <a:endParaRPr>
                    <a:latin typeface="+mn-ea"/>
                    <a:ea typeface="+mn-ea"/>
                  </a:endParaRPr>
                </a:p>
              </p:txBody>
            </p:sp>
            <p:sp>
              <p:nvSpPr>
                <p:cNvPr id="647" name="Google Shape;647;p29"/>
                <p:cNvSpPr txBox="1"/>
                <p:nvPr/>
              </p:nvSpPr>
              <p:spPr>
                <a:xfrm>
                  <a:off x="2353182" y="5958933"/>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子</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23歳</a:t>
                  </a:r>
                  <a:endParaRPr>
                    <a:latin typeface="+mn-ea"/>
                    <a:ea typeface="+mn-ea"/>
                  </a:endParaRPr>
                </a:p>
              </p:txBody>
            </p:sp>
          </p:grpSp>
        </p:grpSp>
        <p:sp>
          <p:nvSpPr>
            <p:cNvPr id="648" name="Google Shape;648;p29"/>
            <p:cNvSpPr/>
            <p:nvPr/>
          </p:nvSpPr>
          <p:spPr>
            <a:xfrm>
              <a:off x="2447458" y="1689540"/>
              <a:ext cx="720080" cy="720080"/>
            </a:xfrm>
            <a:prstGeom prst="ellipse">
              <a:avLst/>
            </a:prstGeom>
            <a:solidFill>
              <a:srgbClr val="A5A5A5"/>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49" name="Google Shape;649;p29"/>
            <p:cNvSpPr/>
            <p:nvPr/>
          </p:nvSpPr>
          <p:spPr>
            <a:xfrm>
              <a:off x="4961023" y="1725544"/>
              <a:ext cx="792088" cy="648072"/>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50" name="Google Shape;650;p29"/>
            <p:cNvCxnSpPr/>
            <p:nvPr/>
          </p:nvCxnSpPr>
          <p:spPr>
            <a:xfrm>
              <a:off x="3331080" y="1933620"/>
              <a:ext cx="1629943" cy="0"/>
            </a:xfrm>
            <a:prstGeom prst="straightConnector1">
              <a:avLst/>
            </a:prstGeom>
            <a:noFill/>
            <a:ln w="76200" cap="flat" cmpd="sng">
              <a:solidFill>
                <a:schemeClr val="dk1"/>
              </a:solidFill>
              <a:prstDash val="solid"/>
              <a:round/>
              <a:headEnd type="none" w="sm" len="sm"/>
              <a:tailEnd type="none" w="sm" len="sm"/>
            </a:ln>
          </p:spPr>
        </p:cxnSp>
        <p:cxnSp>
          <p:nvCxnSpPr>
            <p:cNvPr id="651" name="Google Shape;651;p29"/>
            <p:cNvCxnSpPr/>
            <p:nvPr/>
          </p:nvCxnSpPr>
          <p:spPr>
            <a:xfrm>
              <a:off x="3331077" y="2108976"/>
              <a:ext cx="1629943" cy="0"/>
            </a:xfrm>
            <a:prstGeom prst="straightConnector1">
              <a:avLst/>
            </a:prstGeom>
            <a:noFill/>
            <a:ln w="76200" cap="flat" cmpd="sng">
              <a:solidFill>
                <a:schemeClr val="dk1"/>
              </a:solidFill>
              <a:prstDash val="solid"/>
              <a:round/>
              <a:headEnd type="none" w="sm" len="sm"/>
              <a:tailEnd type="none" w="sm" len="sm"/>
            </a:ln>
          </p:spPr>
        </p:cxnSp>
        <p:cxnSp>
          <p:nvCxnSpPr>
            <p:cNvPr id="652" name="Google Shape;652;p29"/>
            <p:cNvCxnSpPr/>
            <p:nvPr/>
          </p:nvCxnSpPr>
          <p:spPr>
            <a:xfrm>
              <a:off x="4146051" y="2108976"/>
              <a:ext cx="0" cy="1380764"/>
            </a:xfrm>
            <a:prstGeom prst="straightConnector1">
              <a:avLst/>
            </a:prstGeom>
            <a:noFill/>
            <a:ln w="76200" cap="flat" cmpd="sng">
              <a:solidFill>
                <a:schemeClr val="dk1"/>
              </a:solidFill>
              <a:prstDash val="solid"/>
              <a:round/>
              <a:headEnd type="none" w="sm" len="sm"/>
              <a:tailEnd type="none" w="sm" len="sm"/>
            </a:ln>
          </p:spPr>
        </p:cxnSp>
        <p:sp>
          <p:nvSpPr>
            <p:cNvPr id="653" name="Google Shape;653;p29"/>
            <p:cNvSpPr txBox="1"/>
            <p:nvPr/>
          </p:nvSpPr>
          <p:spPr>
            <a:xfrm>
              <a:off x="1947584" y="2412352"/>
              <a:ext cx="17369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b="1">
                  <a:solidFill>
                    <a:schemeClr val="dk1"/>
                  </a:solidFill>
                  <a:latin typeface="+mn-ea"/>
                  <a:ea typeface="+mn-ea"/>
                  <a:cs typeface="Calibri"/>
                  <a:sym typeface="Calibri"/>
                </a:rPr>
                <a:t>（9年前に死亡）</a:t>
              </a:r>
              <a:endParaRPr sz="1400" b="1">
                <a:solidFill>
                  <a:schemeClr val="dk1"/>
                </a:solidFill>
                <a:latin typeface="+mn-ea"/>
                <a:ea typeface="+mn-ea"/>
                <a:cs typeface="Calibri"/>
                <a:sym typeface="Calibri"/>
              </a:endParaRPr>
            </a:p>
            <a:p>
              <a:pPr marL="0" marR="0" lvl="0" indent="0" algn="ctr" rtl="0">
                <a:spcBef>
                  <a:spcPts val="0"/>
                </a:spcBef>
                <a:spcAft>
                  <a:spcPts val="0"/>
                </a:spcAft>
                <a:buNone/>
              </a:pPr>
              <a:endParaRPr sz="1800" b="1">
                <a:solidFill>
                  <a:schemeClr val="dk1"/>
                </a:solidFill>
                <a:latin typeface="+mn-ea"/>
                <a:ea typeface="+mn-ea"/>
                <a:cs typeface="Calibri"/>
                <a:sym typeface="Calibri"/>
              </a:endParaRPr>
            </a:p>
          </p:txBody>
        </p:sp>
        <p:sp>
          <p:nvSpPr>
            <p:cNvPr id="654" name="Google Shape;654;p29"/>
            <p:cNvSpPr txBox="1"/>
            <p:nvPr/>
          </p:nvSpPr>
          <p:spPr>
            <a:xfrm>
              <a:off x="4997027" y="1727285"/>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母</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75歳</a:t>
              </a:r>
              <a:endParaRPr>
                <a:latin typeface="+mn-ea"/>
                <a:ea typeface="+mn-ea"/>
              </a:endParaRPr>
            </a:p>
          </p:txBody>
        </p:sp>
        <p:sp>
          <p:nvSpPr>
            <p:cNvPr id="655" name="Google Shape;655;p29"/>
            <p:cNvSpPr txBox="1"/>
            <p:nvPr/>
          </p:nvSpPr>
          <p:spPr>
            <a:xfrm>
              <a:off x="3739355" y="3645565"/>
              <a:ext cx="857571"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600" b="1">
                  <a:solidFill>
                    <a:schemeClr val="lt1"/>
                  </a:solidFill>
                  <a:latin typeface="+mn-ea"/>
                  <a:ea typeface="+mn-ea"/>
                  <a:cs typeface="Calibri"/>
                  <a:sym typeface="Calibri"/>
                </a:rPr>
                <a:t>相談者</a:t>
              </a:r>
              <a:endParaRPr sz="1600" b="1">
                <a:solidFill>
                  <a:schemeClr val="lt1"/>
                </a:solidFill>
                <a:latin typeface="+mn-ea"/>
                <a:ea typeface="+mn-ea"/>
                <a:cs typeface="Calibri"/>
                <a:sym typeface="Calibri"/>
              </a:endParaRPr>
            </a:p>
            <a:p>
              <a:pPr marL="0" marR="0" lvl="0" indent="0" algn="ctr" rtl="0">
                <a:spcBef>
                  <a:spcPts val="0"/>
                </a:spcBef>
                <a:spcAft>
                  <a:spcPts val="0"/>
                </a:spcAft>
                <a:buNone/>
              </a:pPr>
              <a:r>
                <a:rPr lang="ja-JP" sz="1800" b="1">
                  <a:solidFill>
                    <a:schemeClr val="lt1"/>
                  </a:solidFill>
                  <a:latin typeface="+mn-ea"/>
                  <a:ea typeface="+mn-ea"/>
                  <a:cs typeface="Calibri"/>
                  <a:sym typeface="Calibri"/>
                </a:rPr>
                <a:t>53歳</a:t>
              </a:r>
              <a:endParaRPr>
                <a:latin typeface="+mn-ea"/>
                <a:ea typeface="+mn-ea"/>
              </a:endParaRPr>
            </a:p>
          </p:txBody>
        </p:sp>
        <p:cxnSp>
          <p:nvCxnSpPr>
            <p:cNvPr id="656" name="Google Shape;656;p29"/>
            <p:cNvCxnSpPr/>
            <p:nvPr/>
          </p:nvCxnSpPr>
          <p:spPr>
            <a:xfrm flipH="1">
              <a:off x="4955616" y="1660029"/>
              <a:ext cx="797495" cy="785595"/>
            </a:xfrm>
            <a:prstGeom prst="straightConnector1">
              <a:avLst/>
            </a:prstGeom>
            <a:noFill/>
            <a:ln w="25400" cap="flat" cmpd="sng">
              <a:solidFill>
                <a:srgbClr val="595959"/>
              </a:solidFill>
              <a:prstDash val="solid"/>
              <a:round/>
              <a:headEnd type="none" w="sm" len="sm"/>
              <a:tailEnd type="none" w="sm" len="sm"/>
            </a:ln>
          </p:spPr>
        </p:cxnSp>
        <p:cxnSp>
          <p:nvCxnSpPr>
            <p:cNvPr id="657" name="Google Shape;657;p29"/>
            <p:cNvCxnSpPr/>
            <p:nvPr/>
          </p:nvCxnSpPr>
          <p:spPr>
            <a:xfrm>
              <a:off x="5019373" y="1660029"/>
              <a:ext cx="686200" cy="792088"/>
            </a:xfrm>
            <a:prstGeom prst="straightConnector1">
              <a:avLst/>
            </a:prstGeom>
            <a:noFill/>
            <a:ln w="25400" cap="flat" cmpd="sng">
              <a:solidFill>
                <a:srgbClr val="595959"/>
              </a:solidFill>
              <a:prstDash val="solid"/>
              <a:round/>
              <a:headEnd type="none" w="sm" len="sm"/>
              <a:tailEnd type="none" w="sm" len="sm"/>
            </a:ln>
          </p:spPr>
        </p:cxnSp>
        <p:sp>
          <p:nvSpPr>
            <p:cNvPr id="658" name="Google Shape;658;p29"/>
            <p:cNvSpPr txBox="1"/>
            <p:nvPr/>
          </p:nvSpPr>
          <p:spPr>
            <a:xfrm>
              <a:off x="2145537" y="1326068"/>
              <a:ext cx="1338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建設業創業</a:t>
              </a:r>
              <a:endParaRPr>
                <a:latin typeface="+mn-ea"/>
                <a:ea typeface="+mn-ea"/>
              </a:endParaRPr>
            </a:p>
          </p:txBody>
        </p:sp>
      </p:grpSp>
      <p:sp>
        <p:nvSpPr>
          <p:cNvPr id="659" name="Google Shape;659;p29"/>
          <p:cNvSpPr/>
          <p:nvPr/>
        </p:nvSpPr>
        <p:spPr>
          <a:xfrm>
            <a:off x="2335038" y="3489128"/>
            <a:ext cx="864096" cy="493073"/>
          </a:xfrm>
          <a:prstGeom prst="downArrow">
            <a:avLst>
              <a:gd name="adj1" fmla="val 50000"/>
              <a:gd name="adj2" fmla="val 50000"/>
            </a:avLst>
          </a:prstGeom>
          <a:solidFill>
            <a:srgbClr val="E5B8B7"/>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60" name="Google Shape;660;p29"/>
          <p:cNvSpPr txBox="1"/>
          <p:nvPr/>
        </p:nvSpPr>
        <p:spPr>
          <a:xfrm>
            <a:off x="1511679" y="4030759"/>
            <a:ext cx="2630598" cy="461665"/>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lt1"/>
                </a:solidFill>
                <a:latin typeface="+mn-ea"/>
                <a:ea typeface="+mn-ea"/>
                <a:cs typeface="Calibri"/>
                <a:sym typeface="Calibri"/>
              </a:rPr>
              <a:t>合計約8,000万円</a:t>
            </a:r>
            <a:endParaRPr>
              <a:latin typeface="+mn-ea"/>
              <a:ea typeface="+mn-ea"/>
            </a:endParaRPr>
          </a:p>
        </p:txBody>
      </p:sp>
      <p:sp>
        <p:nvSpPr>
          <p:cNvPr id="661" name="Google Shape;661;p29"/>
          <p:cNvSpPr txBox="1"/>
          <p:nvPr/>
        </p:nvSpPr>
        <p:spPr>
          <a:xfrm>
            <a:off x="1599562" y="4472394"/>
            <a:ext cx="24256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（全て配偶者から相続）</a:t>
            </a:r>
            <a:endParaRPr>
              <a:latin typeface="+mn-ea"/>
              <a:ea typeface="+mn-ea"/>
            </a:endParaRPr>
          </a:p>
        </p:txBody>
      </p:sp>
      <p:sp>
        <p:nvSpPr>
          <p:cNvPr id="662" name="Google Shape;662;p29"/>
          <p:cNvSpPr txBox="1"/>
          <p:nvPr/>
        </p:nvSpPr>
        <p:spPr>
          <a:xfrm>
            <a:off x="5441660" y="3935772"/>
            <a:ext cx="1495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建設業２代目</a:t>
            </a:r>
            <a:endParaRPr>
              <a:latin typeface="+mn-ea"/>
              <a:ea typeface="+mn-ea"/>
            </a:endParaRPr>
          </a:p>
        </p:txBody>
      </p:sp>
      <p:sp>
        <p:nvSpPr>
          <p:cNvPr id="663" name="Google Shape;663;p29"/>
          <p:cNvSpPr txBox="1"/>
          <p:nvPr/>
        </p:nvSpPr>
        <p:spPr>
          <a:xfrm>
            <a:off x="5492500" y="5651560"/>
            <a:ext cx="14959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建設業３代目</a:t>
            </a:r>
            <a:endParaRPr>
              <a:latin typeface="+mn-ea"/>
              <a:ea typeface="+mn-ea"/>
            </a:endParaRPr>
          </a:p>
        </p:txBody>
      </p:sp>
      <p:grpSp>
        <p:nvGrpSpPr>
          <p:cNvPr id="664" name="Google Shape;664;p29"/>
          <p:cNvGrpSpPr/>
          <p:nvPr/>
        </p:nvGrpSpPr>
        <p:grpSpPr>
          <a:xfrm>
            <a:off x="7843731" y="1304006"/>
            <a:ext cx="1926701" cy="2488685"/>
            <a:chOff x="6319730" y="1304005"/>
            <a:chExt cx="1926701" cy="2488685"/>
          </a:xfrm>
        </p:grpSpPr>
        <p:cxnSp>
          <p:nvCxnSpPr>
            <p:cNvPr id="665" name="Google Shape;665;p29"/>
            <p:cNvCxnSpPr/>
            <p:nvPr/>
          </p:nvCxnSpPr>
          <p:spPr>
            <a:xfrm rot="10800000" flipH="1">
              <a:off x="6372200" y="1678800"/>
              <a:ext cx="864096" cy="1"/>
            </a:xfrm>
            <a:prstGeom prst="straightConnector1">
              <a:avLst/>
            </a:prstGeom>
            <a:noFill/>
            <a:ln w="76200" cap="flat" cmpd="sng">
              <a:solidFill>
                <a:schemeClr val="dk1"/>
              </a:solidFill>
              <a:prstDash val="solid"/>
              <a:round/>
              <a:headEnd type="none" w="sm" len="sm"/>
              <a:tailEnd type="none" w="sm" len="sm"/>
            </a:ln>
          </p:spPr>
        </p:cxnSp>
        <p:sp>
          <p:nvSpPr>
            <p:cNvPr id="666" name="Google Shape;666;p29"/>
            <p:cNvSpPr/>
            <p:nvPr/>
          </p:nvSpPr>
          <p:spPr>
            <a:xfrm>
              <a:off x="7454343" y="1304005"/>
              <a:ext cx="792088" cy="749591"/>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cxnSp>
          <p:nvCxnSpPr>
            <p:cNvPr id="667" name="Google Shape;667;p29"/>
            <p:cNvCxnSpPr/>
            <p:nvPr/>
          </p:nvCxnSpPr>
          <p:spPr>
            <a:xfrm>
              <a:off x="6804248" y="1704240"/>
              <a:ext cx="0" cy="1380764"/>
            </a:xfrm>
            <a:prstGeom prst="straightConnector1">
              <a:avLst/>
            </a:prstGeom>
            <a:noFill/>
            <a:ln w="76200" cap="flat" cmpd="sng">
              <a:solidFill>
                <a:schemeClr val="dk1"/>
              </a:solidFill>
              <a:prstDash val="solid"/>
              <a:round/>
              <a:headEnd type="none" w="sm" len="sm"/>
              <a:tailEnd type="none" w="sm" len="sm"/>
            </a:ln>
          </p:spPr>
        </p:cxnSp>
        <p:sp>
          <p:nvSpPr>
            <p:cNvPr id="668" name="Google Shape;668;p29"/>
            <p:cNvSpPr/>
            <p:nvPr/>
          </p:nvSpPr>
          <p:spPr>
            <a:xfrm>
              <a:off x="6319730" y="3085004"/>
              <a:ext cx="969035" cy="687436"/>
            </a:xfrm>
            <a:prstGeom prst="triangle">
              <a:avLst>
                <a:gd name="adj" fmla="val 50000"/>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69" name="Google Shape;669;p29"/>
            <p:cNvSpPr txBox="1"/>
            <p:nvPr/>
          </p:nvSpPr>
          <p:spPr>
            <a:xfrm>
              <a:off x="6457219" y="3146359"/>
              <a:ext cx="72008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800" b="1">
                  <a:solidFill>
                    <a:schemeClr val="dk1"/>
                  </a:solidFill>
                  <a:latin typeface="+mn-ea"/>
                  <a:ea typeface="+mn-ea"/>
                  <a:cs typeface="Calibri"/>
                  <a:sym typeface="Calibri"/>
                </a:rPr>
                <a:t>姉</a:t>
              </a:r>
              <a:endParaRPr sz="1800" b="1">
                <a:solidFill>
                  <a:schemeClr val="dk1"/>
                </a:solidFill>
                <a:latin typeface="+mn-ea"/>
                <a:ea typeface="+mn-ea"/>
                <a:cs typeface="Calibri"/>
                <a:sym typeface="Calibri"/>
              </a:endParaRPr>
            </a:p>
            <a:p>
              <a:pPr marL="0" marR="0" lvl="0" indent="0" algn="ctr" rtl="0">
                <a:spcBef>
                  <a:spcPts val="0"/>
                </a:spcBef>
                <a:spcAft>
                  <a:spcPts val="0"/>
                </a:spcAft>
                <a:buNone/>
              </a:pPr>
              <a:r>
                <a:rPr lang="ja-JP" sz="1800" b="1">
                  <a:solidFill>
                    <a:schemeClr val="dk1"/>
                  </a:solidFill>
                  <a:latin typeface="+mn-ea"/>
                  <a:ea typeface="+mn-ea"/>
                  <a:cs typeface="Calibri"/>
                  <a:sym typeface="Calibri"/>
                </a:rPr>
                <a:t>57歳</a:t>
              </a:r>
              <a:endParaRPr>
                <a:latin typeface="+mn-ea"/>
                <a:ea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31">
                                            <p:txEl>
                                              <p:pRg st="0" end="0"/>
                                            </p:txEl>
                                          </p:spTgt>
                                        </p:tgtEl>
                                        <p:attrNameLst>
                                          <p:attrName>style.visibility</p:attrName>
                                        </p:attrNameLst>
                                      </p:cBhvr>
                                      <p:to>
                                        <p:strVal val="visible"/>
                                      </p:to>
                                    </p:set>
                                    <p:anim calcmode="lin" valueType="num">
                                      <p:cBhvr additive="base">
                                        <p:cTn id="7" dur="1500"/>
                                        <p:tgtEl>
                                          <p:spTgt spid="6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631">
                                            <p:txEl>
                                              <p:pRg st="1" end="1"/>
                                            </p:txEl>
                                          </p:spTgt>
                                        </p:tgtEl>
                                        <p:attrNameLst>
                                          <p:attrName>style.visibility</p:attrName>
                                        </p:attrNameLst>
                                      </p:cBhvr>
                                      <p:to>
                                        <p:strVal val="visible"/>
                                      </p:to>
                                    </p:set>
                                    <p:anim calcmode="lin" valueType="num">
                                      <p:cBhvr additive="base">
                                        <p:cTn id="12" dur="1500"/>
                                        <p:tgtEl>
                                          <p:spTgt spid="6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631">
                                            <p:txEl>
                                              <p:pRg st="2" end="2"/>
                                            </p:txEl>
                                          </p:spTgt>
                                        </p:tgtEl>
                                        <p:attrNameLst>
                                          <p:attrName>style.visibility</p:attrName>
                                        </p:attrNameLst>
                                      </p:cBhvr>
                                      <p:to>
                                        <p:strVal val="visible"/>
                                      </p:to>
                                    </p:set>
                                    <p:anim calcmode="lin" valueType="num">
                                      <p:cBhvr additive="base">
                                        <p:cTn id="17" dur="1500"/>
                                        <p:tgtEl>
                                          <p:spTgt spid="6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631">
                                            <p:txEl>
                                              <p:pRg st="3" end="3"/>
                                            </p:txEl>
                                          </p:spTgt>
                                        </p:tgtEl>
                                        <p:attrNameLst>
                                          <p:attrName>style.visibility</p:attrName>
                                        </p:attrNameLst>
                                      </p:cBhvr>
                                      <p:to>
                                        <p:strVal val="visible"/>
                                      </p:to>
                                    </p:set>
                                    <p:anim calcmode="lin" valueType="num">
                                      <p:cBhvr additive="base">
                                        <p:cTn id="22" dur="1500"/>
                                        <p:tgtEl>
                                          <p:spTgt spid="63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631">
                                            <p:txEl>
                                              <p:pRg st="4" end="4"/>
                                            </p:txEl>
                                          </p:spTgt>
                                        </p:tgtEl>
                                        <p:attrNameLst>
                                          <p:attrName>style.visibility</p:attrName>
                                        </p:attrNameLst>
                                      </p:cBhvr>
                                      <p:to>
                                        <p:strVal val="visible"/>
                                      </p:to>
                                    </p:set>
                                    <p:anim calcmode="lin" valueType="num">
                                      <p:cBhvr additive="base">
                                        <p:cTn id="27" dur="1500"/>
                                        <p:tgtEl>
                                          <p:spTgt spid="6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631">
                                            <p:txEl>
                                              <p:pRg st="5" end="5"/>
                                            </p:txEl>
                                          </p:spTgt>
                                        </p:tgtEl>
                                        <p:attrNameLst>
                                          <p:attrName>style.visibility</p:attrName>
                                        </p:attrNameLst>
                                      </p:cBhvr>
                                      <p:to>
                                        <p:strVal val="visible"/>
                                      </p:to>
                                    </p:set>
                                    <p:anim calcmode="lin" valueType="num">
                                      <p:cBhvr additive="base">
                                        <p:cTn id="32" dur="1500"/>
                                        <p:tgtEl>
                                          <p:spTgt spid="6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631">
                                            <p:txEl>
                                              <p:pRg st="6" end="6"/>
                                            </p:txEl>
                                          </p:spTgt>
                                        </p:tgtEl>
                                        <p:attrNameLst>
                                          <p:attrName>style.visibility</p:attrName>
                                        </p:attrNameLst>
                                      </p:cBhvr>
                                      <p:to>
                                        <p:strVal val="visible"/>
                                      </p:to>
                                    </p:set>
                                    <p:anim calcmode="lin" valueType="num">
                                      <p:cBhvr additive="base">
                                        <p:cTn id="37" dur="1500"/>
                                        <p:tgtEl>
                                          <p:spTgt spid="63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631">
                                            <p:txEl>
                                              <p:pRg st="7" end="7"/>
                                            </p:txEl>
                                          </p:spTgt>
                                        </p:tgtEl>
                                        <p:attrNameLst>
                                          <p:attrName>style.visibility</p:attrName>
                                        </p:attrNameLst>
                                      </p:cBhvr>
                                      <p:to>
                                        <p:strVal val="visible"/>
                                      </p:to>
                                    </p:set>
                                    <p:anim calcmode="lin" valueType="num">
                                      <p:cBhvr additive="base">
                                        <p:cTn id="42" dur="1500"/>
                                        <p:tgtEl>
                                          <p:spTgt spid="63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nodeType="clickEffect">
                                  <p:stCondLst>
                                    <p:cond delay="0"/>
                                  </p:stCondLst>
                                  <p:childTnLst>
                                    <p:set>
                                      <p:cBhvr>
                                        <p:cTn id="46" dur="1" fill="hold">
                                          <p:stCondLst>
                                            <p:cond delay="0"/>
                                          </p:stCondLst>
                                        </p:cTn>
                                        <p:tgtEl>
                                          <p:spTgt spid="631">
                                            <p:txEl>
                                              <p:pRg st="8" end="8"/>
                                            </p:txEl>
                                          </p:spTgt>
                                        </p:tgtEl>
                                        <p:attrNameLst>
                                          <p:attrName>style.visibility</p:attrName>
                                        </p:attrNameLst>
                                      </p:cBhvr>
                                      <p:to>
                                        <p:strVal val="visible"/>
                                      </p:to>
                                    </p:set>
                                    <p:anim calcmode="lin" valueType="num">
                                      <p:cBhvr additive="base">
                                        <p:cTn id="47" dur="1500"/>
                                        <p:tgtEl>
                                          <p:spTgt spid="6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631">
                                            <p:txEl>
                                              <p:pRg st="9" end="9"/>
                                            </p:txEl>
                                          </p:spTgt>
                                        </p:tgtEl>
                                        <p:attrNameLst>
                                          <p:attrName>style.visibility</p:attrName>
                                        </p:attrNameLst>
                                      </p:cBhvr>
                                      <p:to>
                                        <p:strVal val="visible"/>
                                      </p:to>
                                    </p:set>
                                    <p:anim calcmode="lin" valueType="num">
                                      <p:cBhvr additive="base">
                                        <p:cTn id="52" dur="1500"/>
                                        <p:tgtEl>
                                          <p:spTgt spid="63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631">
                                            <p:txEl>
                                              <p:pRg st="10" end="10"/>
                                            </p:txEl>
                                          </p:spTgt>
                                        </p:tgtEl>
                                        <p:attrNameLst>
                                          <p:attrName>style.visibility</p:attrName>
                                        </p:attrNameLst>
                                      </p:cBhvr>
                                      <p:to>
                                        <p:strVal val="visible"/>
                                      </p:to>
                                    </p:set>
                                    <p:anim calcmode="lin" valueType="num">
                                      <p:cBhvr additive="base">
                                        <p:cTn id="57" dur="1500"/>
                                        <p:tgtEl>
                                          <p:spTgt spid="63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1" fill="hold" nodeType="clickEffect">
                                  <p:stCondLst>
                                    <p:cond delay="0"/>
                                  </p:stCondLst>
                                  <p:childTnLst>
                                    <p:set>
                                      <p:cBhvr>
                                        <p:cTn id="61" dur="1" fill="hold">
                                          <p:stCondLst>
                                            <p:cond delay="0"/>
                                          </p:stCondLst>
                                        </p:cTn>
                                        <p:tgtEl>
                                          <p:spTgt spid="659"/>
                                        </p:tgtEl>
                                        <p:attrNameLst>
                                          <p:attrName>style.visibility</p:attrName>
                                        </p:attrNameLst>
                                      </p:cBhvr>
                                      <p:to>
                                        <p:strVal val="visible"/>
                                      </p:to>
                                    </p:set>
                                    <p:anim calcmode="lin" valueType="num">
                                      <p:cBhvr additive="base">
                                        <p:cTn id="62" dur="1500"/>
                                        <p:tgtEl>
                                          <p:spTgt spid="65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61"/>
                                        </p:tgtEl>
                                        <p:attrNameLst>
                                          <p:attrName>style.visibility</p:attrName>
                                        </p:attrNameLst>
                                      </p:cBhvr>
                                      <p:to>
                                        <p:strVal val="visible"/>
                                      </p:to>
                                    </p:set>
                                    <p:animEffect transition="in" filter="fade">
                                      <p:cBhvr>
                                        <p:cTn id="67" dur="1500"/>
                                        <p:tgtEl>
                                          <p:spTgt spid="661"/>
                                        </p:tgtEl>
                                      </p:cBhvr>
                                    </p:animEffect>
                                  </p:childTnLst>
                                </p:cTn>
                              </p:par>
                              <p:par>
                                <p:cTn id="68" presetID="10" presetClass="entr" presetSubtype="0" fill="hold" nodeType="withEffect">
                                  <p:stCondLst>
                                    <p:cond delay="0"/>
                                  </p:stCondLst>
                                  <p:childTnLst>
                                    <p:set>
                                      <p:cBhvr>
                                        <p:cTn id="69" dur="1" fill="hold">
                                          <p:stCondLst>
                                            <p:cond delay="0"/>
                                          </p:stCondLst>
                                        </p:cTn>
                                        <p:tgtEl>
                                          <p:spTgt spid="660"/>
                                        </p:tgtEl>
                                        <p:attrNameLst>
                                          <p:attrName>style.visibility</p:attrName>
                                        </p:attrNameLst>
                                      </p:cBhvr>
                                      <p:to>
                                        <p:strVal val="visible"/>
                                      </p:to>
                                    </p:set>
                                    <p:animEffect transition="in" filter="fade">
                                      <p:cBhvr>
                                        <p:cTn id="70" dur="1500"/>
                                        <p:tgtEl>
                                          <p:spTgt spid="6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64"/>
                                        </p:tgtEl>
                                        <p:attrNameLst>
                                          <p:attrName>style.visibility</p:attrName>
                                        </p:attrNameLst>
                                      </p:cBhvr>
                                      <p:to>
                                        <p:strVal val="visible"/>
                                      </p:to>
                                    </p:set>
                                    <p:animEffect transition="in" filter="fade">
                                      <p:cBhvr>
                                        <p:cTn id="75" dur="2000"/>
                                        <p:tgtEl>
                                          <p:spTgt spid="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3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75" name="Google Shape;675;p3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76" name="Google Shape;676;p30"/>
          <p:cNvSpPr txBox="1"/>
          <p:nvPr/>
        </p:nvSpPr>
        <p:spPr>
          <a:xfrm>
            <a:off x="3357109" y="2276873"/>
            <a:ext cx="5477782" cy="2585323"/>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②認知症のリアル</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ja-JP"/>
              <a:t>認知症をお持ちの方の主な困りごと</a:t>
            </a:r>
            <a:endParaRPr/>
          </a:p>
        </p:txBody>
      </p:sp>
      <p:pic>
        <p:nvPicPr>
          <p:cNvPr id="683" name="Google Shape;683;p31"/>
          <p:cNvPicPr preferRelativeResize="0"/>
          <p:nvPr/>
        </p:nvPicPr>
        <p:blipFill rotWithShape="1">
          <a:blip r:embed="rId3">
            <a:alphaModFix/>
          </a:blip>
          <a:srcRect/>
          <a:stretch/>
        </p:blipFill>
        <p:spPr>
          <a:xfrm>
            <a:off x="4508640" y="1541607"/>
            <a:ext cx="3174721" cy="2813957"/>
          </a:xfrm>
          <a:prstGeom prst="rect">
            <a:avLst/>
          </a:prstGeom>
          <a:noFill/>
          <a:ln>
            <a:noFill/>
          </a:ln>
        </p:spPr>
      </p:pic>
      <p:cxnSp>
        <p:nvCxnSpPr>
          <p:cNvPr id="684" name="Google Shape;684;p31"/>
          <p:cNvCxnSpPr/>
          <p:nvPr/>
        </p:nvCxnSpPr>
        <p:spPr>
          <a:xfrm>
            <a:off x="1775520" y="1484784"/>
            <a:ext cx="8435280"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85" name="Google Shape;685;p31"/>
          <p:cNvSpPr txBox="1"/>
          <p:nvPr/>
        </p:nvSpPr>
        <p:spPr>
          <a:xfrm>
            <a:off x="1746090" y="4077072"/>
            <a:ext cx="8699818" cy="2646878"/>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600">
                <a:solidFill>
                  <a:schemeClr val="lt1"/>
                </a:solidFill>
                <a:latin typeface="Calibri"/>
                <a:ea typeface="Calibri"/>
                <a:cs typeface="Calibri"/>
                <a:sym typeface="Calibri"/>
              </a:rPr>
              <a:t>口座凍結</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5"/>
                                        </p:tgtEl>
                                        <p:attrNameLst>
                                          <p:attrName>style.visibility</p:attrName>
                                        </p:attrNameLst>
                                      </p:cBhvr>
                                      <p:to>
                                        <p:strVal val="visible"/>
                                      </p:to>
                                    </p:set>
                                    <p:animEffect transition="in" filter="fade">
                                      <p:cBhvr>
                                        <p:cTn id="7" dur="1500"/>
                                        <p:tgtEl>
                                          <p:spTgt spid="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 descr="ダイアグラム&#10;&#10;自動的に生成された説明"/>
          <p:cNvPicPr preferRelativeResize="0"/>
          <p:nvPr/>
        </p:nvPicPr>
        <p:blipFill rotWithShape="1">
          <a:blip r:embed="rId3">
            <a:alphaModFix/>
          </a:blip>
          <a:srcRect/>
          <a:stretch/>
        </p:blipFill>
        <p:spPr>
          <a:xfrm>
            <a:off x="1487488" y="0"/>
            <a:ext cx="9144000" cy="6858000"/>
          </a:xfrm>
          <a:prstGeom prst="rect">
            <a:avLst/>
          </a:prstGeom>
          <a:noFill/>
          <a:ln>
            <a:noFill/>
          </a:ln>
        </p:spPr>
      </p:pic>
      <p:sp>
        <p:nvSpPr>
          <p:cNvPr id="217" name="Google Shape;217;p3"/>
          <p:cNvSpPr txBox="1"/>
          <p:nvPr/>
        </p:nvSpPr>
        <p:spPr>
          <a:xfrm>
            <a:off x="6672064" y="476672"/>
            <a:ext cx="390211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600">
                <a:solidFill>
                  <a:schemeClr val="dk1"/>
                </a:solidFill>
                <a:highlight>
                  <a:srgbClr val="FFFF00"/>
                </a:highlight>
                <a:latin typeface="Century Gothic"/>
                <a:ea typeface="Century Gothic"/>
                <a:cs typeface="Century Gothic"/>
                <a:sym typeface="Century Gothic"/>
              </a:rPr>
              <a:t>相続コンサルタントの役割：イメージ図</a:t>
            </a:r>
            <a:endParaRPr/>
          </a:p>
        </p:txBody>
      </p:sp>
      <p:sp>
        <p:nvSpPr>
          <p:cNvPr id="218" name="Google Shape;218;p3"/>
          <p:cNvSpPr txBox="1"/>
          <p:nvPr/>
        </p:nvSpPr>
        <p:spPr>
          <a:xfrm>
            <a:off x="7248128" y="6093296"/>
            <a:ext cx="3550972" cy="4154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050">
                <a:solidFill>
                  <a:schemeClr val="dk1"/>
                </a:solidFill>
                <a:latin typeface="Century Gothic"/>
                <a:ea typeface="Century Gothic"/>
                <a:cs typeface="Century Gothic"/>
                <a:sym typeface="Century Gothic"/>
              </a:rPr>
              <a:t>※既にお付き合いのある専門家と協業することも</a:t>
            </a:r>
            <a:br>
              <a:rPr lang="ja-JP" sz="1050">
                <a:solidFill>
                  <a:schemeClr val="dk1"/>
                </a:solidFill>
                <a:latin typeface="Century Gothic"/>
                <a:ea typeface="Century Gothic"/>
                <a:cs typeface="Century Gothic"/>
                <a:sym typeface="Century Gothic"/>
              </a:rPr>
            </a:br>
            <a:r>
              <a:rPr lang="ja-JP" sz="1050">
                <a:solidFill>
                  <a:schemeClr val="dk1"/>
                </a:solidFill>
                <a:latin typeface="Century Gothic"/>
                <a:ea typeface="Century Gothic"/>
                <a:cs typeface="Century Gothic"/>
                <a:sym typeface="Century Gothic"/>
              </a:rPr>
              <a:t>新たに専門家を選定することもどちらも対応可能です。</a:t>
            </a:r>
            <a:endParaRPr sz="1050">
              <a:solidFill>
                <a:schemeClr val="dk1"/>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pic>
        <p:nvPicPr>
          <p:cNvPr id="690" name="Google Shape;690;p32"/>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691" name="Google Shape;691;p32"/>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692" name="Google Shape;692;p32"/>
          <p:cNvSpPr txBox="1"/>
          <p:nvPr/>
        </p:nvSpPr>
        <p:spPr>
          <a:xfrm>
            <a:off x="3810000" y="1556793"/>
            <a:ext cx="457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800" b="1">
                <a:solidFill>
                  <a:srgbClr val="333333"/>
                </a:solidFill>
                <a:latin typeface="+mn-ea"/>
                <a:ea typeface="+mn-ea"/>
                <a:cs typeface="Noto Sans JP"/>
                <a:sym typeface="Noto Sans JP"/>
              </a:rPr>
              <a:t>認知症で判断能力が低下した口座名義人が、詐欺や横領などの犯罪に巻き込まれ、財産を失うことから守るための口座凍結</a:t>
            </a:r>
            <a:endParaRPr sz="1800">
              <a:solidFill>
                <a:schemeClr val="dk1"/>
              </a:solidFill>
              <a:latin typeface="+mn-ea"/>
              <a:ea typeface="+mn-ea"/>
              <a:cs typeface="Calibri"/>
              <a:sym typeface="Calibri"/>
            </a:endParaRPr>
          </a:p>
        </p:txBody>
      </p:sp>
      <p:sp>
        <p:nvSpPr>
          <p:cNvPr id="693" name="Google Shape;693;p32"/>
          <p:cNvSpPr txBox="1"/>
          <p:nvPr/>
        </p:nvSpPr>
        <p:spPr>
          <a:xfrm>
            <a:off x="3810000" y="3501009"/>
            <a:ext cx="457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800" b="1">
                <a:solidFill>
                  <a:srgbClr val="333333"/>
                </a:solidFill>
                <a:latin typeface="+mn-ea"/>
                <a:ea typeface="+mn-ea"/>
                <a:cs typeface="Noto Sans JP"/>
                <a:sym typeface="Noto Sans JP"/>
              </a:rPr>
              <a:t>家族が介護資金などの費用を捻出するために、認知症の親名義の定期預金を解約したり、不動産を売却したりすることもNGに。</a:t>
            </a:r>
            <a:endParaRPr sz="1800">
              <a:solidFill>
                <a:schemeClr val="dk1"/>
              </a:solidFill>
              <a:latin typeface="+mn-ea"/>
              <a:ea typeface="+mn-ea"/>
              <a:cs typeface="Calibri"/>
              <a:sym typeface="Calibri"/>
            </a:endParaRPr>
          </a:p>
        </p:txBody>
      </p:sp>
      <p:sp>
        <p:nvSpPr>
          <p:cNvPr id="694" name="Google Shape;694;p32"/>
          <p:cNvSpPr txBox="1"/>
          <p:nvPr/>
        </p:nvSpPr>
        <p:spPr>
          <a:xfrm>
            <a:off x="1847528" y="5589241"/>
            <a:ext cx="8568952"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rgbClr val="FF0000"/>
                </a:solidFill>
                <a:latin typeface="+mn-ea"/>
                <a:ea typeface="+mn-ea"/>
                <a:cs typeface="Noto Sans JP"/>
                <a:sym typeface="Noto Sans JP"/>
              </a:rPr>
              <a:t>介護資金などの費用は家族の誰が負担？？？</a:t>
            </a:r>
            <a:endParaRPr sz="3200">
              <a:solidFill>
                <a:srgbClr val="FF0000"/>
              </a:solidFill>
              <a:latin typeface="+mn-ea"/>
              <a:ea typeface="+mn-ea"/>
              <a:cs typeface="Calibri"/>
              <a:sym typeface="Calibri"/>
            </a:endParaRPr>
          </a:p>
        </p:txBody>
      </p:sp>
      <p:sp>
        <p:nvSpPr>
          <p:cNvPr id="695" name="Google Shape;695;p32"/>
          <p:cNvSpPr txBox="1"/>
          <p:nvPr/>
        </p:nvSpPr>
        <p:spPr>
          <a:xfrm>
            <a:off x="4622680" y="540099"/>
            <a:ext cx="29466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口座凍結になると・・・</a:t>
            </a:r>
            <a:endParaRPr>
              <a:latin typeface="+mn-ea"/>
              <a:ea typeface="+mn-ea"/>
            </a:endParaRPr>
          </a:p>
        </p:txBody>
      </p:sp>
      <p:sp>
        <p:nvSpPr>
          <p:cNvPr id="696" name="Google Shape;696;p32"/>
          <p:cNvSpPr/>
          <p:nvPr/>
        </p:nvSpPr>
        <p:spPr>
          <a:xfrm>
            <a:off x="5771964" y="2983906"/>
            <a:ext cx="756084" cy="44509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
        <p:nvSpPr>
          <p:cNvPr id="697" name="Google Shape;697;p32"/>
          <p:cNvSpPr/>
          <p:nvPr/>
        </p:nvSpPr>
        <p:spPr>
          <a:xfrm>
            <a:off x="5771964" y="4976531"/>
            <a:ext cx="756084" cy="445094"/>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2"/>
                                        </p:tgtEl>
                                        <p:attrNameLst>
                                          <p:attrName>style.visibility</p:attrName>
                                        </p:attrNameLst>
                                      </p:cBhvr>
                                      <p:to>
                                        <p:strVal val="visible"/>
                                      </p:to>
                                    </p:set>
                                    <p:animEffect transition="in" filter="fade">
                                      <p:cBhvr>
                                        <p:cTn id="7" dur="1000"/>
                                        <p:tgtEl>
                                          <p:spTgt spid="6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
                                        </p:tgtEl>
                                        <p:attrNameLst>
                                          <p:attrName>style.visibility</p:attrName>
                                        </p:attrNameLst>
                                      </p:cBhvr>
                                      <p:to>
                                        <p:strVal val="visible"/>
                                      </p:to>
                                    </p:set>
                                    <p:animEffect transition="in" filter="fade">
                                      <p:cBhvr>
                                        <p:cTn id="12" dur="500"/>
                                        <p:tgtEl>
                                          <p:spTgt spid="6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3"/>
                                        </p:tgtEl>
                                        <p:attrNameLst>
                                          <p:attrName>style.visibility</p:attrName>
                                        </p:attrNameLst>
                                      </p:cBhvr>
                                      <p:to>
                                        <p:strVal val="visible"/>
                                      </p:to>
                                    </p:set>
                                    <p:animEffect transition="in" filter="fade">
                                      <p:cBhvr>
                                        <p:cTn id="17" dur="1000"/>
                                        <p:tgtEl>
                                          <p:spTgt spid="6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7"/>
                                        </p:tgtEl>
                                        <p:attrNameLst>
                                          <p:attrName>style.visibility</p:attrName>
                                        </p:attrNameLst>
                                      </p:cBhvr>
                                      <p:to>
                                        <p:strVal val="visible"/>
                                      </p:to>
                                    </p:set>
                                    <p:animEffect transition="in" filter="fade">
                                      <p:cBhvr>
                                        <p:cTn id="22" dur="500"/>
                                        <p:tgtEl>
                                          <p:spTgt spid="69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94"/>
                                        </p:tgtEl>
                                        <p:attrNameLst>
                                          <p:attrName>style.visibility</p:attrName>
                                        </p:attrNameLst>
                                      </p:cBhvr>
                                      <p:to>
                                        <p:strVal val="visible"/>
                                      </p:to>
                                    </p:set>
                                    <p:animEffect transition="in" filter="fade">
                                      <p:cBhvr>
                                        <p:cTn id="27" dur="1500"/>
                                        <p:tgtEl>
                                          <p:spTgt spid="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p3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03" name="Google Shape;703;p3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04" name="Google Shape;704;p33"/>
          <p:cNvSpPr txBox="1"/>
          <p:nvPr/>
        </p:nvSpPr>
        <p:spPr>
          <a:xfrm>
            <a:off x="1847528" y="1669950"/>
            <a:ext cx="8568952" cy="415494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rgbClr val="333333"/>
                </a:solidFill>
                <a:latin typeface="+mn-ea"/>
                <a:ea typeface="+mn-ea"/>
                <a:cs typeface="Noto Sans JP"/>
                <a:sym typeface="Noto Sans JP"/>
              </a:rPr>
              <a:t>相続対策と</a:t>
            </a:r>
            <a:endParaRPr sz="4400">
              <a:solidFill>
                <a:srgbClr val="333333"/>
              </a:solidFill>
              <a:latin typeface="+mn-ea"/>
              <a:ea typeface="+mn-ea"/>
              <a:cs typeface="Noto Sans JP"/>
              <a:sym typeface="Noto Sans JP"/>
            </a:endParaRPr>
          </a:p>
          <a:p>
            <a:pPr marL="0" marR="0" lvl="0" indent="0" algn="ctr" rtl="0">
              <a:lnSpc>
                <a:spcPct val="150000"/>
              </a:lnSpc>
              <a:spcBef>
                <a:spcPts val="0"/>
              </a:spcBef>
              <a:spcAft>
                <a:spcPts val="0"/>
              </a:spcAft>
              <a:buNone/>
            </a:pPr>
            <a:r>
              <a:rPr lang="ja-JP" sz="4400">
                <a:solidFill>
                  <a:srgbClr val="333333"/>
                </a:solidFill>
                <a:latin typeface="+mn-ea"/>
                <a:ea typeface="+mn-ea"/>
                <a:cs typeface="Noto Sans JP"/>
                <a:sym typeface="Noto Sans JP"/>
              </a:rPr>
              <a:t>認知症の備えは</a:t>
            </a:r>
            <a:endParaRPr sz="4400">
              <a:solidFill>
                <a:srgbClr val="333333"/>
              </a:solidFill>
              <a:latin typeface="+mn-ea"/>
              <a:ea typeface="+mn-ea"/>
              <a:cs typeface="Noto Sans JP"/>
              <a:sym typeface="Noto Sans JP"/>
            </a:endParaRPr>
          </a:p>
          <a:p>
            <a:pPr marL="0" marR="0" lvl="0" indent="0" algn="ctr" rtl="0">
              <a:lnSpc>
                <a:spcPct val="150000"/>
              </a:lnSpc>
              <a:spcBef>
                <a:spcPts val="0"/>
              </a:spcBef>
              <a:spcAft>
                <a:spcPts val="0"/>
              </a:spcAft>
              <a:buNone/>
            </a:pPr>
            <a:r>
              <a:rPr lang="ja-JP" sz="4400">
                <a:solidFill>
                  <a:schemeClr val="dk1"/>
                </a:solidFill>
                <a:latin typeface="+mn-ea"/>
                <a:ea typeface="+mn-ea"/>
                <a:cs typeface="Calibri"/>
                <a:sym typeface="Calibri"/>
              </a:rPr>
              <a:t>セットで開始することが</a:t>
            </a:r>
            <a:endParaRPr sz="44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4400">
                <a:solidFill>
                  <a:schemeClr val="dk1"/>
                </a:solidFill>
                <a:latin typeface="+mn-ea"/>
                <a:ea typeface="+mn-ea"/>
                <a:cs typeface="Calibri"/>
                <a:sym typeface="Calibri"/>
              </a:rPr>
              <a:t>必要な時代なのです。</a:t>
            </a:r>
            <a:endParaRPr sz="4400">
              <a:solidFill>
                <a:srgbClr val="333333"/>
              </a:solidFill>
              <a:latin typeface="+mn-ea"/>
              <a:ea typeface="+mn-ea"/>
              <a:cs typeface="Noto Sans JP"/>
              <a:sym typeface="Noto Sans J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animEffect transition="in" filter="fade">
                                      <p:cBhvr>
                                        <p:cTn id="7" dur="15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p3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10" name="Google Shape;710;p3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11" name="Google Shape;711;p34"/>
          <p:cNvSpPr txBox="1"/>
          <p:nvPr/>
        </p:nvSpPr>
        <p:spPr>
          <a:xfrm>
            <a:off x="3074981" y="1669951"/>
            <a:ext cx="6042039" cy="424731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③後悔しないために</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知っておきたいこと</a:t>
            </a:r>
            <a:endParaRPr sz="54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a:solidFill>
                <a:schemeClr val="dk1"/>
              </a:solidFill>
              <a:latin typeface="+mn-ea"/>
              <a:ea typeface="+mn-ea"/>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Google Shape;716;p3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17" name="Google Shape;717;p3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18" name="Google Shape;718;p35"/>
          <p:cNvSpPr txBox="1"/>
          <p:nvPr/>
        </p:nvSpPr>
        <p:spPr>
          <a:xfrm>
            <a:off x="1537374" y="1916833"/>
            <a:ext cx="9142481" cy="397027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800">
                <a:solidFill>
                  <a:schemeClr val="dk1"/>
                </a:solidFill>
                <a:latin typeface="+mn-ea"/>
                <a:ea typeface="+mn-ea"/>
                <a:cs typeface="Calibri"/>
                <a:sym typeface="Calibri"/>
              </a:rPr>
              <a:t>相続対策・認知症対策が失敗する</a:t>
            </a:r>
            <a:endParaRPr sz="48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7200">
                <a:solidFill>
                  <a:srgbClr val="FF0000"/>
                </a:solidFill>
                <a:latin typeface="+mn-ea"/>
                <a:ea typeface="+mn-ea"/>
                <a:cs typeface="Calibri"/>
                <a:sym typeface="Calibri"/>
              </a:rPr>
              <a:t>一番の原因</a:t>
            </a:r>
            <a:endParaRPr sz="720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chemeClr val="dk1"/>
                </a:solidFill>
                <a:latin typeface="+mn-ea"/>
                <a:ea typeface="+mn-ea"/>
                <a:cs typeface="Calibri"/>
                <a:sym typeface="Calibri"/>
              </a:rPr>
              <a:t>を知っていますか？</a:t>
            </a:r>
            <a:endParaRPr sz="4800">
              <a:solidFill>
                <a:schemeClr val="dk1"/>
              </a:solidFill>
              <a:latin typeface="+mn-ea"/>
              <a:ea typeface="+mn-ea"/>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pic>
        <p:nvPicPr>
          <p:cNvPr id="723" name="Google Shape;723;p3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24" name="Google Shape;724;p3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25" name="Google Shape;725;p36"/>
          <p:cNvSpPr txBox="1"/>
          <p:nvPr/>
        </p:nvSpPr>
        <p:spPr>
          <a:xfrm>
            <a:off x="1703733" y="2230724"/>
            <a:ext cx="9142481" cy="244393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11500">
                <a:solidFill>
                  <a:schemeClr val="dk1"/>
                </a:solidFill>
                <a:latin typeface="Calibri"/>
                <a:ea typeface="Calibri"/>
                <a:cs typeface="Calibri"/>
                <a:sym typeface="Calibri"/>
              </a:rPr>
              <a:t>それは…</a:t>
            </a:r>
            <a:endParaRPr sz="115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730" name="Google Shape;730;p37"/>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31" name="Google Shape;731;p37"/>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32" name="Google Shape;732;p37"/>
          <p:cNvSpPr txBox="1"/>
          <p:nvPr/>
        </p:nvSpPr>
        <p:spPr>
          <a:xfrm>
            <a:off x="1524001" y="2132858"/>
            <a:ext cx="9142481" cy="341627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1人で、もしくは</a:t>
            </a:r>
            <a:endParaRPr sz="480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家族の一部だけで、</a:t>
            </a:r>
            <a:endParaRPr sz="4800">
              <a:solidFill>
                <a:srgbClr val="FF0000"/>
              </a:solidFill>
              <a:latin typeface="+mn-ea"/>
              <a:ea typeface="+mn-ea"/>
              <a:cs typeface="Calibri"/>
              <a:sym typeface="Calibri"/>
            </a:endParaRPr>
          </a:p>
          <a:p>
            <a:pPr marL="0" marR="0" lvl="0" indent="0" algn="ctr" rtl="0">
              <a:lnSpc>
                <a:spcPct val="150000"/>
              </a:lnSpc>
              <a:spcBef>
                <a:spcPts val="0"/>
              </a:spcBef>
              <a:spcAft>
                <a:spcPts val="0"/>
              </a:spcAft>
              <a:buNone/>
            </a:pPr>
            <a:r>
              <a:rPr lang="ja-JP" sz="4800">
                <a:solidFill>
                  <a:srgbClr val="FF0000"/>
                </a:solidFill>
                <a:latin typeface="+mn-ea"/>
                <a:ea typeface="+mn-ea"/>
                <a:cs typeface="Calibri"/>
                <a:sym typeface="Calibri"/>
              </a:rPr>
              <a:t>進めるのはNG</a:t>
            </a:r>
            <a:endParaRPr>
              <a:latin typeface="+mn-ea"/>
              <a:ea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pic>
        <p:nvPicPr>
          <p:cNvPr id="737" name="Google Shape;737;p38"/>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38" name="Google Shape;738;p3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39" name="Google Shape;739;p38"/>
          <p:cNvSpPr txBox="1"/>
          <p:nvPr/>
        </p:nvSpPr>
        <p:spPr>
          <a:xfrm>
            <a:off x="1524001" y="1926377"/>
            <a:ext cx="9142481" cy="300524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例えば…</a:t>
            </a:r>
            <a:endParaRPr/>
          </a:p>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相続対策がとても上手く行った</a:t>
            </a:r>
            <a:endParaRPr sz="4400">
              <a:solidFill>
                <a:schemeClr val="dk1"/>
              </a:solidFill>
              <a:latin typeface="Calibri"/>
              <a:ea typeface="Calibri"/>
              <a:cs typeface="Calibri"/>
              <a:sym typeface="Calibri"/>
            </a:endParaRPr>
          </a:p>
          <a:p>
            <a:pPr marL="0" marR="0" lvl="0" indent="0" algn="ctr" rtl="0">
              <a:lnSpc>
                <a:spcPct val="150000"/>
              </a:lnSpc>
              <a:spcBef>
                <a:spcPts val="0"/>
              </a:spcBef>
              <a:spcAft>
                <a:spcPts val="0"/>
              </a:spcAft>
              <a:buNone/>
            </a:pPr>
            <a:r>
              <a:rPr lang="ja-JP" sz="4400">
                <a:solidFill>
                  <a:schemeClr val="dk1"/>
                </a:solidFill>
                <a:latin typeface="Calibri"/>
                <a:ea typeface="Calibri"/>
                <a:cs typeface="Calibri"/>
                <a:sym typeface="Calibri"/>
              </a:rPr>
              <a:t>あるご家族はこういいます。</a:t>
            </a:r>
            <a:endParaRPr sz="44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3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45" name="Google Shape;745;p3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46" name="Google Shape;746;p39"/>
          <p:cNvSpPr txBox="1"/>
          <p:nvPr/>
        </p:nvSpPr>
        <p:spPr>
          <a:xfrm>
            <a:off x="1631505" y="1484785"/>
            <a:ext cx="9142481" cy="50783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600">
                <a:solidFill>
                  <a:schemeClr val="dk1"/>
                </a:solidFill>
                <a:latin typeface="+mn-ea"/>
                <a:ea typeface="+mn-ea"/>
                <a:cs typeface="Calibri"/>
                <a:sym typeface="Calibri"/>
              </a:rPr>
              <a:t>「相続対策がこんなにも上手く行った</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1番のポイントは、</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家を継がない兄弟姉妹も交えて、</a:t>
            </a:r>
            <a:br>
              <a:rPr lang="ja-JP" sz="3600">
                <a:solidFill>
                  <a:schemeClr val="dk1"/>
                </a:solidFill>
                <a:latin typeface="+mn-ea"/>
                <a:ea typeface="+mn-ea"/>
                <a:cs typeface="Calibri"/>
                <a:sym typeface="Calibri"/>
              </a:rPr>
            </a:br>
            <a:r>
              <a:rPr lang="ja-JP" sz="3600">
                <a:solidFill>
                  <a:schemeClr val="dk1"/>
                </a:solidFill>
                <a:latin typeface="+mn-ea"/>
                <a:ea typeface="+mn-ea"/>
                <a:cs typeface="Calibri"/>
                <a:sym typeface="Calibri"/>
              </a:rPr>
              <a:t>時間をかけて話し合いをしたこと。</a:t>
            </a:r>
            <a:endParaRPr sz="3600">
              <a:solidFill>
                <a:schemeClr val="dk1"/>
              </a:solidFill>
              <a:latin typeface="+mn-ea"/>
              <a:ea typeface="+mn-ea"/>
              <a:cs typeface="Calibri"/>
              <a:sym typeface="Calibri"/>
            </a:endParaRPr>
          </a:p>
          <a:p>
            <a:pPr marL="0" marR="0" lvl="0" indent="0" algn="ctr" rtl="0">
              <a:spcBef>
                <a:spcPts val="0"/>
              </a:spcBef>
              <a:spcAft>
                <a:spcPts val="0"/>
              </a:spcAft>
              <a:buNone/>
            </a:pP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そのために早めにプロに相談して、</a:t>
            </a:r>
            <a:br>
              <a:rPr lang="ja-JP" sz="3600">
                <a:solidFill>
                  <a:schemeClr val="dk1"/>
                </a:solidFill>
                <a:latin typeface="+mn-ea"/>
                <a:ea typeface="+mn-ea"/>
                <a:cs typeface="Calibri"/>
                <a:sym typeface="Calibri"/>
              </a:rPr>
            </a:br>
            <a:r>
              <a:rPr lang="ja-JP" sz="3600">
                <a:solidFill>
                  <a:schemeClr val="dk1"/>
                </a:solidFill>
                <a:latin typeface="+mn-ea"/>
                <a:ea typeface="+mn-ea"/>
                <a:cs typeface="Calibri"/>
                <a:sym typeface="Calibri"/>
              </a:rPr>
              <a:t>何度も家族会議を繰り返し、</a:t>
            </a:r>
            <a:endParaRPr sz="3600">
              <a:solidFill>
                <a:schemeClr val="dk1"/>
              </a:solidFill>
              <a:latin typeface="+mn-ea"/>
              <a:ea typeface="+mn-ea"/>
              <a:cs typeface="Calibri"/>
              <a:sym typeface="Calibri"/>
            </a:endParaRPr>
          </a:p>
          <a:p>
            <a:pPr marL="0" marR="0" lvl="0" indent="0" algn="ctr" rtl="0">
              <a:spcBef>
                <a:spcPts val="0"/>
              </a:spcBef>
              <a:spcAft>
                <a:spcPts val="0"/>
              </a:spcAft>
              <a:buNone/>
            </a:pPr>
            <a:r>
              <a:rPr lang="ja-JP" sz="3600">
                <a:solidFill>
                  <a:schemeClr val="dk1"/>
                </a:solidFill>
                <a:latin typeface="+mn-ea"/>
                <a:ea typeface="+mn-ea"/>
                <a:cs typeface="Calibri"/>
                <a:sym typeface="Calibri"/>
              </a:rPr>
              <a:t>みんなが理解・納得のうえ相続対策ができて本当によかった」</a:t>
            </a:r>
            <a:endParaRPr sz="36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6">
                                            <p:txEl>
                                              <p:pRg st="0" end="0"/>
                                            </p:txEl>
                                          </p:spTgt>
                                        </p:tgtEl>
                                        <p:attrNameLst>
                                          <p:attrName>style.visibility</p:attrName>
                                        </p:attrNameLst>
                                      </p:cBhvr>
                                      <p:to>
                                        <p:strVal val="visible"/>
                                      </p:to>
                                    </p:set>
                                    <p:animEffect transition="in" filter="fade">
                                      <p:cBhvr>
                                        <p:cTn id="7" dur="1250"/>
                                        <p:tgtEl>
                                          <p:spTgt spid="7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6">
                                            <p:txEl>
                                              <p:pRg st="1" end="1"/>
                                            </p:txEl>
                                          </p:spTgt>
                                        </p:tgtEl>
                                        <p:attrNameLst>
                                          <p:attrName>style.visibility</p:attrName>
                                        </p:attrNameLst>
                                      </p:cBhvr>
                                      <p:to>
                                        <p:strVal val="visible"/>
                                      </p:to>
                                    </p:set>
                                    <p:animEffect transition="in" filter="fade">
                                      <p:cBhvr>
                                        <p:cTn id="12" dur="1250"/>
                                        <p:tgtEl>
                                          <p:spTgt spid="7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6">
                                            <p:txEl>
                                              <p:pRg st="2" end="2"/>
                                            </p:txEl>
                                          </p:spTgt>
                                        </p:tgtEl>
                                        <p:attrNameLst>
                                          <p:attrName>style.visibility</p:attrName>
                                        </p:attrNameLst>
                                      </p:cBhvr>
                                      <p:to>
                                        <p:strVal val="visible"/>
                                      </p:to>
                                    </p:set>
                                    <p:animEffect transition="in" filter="fade">
                                      <p:cBhvr>
                                        <p:cTn id="17" dur="1250"/>
                                        <p:tgtEl>
                                          <p:spTgt spid="7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6">
                                            <p:txEl>
                                              <p:pRg st="3" end="3"/>
                                            </p:txEl>
                                          </p:spTgt>
                                        </p:tgtEl>
                                        <p:attrNameLst>
                                          <p:attrName>style.visibility</p:attrName>
                                        </p:attrNameLst>
                                      </p:cBhvr>
                                      <p:to>
                                        <p:strVal val="visible"/>
                                      </p:to>
                                    </p:set>
                                    <p:animEffect transition="in" filter="fade">
                                      <p:cBhvr>
                                        <p:cTn id="22" dur="1250"/>
                                        <p:tgtEl>
                                          <p:spTgt spid="7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46">
                                            <p:txEl>
                                              <p:pRg st="4" end="4"/>
                                            </p:txEl>
                                          </p:spTgt>
                                        </p:tgtEl>
                                        <p:attrNameLst>
                                          <p:attrName>style.visibility</p:attrName>
                                        </p:attrNameLst>
                                      </p:cBhvr>
                                      <p:to>
                                        <p:strVal val="visible"/>
                                      </p:to>
                                    </p:set>
                                    <p:animEffect transition="in" filter="fade">
                                      <p:cBhvr>
                                        <p:cTn id="27" dur="1250"/>
                                        <p:tgtEl>
                                          <p:spTgt spid="7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46">
                                            <p:txEl>
                                              <p:pRg st="5" end="5"/>
                                            </p:txEl>
                                          </p:spTgt>
                                        </p:tgtEl>
                                        <p:attrNameLst>
                                          <p:attrName>style.visibility</p:attrName>
                                        </p:attrNameLst>
                                      </p:cBhvr>
                                      <p:to>
                                        <p:strVal val="visible"/>
                                      </p:to>
                                    </p:set>
                                    <p:animEffect transition="in" filter="fade">
                                      <p:cBhvr>
                                        <p:cTn id="32" dur="1250"/>
                                        <p:tgtEl>
                                          <p:spTgt spid="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40"/>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52" name="Google Shape;752;p40"/>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53" name="Google Shape;753;p40"/>
          <p:cNvSpPr/>
          <p:nvPr/>
        </p:nvSpPr>
        <p:spPr>
          <a:xfrm>
            <a:off x="1524000" y="1650588"/>
            <a:ext cx="9144000" cy="42780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000000"/>
                </a:solidFill>
                <a:latin typeface="+mn-ea"/>
                <a:ea typeface="+mn-ea"/>
                <a:cs typeface="Helvetica Neue"/>
                <a:sym typeface="Helvetica Neue"/>
              </a:rPr>
              <a:t>①</a:t>
            </a:r>
            <a:r>
              <a:rPr lang="ja-JP" sz="4800">
                <a:solidFill>
                  <a:srgbClr val="000000"/>
                </a:solidFill>
                <a:latin typeface="+mn-ea"/>
                <a:ea typeface="+mn-ea"/>
                <a:cs typeface="Helvetica Neue"/>
                <a:sym typeface="Helvetica Neue"/>
              </a:rPr>
              <a:t>普通の家庭の本当の相続の話</a:t>
            </a:r>
            <a:endParaRPr sz="4800">
              <a:solidFill>
                <a:srgbClr val="000000"/>
              </a:solidFill>
              <a:latin typeface="+mn-ea"/>
              <a:ea typeface="+mn-ea"/>
              <a:cs typeface="Helvetica Neue"/>
              <a:sym typeface="Helvetica Neue"/>
            </a:endParaRPr>
          </a:p>
          <a:p>
            <a:pPr marL="0" marR="0" lvl="0" indent="0" algn="ctr" rtl="0">
              <a:spcBef>
                <a:spcPts val="0"/>
              </a:spcBef>
              <a:spcAft>
                <a:spcPts val="0"/>
              </a:spcAft>
              <a:buNone/>
            </a:pPr>
            <a:endParaRPr sz="32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②</a:t>
            </a:r>
            <a:r>
              <a:rPr lang="ja-JP" sz="4800">
                <a:solidFill>
                  <a:schemeClr val="dk1"/>
                </a:solidFill>
                <a:latin typeface="+mn-ea"/>
                <a:ea typeface="+mn-ea"/>
                <a:cs typeface="Helvetica Neue"/>
                <a:sym typeface="Helvetica Neue"/>
              </a:rPr>
              <a:t>認知症のリアル</a:t>
            </a: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③</a:t>
            </a:r>
            <a:r>
              <a:rPr lang="ja-JP" sz="4800">
                <a:solidFill>
                  <a:schemeClr val="dk1"/>
                </a:solidFill>
                <a:latin typeface="+mn-ea"/>
                <a:ea typeface="+mn-ea"/>
                <a:cs typeface="Helvetica Neue"/>
                <a:sym typeface="Helvetica Neue"/>
              </a:rPr>
              <a:t>後悔しないために</a:t>
            </a:r>
            <a:br>
              <a:rPr lang="ja-JP" sz="4800">
                <a:solidFill>
                  <a:schemeClr val="dk1"/>
                </a:solidFill>
                <a:latin typeface="+mn-ea"/>
                <a:ea typeface="+mn-ea"/>
                <a:cs typeface="Helvetica Neue"/>
                <a:sym typeface="Helvetica Neue"/>
              </a:rPr>
            </a:br>
            <a:r>
              <a:rPr lang="ja-JP" sz="4800">
                <a:solidFill>
                  <a:schemeClr val="dk1"/>
                </a:solidFill>
                <a:latin typeface="+mn-ea"/>
                <a:ea typeface="+mn-ea"/>
                <a:cs typeface="Helvetica Neue"/>
                <a:sym typeface="Helvetica Neue"/>
              </a:rPr>
              <a:t>知っておきたいこと</a:t>
            </a:r>
            <a:endParaRPr sz="3200">
              <a:solidFill>
                <a:srgbClr val="FF0000"/>
              </a:solidFill>
              <a:latin typeface="+mn-ea"/>
              <a:ea typeface="+mn-ea"/>
              <a:cs typeface="Helvetica Neue"/>
              <a:sym typeface="Helvetica Neue"/>
            </a:endParaRPr>
          </a:p>
        </p:txBody>
      </p:sp>
      <p:sp>
        <p:nvSpPr>
          <p:cNvPr id="754" name="Google Shape;754;p40"/>
          <p:cNvSpPr txBox="1"/>
          <p:nvPr/>
        </p:nvSpPr>
        <p:spPr>
          <a:xfrm>
            <a:off x="4330133" y="630310"/>
            <a:ext cx="34884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alibri"/>
                <a:sym typeface="Calibri"/>
              </a:rPr>
              <a:t>本日お伝えした３つのこと</a:t>
            </a:r>
            <a:endParaRPr sz="2400">
              <a:solidFill>
                <a:schemeClr val="dk1"/>
              </a:solidFill>
              <a:latin typeface="+mn-ea"/>
              <a:ea typeface="+mn-ea"/>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Google Shape;776;p43"/>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77" name="Google Shape;777;p43"/>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78" name="Google Shape;778;p43"/>
          <p:cNvSpPr txBox="1"/>
          <p:nvPr/>
        </p:nvSpPr>
        <p:spPr>
          <a:xfrm>
            <a:off x="1509224" y="1420647"/>
            <a:ext cx="9142481" cy="45242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ご自身の相続・認知症対策に</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いち早く取り組みたい。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でも何から考えていいかわからない、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そんな方は今すぐに</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私たち相談してください。</a:t>
            </a:r>
            <a:endParaRPr sz="3200">
              <a:solidFill>
                <a:schemeClr val="dk1"/>
              </a:solidFill>
              <a:latin typeface="+mn-ea"/>
              <a:ea typeface="+mn-ea"/>
              <a:cs typeface="Calibri"/>
              <a:sym typeface="Calibri"/>
            </a:endParaRPr>
          </a:p>
          <a:p>
            <a:pPr marL="0" marR="0" lvl="0" indent="0" algn="ctr" rtl="0">
              <a:lnSpc>
                <a:spcPct val="150000"/>
              </a:lnSpc>
              <a:spcBef>
                <a:spcPts val="0"/>
              </a:spcBef>
              <a:spcAft>
                <a:spcPts val="0"/>
              </a:spcAft>
              <a:buNone/>
            </a:pPr>
            <a:r>
              <a:rPr lang="ja-JP" sz="3200">
                <a:solidFill>
                  <a:schemeClr val="dk1"/>
                </a:solidFill>
                <a:latin typeface="+mn-ea"/>
                <a:ea typeface="+mn-ea"/>
                <a:cs typeface="Calibri"/>
                <a:sym typeface="Calibri"/>
              </a:rPr>
              <a:t>あなたの大切なご家族のためにも。</a:t>
            </a:r>
            <a:endParaRPr sz="3600">
              <a:solidFill>
                <a:schemeClr val="dk1"/>
              </a:solidFill>
              <a:latin typeface="+mn-ea"/>
              <a:ea typeface="+mn-ea"/>
              <a:cs typeface="Calibri"/>
              <a:sym typeface="Calibri"/>
            </a:endParaRPr>
          </a:p>
        </p:txBody>
      </p:sp>
      <p:sp>
        <p:nvSpPr>
          <p:cNvPr id="779" name="Google Shape;779;p43"/>
          <p:cNvSpPr txBox="1"/>
          <p:nvPr/>
        </p:nvSpPr>
        <p:spPr>
          <a:xfrm>
            <a:off x="2102528" y="332657"/>
            <a:ext cx="8260672" cy="1039427"/>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3600"/>
              <a:buFont typeface="Calibri"/>
              <a:buNone/>
            </a:pPr>
            <a:r>
              <a:rPr lang="ja-JP" sz="3600">
                <a:solidFill>
                  <a:schemeClr val="dk1"/>
                </a:solidFill>
                <a:latin typeface="+mn-ea"/>
                <a:ea typeface="+mn-ea"/>
                <a:cs typeface="Calibri"/>
                <a:sym typeface="Calibri"/>
              </a:rPr>
              <a:t>相続対策のポイント</a:t>
            </a:r>
            <a:endParaRPr sz="3600">
              <a:solidFill>
                <a:schemeClr val="dk1"/>
              </a:solidFill>
              <a:latin typeface="+mn-ea"/>
              <a:ea typeface="+mn-ea"/>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8"/>
                                        </p:tgtEl>
                                        <p:attrNameLst>
                                          <p:attrName>style.visibility</p:attrName>
                                        </p:attrNameLst>
                                      </p:cBhvr>
                                      <p:to>
                                        <p:strVal val="visible"/>
                                      </p:to>
                                    </p:set>
                                    <p:animEffect transition="in" filter="fade">
                                      <p:cBhvr>
                                        <p:cTn id="7" dur="1500"/>
                                        <p:tgtEl>
                                          <p:spTgt spid="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23"/>
        <p:cNvGrpSpPr/>
        <p:nvPr/>
      </p:nvGrpSpPr>
      <p:grpSpPr>
        <a:xfrm>
          <a:off x="0" y="0"/>
          <a:ext cx="0" cy="0"/>
          <a:chOff x="0" y="0"/>
          <a:chExt cx="0" cy="0"/>
        </a:xfrm>
      </p:grpSpPr>
      <p:pic>
        <p:nvPicPr>
          <p:cNvPr id="224" name="Google Shape;224;p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25" name="Google Shape;225;p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26" name="Google Shape;226;p4"/>
          <p:cNvSpPr txBox="1"/>
          <p:nvPr/>
        </p:nvSpPr>
        <p:spPr>
          <a:xfrm>
            <a:off x="3849231" y="573833"/>
            <a:ext cx="44935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chemeClr val="dk1"/>
                </a:solidFill>
                <a:latin typeface="Century Gothic"/>
                <a:ea typeface="Century Gothic"/>
                <a:cs typeface="Century Gothic"/>
                <a:sym typeface="Century Gothic"/>
              </a:rPr>
              <a:t>相続トータルサポート富山</a:t>
            </a:r>
            <a:endParaRPr/>
          </a:p>
        </p:txBody>
      </p:sp>
      <p:pic>
        <p:nvPicPr>
          <p:cNvPr id="227" name="Google Shape;227;p4"/>
          <p:cNvPicPr preferRelativeResize="0"/>
          <p:nvPr/>
        </p:nvPicPr>
        <p:blipFill rotWithShape="1">
          <a:blip r:embed="rId4">
            <a:alphaModFix/>
          </a:blip>
          <a:srcRect/>
          <a:stretch/>
        </p:blipFill>
        <p:spPr>
          <a:xfrm>
            <a:off x="2135560" y="1359100"/>
            <a:ext cx="3775360" cy="5371193"/>
          </a:xfrm>
          <a:prstGeom prst="rect">
            <a:avLst/>
          </a:prstGeom>
          <a:noFill/>
          <a:ln>
            <a:noFill/>
          </a:ln>
        </p:spPr>
      </p:pic>
      <p:pic>
        <p:nvPicPr>
          <p:cNvPr id="228" name="Google Shape;228;p4"/>
          <p:cNvPicPr preferRelativeResize="0"/>
          <p:nvPr/>
        </p:nvPicPr>
        <p:blipFill rotWithShape="1">
          <a:blip r:embed="rId5">
            <a:alphaModFix/>
          </a:blip>
          <a:srcRect/>
          <a:stretch/>
        </p:blipFill>
        <p:spPr>
          <a:xfrm>
            <a:off x="6151236" y="1332495"/>
            <a:ext cx="3761188" cy="534960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pic>
        <p:nvPicPr>
          <p:cNvPr id="784" name="Google Shape;784;p44"/>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85" name="Google Shape;785;p44"/>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86" name="Google Shape;786;p44"/>
          <p:cNvSpPr txBox="1"/>
          <p:nvPr/>
        </p:nvSpPr>
        <p:spPr>
          <a:xfrm>
            <a:off x="1768273" y="1288337"/>
            <a:ext cx="8964488"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お気軽に、</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そして</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少しでも早く、</a:t>
            </a:r>
            <a:endParaRPr sz="4000">
              <a:solidFill>
                <a:schemeClr val="dk1"/>
              </a:solidFill>
              <a:latin typeface="+mn-ea"/>
              <a:ea typeface="+mn-ea"/>
              <a:cs typeface="Calibri"/>
              <a:sym typeface="Calibri"/>
            </a:endParaRPr>
          </a:p>
          <a:p>
            <a:pPr marL="0" marR="0" lvl="0" indent="0" algn="ctr" rtl="0">
              <a:lnSpc>
                <a:spcPct val="200000"/>
              </a:lnSpc>
              <a:spcBef>
                <a:spcPts val="0"/>
              </a:spcBef>
              <a:spcAft>
                <a:spcPts val="0"/>
              </a:spcAft>
              <a:buNone/>
            </a:pPr>
            <a:r>
              <a:rPr lang="ja-JP" sz="4000">
                <a:solidFill>
                  <a:schemeClr val="dk1"/>
                </a:solidFill>
                <a:latin typeface="+mn-ea"/>
                <a:ea typeface="+mn-ea"/>
                <a:cs typeface="Calibri"/>
                <a:sym typeface="Calibri"/>
              </a:rPr>
              <a:t>私たちにご相談ください。</a:t>
            </a:r>
            <a:endParaRPr sz="4000">
              <a:solidFill>
                <a:schemeClr val="dk1"/>
              </a:solidFill>
              <a:latin typeface="+mn-ea"/>
              <a:ea typeface="+mn-ea"/>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pic>
        <p:nvPicPr>
          <p:cNvPr id="791" name="Google Shape;791;p4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792" name="Google Shape;792;p4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793" name="Google Shape;793;p45"/>
          <p:cNvSpPr txBox="1"/>
          <p:nvPr/>
        </p:nvSpPr>
        <p:spPr>
          <a:xfrm>
            <a:off x="1524000" y="2996952"/>
            <a:ext cx="896448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000">
                <a:solidFill>
                  <a:schemeClr val="dk1"/>
                </a:solidFill>
                <a:latin typeface="+mn-ea"/>
                <a:ea typeface="+mn-ea"/>
                <a:cs typeface="Calibri"/>
                <a:sym typeface="Calibri"/>
              </a:rPr>
              <a:t>ご清聴ありがとうございました。</a:t>
            </a:r>
            <a:endParaRPr>
              <a:latin typeface="+mn-ea"/>
              <a:ea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5"/>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34" name="Google Shape;234;p5"/>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35" name="Google Shape;235;p5"/>
          <p:cNvSpPr/>
          <p:nvPr/>
        </p:nvSpPr>
        <p:spPr>
          <a:xfrm>
            <a:off x="1524000" y="1650588"/>
            <a:ext cx="9144000" cy="427809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3200">
                <a:solidFill>
                  <a:srgbClr val="000000"/>
                </a:solidFill>
                <a:latin typeface="+mn-ea"/>
                <a:ea typeface="+mn-ea"/>
                <a:cs typeface="Helvetica Neue"/>
                <a:sym typeface="Helvetica Neue"/>
              </a:rPr>
              <a:t>①</a:t>
            </a:r>
            <a:r>
              <a:rPr lang="ja-JP" sz="4800">
                <a:solidFill>
                  <a:srgbClr val="000000"/>
                </a:solidFill>
                <a:latin typeface="+mn-ea"/>
                <a:ea typeface="+mn-ea"/>
                <a:cs typeface="Helvetica Neue"/>
                <a:sym typeface="Helvetica Neue"/>
              </a:rPr>
              <a:t>どこにでもある本当の相続の話</a:t>
            </a:r>
            <a:endParaRPr sz="4800">
              <a:solidFill>
                <a:srgbClr val="000000"/>
              </a:solidFill>
              <a:latin typeface="+mn-ea"/>
              <a:ea typeface="+mn-ea"/>
              <a:cs typeface="Helvetica Neue"/>
              <a:sym typeface="Helvetica Neue"/>
            </a:endParaRPr>
          </a:p>
          <a:p>
            <a:pPr marL="0" marR="0" lvl="0" indent="0" algn="ctr" rtl="0">
              <a:spcBef>
                <a:spcPts val="0"/>
              </a:spcBef>
              <a:spcAft>
                <a:spcPts val="0"/>
              </a:spcAft>
              <a:buNone/>
            </a:pPr>
            <a:endParaRPr sz="32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②</a:t>
            </a:r>
            <a:r>
              <a:rPr lang="ja-JP" sz="4800">
                <a:solidFill>
                  <a:schemeClr val="dk1"/>
                </a:solidFill>
                <a:latin typeface="+mn-ea"/>
                <a:ea typeface="+mn-ea"/>
                <a:cs typeface="Helvetica Neue"/>
                <a:sym typeface="Helvetica Neue"/>
              </a:rPr>
              <a:t>認知症のリアル</a:t>
            </a: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480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3200">
                <a:solidFill>
                  <a:schemeClr val="dk1"/>
                </a:solidFill>
                <a:latin typeface="+mn-ea"/>
                <a:ea typeface="+mn-ea"/>
                <a:cs typeface="Helvetica Neue"/>
                <a:sym typeface="Helvetica Neue"/>
              </a:rPr>
              <a:t>③</a:t>
            </a:r>
            <a:r>
              <a:rPr lang="ja-JP" sz="4800">
                <a:solidFill>
                  <a:schemeClr val="dk1"/>
                </a:solidFill>
                <a:latin typeface="+mn-ea"/>
                <a:ea typeface="+mn-ea"/>
                <a:cs typeface="Helvetica Neue"/>
                <a:sym typeface="Helvetica Neue"/>
              </a:rPr>
              <a:t>後悔しないために</a:t>
            </a:r>
            <a:br>
              <a:rPr lang="ja-JP" sz="4800">
                <a:solidFill>
                  <a:schemeClr val="dk1"/>
                </a:solidFill>
                <a:latin typeface="+mn-ea"/>
                <a:ea typeface="+mn-ea"/>
                <a:cs typeface="Helvetica Neue"/>
                <a:sym typeface="Helvetica Neue"/>
              </a:rPr>
            </a:br>
            <a:r>
              <a:rPr lang="ja-JP" sz="4800">
                <a:solidFill>
                  <a:schemeClr val="dk1"/>
                </a:solidFill>
                <a:latin typeface="+mn-ea"/>
                <a:ea typeface="+mn-ea"/>
                <a:cs typeface="Helvetica Neue"/>
                <a:sym typeface="Helvetica Neue"/>
              </a:rPr>
              <a:t>知っておきたいこと</a:t>
            </a:r>
            <a:endParaRPr sz="3200">
              <a:solidFill>
                <a:srgbClr val="FF0000"/>
              </a:solidFill>
              <a:latin typeface="+mn-ea"/>
              <a:ea typeface="+mn-ea"/>
              <a:cs typeface="Helvetica Neue"/>
              <a:sym typeface="Helvetica Neue"/>
            </a:endParaRPr>
          </a:p>
        </p:txBody>
      </p:sp>
      <p:sp>
        <p:nvSpPr>
          <p:cNvPr id="236" name="Google Shape;236;p5"/>
          <p:cNvSpPr txBox="1"/>
          <p:nvPr/>
        </p:nvSpPr>
        <p:spPr>
          <a:xfrm>
            <a:off x="4330133" y="630310"/>
            <a:ext cx="38779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mn-ea"/>
                <a:ea typeface="+mn-ea"/>
                <a:cs typeface="Century Gothic"/>
                <a:sym typeface="Century Gothic"/>
              </a:rPr>
              <a:t>本日お伝えする３つのこと</a:t>
            </a:r>
            <a:endParaRPr sz="2400">
              <a:solidFill>
                <a:schemeClr val="dk1"/>
              </a:solidFill>
              <a:latin typeface="+mn-ea"/>
              <a:ea typeface="+mn-ea"/>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6"/>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42" name="Google Shape;242;p6"/>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43" name="Google Shape;243;p6"/>
          <p:cNvSpPr txBox="1"/>
          <p:nvPr/>
        </p:nvSpPr>
        <p:spPr>
          <a:xfrm>
            <a:off x="3233684" y="1700809"/>
            <a:ext cx="5724644" cy="4247317"/>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①どこにでもある</a:t>
            </a: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r>
              <a:rPr lang="ja-JP" sz="5400">
                <a:solidFill>
                  <a:schemeClr val="dk1"/>
                </a:solidFill>
                <a:latin typeface="+mn-ea"/>
                <a:ea typeface="+mn-ea"/>
                <a:cs typeface="Helvetica Neue"/>
                <a:sym typeface="Helvetica Neue"/>
              </a:rPr>
              <a:t>本当の相続の話</a:t>
            </a:r>
            <a:endParaRPr sz="5400" dirty="0">
              <a:solidFill>
                <a:schemeClr val="dk1"/>
              </a:solidFill>
              <a:latin typeface="+mn-ea"/>
              <a:ea typeface="+mn-ea"/>
              <a:cs typeface="Helvetica Neue"/>
              <a:sym typeface="Helvetica Neue"/>
            </a:endParaRPr>
          </a:p>
          <a:p>
            <a:pPr marL="0" marR="0" lvl="0" indent="0" algn="ctr" rtl="0">
              <a:spcBef>
                <a:spcPts val="0"/>
              </a:spcBef>
              <a:spcAft>
                <a:spcPts val="0"/>
              </a:spcAft>
              <a:buNone/>
            </a:pPr>
            <a:endParaRPr sz="5400" dirty="0">
              <a:solidFill>
                <a:schemeClr val="dk1"/>
              </a:solidFill>
              <a:latin typeface="+mn-ea"/>
              <a:ea typeface="+mn-ea"/>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7"/>
          <p:cNvPicPr preferRelativeResize="0">
            <a:picLocks noGrp="1"/>
          </p:cNvPicPr>
          <p:nvPr>
            <p:ph type="body" idx="1"/>
          </p:nvPr>
        </p:nvPicPr>
        <p:blipFill rotWithShape="1">
          <a:blip r:embed="rId3">
            <a:alphaModFix/>
          </a:blip>
          <a:srcRect/>
          <a:stretch/>
        </p:blipFill>
        <p:spPr>
          <a:xfrm>
            <a:off x="1847851" y="404814"/>
            <a:ext cx="1273175" cy="1265237"/>
          </a:xfrm>
          <a:prstGeom prst="rect">
            <a:avLst/>
          </a:prstGeom>
          <a:noFill/>
          <a:ln>
            <a:noFill/>
          </a:ln>
        </p:spPr>
      </p:pic>
      <p:cxnSp>
        <p:nvCxnSpPr>
          <p:cNvPr id="249" name="Google Shape;249;p7"/>
          <p:cNvCxnSpPr/>
          <p:nvPr/>
        </p:nvCxnSpPr>
        <p:spPr>
          <a:xfrm>
            <a:off x="1774826" y="1268413"/>
            <a:ext cx="7993063"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50" name="Google Shape;250;p7"/>
          <p:cNvSpPr txBox="1"/>
          <p:nvPr/>
        </p:nvSpPr>
        <p:spPr>
          <a:xfrm>
            <a:off x="2335996" y="1772817"/>
            <a:ext cx="7520008" cy="402090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現在、日本では</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１年間で</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何件の相続が発生しているか</a:t>
            </a:r>
            <a:endParaRPr sz="4400">
              <a:solidFill>
                <a:schemeClr val="dk1"/>
              </a:solidFill>
              <a:latin typeface="Century Gothic"/>
              <a:ea typeface="Century Gothic"/>
              <a:cs typeface="Century Gothic"/>
              <a:sym typeface="Century Gothic"/>
            </a:endParaRPr>
          </a:p>
          <a:p>
            <a:pPr marL="0" marR="0" lvl="0" indent="0" algn="ctr" rtl="0">
              <a:lnSpc>
                <a:spcPct val="150000"/>
              </a:lnSpc>
              <a:spcBef>
                <a:spcPts val="0"/>
              </a:spcBef>
              <a:spcAft>
                <a:spcPts val="0"/>
              </a:spcAft>
              <a:buNone/>
            </a:pPr>
            <a:r>
              <a:rPr lang="ja-JP" sz="4400">
                <a:solidFill>
                  <a:schemeClr val="dk1"/>
                </a:solidFill>
                <a:latin typeface="Century Gothic"/>
                <a:ea typeface="Century Gothic"/>
                <a:cs typeface="Century Gothic"/>
                <a:sym typeface="Century Gothic"/>
              </a:rPr>
              <a:t>知っていますか？</a:t>
            </a:r>
            <a:endParaRPr sz="44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cxnSp>
        <p:nvCxnSpPr>
          <p:cNvPr id="255" name="Google Shape;255;p8"/>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56" name="Google Shape;256;p8"/>
          <p:cNvSpPr txBox="1"/>
          <p:nvPr/>
        </p:nvSpPr>
        <p:spPr>
          <a:xfrm>
            <a:off x="4028768" y="550812"/>
            <a:ext cx="378821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800">
                <a:solidFill>
                  <a:srgbClr val="000000"/>
                </a:solidFill>
                <a:latin typeface="+mn-ea"/>
                <a:ea typeface="+mn-ea"/>
                <a:cs typeface="Calibri"/>
                <a:sym typeface="Calibri"/>
              </a:rPr>
              <a:t>年間死亡者数（2023年）</a:t>
            </a:r>
            <a:endParaRPr>
              <a:latin typeface="+mn-ea"/>
              <a:ea typeface="+mn-ea"/>
            </a:endParaRPr>
          </a:p>
        </p:txBody>
      </p:sp>
      <p:sp>
        <p:nvSpPr>
          <p:cNvPr id="257" name="Google Shape;257;p8"/>
          <p:cNvSpPr txBox="1"/>
          <p:nvPr/>
        </p:nvSpPr>
        <p:spPr>
          <a:xfrm>
            <a:off x="2513602" y="2636913"/>
            <a:ext cx="7758862"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7200">
                <a:solidFill>
                  <a:schemeClr val="dk1"/>
                </a:solidFill>
                <a:latin typeface="+mn-ea"/>
                <a:ea typeface="+mn-ea"/>
                <a:cs typeface="Calibri"/>
                <a:sym typeface="Calibri"/>
              </a:rPr>
              <a:t>日本全国で1</a:t>
            </a:r>
            <a:r>
              <a:rPr lang="en-US" altLang="ja-JP" sz="7200" dirty="0">
                <a:solidFill>
                  <a:schemeClr val="dk1"/>
                </a:solidFill>
                <a:latin typeface="+mn-ea"/>
                <a:ea typeface="+mn-ea"/>
                <a:cs typeface="Calibri"/>
                <a:sym typeface="Calibri"/>
              </a:rPr>
              <a:t>60</a:t>
            </a:r>
            <a:r>
              <a:rPr lang="ja-JP" sz="7200">
                <a:solidFill>
                  <a:schemeClr val="dk1"/>
                </a:solidFill>
                <a:latin typeface="+mn-ea"/>
                <a:ea typeface="+mn-ea"/>
                <a:cs typeface="Calibri"/>
                <a:sym typeface="Calibri"/>
              </a:rPr>
              <a:t>万</a:t>
            </a:r>
            <a:endParaRPr sz="7200" dirty="0">
              <a:solidFill>
                <a:schemeClr val="dk1"/>
              </a:solidFill>
              <a:latin typeface="+mn-ea"/>
              <a:ea typeface="+mn-ea"/>
              <a:cs typeface="Calibri"/>
              <a:sym typeface="Calibri"/>
            </a:endParaRPr>
          </a:p>
        </p:txBody>
      </p:sp>
      <p:sp>
        <p:nvSpPr>
          <p:cNvPr id="258" name="Google Shape;258;p8"/>
          <p:cNvSpPr txBox="1"/>
          <p:nvPr/>
        </p:nvSpPr>
        <p:spPr>
          <a:xfrm>
            <a:off x="4432495" y="4665910"/>
            <a:ext cx="267893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mn-ea"/>
                <a:ea typeface="+mn-ea"/>
                <a:cs typeface="Calibri"/>
                <a:sym typeface="Calibri"/>
              </a:rPr>
              <a:t>※戦後最多を更新。</a:t>
            </a:r>
            <a:endParaRPr sz="1800">
              <a:solidFill>
                <a:schemeClr val="dk1"/>
              </a:solidFill>
              <a:latin typeface="+mn-ea"/>
              <a:ea typeface="+mn-ea"/>
              <a:cs typeface="Calibri"/>
              <a:sym typeface="Calibri"/>
            </a:endParaRPr>
          </a:p>
          <a:p>
            <a:pPr marL="0" marR="0" lvl="0" indent="0" algn="l" rtl="0">
              <a:spcBef>
                <a:spcPts val="0"/>
              </a:spcBef>
              <a:spcAft>
                <a:spcPts val="0"/>
              </a:spcAft>
              <a:buNone/>
            </a:pPr>
            <a:br>
              <a:rPr lang="ja-JP" sz="1800">
                <a:solidFill>
                  <a:schemeClr val="dk1"/>
                </a:solidFill>
                <a:latin typeface="+mn-ea"/>
                <a:ea typeface="+mn-ea"/>
                <a:cs typeface="Calibri"/>
                <a:sym typeface="Calibri"/>
              </a:rPr>
            </a:br>
            <a:r>
              <a:rPr lang="ja-JP" sz="1800">
                <a:solidFill>
                  <a:schemeClr val="dk1"/>
                </a:solidFill>
                <a:latin typeface="+mn-ea"/>
                <a:ea typeface="+mn-ea"/>
                <a:cs typeface="Calibri"/>
                <a:sym typeface="Calibri"/>
              </a:rPr>
              <a:t>※今後も年々増加が確実</a:t>
            </a:r>
            <a:endParaRPr>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1000"/>
                                        <p:tgtEl>
                                          <p:spTgt spid="257"/>
                                        </p:tgtEl>
                                      </p:cBhvr>
                                    </p:animEffect>
                                  </p:childTnLst>
                                </p:cTn>
                              </p:par>
                              <p:par>
                                <p:cTn id="8" presetID="2" presetClass="entr" presetSubtype="4" fill="hold" nodeType="withEffect">
                                  <p:stCondLst>
                                    <p:cond delay="0"/>
                                  </p:stCondLst>
                                  <p:childTnLst>
                                    <p:set>
                                      <p:cBhvr>
                                        <p:cTn id="9" dur="1" fill="hold">
                                          <p:stCondLst>
                                            <p:cond delay="0"/>
                                          </p:stCondLst>
                                        </p:cTn>
                                        <p:tgtEl>
                                          <p:spTgt spid="258"/>
                                        </p:tgtEl>
                                        <p:attrNameLst>
                                          <p:attrName>style.visibility</p:attrName>
                                        </p:attrNameLst>
                                      </p:cBhvr>
                                      <p:to>
                                        <p:strVal val="visible"/>
                                      </p:to>
                                    </p:set>
                                    <p:anim calcmode="lin" valueType="num">
                                      <p:cBhvr additive="base">
                                        <p:cTn id="10" dur="1500"/>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9"/>
          <p:cNvPicPr preferRelativeResize="0">
            <a:picLocks noGrp="1"/>
          </p:cNvPicPr>
          <p:nvPr>
            <p:ph type="body" idx="1"/>
          </p:nvPr>
        </p:nvPicPr>
        <p:blipFill rotWithShape="1">
          <a:blip r:embed="rId3">
            <a:alphaModFix/>
          </a:blip>
          <a:srcRect/>
          <a:stretch/>
        </p:blipFill>
        <p:spPr>
          <a:xfrm>
            <a:off x="1847528" y="404664"/>
            <a:ext cx="1272928" cy="1265286"/>
          </a:xfrm>
          <a:prstGeom prst="rect">
            <a:avLst/>
          </a:prstGeom>
          <a:noFill/>
          <a:ln>
            <a:noFill/>
          </a:ln>
        </p:spPr>
      </p:pic>
      <p:cxnSp>
        <p:nvCxnSpPr>
          <p:cNvPr id="264" name="Google Shape;264;p9"/>
          <p:cNvCxnSpPr/>
          <p:nvPr/>
        </p:nvCxnSpPr>
        <p:spPr>
          <a:xfrm>
            <a:off x="1775520" y="1268760"/>
            <a:ext cx="7992888" cy="0"/>
          </a:xfrm>
          <a:prstGeom prst="straightConnector1">
            <a:avLst/>
          </a:prstGeom>
          <a:noFill/>
          <a:ln w="22225" cap="flat" cmpd="sng">
            <a:solidFill>
              <a:srgbClr val="FFC000">
                <a:alpha val="56862"/>
              </a:srgbClr>
            </a:solidFill>
            <a:prstDash val="solid"/>
            <a:bevel/>
            <a:headEnd type="none" w="sm" len="sm"/>
            <a:tailEnd type="none" w="sm" len="sm"/>
          </a:ln>
        </p:spPr>
      </p:cxnSp>
      <p:sp>
        <p:nvSpPr>
          <p:cNvPr id="265" name="Google Shape;265;p9"/>
          <p:cNvSpPr txBox="1"/>
          <p:nvPr/>
        </p:nvSpPr>
        <p:spPr>
          <a:xfrm>
            <a:off x="1524000" y="1484784"/>
            <a:ext cx="8964488" cy="467820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4000">
                <a:solidFill>
                  <a:srgbClr val="000000"/>
                </a:solidFill>
                <a:latin typeface="+mn-ea"/>
                <a:ea typeface="+mn-ea"/>
                <a:cs typeface="Century Gothic"/>
                <a:sym typeface="Century Gothic"/>
              </a:rPr>
              <a:t>いま</a:t>
            </a: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r>
              <a:rPr lang="ja-JP" sz="13800">
                <a:solidFill>
                  <a:srgbClr val="FF0000"/>
                </a:solidFill>
                <a:latin typeface="+mn-ea"/>
                <a:ea typeface="+mn-ea"/>
                <a:cs typeface="Century Gothic"/>
                <a:sym typeface="Century Gothic"/>
              </a:rPr>
              <a:t>「相続」</a:t>
            </a:r>
            <a:endParaRPr sz="13800">
              <a:solidFill>
                <a:srgbClr val="FF0000"/>
              </a:solidFill>
              <a:latin typeface="+mn-ea"/>
              <a:ea typeface="+mn-ea"/>
              <a:cs typeface="Century Gothic"/>
              <a:sym typeface="Century Gothic"/>
            </a:endParaRPr>
          </a:p>
          <a:p>
            <a:pPr marL="0" marR="0" lvl="0" indent="0" algn="ctr" rtl="0">
              <a:spcBef>
                <a:spcPts val="0"/>
              </a:spcBef>
              <a:spcAft>
                <a:spcPts val="0"/>
              </a:spcAft>
              <a:buNone/>
            </a:pPr>
            <a:endParaRPr sz="4000">
              <a:solidFill>
                <a:srgbClr val="000000"/>
              </a:solidFill>
              <a:latin typeface="+mn-ea"/>
              <a:ea typeface="+mn-ea"/>
              <a:cs typeface="Century Gothic"/>
              <a:sym typeface="Century Gothic"/>
            </a:endParaRPr>
          </a:p>
          <a:p>
            <a:pPr marL="0" marR="0" lvl="0" indent="0" algn="ctr" rtl="0">
              <a:spcBef>
                <a:spcPts val="0"/>
              </a:spcBef>
              <a:spcAft>
                <a:spcPts val="0"/>
              </a:spcAft>
              <a:buNone/>
            </a:pPr>
            <a:r>
              <a:rPr lang="ja-JP" sz="4000">
                <a:solidFill>
                  <a:srgbClr val="000000"/>
                </a:solidFill>
                <a:latin typeface="+mn-ea"/>
                <a:ea typeface="+mn-ea"/>
                <a:cs typeface="Century Gothic"/>
                <a:sym typeface="Century Gothic"/>
              </a:rPr>
              <a:t>が注目されています</a:t>
            </a:r>
            <a:endParaRPr>
              <a:latin typeface="+mn-ea"/>
              <a:ea typeface="+mn-ea"/>
            </a:endParaRPr>
          </a:p>
        </p:txBody>
      </p:sp>
    </p:spTree>
  </p:cSld>
  <p:clrMapOvr>
    <a:masterClrMapping/>
  </p:clrMapOvr>
</p:sld>
</file>

<file path=ppt/theme/theme1.xml><?xml version="1.0" encoding="utf-8"?>
<a:theme xmlns:a="http://schemas.openxmlformats.org/drawingml/2006/main" name="オータム">
  <a:themeElements>
    <a:clrScheme name="オータム">
      <a:dk1>
        <a:srgbClr val="000000"/>
      </a:dk1>
      <a:lt1>
        <a:srgbClr val="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1661</Words>
  <Application>Microsoft Macintosh PowerPoint</Application>
  <PresentationFormat>ワイド画面</PresentationFormat>
  <Paragraphs>304</Paragraphs>
  <Slides>41</Slides>
  <Notes>41</Notes>
  <HiddenSlides>1</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41</vt:i4>
      </vt:variant>
    </vt:vector>
  </HeadingPairs>
  <TitlesOfParts>
    <vt:vector size="47" baseType="lpstr">
      <vt:lpstr>Century Gothic</vt:lpstr>
      <vt:lpstr>Calibri</vt:lpstr>
      <vt:lpstr>Book Antiqua</vt:lpstr>
      <vt:lpstr>Arial</vt:lpstr>
      <vt:lpstr>オータム</vt:lpstr>
      <vt:lpstr>Office ​​テーマ</vt:lpstr>
      <vt:lpstr>　　　夫婦・親子で聞く 　はじめての相続セミナー</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ちょっと想像してみてください。 どこにでもある幸せな家庭を。</vt:lpstr>
      <vt:lpstr>家族それぞれの気持ち</vt:lpstr>
      <vt:lpstr>20年後・・・</vt:lpstr>
      <vt:lpstr>残された兄・妹。 ぞれぞれの事情は・・・</vt:lpstr>
      <vt:lpstr>PowerPoint プレゼンテーション</vt:lpstr>
      <vt:lpstr>PowerPoint プレゼンテーション</vt:lpstr>
      <vt:lpstr>PowerPoint プレゼンテーション</vt:lpstr>
      <vt:lpstr>ケースその①</vt:lpstr>
      <vt:lpstr>PowerPoint プレゼンテーション</vt:lpstr>
      <vt:lpstr>PowerPoint プレゼンテーション</vt:lpstr>
      <vt:lpstr>ケース　その②</vt:lpstr>
      <vt:lpstr>PowerPoint プレゼンテーション</vt:lpstr>
      <vt:lpstr>ケース　その②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認知症をお持ちの方の主な困りごと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川口宗治</dc:creator>
  <cp:lastModifiedBy>宗治 川口</cp:lastModifiedBy>
  <cp:revision>6</cp:revision>
  <dcterms:created xsi:type="dcterms:W3CDTF">2014-01-09T07:06:07Z</dcterms:created>
  <dcterms:modified xsi:type="dcterms:W3CDTF">2026-03-05T11:30:29Z</dcterms:modified>
</cp:coreProperties>
</file>